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91" r:id="rId3"/>
    <p:sldId id="298" r:id="rId4"/>
    <p:sldId id="273" r:id="rId5"/>
    <p:sldId id="305" r:id="rId6"/>
    <p:sldId id="306" r:id="rId7"/>
    <p:sldId id="285" r:id="rId8"/>
    <p:sldId id="275" r:id="rId9"/>
    <p:sldId id="286" r:id="rId10"/>
    <p:sldId id="301" r:id="rId11"/>
    <p:sldId id="287" r:id="rId12"/>
    <p:sldId id="304" r:id="rId13"/>
    <p:sldId id="300" r:id="rId14"/>
    <p:sldId id="288" r:id="rId15"/>
    <p:sldId id="289" r:id="rId16"/>
    <p:sldId id="290" r:id="rId17"/>
    <p:sldId id="299" r:id="rId18"/>
    <p:sldId id="269" r:id="rId19"/>
    <p:sldId id="276" r:id="rId20"/>
    <p:sldId id="277" r:id="rId21"/>
    <p:sldId id="302" r:id="rId22"/>
    <p:sldId id="303" r:id="rId23"/>
    <p:sldId id="292" r:id="rId24"/>
    <p:sldId id="268" r:id="rId25"/>
    <p:sldId id="281" r:id="rId26"/>
    <p:sldId id="279" r:id="rId27"/>
    <p:sldId id="280" r:id="rId28"/>
    <p:sldId id="278" r:id="rId29"/>
    <p:sldId id="282" r:id="rId3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85D8A"/>
    <a:srgbClr val="FF3300"/>
    <a:srgbClr val="33CC33"/>
    <a:srgbClr val="009900"/>
    <a:srgbClr val="00800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Style moyen 3 - Accentuation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79751" autoAdjust="0"/>
  </p:normalViewPr>
  <p:slideViewPr>
    <p:cSldViewPr snapToGrid="0">
      <p:cViewPr>
        <p:scale>
          <a:sx n="60" d="100"/>
          <a:sy n="60" d="100"/>
        </p:scale>
        <p:origin x="-1098" y="12"/>
      </p:cViewPr>
      <p:guideLst>
        <p:guide orient="horz" pos="2160"/>
        <p:guide pos="2880"/>
      </p:guideLst>
    </p:cSldViewPr>
  </p:slideViewPr>
  <p:outlineViewPr>
    <p:cViewPr>
      <p:scale>
        <a:sx n="33" d="100"/>
        <a:sy n="33" d="100"/>
      </p:scale>
      <p:origin x="0" y="516"/>
    </p:cViewPr>
  </p:outlineViewPr>
  <p:notesTextViewPr>
    <p:cViewPr>
      <p:scale>
        <a:sx n="100" d="100"/>
        <a:sy n="100" d="100"/>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639ED2-CB09-483E-86F7-A49D86E8863C}" type="datetimeFigureOut">
              <a:rPr lang="fr-FR" smtClean="0"/>
              <a:pPr/>
              <a:t>29/05/2013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CEE471-9CF1-4958-8FA9-DDFD2A16F5D4}" type="slidenum">
              <a:rPr lang="fr-FR" smtClean="0"/>
              <a:pPr/>
              <a:t>‹N°›</a:t>
            </a:fld>
            <a:endParaRPr lang="fr-FR"/>
          </a:p>
        </p:txBody>
      </p:sp>
    </p:spTree>
    <p:extLst>
      <p:ext uri="{BB962C8B-B14F-4D97-AF65-F5344CB8AC3E}">
        <p14:creationId xmlns:p14="http://schemas.microsoft.com/office/powerpoint/2010/main" val="2688982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Madame</a:t>
            </a:r>
            <a:r>
              <a:rPr lang="fr-FR" baseline="0" dirty="0" smtClean="0"/>
              <a:t> la présidente de jury, madame monsieur les membres de jury, chers invités, j’ai l’honneur de vous présenter mon projet de fin d’étude intitulé Implémentation du protocole CANopen sur la plateforme </a:t>
            </a:r>
            <a:r>
              <a:rPr lang="fr-FR" baseline="0" dirty="0" err="1" smtClean="0"/>
              <a:t>ezLINX</a:t>
            </a:r>
            <a:r>
              <a:rPr lang="fr-FR" baseline="0" dirty="0" smtClean="0"/>
              <a:t>. Mon projet à été réalisé au sein de la société EBSYS, sous la supervision de monsieur </a:t>
            </a:r>
            <a:r>
              <a:rPr lang="fr-FR" baseline="0" dirty="0" err="1" smtClean="0"/>
              <a:t>Barreh</a:t>
            </a:r>
            <a:r>
              <a:rPr lang="fr-FR" baseline="0" dirty="0" smtClean="0"/>
              <a:t> </a:t>
            </a:r>
            <a:r>
              <a:rPr lang="fr-FR" baseline="0" dirty="0" err="1" smtClean="0"/>
              <a:t>walid</a:t>
            </a:r>
            <a:r>
              <a:rPr lang="fr-FR" baseline="0" dirty="0" smtClean="0"/>
              <a:t> et Madame Ben </a:t>
            </a:r>
            <a:r>
              <a:rPr lang="fr-FR" baseline="0" dirty="0" err="1" smtClean="0"/>
              <a:t>hlima</a:t>
            </a:r>
            <a:r>
              <a:rPr lang="fr-FR" baseline="0" dirty="0" smtClean="0"/>
              <a:t> Ines.</a:t>
            </a:r>
            <a:endParaRPr lang="fr-FR" dirty="0"/>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1</a:t>
            </a:fld>
            <a:endParaRPr lang="fr-FR"/>
          </a:p>
        </p:txBody>
      </p:sp>
    </p:spTree>
    <p:extLst>
      <p:ext uri="{BB962C8B-B14F-4D97-AF65-F5344CB8AC3E}">
        <p14:creationId xmlns:p14="http://schemas.microsoft.com/office/powerpoint/2010/main" val="1422241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L’organigramme générale</a:t>
            </a:r>
            <a:r>
              <a:rPr lang="fr-FR" baseline="0" dirty="0" smtClean="0"/>
              <a:t> CANopen </a:t>
            </a:r>
            <a:r>
              <a:rPr lang="fr-FR" dirty="0" smtClean="0"/>
              <a:t>permet de</a:t>
            </a:r>
            <a:r>
              <a:rPr lang="fr-FR" baseline="0" dirty="0" smtClean="0"/>
              <a:t> décrire toutes les interfaces de communication dans le protocole CANopen</a:t>
            </a:r>
          </a:p>
          <a:p>
            <a:r>
              <a:rPr lang="fr-FR" sz="1200" kern="1200" dirty="0" smtClean="0">
                <a:solidFill>
                  <a:schemeClr val="tx1"/>
                </a:solidFill>
                <a:effectLst/>
                <a:latin typeface="+mn-lt"/>
                <a:ea typeface="+mn-ea"/>
                <a:cs typeface="+mn-cs"/>
              </a:rPr>
              <a:t>La lecture de la valeur du champ COB_ID identifie l’émetteur de la trame sur le Bus CAN. Ce champ permet de supporter des valeurs de 0000h jusqu'au 0800h. Selon la valeur du COB_ID,</a:t>
            </a:r>
            <a:r>
              <a:rPr lang="fr-FR" sz="1200" kern="1200" baseline="0" dirty="0" smtClean="0">
                <a:solidFill>
                  <a:schemeClr val="tx1"/>
                </a:solidFill>
                <a:effectLst/>
                <a:latin typeface="+mn-lt"/>
                <a:ea typeface="+mn-ea"/>
                <a:cs typeface="+mn-cs"/>
              </a:rPr>
              <a:t> on va accéder a un traitement qui décrit les interfaces de communications du protocole CANopen.</a:t>
            </a:r>
            <a:endParaRPr lang="fr-FR" dirty="0"/>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10</a:t>
            </a:fld>
            <a:endParaRPr lang="fr-FR"/>
          </a:p>
        </p:txBody>
      </p:sp>
    </p:spTree>
    <p:extLst>
      <p:ext uri="{BB962C8B-B14F-4D97-AF65-F5344CB8AC3E}">
        <p14:creationId xmlns:p14="http://schemas.microsoft.com/office/powerpoint/2010/main" val="3286285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La machine d’état NMT permet de contrôler le comportement de communication des périphériques dans le réseau CAN. 4 états sont</a:t>
            </a:r>
            <a:r>
              <a:rPr lang="fr-FR" sz="1200" b="0" i="0" kern="1200" baseline="0" dirty="0" smtClean="0">
                <a:solidFill>
                  <a:schemeClr val="tx1"/>
                </a:solidFill>
                <a:effectLst/>
                <a:latin typeface="+mn-lt"/>
                <a:ea typeface="+mn-ea"/>
                <a:cs typeface="+mn-cs"/>
              </a:rPr>
              <a:t> définis.</a:t>
            </a:r>
            <a:endParaRPr lang="fr-FR" sz="1200" b="0" i="0" kern="1200" dirty="0" smtClean="0">
              <a:solidFill>
                <a:schemeClr val="tx1"/>
              </a:solidFill>
              <a:effectLst/>
              <a:latin typeface="+mn-lt"/>
              <a:ea typeface="+mn-ea"/>
              <a:cs typeface="+mn-cs"/>
            </a:endParaRPr>
          </a:p>
          <a:p>
            <a:endParaRPr lang="fr-F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Après</a:t>
            </a:r>
            <a:r>
              <a:rPr lang="fr-FR" sz="1200" b="0" i="0" kern="1200" baseline="0" dirty="0" smtClean="0">
                <a:solidFill>
                  <a:schemeClr val="tx1"/>
                </a:solidFill>
                <a:effectLst/>
                <a:latin typeface="+mn-lt"/>
                <a:ea typeface="+mn-ea"/>
                <a:cs typeface="+mn-cs"/>
              </a:rPr>
              <a:t> la mise sous tension, </a:t>
            </a:r>
            <a:r>
              <a:rPr lang="fr-FR" sz="1200" kern="1200" dirty="0" smtClean="0">
                <a:solidFill>
                  <a:schemeClr val="tx1"/>
                </a:solidFill>
                <a:effectLst/>
                <a:latin typeface="+mn-lt"/>
                <a:ea typeface="+mn-ea"/>
                <a:cs typeface="+mn-cs"/>
              </a:rPr>
              <a:t>Le nœud est à l’état d’initialisation</a:t>
            </a:r>
            <a:r>
              <a:rPr lang="fr-FR" sz="1200" kern="1200" baseline="0" dirty="0" smtClean="0">
                <a:solidFill>
                  <a:schemeClr val="tx1"/>
                </a:solidFill>
                <a:effectLst/>
                <a:latin typeface="+mn-lt"/>
                <a:ea typeface="+mn-ea"/>
                <a:cs typeface="+mn-cs"/>
              </a:rPr>
              <a:t> et</a:t>
            </a:r>
            <a:r>
              <a:rPr lang="fr-FR" sz="1200" kern="1200" dirty="0" smtClean="0">
                <a:solidFill>
                  <a:schemeClr val="tx1"/>
                </a:solidFill>
                <a:effectLst/>
                <a:latin typeface="+mn-lt"/>
                <a:ea typeface="+mn-ea"/>
                <a:cs typeface="+mn-cs"/>
              </a:rPr>
              <a:t> aucun objet de communication est activé, il y a une transition automatique a l’état</a:t>
            </a:r>
            <a:r>
              <a:rPr lang="fr-FR" sz="1200" kern="1200" baseline="0" dirty="0" smtClean="0">
                <a:solidFill>
                  <a:schemeClr val="tx1"/>
                </a:solidFill>
                <a:effectLst/>
                <a:latin typeface="+mn-lt"/>
                <a:ea typeface="+mn-ea"/>
                <a:cs typeface="+mn-cs"/>
              </a:rPr>
              <a:t> pré-opérationnel, </a:t>
            </a:r>
            <a:r>
              <a:rPr lang="fr-FR" sz="1200" b="0" i="0" kern="1200" baseline="0" dirty="0" smtClean="0">
                <a:solidFill>
                  <a:schemeClr val="tx1"/>
                </a:solidFill>
                <a:effectLst/>
                <a:latin typeface="+mn-lt"/>
                <a:ea typeface="+mn-ea"/>
                <a:cs typeface="+mn-cs"/>
              </a:rPr>
              <a:t>seul le message PDO n’est pas actif</a:t>
            </a:r>
            <a:r>
              <a:rPr lang="fr-FR" sz="1200" kern="1200" baseline="0" dirty="0" smtClean="0">
                <a:solidFill>
                  <a:schemeClr val="tx1"/>
                </a:solidFill>
                <a:effectLst/>
                <a:latin typeface="+mn-lt"/>
                <a:ea typeface="+mn-ea"/>
                <a:cs typeface="+mn-cs"/>
              </a:rPr>
              <a:t>. </a:t>
            </a:r>
            <a:r>
              <a:rPr lang="fr-FR" sz="1200" b="0" i="0" kern="1200" baseline="0" dirty="0" smtClean="0">
                <a:solidFill>
                  <a:schemeClr val="tx1"/>
                </a:solidFill>
                <a:effectLst/>
                <a:latin typeface="+mn-lt"/>
                <a:ea typeface="+mn-ea"/>
                <a:cs typeface="+mn-cs"/>
              </a:rPr>
              <a:t>Lors de la réception d’un message « </a:t>
            </a:r>
            <a:r>
              <a:rPr lang="fr-FR" sz="1200" b="0" i="0" kern="1200" baseline="0" dirty="0" err="1" smtClean="0">
                <a:solidFill>
                  <a:schemeClr val="tx1"/>
                </a:solidFill>
                <a:effectLst/>
                <a:latin typeface="+mn-lt"/>
                <a:ea typeface="+mn-ea"/>
                <a:cs typeface="+mn-cs"/>
              </a:rPr>
              <a:t>start</a:t>
            </a:r>
            <a:r>
              <a:rPr lang="fr-FR" sz="1200" b="0" i="0" kern="1200" baseline="0" dirty="0" smtClean="0">
                <a:solidFill>
                  <a:schemeClr val="tx1"/>
                </a:solidFill>
                <a:effectLst/>
                <a:latin typeface="+mn-lt"/>
                <a:ea typeface="+mn-ea"/>
                <a:cs typeface="+mn-cs"/>
              </a:rPr>
              <a:t> </a:t>
            </a:r>
            <a:r>
              <a:rPr lang="fr-FR" sz="1200" b="0" i="0" kern="1200" baseline="0" dirty="0" err="1" smtClean="0">
                <a:solidFill>
                  <a:schemeClr val="tx1"/>
                </a:solidFill>
                <a:effectLst/>
                <a:latin typeface="+mn-lt"/>
                <a:ea typeface="+mn-ea"/>
                <a:cs typeface="+mn-cs"/>
              </a:rPr>
              <a:t>node</a:t>
            </a:r>
            <a:r>
              <a:rPr lang="fr-FR" sz="1200" b="0" i="0" kern="1200" baseline="0" dirty="0" smtClean="0">
                <a:solidFill>
                  <a:schemeClr val="tx1"/>
                </a:solidFill>
                <a:effectLst/>
                <a:latin typeface="+mn-lt"/>
                <a:ea typeface="+mn-ea"/>
                <a:cs typeface="+mn-cs"/>
              </a:rPr>
              <a:t> », il passe à l’état opérationnel et </a:t>
            </a:r>
            <a:r>
              <a:rPr lang="fr-FR" baseline="0" dirty="0" smtClean="0"/>
              <a:t>tous les objets de communication sont actifs</a:t>
            </a:r>
            <a:r>
              <a:rPr lang="fr-FR" sz="1200" b="0" i="0" kern="1200" baseline="0" dirty="0" smtClean="0">
                <a:solidFill>
                  <a:schemeClr val="tx1"/>
                </a:solidFill>
                <a:effectLst/>
                <a:latin typeface="+mn-lt"/>
                <a:ea typeface="+mn-ea"/>
                <a:cs typeface="+mn-cs"/>
              </a:rPr>
              <a:t>. lors de la réception d’un message  « stop </a:t>
            </a:r>
            <a:r>
              <a:rPr lang="fr-FR" sz="1200" b="0" i="0" kern="1200" baseline="0" dirty="0" err="1" smtClean="0">
                <a:solidFill>
                  <a:schemeClr val="tx1"/>
                </a:solidFill>
                <a:effectLst/>
                <a:latin typeface="+mn-lt"/>
                <a:ea typeface="+mn-ea"/>
                <a:cs typeface="+mn-cs"/>
              </a:rPr>
              <a:t>node</a:t>
            </a:r>
            <a:r>
              <a:rPr lang="fr-FR" sz="1200" b="0" i="0" kern="1200" baseline="0" dirty="0" smtClean="0">
                <a:solidFill>
                  <a:schemeClr val="tx1"/>
                </a:solidFill>
                <a:effectLst/>
                <a:latin typeface="+mn-lt"/>
                <a:ea typeface="+mn-ea"/>
                <a:cs typeface="+mn-cs"/>
              </a:rPr>
              <a:t> », il passe à l’état arrêt, </a:t>
            </a:r>
            <a:r>
              <a:rPr lang="fr-FR" baseline="0" dirty="0" smtClean="0"/>
              <a:t>seuls les objets NMT et le </a:t>
            </a:r>
            <a:r>
              <a:rPr lang="fr-FR" baseline="0" dirty="0" err="1" smtClean="0"/>
              <a:t>Heartbeat</a:t>
            </a:r>
            <a:r>
              <a:rPr lang="fr-FR" baseline="0" dirty="0" smtClean="0"/>
              <a:t> sont activés</a:t>
            </a:r>
            <a:r>
              <a:rPr lang="fr-FR" sz="1200" b="0" i="0" kern="1200" baseline="0" dirty="0" smtClean="0">
                <a:solidFill>
                  <a:schemeClr val="tx1"/>
                </a:solidFill>
                <a:effectLst/>
                <a:latin typeface="+mn-lt"/>
                <a:ea typeface="+mn-ea"/>
                <a:cs typeface="+mn-cs"/>
              </a:rPr>
              <a:t>. Quand un message « enter </a:t>
            </a:r>
            <a:r>
              <a:rPr lang="fr-FR" sz="1200" b="0" i="0" kern="1200" baseline="0" dirty="0" err="1" smtClean="0">
                <a:solidFill>
                  <a:schemeClr val="tx1"/>
                </a:solidFill>
                <a:effectLst/>
                <a:latin typeface="+mn-lt"/>
                <a:ea typeface="+mn-ea"/>
                <a:cs typeface="+mn-cs"/>
              </a:rPr>
              <a:t>preoperationnel</a:t>
            </a:r>
            <a:r>
              <a:rPr lang="fr-FR" sz="1200" b="0" i="0" kern="1200" baseline="0" dirty="0" smtClean="0">
                <a:solidFill>
                  <a:schemeClr val="tx1"/>
                </a:solidFill>
                <a:effectLst/>
                <a:latin typeface="+mn-lt"/>
                <a:ea typeface="+mn-ea"/>
                <a:cs typeface="+mn-cs"/>
              </a:rPr>
              <a:t> » arrive il revient à l’état pré-opérationnel. Enfin il revient à l’état d’</a:t>
            </a:r>
            <a:r>
              <a:rPr lang="fr-FR" sz="1200" b="0" i="0" kern="1200" baseline="0" dirty="0" err="1" smtClean="0">
                <a:solidFill>
                  <a:schemeClr val="tx1"/>
                </a:solidFill>
                <a:effectLst/>
                <a:latin typeface="+mn-lt"/>
                <a:ea typeface="+mn-ea"/>
                <a:cs typeface="+mn-cs"/>
              </a:rPr>
              <a:t>initalisation</a:t>
            </a:r>
            <a:r>
              <a:rPr lang="fr-FR" sz="1200" b="0" i="0" kern="1200" baseline="0" dirty="0" smtClean="0">
                <a:solidFill>
                  <a:schemeClr val="tx1"/>
                </a:solidFill>
                <a:effectLst/>
                <a:latin typeface="+mn-lt"/>
                <a:ea typeface="+mn-ea"/>
                <a:cs typeface="+mn-cs"/>
              </a:rPr>
              <a:t> lors de la réception d’un message Reset Communication.</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smtClean="0">
                <a:solidFill>
                  <a:schemeClr val="tx1"/>
                </a:solidFill>
                <a:effectLst/>
                <a:latin typeface="+mn-lt"/>
                <a:ea typeface="+mn-ea"/>
                <a:cs typeface="+mn-cs"/>
              </a:rPr>
              <a:t>Nous parlons dans ce qui suit des différents messages du protocole CANopen.</a:t>
            </a:r>
            <a:endParaRPr lang="fr-FR" sz="1200" b="0" i="0"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11</a:t>
            </a:fld>
            <a:endParaRPr lang="fr-FR"/>
          </a:p>
        </p:txBody>
      </p:sp>
    </p:spTree>
    <p:extLst>
      <p:ext uri="{BB962C8B-B14F-4D97-AF65-F5344CB8AC3E}">
        <p14:creationId xmlns:p14="http://schemas.microsoft.com/office/powerpoint/2010/main" val="3256524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Le message NMT est envoyé sur 2 octets, il est déclenché par un nœud master avec des nœuds esclaves, le premier octet indique l’état du nœud et le deuxième octet constitue le </a:t>
            </a:r>
            <a:r>
              <a:rPr lang="fr-FR" baseline="0" dirty="0" err="1" smtClean="0"/>
              <a:t>node</a:t>
            </a:r>
            <a:r>
              <a:rPr lang="fr-FR" baseline="0" dirty="0" smtClean="0"/>
              <a:t> ID vers lequel le message sera envoyé.</a:t>
            </a:r>
          </a:p>
          <a:p>
            <a:r>
              <a:rPr lang="fr-FR" dirty="0" smtClean="0"/>
              <a:t>L’organigramme suivant présente le traitement qui</a:t>
            </a:r>
            <a:r>
              <a:rPr lang="fr-FR" baseline="0" dirty="0" smtClean="0"/>
              <a:t> se fait au niveau d’un nœud esclave lors de la réception</a:t>
            </a:r>
            <a:r>
              <a:rPr lang="fr-FR" dirty="0" smtClean="0"/>
              <a:t> d’un message NMT selon la</a:t>
            </a:r>
            <a:r>
              <a:rPr lang="fr-FR" baseline="0" dirty="0" smtClean="0"/>
              <a:t> valeur du champ </a:t>
            </a:r>
            <a:r>
              <a:rPr lang="fr-FR" baseline="0" dirty="0" err="1" smtClean="0"/>
              <a:t>cs</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12</a:t>
            </a:fld>
            <a:endParaRPr lang="fr-FR"/>
          </a:p>
        </p:txBody>
      </p:sp>
    </p:spTree>
    <p:extLst>
      <p:ext uri="{BB962C8B-B14F-4D97-AF65-F5344CB8AC3E}">
        <p14:creationId xmlns:p14="http://schemas.microsoft.com/office/powerpoint/2010/main" val="3256524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Passons maintenant</a:t>
            </a:r>
            <a:r>
              <a:rPr lang="fr-FR" baseline="0" dirty="0" smtClean="0"/>
              <a:t> au </a:t>
            </a:r>
            <a:r>
              <a:rPr lang="fr-FR" dirty="0" smtClean="0"/>
              <a:t>message </a:t>
            </a:r>
            <a:r>
              <a:rPr lang="fr-FR" dirty="0" err="1" smtClean="0"/>
              <a:t>heartbeat</a:t>
            </a:r>
            <a:r>
              <a:rPr lang="fr-FR" dirty="0" smtClean="0"/>
              <a:t> qui permet d’indiquer</a:t>
            </a:r>
            <a:r>
              <a:rPr lang="fr-FR" baseline="0" dirty="0" smtClean="0"/>
              <a:t> l’état actuel du nœud . il</a:t>
            </a:r>
            <a:r>
              <a:rPr lang="fr-FR" dirty="0" smtClean="0"/>
              <a:t> est généré périodiquement du nœud producteur vers les autres</a:t>
            </a:r>
            <a:r>
              <a:rPr lang="fr-FR" baseline="0" dirty="0" smtClean="0"/>
              <a:t> nœuds connectés au réseau CAN, avec une période appelé « </a:t>
            </a:r>
            <a:r>
              <a:rPr lang="fr-FR" baseline="0" dirty="0" err="1" smtClean="0"/>
              <a:t>Heartbeat</a:t>
            </a:r>
            <a:r>
              <a:rPr lang="fr-FR" baseline="0" dirty="0" smtClean="0"/>
              <a:t> </a:t>
            </a:r>
            <a:r>
              <a:rPr lang="fr-FR" baseline="0" dirty="0" err="1" smtClean="0"/>
              <a:t>producer</a:t>
            </a:r>
            <a:r>
              <a:rPr lang="fr-FR" baseline="0" dirty="0" smtClean="0"/>
              <a:t> Time ». Un message </a:t>
            </a:r>
            <a:r>
              <a:rPr lang="fr-FR" baseline="0" dirty="0" err="1" smtClean="0"/>
              <a:t>heartbeat</a:t>
            </a:r>
            <a:r>
              <a:rPr lang="fr-FR" baseline="0" dirty="0" smtClean="0"/>
              <a:t> est constitué d’un octet, les états possibles d’un nœud sont spécifiés dans ce tableau.</a:t>
            </a:r>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13</a:t>
            </a:fld>
            <a:endParaRPr lang="fr-FR"/>
          </a:p>
        </p:txBody>
      </p:sp>
    </p:spTree>
    <p:extLst>
      <p:ext uri="{BB962C8B-B14F-4D97-AF65-F5344CB8AC3E}">
        <p14:creationId xmlns:p14="http://schemas.microsoft.com/office/powerpoint/2010/main" val="2757157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message SYNC est généré périodiquement d’une période</a:t>
            </a:r>
            <a:r>
              <a:rPr lang="fr-FR" baseline="0" dirty="0" smtClean="0"/>
              <a:t> appelé « Communication cycle </a:t>
            </a:r>
            <a:r>
              <a:rPr lang="fr-FR" baseline="0" dirty="0" err="1" smtClean="0"/>
              <a:t>period</a:t>
            </a:r>
            <a:r>
              <a:rPr lang="fr-FR" baseline="0" dirty="0" smtClean="0"/>
              <a:t>  ». </a:t>
            </a:r>
            <a:r>
              <a:rPr lang="fr-FR" sz="1200" kern="1200" baseline="0" dirty="0" smtClean="0">
                <a:solidFill>
                  <a:schemeClr val="tx1"/>
                </a:solidFill>
                <a:effectLst/>
                <a:latin typeface="+mn-lt"/>
                <a:ea typeface="+mn-ea"/>
                <a:cs typeface="+mn-cs"/>
              </a:rPr>
              <a:t>Il représente </a:t>
            </a:r>
            <a:r>
              <a:rPr lang="fr-FR" sz="1200" kern="1200" dirty="0" smtClean="0">
                <a:solidFill>
                  <a:schemeClr val="tx1"/>
                </a:solidFill>
                <a:effectLst/>
                <a:latin typeface="+mn-lt"/>
                <a:ea typeface="+mn-ea"/>
                <a:cs typeface="+mn-cs"/>
              </a:rPr>
              <a:t>l’horloge de base du réseau.</a:t>
            </a:r>
          </a:p>
          <a:p>
            <a:r>
              <a:rPr lang="fr-FR" sz="1200" kern="1200" dirty="0" smtClean="0">
                <a:solidFill>
                  <a:schemeClr val="tx1"/>
                </a:solidFill>
                <a:effectLst/>
                <a:latin typeface="+mn-lt"/>
                <a:ea typeface="+mn-ea"/>
                <a:cs typeface="+mn-cs"/>
              </a:rPr>
              <a:t>Le message SYNC permet aux nœuds consommateurs </a:t>
            </a:r>
            <a:r>
              <a:rPr lang="fr-FR" sz="1200" b="0" kern="1200" dirty="0" smtClean="0">
                <a:solidFill>
                  <a:schemeClr val="tx1"/>
                </a:solidFill>
                <a:effectLst/>
                <a:latin typeface="+mn-lt"/>
                <a:ea typeface="+mn-ea"/>
                <a:cs typeface="+mn-cs"/>
              </a:rPr>
              <a:t>d’exécuter une fonction particulière lors de la réception du message SYNC</a:t>
            </a:r>
            <a:r>
              <a:rPr lang="fr-FR" sz="1200" kern="1200" dirty="0" smtClean="0">
                <a:solidFill>
                  <a:schemeClr val="tx1"/>
                </a:solidFill>
                <a:effectLst/>
                <a:latin typeface="+mn-lt"/>
                <a:ea typeface="+mn-ea"/>
                <a:cs typeface="+mn-cs"/>
              </a:rPr>
              <a:t>, P</a:t>
            </a:r>
            <a:r>
              <a:rPr lang="fr-FR" sz="1200" kern="1200" baseline="0" dirty="0" smtClean="0">
                <a:solidFill>
                  <a:schemeClr val="tx1"/>
                </a:solidFill>
                <a:effectLst/>
                <a:latin typeface="+mn-lt"/>
                <a:ea typeface="+mn-ea"/>
                <a:cs typeface="+mn-cs"/>
              </a:rPr>
              <a:t>ar exemple on demande à un nœud d’envoyer un message PDO une fois un message SYNC est arrivé.</a:t>
            </a:r>
            <a:endParaRPr lang="fr-FR" dirty="0"/>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14</a:t>
            </a:fld>
            <a:endParaRPr lang="fr-FR"/>
          </a:p>
        </p:txBody>
      </p:sp>
    </p:spTree>
    <p:extLst>
      <p:ext uri="{BB962C8B-B14F-4D97-AF65-F5344CB8AC3E}">
        <p14:creationId xmlns:p14="http://schemas.microsoft.com/office/powerpoint/2010/main" val="3150031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Les messages d’urgence (Emergency) sont déclenchés lors de la présence d’une erreur fatale</a:t>
            </a:r>
          </a:p>
          <a:p>
            <a:r>
              <a:rPr lang="fr-FR" sz="1200" kern="1200" dirty="0" smtClean="0">
                <a:solidFill>
                  <a:schemeClr val="tx1"/>
                </a:solidFill>
                <a:effectLst/>
                <a:latin typeface="+mn-lt"/>
                <a:ea typeface="+mn-ea"/>
                <a:cs typeface="+mn-cs"/>
              </a:rPr>
              <a:t>Il permettent à un nœud d’envoyer aux autres nœuds un message contenant le code d’erreur correspondant au problème avec une priorité élevée.</a:t>
            </a:r>
          </a:p>
          <a:p>
            <a:r>
              <a:rPr lang="fr-FR" sz="1200" kern="1200" dirty="0" smtClean="0">
                <a:solidFill>
                  <a:schemeClr val="tx1"/>
                </a:solidFill>
                <a:effectLst/>
                <a:latin typeface="+mn-lt"/>
                <a:ea typeface="+mn-ea"/>
                <a:cs typeface="+mn-cs"/>
              </a:rPr>
              <a:t>Le message emergency est codé sur 8 octets,</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Le</a:t>
            </a:r>
            <a:r>
              <a:rPr lang="fr-FR" sz="1200" kern="1200" baseline="0" dirty="0" smtClean="0">
                <a:solidFill>
                  <a:schemeClr val="tx1"/>
                </a:solidFill>
                <a:effectLst/>
                <a:latin typeface="+mn-lt"/>
                <a:ea typeface="+mn-ea"/>
                <a:cs typeface="+mn-cs"/>
              </a:rPr>
              <a:t> champ EEC(Emergency </a:t>
            </a:r>
            <a:r>
              <a:rPr lang="fr-FR" sz="1200" kern="1200" baseline="0" dirty="0" err="1" smtClean="0">
                <a:solidFill>
                  <a:schemeClr val="tx1"/>
                </a:solidFill>
                <a:effectLst/>
                <a:latin typeface="+mn-lt"/>
                <a:ea typeface="+mn-ea"/>
                <a:cs typeface="+mn-cs"/>
              </a:rPr>
              <a:t>Error</a:t>
            </a:r>
            <a:r>
              <a:rPr lang="fr-FR" sz="1200" kern="1200" baseline="0" dirty="0" smtClean="0">
                <a:solidFill>
                  <a:schemeClr val="tx1"/>
                </a:solidFill>
                <a:effectLst/>
                <a:latin typeface="+mn-lt"/>
                <a:ea typeface="+mn-ea"/>
                <a:cs typeface="+mn-cs"/>
              </a:rPr>
              <a:t> Code) décrit le code d’erreur sur 2 octets.</a:t>
            </a:r>
          </a:p>
          <a:p>
            <a:r>
              <a:rPr lang="fr-FR" sz="1200" kern="1200" baseline="0" dirty="0" smtClean="0">
                <a:solidFill>
                  <a:schemeClr val="tx1"/>
                </a:solidFill>
                <a:effectLst/>
                <a:latin typeface="+mn-lt"/>
                <a:ea typeface="+mn-ea"/>
                <a:cs typeface="+mn-cs"/>
              </a:rPr>
              <a:t>Le champ ER(</a:t>
            </a:r>
            <a:r>
              <a:rPr lang="fr-FR" sz="1200" kern="1200" baseline="0" dirty="0" err="1" smtClean="0">
                <a:solidFill>
                  <a:schemeClr val="tx1"/>
                </a:solidFill>
                <a:effectLst/>
                <a:latin typeface="+mn-lt"/>
                <a:ea typeface="+mn-ea"/>
                <a:cs typeface="+mn-cs"/>
              </a:rPr>
              <a:t>Error</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Register</a:t>
            </a:r>
            <a:r>
              <a:rPr lang="fr-FR" sz="1200" kern="1200" baseline="0" dirty="0" smtClean="0">
                <a:solidFill>
                  <a:schemeClr val="tx1"/>
                </a:solidFill>
                <a:effectLst/>
                <a:latin typeface="+mn-lt"/>
                <a:ea typeface="+mn-ea"/>
                <a:cs typeface="+mn-cs"/>
              </a:rPr>
              <a:t>) représente le registre d’erreur.</a:t>
            </a:r>
          </a:p>
          <a:p>
            <a:r>
              <a:rPr lang="fr-FR" sz="1200" kern="1200" baseline="0" dirty="0" smtClean="0">
                <a:solidFill>
                  <a:schemeClr val="tx1"/>
                </a:solidFill>
                <a:effectLst/>
                <a:latin typeface="+mn-lt"/>
                <a:ea typeface="+mn-ea"/>
                <a:cs typeface="+mn-cs"/>
              </a:rPr>
              <a:t>Le champ MEF(Manufacturer-</a:t>
            </a:r>
            <a:r>
              <a:rPr lang="fr-FR" sz="1200" kern="1200" baseline="0" dirty="0" err="1" smtClean="0">
                <a:solidFill>
                  <a:schemeClr val="tx1"/>
                </a:solidFill>
                <a:effectLst/>
                <a:latin typeface="+mn-lt"/>
                <a:ea typeface="+mn-ea"/>
                <a:cs typeface="+mn-cs"/>
              </a:rPr>
              <a:t>specific</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Error</a:t>
            </a:r>
            <a:r>
              <a:rPr lang="fr-FR" sz="1200" kern="1200" baseline="0" dirty="0" smtClean="0">
                <a:solidFill>
                  <a:schemeClr val="tx1"/>
                </a:solidFill>
                <a:effectLst/>
                <a:latin typeface="+mn-lt"/>
                <a:ea typeface="+mn-ea"/>
                <a:cs typeface="+mn-cs"/>
              </a:rPr>
              <a:t> Field) représente le champ d’erreur spécifique au fabricant.</a:t>
            </a:r>
            <a:endParaRPr lang="fr-FR" dirty="0"/>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15</a:t>
            </a:fld>
            <a:endParaRPr lang="fr-FR"/>
          </a:p>
        </p:txBody>
      </p:sp>
    </p:spTree>
    <p:extLst>
      <p:ext uri="{BB962C8B-B14F-4D97-AF65-F5344CB8AC3E}">
        <p14:creationId xmlns:p14="http://schemas.microsoft.com/office/powerpoint/2010/main" val="1342240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Il existe deux types de messages PDO le PDO </a:t>
            </a:r>
            <a:r>
              <a:rPr lang="fr-FR" sz="1200" kern="1200" dirty="0" err="1" smtClean="0">
                <a:solidFill>
                  <a:schemeClr val="tx1"/>
                </a:solidFill>
                <a:effectLst/>
                <a:latin typeface="+mn-lt"/>
                <a:ea typeface="+mn-ea"/>
                <a:cs typeface="+mn-cs"/>
              </a:rPr>
              <a:t>mapping</a:t>
            </a:r>
            <a:r>
              <a:rPr lang="fr-FR" sz="1200" kern="1200" dirty="0" smtClean="0">
                <a:solidFill>
                  <a:schemeClr val="tx1"/>
                </a:solidFill>
                <a:effectLst/>
                <a:latin typeface="+mn-lt"/>
                <a:ea typeface="+mn-ea"/>
                <a:cs typeface="+mn-cs"/>
              </a:rPr>
              <a:t> et le </a:t>
            </a:r>
            <a:r>
              <a:rPr lang="fr-FR" sz="1200" kern="1200" dirty="0" err="1" smtClean="0">
                <a:solidFill>
                  <a:schemeClr val="tx1"/>
                </a:solidFill>
                <a:effectLst/>
                <a:latin typeface="+mn-lt"/>
                <a:ea typeface="+mn-ea"/>
                <a:cs typeface="+mn-cs"/>
              </a:rPr>
              <a:t>pdo</a:t>
            </a:r>
            <a:r>
              <a:rPr lang="fr-FR" sz="1200" kern="120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communication qui décrit les possibilité</a:t>
            </a:r>
            <a:r>
              <a:rPr lang="fr-FR" sz="1200" kern="1200" baseline="0" dirty="0" smtClean="0">
                <a:solidFill>
                  <a:schemeClr val="tx1"/>
                </a:solidFill>
                <a:effectLst/>
                <a:latin typeface="+mn-lt"/>
                <a:ea typeface="+mn-ea"/>
                <a:cs typeface="+mn-cs"/>
              </a:rPr>
              <a:t> de communication </a:t>
            </a:r>
            <a:r>
              <a:rPr lang="fr-FR" sz="1200" kern="1200" baseline="0" dirty="0" err="1" smtClean="0">
                <a:solidFill>
                  <a:schemeClr val="tx1"/>
                </a:solidFill>
                <a:effectLst/>
                <a:latin typeface="+mn-lt"/>
                <a:ea typeface="+mn-ea"/>
                <a:cs typeface="+mn-cs"/>
              </a:rPr>
              <a:t>pdo</a:t>
            </a:r>
            <a:r>
              <a:rPr lang="fr-FR" sz="1200" kern="1200" baseline="0" dirty="0" smtClean="0">
                <a:solidFill>
                  <a:schemeClr val="tx1"/>
                </a:solidFill>
                <a:effectLst/>
                <a:latin typeface="+mn-lt"/>
                <a:ea typeface="+mn-ea"/>
                <a:cs typeface="+mn-cs"/>
              </a:rPr>
              <a:t> ex cob-id </a:t>
            </a:r>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a:t>
            </a:r>
            <a:r>
              <a:rPr lang="fr-FR" sz="1200" kern="1200" baseline="0" dirty="0" smtClean="0">
                <a:solidFill>
                  <a:schemeClr val="tx1"/>
                </a:solidFill>
                <a:effectLst/>
                <a:latin typeface="+mn-lt"/>
                <a:ea typeface="+mn-ea"/>
                <a:cs typeface="+mn-cs"/>
              </a:rPr>
              <a:t>Nous allons détailler dans la partie implémentation un exemple de </a:t>
            </a:r>
            <a:r>
              <a:rPr lang="fr-FR" sz="1200" kern="1200" baseline="0" dirty="0" err="1" smtClean="0">
                <a:solidFill>
                  <a:schemeClr val="tx1"/>
                </a:solidFill>
                <a:effectLst/>
                <a:latin typeface="+mn-lt"/>
                <a:ea typeface="+mn-ea"/>
                <a:cs typeface="+mn-cs"/>
              </a:rPr>
              <a:t>pdo</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mapping</a:t>
            </a:r>
            <a:r>
              <a:rPr lang="fr-FR" sz="1200" kern="1200" baseline="0" dirty="0" smtClean="0">
                <a:solidFill>
                  <a:schemeClr val="tx1"/>
                </a:solidFill>
                <a:effectLst/>
                <a:latin typeface="+mn-lt"/>
                <a:ea typeface="+mn-ea"/>
                <a:cs typeface="+mn-cs"/>
              </a:rPr>
              <a:t>.</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***Le déclenchement d’un message PDO est dû à la réception de l’un de ces trois événements:</a:t>
            </a:r>
          </a:p>
          <a:p>
            <a:r>
              <a:rPr lang="fr-FR" sz="1200" kern="1200" dirty="0" smtClean="0">
                <a:solidFill>
                  <a:schemeClr val="tx1"/>
                </a:solidFill>
                <a:effectLst/>
                <a:latin typeface="+mn-lt"/>
                <a:ea typeface="+mn-ea"/>
                <a:cs typeface="+mn-cs"/>
              </a:rPr>
              <a:t>-l'apparition d'un événement spécifique, ou un signal déclenché par une minuterie écoulé (</a:t>
            </a:r>
            <a:r>
              <a:rPr lang="fr-FR" sz="1200" kern="1200" dirty="0" err="1" smtClean="0">
                <a:solidFill>
                  <a:schemeClr val="tx1"/>
                </a:solidFill>
                <a:effectLst/>
                <a:latin typeface="+mn-lt"/>
                <a:ea typeface="+mn-ea"/>
                <a:cs typeface="+mn-cs"/>
              </a:rPr>
              <a:t>Timer</a:t>
            </a:r>
            <a:r>
              <a:rPr lang="fr-FR"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-la réception d'un </a:t>
            </a:r>
            <a:r>
              <a:rPr lang="fr-FR" sz="1200" kern="1200" dirty="0" err="1" smtClean="0">
                <a:solidFill>
                  <a:schemeClr val="tx1"/>
                </a:solidFill>
                <a:effectLst/>
                <a:latin typeface="+mn-lt"/>
                <a:ea typeface="+mn-ea"/>
                <a:cs typeface="+mn-cs"/>
              </a:rPr>
              <a:t>Remote</a:t>
            </a:r>
            <a:r>
              <a:rPr lang="fr-FR" sz="1200" kern="1200" dirty="0" smtClean="0">
                <a:solidFill>
                  <a:schemeClr val="tx1"/>
                </a:solidFill>
                <a:effectLst/>
                <a:latin typeface="+mn-lt"/>
                <a:ea typeface="+mn-ea"/>
                <a:cs typeface="+mn-cs"/>
              </a:rPr>
              <a:t> Frame initiée par un autre dispositif.</a:t>
            </a:r>
          </a:p>
          <a:p>
            <a:r>
              <a:rPr lang="fr-FR" sz="1200" kern="1200" dirty="0" smtClean="0">
                <a:solidFill>
                  <a:schemeClr val="tx1"/>
                </a:solidFill>
                <a:effectLst/>
                <a:latin typeface="+mn-lt"/>
                <a:ea typeface="+mn-ea"/>
                <a:cs typeface="+mn-cs"/>
              </a:rPr>
              <a:t>-l'expiration d'une donnée périodique SYNC</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L’organigramme suivant décrit</a:t>
            </a:r>
            <a:r>
              <a:rPr lang="fr-FR" sz="1200" kern="1200" baseline="0" dirty="0" smtClean="0">
                <a:solidFill>
                  <a:schemeClr val="tx1"/>
                </a:solidFill>
                <a:effectLst/>
                <a:latin typeface="+mn-lt"/>
                <a:ea typeface="+mn-ea"/>
                <a:cs typeface="+mn-cs"/>
              </a:rPr>
              <a:t> l’envoie d’un message PDO lors de la réception d’un message SYNC ou </a:t>
            </a:r>
            <a:r>
              <a:rPr lang="fr-FR" sz="1200" kern="1200" baseline="0" dirty="0" err="1" smtClean="0">
                <a:solidFill>
                  <a:schemeClr val="tx1"/>
                </a:solidFill>
                <a:effectLst/>
                <a:latin typeface="+mn-lt"/>
                <a:ea typeface="+mn-ea"/>
                <a:cs typeface="+mn-cs"/>
              </a:rPr>
              <a:t>remote</a:t>
            </a:r>
            <a:r>
              <a:rPr lang="fr-FR" sz="1200" kern="1200" baseline="0" dirty="0" smtClean="0">
                <a:solidFill>
                  <a:schemeClr val="tx1"/>
                </a:solidFill>
                <a:effectLst/>
                <a:latin typeface="+mn-lt"/>
                <a:ea typeface="+mn-ea"/>
                <a:cs typeface="+mn-cs"/>
              </a:rPr>
              <a:t> frame</a:t>
            </a:r>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16</a:t>
            </a:fld>
            <a:endParaRPr lang="fr-FR"/>
          </a:p>
        </p:txBody>
      </p:sp>
    </p:spTree>
    <p:extLst>
      <p:ext uri="{BB962C8B-B14F-4D97-AF65-F5344CB8AC3E}">
        <p14:creationId xmlns:p14="http://schemas.microsoft.com/office/powerpoint/2010/main" val="2981849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a:t>
            </a:r>
            <a:r>
              <a:rPr lang="fr-FR" baseline="0" dirty="0" smtClean="0"/>
              <a:t> communication SDO se base sur le modèle Client/serveur, elle définie deux services </a:t>
            </a:r>
            <a:r>
              <a:rPr lang="fr-FR" sz="1200" kern="1200" dirty="0" err="1" smtClean="0">
                <a:solidFill>
                  <a:schemeClr val="tx1"/>
                </a:solidFill>
                <a:effectLst/>
                <a:latin typeface="+mn-lt"/>
                <a:ea typeface="+mn-ea"/>
                <a:cs typeface="+mn-cs"/>
              </a:rPr>
              <a:t>Download</a:t>
            </a:r>
            <a:r>
              <a:rPr lang="fr-FR" sz="1200" kern="1200" dirty="0" smtClean="0">
                <a:solidFill>
                  <a:schemeClr val="tx1"/>
                </a:solidFill>
                <a:effectLst/>
                <a:latin typeface="+mn-lt"/>
                <a:ea typeface="+mn-ea"/>
                <a:cs typeface="+mn-cs"/>
              </a:rPr>
              <a:t> SDO et </a:t>
            </a:r>
            <a:r>
              <a:rPr lang="fr-FR" sz="1200" kern="1200" dirty="0" err="1" smtClean="0">
                <a:solidFill>
                  <a:schemeClr val="tx1"/>
                </a:solidFill>
                <a:effectLst/>
                <a:latin typeface="+mn-lt"/>
                <a:ea typeface="+mn-ea"/>
                <a:cs typeface="+mn-cs"/>
              </a:rPr>
              <a:t>Upload</a:t>
            </a:r>
            <a:r>
              <a:rPr lang="fr-FR" sz="1200" kern="1200" dirty="0" smtClean="0">
                <a:solidFill>
                  <a:schemeClr val="tx1"/>
                </a:solidFill>
                <a:effectLst/>
                <a:latin typeface="+mn-lt"/>
                <a:ea typeface="+mn-ea"/>
                <a:cs typeface="+mn-cs"/>
              </a:rPr>
              <a:t> SDO.</a:t>
            </a:r>
          </a:p>
          <a:p>
            <a:r>
              <a:rPr lang="fr-FR" sz="1200" kern="1200" dirty="0" smtClean="0">
                <a:solidFill>
                  <a:schemeClr val="tx1"/>
                </a:solidFill>
                <a:effectLst/>
                <a:latin typeface="+mn-lt"/>
                <a:ea typeface="+mn-ea"/>
                <a:cs typeface="+mn-cs"/>
              </a:rPr>
              <a:t>Le service </a:t>
            </a:r>
            <a:r>
              <a:rPr lang="fr-FR" sz="1200" kern="1200" dirty="0" err="1" smtClean="0">
                <a:solidFill>
                  <a:schemeClr val="tx1"/>
                </a:solidFill>
                <a:effectLst/>
                <a:latin typeface="+mn-lt"/>
                <a:ea typeface="+mn-ea"/>
                <a:cs typeface="+mn-cs"/>
              </a:rPr>
              <a:t>Download</a:t>
            </a:r>
            <a:r>
              <a:rPr lang="fr-FR" sz="1200" kern="1200" dirty="0" smtClean="0">
                <a:solidFill>
                  <a:schemeClr val="tx1"/>
                </a:solidFill>
                <a:effectLst/>
                <a:latin typeface="+mn-lt"/>
                <a:ea typeface="+mn-ea"/>
                <a:cs typeface="+mn-cs"/>
              </a:rPr>
              <a:t> SDO,</a:t>
            </a:r>
            <a:r>
              <a:rPr lang="fr-FR" sz="1200" kern="1200" baseline="0" dirty="0" smtClean="0">
                <a:solidFill>
                  <a:schemeClr val="tx1"/>
                </a:solidFill>
                <a:effectLst/>
                <a:latin typeface="+mn-lt"/>
                <a:ea typeface="+mn-ea"/>
                <a:cs typeface="+mn-cs"/>
              </a:rPr>
              <a:t> dans lequel le client envoie une donnée au serveur pour qu’il l’enregistre dans le Dictionnaire Objet, </a:t>
            </a:r>
            <a:r>
              <a:rPr lang="fr-FR" sz="1200" kern="1200" dirty="0" smtClean="0">
                <a:solidFill>
                  <a:schemeClr val="tx1"/>
                </a:solidFill>
                <a:effectLst/>
                <a:latin typeface="+mn-lt"/>
                <a:ea typeface="+mn-ea"/>
                <a:cs typeface="+mn-cs"/>
              </a:rPr>
              <a:t>et un service </a:t>
            </a:r>
            <a:r>
              <a:rPr lang="fr-FR" sz="1200" kern="1200" dirty="0" err="1" smtClean="0">
                <a:solidFill>
                  <a:schemeClr val="tx1"/>
                </a:solidFill>
                <a:effectLst/>
                <a:latin typeface="+mn-lt"/>
                <a:ea typeface="+mn-ea"/>
                <a:cs typeface="+mn-cs"/>
              </a:rPr>
              <a:t>Upload</a:t>
            </a:r>
            <a:r>
              <a:rPr lang="fr-FR" sz="1200" kern="1200" dirty="0" smtClean="0">
                <a:solidFill>
                  <a:schemeClr val="tx1"/>
                </a:solidFill>
                <a:effectLst/>
                <a:latin typeface="+mn-lt"/>
                <a:ea typeface="+mn-ea"/>
                <a:cs typeface="+mn-cs"/>
              </a:rPr>
              <a:t> SDO, dans</a:t>
            </a:r>
            <a:r>
              <a:rPr lang="fr-FR" sz="1200" kern="1200" baseline="0" dirty="0" smtClean="0">
                <a:solidFill>
                  <a:schemeClr val="tx1"/>
                </a:solidFill>
                <a:effectLst/>
                <a:latin typeface="+mn-lt"/>
                <a:ea typeface="+mn-ea"/>
                <a:cs typeface="+mn-cs"/>
              </a:rPr>
              <a:t> lequel le client demande au serveur de lui envoyer une donnée spécifique du Dictionnaire Objet</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Le</a:t>
            </a:r>
            <a:r>
              <a:rPr lang="fr-FR" sz="1200" kern="1200" baseline="0" dirty="0" smtClean="0">
                <a:solidFill>
                  <a:schemeClr val="tx1"/>
                </a:solidFill>
                <a:effectLst/>
                <a:latin typeface="+mn-lt"/>
                <a:ea typeface="+mn-ea"/>
                <a:cs typeface="+mn-cs"/>
              </a:rPr>
              <a:t> transfert de donnée se fait soit par l’envoie accéléré ou par l’envoie segmenté.</a:t>
            </a:r>
          </a:p>
          <a:p>
            <a:r>
              <a:rPr lang="fr-FR" sz="1200" kern="1200" baseline="0" dirty="0" smtClean="0">
                <a:solidFill>
                  <a:schemeClr val="tx1"/>
                </a:solidFill>
                <a:effectLst/>
                <a:latin typeface="+mn-lt"/>
                <a:ea typeface="+mn-ea"/>
                <a:cs typeface="+mn-cs"/>
              </a:rPr>
              <a:t>Si la taille des données est inférieure à 4 octets on procède à l’envoi accéléré, autrement on fait un envoie segmenté.</a:t>
            </a:r>
          </a:p>
          <a:p>
            <a:r>
              <a:rPr lang="fr-FR" dirty="0" smtClean="0"/>
              <a:t>Le service SDO offre l’envoie du </a:t>
            </a:r>
            <a:r>
              <a:rPr lang="fr-FR" dirty="0" err="1" smtClean="0"/>
              <a:t>abort</a:t>
            </a:r>
            <a:r>
              <a:rPr lang="fr-FR" dirty="0" smtClean="0"/>
              <a:t> transfert si une erreur</a:t>
            </a:r>
            <a:r>
              <a:rPr lang="fr-FR" baseline="0" dirty="0" smtClean="0"/>
              <a:t> est survenue lors de l’</a:t>
            </a:r>
            <a:r>
              <a:rPr lang="fr-FR" baseline="0" dirty="0" err="1" smtClean="0"/>
              <a:t>accés</a:t>
            </a:r>
            <a:r>
              <a:rPr lang="fr-FR" baseline="0" dirty="0" smtClean="0"/>
              <a:t> au DO.</a:t>
            </a:r>
            <a:endParaRPr lang="fr-FR" dirty="0"/>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17</a:t>
            </a:fld>
            <a:endParaRPr lang="fr-FR"/>
          </a:p>
        </p:txBody>
      </p:sp>
    </p:spTree>
    <p:extLst>
      <p:ext uri="{BB962C8B-B14F-4D97-AF65-F5344CB8AC3E}">
        <p14:creationId xmlns:p14="http://schemas.microsoft.com/office/powerpoint/2010/main" val="2329886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Passons maintenant</a:t>
            </a:r>
            <a:r>
              <a:rPr lang="fr-FR" baseline="0" dirty="0" smtClean="0"/>
              <a:t> à l’implémentation du protocole sur DSP et l’analyse des résultats de test.</a:t>
            </a:r>
            <a:endParaRPr lang="fr-FR" dirty="0"/>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18</a:t>
            </a:fld>
            <a:endParaRPr lang="fr-FR"/>
          </a:p>
        </p:txBody>
      </p:sp>
    </p:spTree>
    <p:extLst>
      <p:ext uri="{BB962C8B-B14F-4D97-AF65-F5344CB8AC3E}">
        <p14:creationId xmlns:p14="http://schemas.microsoft.com/office/powerpoint/2010/main" val="1542197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Notre objectif </a:t>
            </a:r>
            <a:r>
              <a:rPr lang="fr-FR" sz="1200" kern="1200" dirty="0" smtClean="0">
                <a:solidFill>
                  <a:schemeClr val="tx1"/>
                </a:solidFill>
                <a:effectLst/>
                <a:latin typeface="+mn-lt"/>
                <a:ea typeface="+mn-ea"/>
                <a:cs typeface="+mn-cs"/>
              </a:rPr>
              <a:t>est d’implémenter</a:t>
            </a:r>
            <a:r>
              <a:rPr lang="fr-FR" sz="1200" kern="1200" baseline="0" dirty="0" smtClean="0">
                <a:solidFill>
                  <a:schemeClr val="tx1"/>
                </a:solidFill>
                <a:effectLst/>
                <a:latin typeface="+mn-lt"/>
                <a:ea typeface="+mn-ea"/>
                <a:cs typeface="+mn-cs"/>
              </a:rPr>
              <a:t> le protocole CANopen</a:t>
            </a:r>
            <a:r>
              <a:rPr lang="fr-FR" sz="1200" kern="1200" dirty="0" smtClean="0">
                <a:solidFill>
                  <a:schemeClr val="tx1"/>
                </a:solidFill>
                <a:effectLst/>
                <a:latin typeface="+mn-lt"/>
                <a:ea typeface="+mn-ea"/>
                <a:cs typeface="+mn-cs"/>
              </a:rPr>
              <a:t> sur un DSP du type </a:t>
            </a:r>
            <a:r>
              <a:rPr lang="fr-FR" sz="1200" kern="1200" dirty="0" err="1" smtClean="0">
                <a:solidFill>
                  <a:schemeClr val="tx1"/>
                </a:solidFill>
                <a:effectLst/>
                <a:latin typeface="+mn-lt"/>
                <a:ea typeface="+mn-ea"/>
                <a:cs typeface="+mn-cs"/>
              </a:rPr>
              <a:t>Blackfin</a:t>
            </a:r>
            <a:r>
              <a:rPr lang="fr-FR" sz="1200" kern="1200" dirty="0" smtClean="0">
                <a:solidFill>
                  <a:schemeClr val="tx1"/>
                </a:solidFill>
                <a:effectLst/>
                <a:latin typeface="+mn-lt"/>
                <a:ea typeface="+mn-ea"/>
                <a:cs typeface="+mn-cs"/>
              </a:rPr>
              <a:t> BF548 parce que ce processeur intègre déjà un bus de communication CAN. Pour ce faire, nous avons utilisé le </a:t>
            </a:r>
            <a:r>
              <a:rPr lang="fr-FR" sz="1200" kern="1200" dirty="0" err="1" smtClean="0">
                <a:solidFill>
                  <a:schemeClr val="tx1"/>
                </a:solidFill>
                <a:effectLst/>
                <a:latin typeface="+mn-lt"/>
                <a:ea typeface="+mn-ea"/>
                <a:cs typeface="+mn-cs"/>
              </a:rPr>
              <a:t>visual</a:t>
            </a:r>
            <a:r>
              <a:rPr lang="fr-FR" sz="1200" kern="1200" dirty="0" smtClean="0">
                <a:solidFill>
                  <a:schemeClr val="tx1"/>
                </a:solidFill>
                <a:effectLst/>
                <a:latin typeface="+mn-lt"/>
                <a:ea typeface="+mn-ea"/>
                <a:cs typeface="+mn-cs"/>
              </a:rPr>
              <a:t> DSP++ pour le codage du protocole.</a:t>
            </a:r>
            <a:r>
              <a:rPr lang="fr-FR" sz="1200" kern="1200" baseline="0" dirty="0" smtClean="0">
                <a:solidFill>
                  <a:schemeClr val="tx1"/>
                </a:solidFill>
                <a:effectLst/>
                <a:latin typeface="+mn-lt"/>
                <a:ea typeface="+mn-ea"/>
                <a:cs typeface="+mn-cs"/>
              </a:rPr>
              <a:t> Une fois le code est validé, il sera intégré sur la plateforme en utilisant le </a:t>
            </a:r>
            <a:r>
              <a:rPr lang="fr-FR" sz="1200" kern="1200" baseline="0" dirty="0" err="1" smtClean="0">
                <a:solidFill>
                  <a:schemeClr val="tx1"/>
                </a:solidFill>
                <a:effectLst/>
                <a:latin typeface="+mn-lt"/>
                <a:ea typeface="+mn-ea"/>
                <a:cs typeface="+mn-cs"/>
              </a:rPr>
              <a:t>cable</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Jtag</a:t>
            </a:r>
            <a:r>
              <a:rPr lang="fr-FR" sz="1200" kern="1200" baseline="0" dirty="0" smtClean="0">
                <a:solidFill>
                  <a:schemeClr val="tx1"/>
                </a:solidFill>
                <a:effectLst/>
                <a:latin typeface="+mn-lt"/>
                <a:ea typeface="+mn-ea"/>
                <a:cs typeface="+mn-cs"/>
              </a:rPr>
              <a:t>.</a:t>
            </a:r>
          </a:p>
          <a:p>
            <a:r>
              <a:rPr lang="fr-FR" sz="1200" kern="1200" baseline="0" dirty="0" smtClean="0">
                <a:solidFill>
                  <a:schemeClr val="tx1"/>
                </a:solidFill>
                <a:effectLst/>
                <a:latin typeface="+mn-lt"/>
                <a:ea typeface="+mn-ea"/>
                <a:cs typeface="+mn-cs"/>
              </a:rPr>
              <a:t>L’architecture du </a:t>
            </a:r>
            <a:r>
              <a:rPr lang="fr-FR" sz="1200" kern="1200" baseline="0" dirty="0" err="1" smtClean="0">
                <a:solidFill>
                  <a:schemeClr val="tx1"/>
                </a:solidFill>
                <a:effectLst/>
                <a:latin typeface="+mn-lt"/>
                <a:ea typeface="+mn-ea"/>
                <a:cs typeface="+mn-cs"/>
              </a:rPr>
              <a:t>blackfin</a:t>
            </a:r>
            <a:r>
              <a:rPr lang="fr-FR" sz="1200" kern="1200" baseline="0" dirty="0" smtClean="0">
                <a:solidFill>
                  <a:schemeClr val="tx1"/>
                </a:solidFill>
                <a:effectLst/>
                <a:latin typeface="+mn-lt"/>
                <a:ea typeface="+mn-ea"/>
                <a:cs typeface="+mn-cs"/>
              </a:rPr>
              <a:t> est constituée d’un cœur du processeur, de mémoires et de périphériques de connexion. </a:t>
            </a:r>
          </a:p>
          <a:p>
            <a:r>
              <a:rPr lang="fr-FR" sz="1200" kern="1200" baseline="0" dirty="0" smtClean="0">
                <a:solidFill>
                  <a:schemeClr val="tx1"/>
                </a:solidFill>
                <a:effectLst/>
                <a:latin typeface="+mn-lt"/>
                <a:ea typeface="+mn-ea"/>
                <a:cs typeface="+mn-cs"/>
              </a:rPr>
              <a:t>Nous présentons dans cet exposé trois tests pour la validation des messages NMT, </a:t>
            </a:r>
            <a:r>
              <a:rPr lang="fr-FR" sz="1200" kern="1200" baseline="0" dirty="0" err="1" smtClean="0">
                <a:solidFill>
                  <a:schemeClr val="tx1"/>
                </a:solidFill>
                <a:effectLst/>
                <a:latin typeface="+mn-lt"/>
                <a:ea typeface="+mn-ea"/>
                <a:cs typeface="+mn-cs"/>
              </a:rPr>
              <a:t>Heartbeat</a:t>
            </a:r>
            <a:r>
              <a:rPr lang="fr-FR" sz="1200" kern="1200" baseline="0" dirty="0" smtClean="0">
                <a:solidFill>
                  <a:schemeClr val="tx1"/>
                </a:solidFill>
                <a:effectLst/>
                <a:latin typeface="+mn-lt"/>
                <a:ea typeface="+mn-ea"/>
                <a:cs typeface="+mn-cs"/>
              </a:rPr>
              <a:t> et PDO </a:t>
            </a:r>
            <a:r>
              <a:rPr lang="fr-FR" sz="1200" kern="1200" baseline="0" dirty="0" err="1" smtClean="0">
                <a:solidFill>
                  <a:schemeClr val="tx1"/>
                </a:solidFill>
                <a:effectLst/>
                <a:latin typeface="+mn-lt"/>
                <a:ea typeface="+mn-ea"/>
                <a:cs typeface="+mn-cs"/>
              </a:rPr>
              <a:t>mapping</a:t>
            </a:r>
            <a:r>
              <a:rPr lang="fr-FR" sz="1200" kern="1200" baseline="0" dirty="0" smtClean="0">
                <a:solidFill>
                  <a:schemeClr val="tx1"/>
                </a:solidFill>
                <a:effectLst/>
                <a:latin typeface="+mn-lt"/>
                <a:ea typeface="+mn-ea"/>
                <a:cs typeface="+mn-cs"/>
              </a:rPr>
              <a:t>. </a:t>
            </a:r>
            <a:endParaRPr lang="fr-FR" dirty="0"/>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19</a:t>
            </a:fld>
            <a:endParaRPr lang="fr-FR"/>
          </a:p>
        </p:txBody>
      </p:sp>
    </p:spTree>
    <p:extLst>
      <p:ext uri="{BB962C8B-B14F-4D97-AF65-F5344CB8AC3E}">
        <p14:creationId xmlns:p14="http://schemas.microsoft.com/office/powerpoint/2010/main" val="19372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De nos jours, les réseaux de terrain notamment</a:t>
            </a:r>
            <a:r>
              <a:rPr lang="fr-FR" sz="1200" kern="1200" baseline="0" dirty="0" smtClean="0">
                <a:solidFill>
                  <a:schemeClr val="tx1"/>
                </a:solidFill>
                <a:effectLst/>
                <a:latin typeface="+mn-lt"/>
                <a:ea typeface="+mn-ea"/>
                <a:cs typeface="+mn-cs"/>
              </a:rPr>
              <a:t> le Bus CAN (Controller Area Network) </a:t>
            </a:r>
            <a:r>
              <a:rPr lang="fr-FR" sz="1200" kern="1200" dirty="0" smtClean="0">
                <a:solidFill>
                  <a:schemeClr val="tx1"/>
                </a:solidFill>
                <a:effectLst/>
                <a:latin typeface="+mn-lt"/>
                <a:ea typeface="+mn-ea"/>
                <a:cs typeface="+mn-cs"/>
              </a:rPr>
              <a:t>sont intégrés dans la plupart</a:t>
            </a:r>
            <a:r>
              <a:rPr lang="fr-FR" sz="1200" kern="1200" baseline="0" dirty="0" smtClean="0">
                <a:solidFill>
                  <a:schemeClr val="tx1"/>
                </a:solidFill>
                <a:effectLst/>
                <a:latin typeface="+mn-lt"/>
                <a:ea typeface="+mn-ea"/>
                <a:cs typeface="+mn-cs"/>
              </a:rPr>
              <a:t> des </a:t>
            </a:r>
            <a:r>
              <a:rPr lang="fr-FR" sz="1200" kern="1200" dirty="0" smtClean="0">
                <a:solidFill>
                  <a:schemeClr val="tx1"/>
                </a:solidFill>
                <a:effectLst/>
                <a:latin typeface="+mn-lt"/>
                <a:ea typeface="+mn-ea"/>
                <a:cs typeface="+mn-cs"/>
              </a:rPr>
              <a:t>domaines de l’industrie. Ils permettent l'interconnexion entre plusieurs entités d’un même système, exemples : appareils de mesure, capteurs, microcontrôleurs, etc. </a:t>
            </a:r>
          </a:p>
          <a:p>
            <a:r>
              <a:rPr lang="fr-FR" sz="1200" kern="1200" dirty="0" smtClean="0">
                <a:solidFill>
                  <a:schemeClr val="tx1"/>
                </a:solidFill>
                <a:effectLst/>
                <a:latin typeface="+mn-lt"/>
                <a:ea typeface="+mn-ea"/>
                <a:cs typeface="+mn-cs"/>
              </a:rPr>
              <a:t>la topologie en bus est adoptée pour faciliter la mise en place, l’évolution et l’extension des systèmes.</a:t>
            </a:r>
          </a:p>
          <a:p>
            <a:r>
              <a:rPr lang="fr-FR" sz="1200" kern="1200" dirty="0" smtClean="0">
                <a:solidFill>
                  <a:schemeClr val="tx1"/>
                </a:solidFill>
                <a:effectLst/>
                <a:latin typeface="+mn-lt"/>
                <a:ea typeface="+mn-ea"/>
                <a:cs typeface="+mn-cs"/>
              </a:rPr>
              <a:t>Pour la mise en œuvre d’un bus de terrain, un protocole de communication doit être développé afin de gérer la transmission fiable des données. </a:t>
            </a:r>
          </a:p>
          <a:p>
            <a:r>
              <a:rPr lang="fr-FR" sz="1200" kern="1200" dirty="0" smtClean="0">
                <a:solidFill>
                  <a:schemeClr val="tx1"/>
                </a:solidFill>
                <a:effectLst/>
                <a:latin typeface="+mn-lt"/>
                <a:ea typeface="+mn-ea"/>
                <a:cs typeface="+mn-cs"/>
              </a:rPr>
              <a:t>Nous citons ici quelques exemples de protocoles : le </a:t>
            </a:r>
            <a:r>
              <a:rPr lang="fr-FR" sz="1200" kern="1200" dirty="0" err="1" smtClean="0">
                <a:solidFill>
                  <a:schemeClr val="tx1"/>
                </a:solidFill>
                <a:effectLst/>
                <a:latin typeface="+mn-lt"/>
                <a:ea typeface="+mn-ea"/>
                <a:cs typeface="+mn-cs"/>
              </a:rPr>
              <a:t>device</a:t>
            </a:r>
            <a:r>
              <a:rPr lang="fr-FR" sz="1200" kern="1200" dirty="0" smtClean="0">
                <a:solidFill>
                  <a:schemeClr val="tx1"/>
                </a:solidFill>
                <a:effectLst/>
                <a:latin typeface="+mn-lt"/>
                <a:ea typeface="+mn-ea"/>
                <a:cs typeface="+mn-cs"/>
              </a:rPr>
              <a:t> net de la société </a:t>
            </a:r>
            <a:r>
              <a:rPr lang="fr-FR" sz="1600" dirty="0" smtClean="0">
                <a:ln w="0"/>
                <a:solidFill>
                  <a:schemeClr val="tx2">
                    <a:lumMod val="75000"/>
                  </a:schemeClr>
                </a:solidFill>
              </a:rPr>
              <a:t>Allen Bradley, SDS (Smart </a:t>
            </a:r>
            <a:r>
              <a:rPr lang="fr-FR" sz="1600" dirty="0" err="1" smtClean="0">
                <a:ln w="0"/>
                <a:solidFill>
                  <a:schemeClr val="tx2">
                    <a:lumMod val="75000"/>
                  </a:schemeClr>
                </a:solidFill>
              </a:rPr>
              <a:t>Distributed</a:t>
            </a:r>
            <a:r>
              <a:rPr lang="fr-FR" sz="1600" dirty="0" smtClean="0">
                <a:ln w="0"/>
                <a:solidFill>
                  <a:schemeClr val="tx2">
                    <a:lumMod val="75000"/>
                  </a:schemeClr>
                </a:solidFill>
              </a:rPr>
              <a:t> System) de la société Honeywell et CAL/CANopen du </a:t>
            </a:r>
            <a:r>
              <a:rPr lang="fr-FR" sz="1600" dirty="0" err="1" smtClean="0">
                <a:ln w="0"/>
                <a:solidFill>
                  <a:schemeClr val="tx2">
                    <a:lumMod val="75000"/>
                  </a:schemeClr>
                </a:solidFill>
              </a:rPr>
              <a:t>CiA</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Dans notre projet de fin d’études nous nous sommes intéressés en particulier au protocole CANopen. Notre objectif</a:t>
            </a:r>
            <a:r>
              <a:rPr lang="fr-FR" sz="1200" kern="1200" baseline="0" dirty="0" smtClean="0">
                <a:solidFill>
                  <a:schemeClr val="tx1"/>
                </a:solidFill>
                <a:effectLst/>
                <a:latin typeface="+mn-lt"/>
                <a:ea typeface="+mn-ea"/>
                <a:cs typeface="+mn-cs"/>
              </a:rPr>
              <a:t> est d’implémenter le protocole CANopen </a:t>
            </a:r>
            <a:r>
              <a:rPr lang="fr-FR" sz="1200" dirty="0" smtClean="0">
                <a:ln w="0"/>
                <a:solidFill>
                  <a:schemeClr val="tx2">
                    <a:lumMod val="75000"/>
                  </a:schemeClr>
                </a:solidFill>
              </a:rPr>
              <a:t>qui est le protocole de la couche supérieure de la base CAN sur une plateforme DSP </a:t>
            </a:r>
            <a:r>
              <a:rPr lang="fr-FR" sz="1200" dirty="0" err="1" smtClean="0">
                <a:ln w="0"/>
                <a:solidFill>
                  <a:schemeClr val="tx2">
                    <a:lumMod val="75000"/>
                  </a:schemeClr>
                </a:solidFill>
              </a:rPr>
              <a:t>ezLINX</a:t>
            </a:r>
            <a:r>
              <a:rPr lang="fr-FR" sz="1200" baseline="0" dirty="0" smtClean="0">
                <a:ln w="0"/>
                <a:solidFill>
                  <a:schemeClr val="tx2">
                    <a:lumMod val="75000"/>
                  </a:schemeClr>
                </a:solidFill>
              </a:rPr>
              <a:t>.</a:t>
            </a:r>
            <a:endParaRPr lang="fr-FR" sz="1200"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2</a:t>
            </a:fld>
            <a:endParaRPr lang="fr-FR"/>
          </a:p>
        </p:txBody>
      </p:sp>
    </p:spTree>
    <p:extLst>
      <p:ext uri="{BB962C8B-B14F-4D97-AF65-F5344CB8AC3E}">
        <p14:creationId xmlns:p14="http://schemas.microsoft.com/office/powerpoint/2010/main" val="1558417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le test de l’NMT, on suppose qu’on reçoit une donnée sur</a:t>
            </a:r>
            <a:r>
              <a:rPr lang="fr-FR" baseline="0" dirty="0" smtClean="0"/>
              <a:t> 2  octets </a:t>
            </a:r>
            <a:r>
              <a:rPr lang="fr-FR" dirty="0" smtClean="0"/>
              <a:t>du maitre NMT dans la variable Buffer, qui impose au</a:t>
            </a:r>
            <a:r>
              <a:rPr lang="fr-FR" baseline="0" dirty="0" smtClean="0"/>
              <a:t> nœud esclave son états. Dans cet exemple de test on décode cette trame, dans le 1</a:t>
            </a:r>
            <a:r>
              <a:rPr lang="fr-FR" baseline="30000" dirty="0" smtClean="0"/>
              <a:t>er</a:t>
            </a:r>
            <a:r>
              <a:rPr lang="fr-FR" baseline="0" dirty="0" smtClean="0"/>
              <a:t> octet on trouve la commande NMT qui contient la valeur 80h(128) et qui impose au nœud d’entrer dans l’état pré-opérationnel (7F h et 127 en décimale) dans lequel tout les service CANopen sont fonctionnel sauf le PDO comme l’indique la structure </a:t>
            </a:r>
            <a:r>
              <a:rPr lang="fr-FR" baseline="0" dirty="0" err="1" smtClean="0"/>
              <a:t>state_cmd</a:t>
            </a:r>
            <a:r>
              <a:rPr lang="fr-FR" baseline="0" dirty="0" smtClean="0"/>
              <a:t>. Et on trouve dans le 2</a:t>
            </a:r>
            <a:r>
              <a:rPr lang="fr-FR" baseline="30000" dirty="0" smtClean="0"/>
              <a:t>ème</a:t>
            </a:r>
            <a:r>
              <a:rPr lang="fr-FR" baseline="0" dirty="0" smtClean="0"/>
              <a:t> octet le </a:t>
            </a:r>
            <a:r>
              <a:rPr lang="fr-FR" baseline="0" dirty="0" err="1" smtClean="0"/>
              <a:t>node</a:t>
            </a:r>
            <a:r>
              <a:rPr lang="fr-FR" baseline="0" dirty="0" smtClean="0"/>
              <a:t>-id du nœud ciblé (si on trouve 0,alors cet état est broadcasté a tout les nœuds). </a:t>
            </a:r>
            <a:endParaRPr lang="fr-FR" dirty="0"/>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20</a:t>
            </a:fld>
            <a:endParaRPr lang="fr-FR"/>
          </a:p>
        </p:txBody>
      </p:sp>
    </p:spTree>
    <p:extLst>
      <p:ext uri="{BB962C8B-B14F-4D97-AF65-F5344CB8AC3E}">
        <p14:creationId xmlns:p14="http://schemas.microsoft.com/office/powerpoint/2010/main" val="3482563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a:t>
            </a:r>
            <a:r>
              <a:rPr lang="fr-FR" baseline="0" dirty="0" smtClean="0"/>
              <a:t> service </a:t>
            </a:r>
            <a:r>
              <a:rPr lang="fr-FR" baseline="0" dirty="0" err="1" smtClean="0"/>
              <a:t>heartbeat</a:t>
            </a:r>
            <a:r>
              <a:rPr lang="fr-FR" baseline="0" dirty="0" smtClean="0"/>
              <a:t> est généré périodiquement d’une période </a:t>
            </a:r>
            <a:r>
              <a:rPr lang="fr-FR" baseline="0" dirty="0" err="1" smtClean="0"/>
              <a:t>HB_producer_time</a:t>
            </a:r>
            <a:r>
              <a:rPr lang="fr-FR" baseline="0" dirty="0" smtClean="0"/>
              <a:t> qui se trouve dans l’index 1017h du Dictionnaire Objet, il prépare un octet de donné dans lequel il met l’état actuel du nœud qui et 7Fh qui décrit l’état </a:t>
            </a:r>
            <a:r>
              <a:rPr lang="fr-FR" baseline="0" dirty="0" err="1" smtClean="0"/>
              <a:t>pre-operationnel</a:t>
            </a:r>
            <a:r>
              <a:rPr lang="fr-FR" baseline="0" dirty="0" smtClean="0"/>
              <a:t>, pris de la structure NMT appelé operating State.</a:t>
            </a:r>
            <a:endParaRPr lang="fr-FR" dirty="0"/>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21</a:t>
            </a:fld>
            <a:endParaRPr lang="fr-FR"/>
          </a:p>
        </p:txBody>
      </p:sp>
    </p:spTree>
    <p:extLst>
      <p:ext uri="{BB962C8B-B14F-4D97-AF65-F5344CB8AC3E}">
        <p14:creationId xmlns:p14="http://schemas.microsoft.com/office/powerpoint/2010/main" val="748810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a:t>
            </a:r>
            <a:r>
              <a:rPr lang="fr-FR" baseline="0" dirty="0" smtClean="0"/>
              <a:t> faire transmettre un PDO </a:t>
            </a:r>
            <a:r>
              <a:rPr lang="fr-FR" baseline="0" dirty="0" err="1" smtClean="0"/>
              <a:t>mapping</a:t>
            </a:r>
            <a:r>
              <a:rPr lang="fr-FR" baseline="0" dirty="0" smtClean="0"/>
              <a:t>, on choisie les Index des données a envoyé, ensuite on les cherche dans le Dictionnaire Objet, puis on enregistre les données trouvé dans une variable </a:t>
            </a:r>
            <a:r>
              <a:rPr lang="fr-FR" baseline="0" dirty="0" err="1" smtClean="0"/>
              <a:t>mapping</a:t>
            </a:r>
            <a:r>
              <a:rPr lang="fr-FR" baseline="0" dirty="0" smtClean="0"/>
              <a:t>, puis on stocke cette variable mappé dans le Dictionnaire Objet d’Index 1A00, et enfin, on envoie ces données  déjà prêt si l’un des événement qui déclenche le service PDO est présent.</a:t>
            </a:r>
            <a:endParaRPr lang="fr-FR" dirty="0"/>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22</a:t>
            </a:fld>
            <a:endParaRPr lang="fr-FR"/>
          </a:p>
        </p:txBody>
      </p:sp>
    </p:spTree>
    <p:extLst>
      <p:ext uri="{BB962C8B-B14F-4D97-AF65-F5344CB8AC3E}">
        <p14:creationId xmlns:p14="http://schemas.microsoft.com/office/powerpoint/2010/main" val="5108454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En conclusion, lors de notre projet de fin d’études nous</a:t>
            </a:r>
            <a:r>
              <a:rPr lang="fr-FR" baseline="0" dirty="0" smtClean="0"/>
              <a:t> avons étudié et implémenté ... Nous avons validé </a:t>
            </a:r>
            <a:r>
              <a:rPr lang="fr-FR" sz="1200" dirty="0" smtClean="0">
                <a:ln w="0"/>
                <a:solidFill>
                  <a:schemeClr val="tx2">
                    <a:lumMod val="75000"/>
                  </a:schemeClr>
                </a:solidFill>
                <a:effectLst/>
              </a:rPr>
              <a:t>l’implémentation du protocole sur la plateforme DSP du type </a:t>
            </a:r>
            <a:r>
              <a:rPr lang="fr-FR" sz="1200" dirty="0" err="1" smtClean="0">
                <a:ln w="0"/>
                <a:solidFill>
                  <a:schemeClr val="tx2">
                    <a:lumMod val="75000"/>
                  </a:schemeClr>
                </a:solidFill>
                <a:effectLst/>
              </a:rPr>
              <a:t>ezLINX</a:t>
            </a:r>
            <a:r>
              <a:rPr lang="fr-FR" sz="1200" dirty="0" smtClean="0">
                <a:ln w="0"/>
                <a:solidFill>
                  <a:schemeClr val="tx2">
                    <a:lumMod val="75000"/>
                  </a:schemeClr>
                </a:solidFill>
                <a:effectLst/>
              </a:rPr>
              <a:t>. Le code que nous avons développé a été mappé en grande partie dans la mémoire à accès rapide du </a:t>
            </a:r>
            <a:r>
              <a:rPr lang="fr-FR" sz="1200" dirty="0" err="1" smtClean="0">
                <a:ln w="0"/>
                <a:solidFill>
                  <a:schemeClr val="tx2">
                    <a:lumMod val="75000"/>
                  </a:schemeClr>
                </a:solidFill>
                <a:effectLst/>
              </a:rPr>
              <a:t>dsp</a:t>
            </a:r>
            <a:r>
              <a:rPr lang="fr-FR" sz="1200" dirty="0" smtClean="0">
                <a:ln w="0"/>
                <a:solidFill>
                  <a:schemeClr val="tx2">
                    <a:lumMod val="75000"/>
                  </a:schemeClr>
                </a:solidFill>
                <a:effectLst/>
              </a:rPr>
              <a:t>.</a:t>
            </a:r>
            <a:endParaRPr lang="fr-FR" baseline="0" dirty="0" smtClean="0"/>
          </a:p>
          <a:p>
            <a:r>
              <a:rPr lang="fr-FR" baseline="0" dirty="0" smtClean="0"/>
              <a:t>Comme perspectives nous envisageons de faire l’intégration du code, l’optimisation du code en langage assembleur et enfin le test du fonctionnement sur la carte </a:t>
            </a:r>
            <a:r>
              <a:rPr lang="fr-FR" baseline="0" dirty="0" err="1" smtClean="0"/>
              <a:t>ezLINX</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solidFill>
                  <a:prstClr val="black"/>
                </a:solidFill>
              </a:rPr>
              <a:pPr/>
              <a:t>23</a:t>
            </a:fld>
            <a:endParaRPr lang="fr-FR">
              <a:solidFill>
                <a:prstClr val="black"/>
              </a:solidFill>
            </a:endParaRPr>
          </a:p>
        </p:txBody>
      </p:sp>
    </p:spTree>
    <p:extLst>
      <p:ext uri="{BB962C8B-B14F-4D97-AF65-F5344CB8AC3E}">
        <p14:creationId xmlns:p14="http://schemas.microsoft.com/office/powerpoint/2010/main" val="748810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le test du message Initialisation</a:t>
            </a:r>
            <a:r>
              <a:rPr lang="fr-FR" baseline="0" dirty="0" smtClean="0"/>
              <a:t> SDO </a:t>
            </a:r>
            <a:r>
              <a:rPr lang="fr-FR" baseline="0" dirty="0" err="1" smtClean="0"/>
              <a:t>Download</a:t>
            </a:r>
            <a:r>
              <a:rPr lang="fr-FR" baseline="0" dirty="0" smtClean="0"/>
              <a:t>, </a:t>
            </a:r>
            <a:r>
              <a:rPr lang="fr-FR" dirty="0" smtClean="0"/>
              <a:t>Le serveur reçoit l</a:t>
            </a:r>
            <a:r>
              <a:rPr lang="fr-FR" baseline="0" dirty="0" smtClean="0"/>
              <a:t>a variable Buffer qui contient la requête de données envoyé par le client qui est détaillé dans la structure CID_SDO, ensuite, la variable </a:t>
            </a:r>
            <a:r>
              <a:rPr lang="fr-FR" baseline="0" dirty="0" err="1" smtClean="0"/>
              <a:t>BufferSend</a:t>
            </a:r>
            <a:r>
              <a:rPr lang="fr-FR" baseline="0" dirty="0" smtClean="0"/>
              <a:t> pour la confirmation de la requête.</a:t>
            </a:r>
            <a:endParaRPr lang="fr-FR" dirty="0"/>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25</a:t>
            </a:fld>
            <a:endParaRPr lang="fr-FR"/>
          </a:p>
        </p:txBody>
      </p:sp>
    </p:spTree>
    <p:extLst>
      <p:ext uri="{BB962C8B-B14F-4D97-AF65-F5344CB8AC3E}">
        <p14:creationId xmlns:p14="http://schemas.microsoft.com/office/powerpoint/2010/main" val="3928592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faire un transfert SDO, le client prépare la structure</a:t>
            </a:r>
            <a:r>
              <a:rPr lang="fr-FR" baseline="0" dirty="0" smtClean="0"/>
              <a:t> CID_SDO essentiellement les deux champs ccs=1 et e=1 et l’envoie au serveur la donnée d’index 1280h et </a:t>
            </a:r>
            <a:r>
              <a:rPr lang="fr-FR" baseline="0" dirty="0" err="1" smtClean="0"/>
              <a:t>sub</a:t>
            </a:r>
            <a:r>
              <a:rPr lang="fr-FR" baseline="0" dirty="0" smtClean="0"/>
              <a:t>-index 01h dans le </a:t>
            </a:r>
            <a:r>
              <a:rPr lang="fr-FR" baseline="0" dirty="0" err="1" smtClean="0"/>
              <a:t>BufferSend</a:t>
            </a:r>
            <a:r>
              <a:rPr lang="fr-FR" baseline="0" dirty="0" smtClean="0"/>
              <a:t>. Le serveur prépare une structure SID_SDO et répond le client par une trame de confirmation dans Buffer.</a:t>
            </a:r>
            <a:endParaRPr lang="fr-FR" dirty="0"/>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26</a:t>
            </a:fld>
            <a:endParaRPr lang="fr-FR"/>
          </a:p>
        </p:txBody>
      </p:sp>
    </p:spTree>
    <p:extLst>
      <p:ext uri="{BB962C8B-B14F-4D97-AF65-F5344CB8AC3E}">
        <p14:creationId xmlns:p14="http://schemas.microsoft.com/office/powerpoint/2010/main" val="23468996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faire l’envoie d’une donnée segmenté, on fait le même traitement que</a:t>
            </a:r>
            <a:r>
              <a:rPr lang="fr-FR" baseline="0" dirty="0" smtClean="0"/>
              <a:t> dans initialisation SDO </a:t>
            </a:r>
            <a:r>
              <a:rPr lang="fr-FR" baseline="0" dirty="0" err="1" smtClean="0"/>
              <a:t>Download</a:t>
            </a:r>
            <a:r>
              <a:rPr lang="fr-FR" baseline="0" dirty="0" smtClean="0"/>
              <a:t> et on spécifie dans le champ data la taille de donnée a envoyer. Le client prépare la structure CSD_SDO pour envoyer les données dans le </a:t>
            </a:r>
            <a:r>
              <a:rPr lang="fr-FR" baseline="0" dirty="0" err="1" smtClean="0"/>
              <a:t>BufferSend</a:t>
            </a:r>
            <a:r>
              <a:rPr lang="fr-FR" baseline="0" dirty="0" smtClean="0"/>
              <a:t>. Ensuite le client vérifie la trame Buffer préparé par le serveur dans la structure SSD_SDO pour la confirmation.</a:t>
            </a:r>
            <a:endParaRPr lang="fr-FR" dirty="0"/>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27</a:t>
            </a:fld>
            <a:endParaRPr lang="fr-FR"/>
          </a:p>
        </p:txBody>
      </p:sp>
    </p:spTree>
    <p:extLst>
      <p:ext uri="{BB962C8B-B14F-4D97-AF65-F5344CB8AC3E}">
        <p14:creationId xmlns:p14="http://schemas.microsoft.com/office/powerpoint/2010/main" val="3972995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Dans le service SYNC de COB-ID 80h et de taille DLC=0 est</a:t>
            </a:r>
            <a:r>
              <a:rPr lang="fr-FR" baseline="0" dirty="0" smtClean="0"/>
              <a:t> envoyé périodiquement d’une période appelé </a:t>
            </a:r>
            <a:r>
              <a:rPr lang="fr-FR" baseline="0" dirty="0" err="1" smtClean="0"/>
              <a:t>Sync_counter</a:t>
            </a:r>
            <a:r>
              <a:rPr lang="fr-FR" baseline="0" dirty="0" smtClean="0"/>
              <a:t> de valeur (0Ah) enregistré dans le dictionnaire objet d’index 1016h et </a:t>
            </a:r>
            <a:r>
              <a:rPr lang="fr-FR" baseline="0" dirty="0" err="1" smtClean="0"/>
              <a:t>Sub</a:t>
            </a:r>
            <a:r>
              <a:rPr lang="fr-FR" baseline="0" dirty="0" smtClean="0"/>
              <a:t>-index 00h, on génère un compteur qui s’incrémente d’une milliseconde.</a:t>
            </a:r>
            <a:endParaRPr lang="fr-FR" dirty="0"/>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28</a:t>
            </a:fld>
            <a:endParaRPr lang="fr-FR"/>
          </a:p>
        </p:txBody>
      </p:sp>
    </p:spTree>
    <p:extLst>
      <p:ext uri="{BB962C8B-B14F-4D97-AF65-F5344CB8AC3E}">
        <p14:creationId xmlns:p14="http://schemas.microsoft.com/office/powerpoint/2010/main" val="3568930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serveur</a:t>
            </a:r>
            <a:r>
              <a:rPr lang="fr-FR" baseline="0" dirty="0" smtClean="0"/>
              <a:t> SDO, reçoit une trame de requête de la part du client Buffer, il décode cette requête et prépare les données demandé dans la structure SIU_SDO, puis il l’envoie au client dans la variable </a:t>
            </a:r>
            <a:r>
              <a:rPr lang="fr-FR" baseline="0" dirty="0" err="1" smtClean="0"/>
              <a:t>BufferSend</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29</a:t>
            </a:fld>
            <a:endParaRPr lang="fr-FR"/>
          </a:p>
        </p:txBody>
      </p:sp>
    </p:spTree>
    <p:extLst>
      <p:ext uri="{BB962C8B-B14F-4D97-AF65-F5344CB8AC3E}">
        <p14:creationId xmlns:p14="http://schemas.microsoft.com/office/powerpoint/2010/main" val="2093680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a:t>
            </a:r>
            <a:r>
              <a:rPr lang="fr-FR" baseline="0" dirty="0" smtClean="0"/>
              <a:t> plan de notre présentation est le suivant. Après cette brève introduction nous allons passer à la présentation du protocole CANopen et de son environnement CAN, ensuite nous allons présenter les détails de conception du protocole CANopen notamment ces interfaces de communication. Avant de conclure nous allons présenter les résultats d’implémentation du protocole sur la plateforme DSP du type </a:t>
            </a:r>
            <a:r>
              <a:rPr lang="fr-FR" baseline="0" dirty="0" err="1" smtClean="0"/>
              <a:t>Blackfin</a:t>
            </a:r>
            <a:r>
              <a:rPr lang="fr-FR" baseline="0" dirty="0" smtClean="0"/>
              <a:t> 548.</a:t>
            </a:r>
            <a:endParaRPr lang="fr-FR" dirty="0"/>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3</a:t>
            </a:fld>
            <a:endParaRPr lang="fr-FR"/>
          </a:p>
        </p:txBody>
      </p:sp>
    </p:spTree>
    <p:extLst>
      <p:ext uri="{BB962C8B-B14F-4D97-AF65-F5344CB8AC3E}">
        <p14:creationId xmlns:p14="http://schemas.microsoft.com/office/powerpoint/2010/main" val="1694788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Commençons par la présentation du protocole CANopen.</a:t>
            </a:r>
            <a:endParaRPr lang="fr-FR" dirty="0"/>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4</a:t>
            </a:fld>
            <a:endParaRPr lang="fr-FR"/>
          </a:p>
        </p:txBody>
      </p:sp>
    </p:spTree>
    <p:extLst>
      <p:ext uri="{BB962C8B-B14F-4D97-AF65-F5344CB8AC3E}">
        <p14:creationId xmlns:p14="http://schemas.microsoft.com/office/powerpoint/2010/main" val="67806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914400" marR="0" lvl="2" indent="0" algn="l" defTabSz="914400" rtl="0" eaLnBrk="1" fontAlgn="auto" latinLnBrk="0" hangingPunct="1">
              <a:lnSpc>
                <a:spcPct val="100000"/>
              </a:lnSpc>
              <a:spcBef>
                <a:spcPts val="0"/>
              </a:spcBef>
              <a:spcAft>
                <a:spcPts val="0"/>
              </a:spcAft>
              <a:buClrTx/>
              <a:buSzTx/>
              <a:buFontTx/>
              <a:buNone/>
              <a:tabLst/>
              <a:defRPr/>
            </a:pPr>
            <a:r>
              <a:rPr lang="fr-FR" sz="2000" dirty="0" smtClean="0">
                <a:ln w="0"/>
                <a:solidFill>
                  <a:schemeClr val="tx2">
                    <a:lumMod val="75000"/>
                  </a:schemeClr>
                </a:solidFill>
                <a:effectLst/>
              </a:rPr>
              <a:t>CANopen définit un protocole de communication pour les systèmes d'automatisation industrielle distribués basés sur le bus CAN. Il a été développé au sein</a:t>
            </a:r>
            <a:r>
              <a:rPr lang="fr-FR" sz="2000" baseline="0" dirty="0" smtClean="0">
                <a:ln w="0"/>
                <a:solidFill>
                  <a:schemeClr val="tx2">
                    <a:lumMod val="75000"/>
                  </a:schemeClr>
                </a:solidFill>
                <a:effectLst/>
              </a:rPr>
              <a:t> du</a:t>
            </a:r>
            <a:r>
              <a:rPr lang="fr-FR" sz="2000" dirty="0" smtClean="0">
                <a:ln w="0"/>
                <a:solidFill>
                  <a:schemeClr val="tx2">
                    <a:lumMod val="75000"/>
                  </a:schemeClr>
                </a:solidFill>
                <a:effectLst/>
              </a:rPr>
              <a:t> groupe CAN in automation</a:t>
            </a:r>
            <a:r>
              <a:rPr lang="fr-FR" sz="2000" baseline="0" dirty="0" smtClean="0">
                <a:ln w="0"/>
                <a:solidFill>
                  <a:schemeClr val="tx2">
                    <a:lumMod val="75000"/>
                  </a:schemeClr>
                </a:solidFill>
                <a:effectLst/>
              </a:rPr>
              <a:t> en 94 initialement pour les véhicules automobiles. depuis décembre 2002 il a été normalisé sous </a:t>
            </a:r>
            <a:r>
              <a:rPr lang="fr-FR" sz="2000" dirty="0" smtClean="0">
                <a:ln w="0"/>
                <a:solidFill>
                  <a:schemeClr val="tx2">
                    <a:lumMod val="75000"/>
                  </a:schemeClr>
                </a:solidFill>
                <a:effectLst/>
              </a:rPr>
              <a:t>CENELEC EN 50325-4. </a:t>
            </a:r>
            <a:r>
              <a:rPr lang="fr-FR" sz="1200" kern="1200" dirty="0" smtClean="0">
                <a:solidFill>
                  <a:schemeClr val="tx1"/>
                </a:solidFill>
                <a:effectLst/>
                <a:latin typeface="+mn-lt"/>
                <a:ea typeface="+mn-ea"/>
                <a:cs typeface="+mn-cs"/>
              </a:rPr>
              <a:t>CANopen a trouvé une large utilisation dans de nombreux secteurs de l’industrie, notamment en Europe, où il est considéré comme la principale norme pour les systèmes industriels et embarqués basés sur CAN. il est actuellement utilisé dans divers domaines , spatial,</a:t>
            </a:r>
            <a:r>
              <a:rPr lang="fr-FR" sz="1200" kern="1200" baseline="0" dirty="0" smtClean="0">
                <a:solidFill>
                  <a:schemeClr val="tx1"/>
                </a:solidFill>
                <a:effectLst/>
                <a:latin typeface="+mn-lt"/>
                <a:ea typeface="+mn-ea"/>
                <a:cs typeface="+mn-cs"/>
              </a:rPr>
              <a:t> maritime, transport et médical.</a:t>
            </a:r>
            <a:endParaRPr lang="fr-FR" sz="2000" dirty="0" smtClean="0">
              <a:ln w="0"/>
              <a:solidFill>
                <a:schemeClr val="tx2">
                  <a:lumMod val="75000"/>
                </a:schemeClr>
              </a:solidFill>
              <a:effectLst/>
            </a:endParaRPr>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5</a:t>
            </a:fld>
            <a:endParaRPr lang="fr-FR"/>
          </a:p>
        </p:txBody>
      </p:sp>
    </p:spTree>
    <p:extLst>
      <p:ext uri="{BB962C8B-B14F-4D97-AF65-F5344CB8AC3E}">
        <p14:creationId xmlns:p14="http://schemas.microsoft.com/office/powerpoint/2010/main" val="1361395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Nous Présentons maintenant les caractéristiques</a:t>
            </a:r>
            <a:r>
              <a:rPr lang="fr-FR" baseline="0" dirty="0" smtClean="0"/>
              <a:t> physiques du réseau CAN.</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 bus CAN permet de raccorder jusqu'à </a:t>
            </a:r>
            <a:r>
              <a:rPr lang="fr-FR" sz="1200" b="0" kern="1200" dirty="0" smtClean="0">
                <a:solidFill>
                  <a:schemeClr val="tx1"/>
                </a:solidFill>
                <a:effectLst/>
                <a:latin typeface="+mn-lt"/>
                <a:ea typeface="+mn-ea"/>
                <a:cs typeface="+mn-cs"/>
              </a:rPr>
              <a:t>127 appareils sur le même réseau. </a:t>
            </a:r>
            <a:r>
              <a:rPr lang="fr-FR" sz="1200" b="1" dirty="0" smtClean="0"/>
              <a:t>La vitesse de transmission </a:t>
            </a:r>
            <a:r>
              <a:rPr lang="fr-FR" sz="1200" dirty="0" smtClean="0"/>
              <a:t>dépend étroitement de </a:t>
            </a:r>
            <a:r>
              <a:rPr lang="fr-FR" sz="1200" b="1" dirty="0" smtClean="0"/>
              <a:t>la longueur du bus. </a:t>
            </a:r>
            <a:r>
              <a:rPr lang="fr-FR" sz="1200" b="0" kern="1200" dirty="0" smtClean="0">
                <a:solidFill>
                  <a:schemeClr val="tx1"/>
                </a:solidFill>
                <a:effectLst/>
                <a:latin typeface="+mn-lt"/>
                <a:ea typeface="+mn-ea"/>
                <a:cs typeface="+mn-cs"/>
              </a:rPr>
              <a:t>Le débit peut atteindre </a:t>
            </a:r>
            <a:r>
              <a:rPr lang="fr-FR" sz="1200" b="0" dirty="0" smtClean="0">
                <a:ln w="0"/>
                <a:solidFill>
                  <a:schemeClr val="tx2">
                    <a:lumMod val="75000"/>
                  </a:schemeClr>
                </a:solidFill>
                <a:effectLst/>
              </a:rPr>
              <a:t>1 Mbps pour une longue</a:t>
            </a:r>
            <a:r>
              <a:rPr lang="fr-FR" sz="1200" dirty="0" smtClean="0">
                <a:ln w="0"/>
                <a:solidFill>
                  <a:schemeClr val="tx2">
                    <a:lumMod val="75000"/>
                  </a:schemeClr>
                </a:solidFill>
                <a:effectLst/>
              </a:rPr>
              <a:t>ur du bus de 30m</a:t>
            </a:r>
            <a:r>
              <a:rPr lang="fr-FR"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dirty="0" smtClean="0"/>
              <a:t>La transmission des données s’effectue sur une paire torsadée plus une masse pour émission différentielle, c’est-à-dire on mesure la différence de tension entre les deux lignes (CAN H et CAN L)</a:t>
            </a:r>
            <a:endParaRPr lang="fr-FR"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La ligne du bus doit se terminer par </a:t>
            </a:r>
            <a:r>
              <a:rPr lang="fr-FR" sz="1200" b="1" dirty="0" smtClean="0"/>
              <a:t>des résistances de 120 </a:t>
            </a:r>
            <a:r>
              <a:rPr lang="el-GR" sz="1200" b="1" dirty="0" smtClean="0"/>
              <a:t>Ω</a:t>
            </a:r>
            <a:r>
              <a:rPr lang="fr-FR" sz="1200" b="1" dirty="0" smtClean="0"/>
              <a:t> </a:t>
            </a:r>
            <a:r>
              <a:rPr lang="fr-FR" sz="1200" dirty="0" smtClean="0"/>
              <a:t>à chacun des bouts.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Un </a:t>
            </a:r>
            <a:r>
              <a:rPr lang="fr-FR" sz="1200" dirty="0" err="1" smtClean="0"/>
              <a:t>noeud</a:t>
            </a:r>
            <a:r>
              <a:rPr lang="fr-FR" sz="1200" dirty="0" smtClean="0"/>
              <a:t> </a:t>
            </a:r>
            <a:r>
              <a:rPr lang="fr-FR" sz="1200" kern="1200" dirty="0" smtClean="0">
                <a:solidFill>
                  <a:schemeClr val="tx1"/>
                </a:solidFill>
                <a:effectLst/>
                <a:latin typeface="+mn-lt"/>
                <a:ea typeface="+mn-ea"/>
                <a:cs typeface="+mn-cs"/>
              </a:rPr>
              <a:t>requiert pour son fonctionnement un microcontrôleur et un contrôleur CAN. Il est connecté au </a:t>
            </a:r>
            <a:r>
              <a:rPr lang="fr-FR" sz="1200" kern="1200" dirty="0" err="1" smtClean="0">
                <a:solidFill>
                  <a:schemeClr val="tx1"/>
                </a:solidFill>
                <a:effectLst/>
                <a:latin typeface="+mn-lt"/>
                <a:ea typeface="+mn-ea"/>
                <a:cs typeface="+mn-cs"/>
              </a:rPr>
              <a:t>transceiver</a:t>
            </a:r>
            <a:r>
              <a:rPr lang="fr-FR" sz="1200" kern="1200" dirty="0" smtClean="0">
                <a:solidFill>
                  <a:schemeClr val="tx1"/>
                </a:solidFill>
                <a:effectLst/>
                <a:latin typeface="+mn-lt"/>
                <a:ea typeface="+mn-ea"/>
                <a:cs typeface="+mn-cs"/>
              </a:rPr>
              <a:t> qui transforme les bits en tensions par l’intermédiaire d’une ligne de </a:t>
            </a:r>
            <a:r>
              <a:rPr lang="fr-FR" sz="1200" b="0" kern="1200" dirty="0" smtClean="0">
                <a:solidFill>
                  <a:schemeClr val="tx1"/>
                </a:solidFill>
                <a:effectLst/>
                <a:latin typeface="+mn-lt"/>
                <a:ea typeface="+mn-ea"/>
                <a:cs typeface="+mn-cs"/>
              </a:rPr>
              <a:t>transmission </a:t>
            </a:r>
            <a:r>
              <a:rPr lang="fr-FR" sz="1200" b="0" kern="1200" dirty="0" err="1" smtClean="0">
                <a:solidFill>
                  <a:schemeClr val="tx1"/>
                </a:solidFill>
                <a:effectLst/>
                <a:latin typeface="+mn-lt"/>
                <a:ea typeface="+mn-ea"/>
                <a:cs typeface="+mn-cs"/>
              </a:rPr>
              <a:t>Tx</a:t>
            </a:r>
            <a:r>
              <a:rPr lang="fr-FR" sz="1200" b="0" kern="1200" dirty="0" smtClean="0">
                <a:solidFill>
                  <a:schemeClr val="tx1"/>
                </a:solidFill>
                <a:effectLst/>
                <a:latin typeface="+mn-lt"/>
                <a:ea typeface="+mn-ea"/>
                <a:cs typeface="+mn-cs"/>
              </a:rPr>
              <a:t> et d’une ligne de réception </a:t>
            </a:r>
            <a:r>
              <a:rPr lang="fr-FR" sz="1200" b="0" kern="1200" dirty="0" err="1" smtClean="0">
                <a:solidFill>
                  <a:schemeClr val="tx1"/>
                </a:solidFill>
                <a:effectLst/>
                <a:latin typeface="+mn-lt"/>
                <a:ea typeface="+mn-ea"/>
                <a:cs typeface="+mn-cs"/>
              </a:rPr>
              <a:t>Rx</a:t>
            </a:r>
            <a:r>
              <a:rPr lang="fr-FR" sz="1200" b="0" kern="1200" dirty="0" smtClean="0">
                <a:solidFill>
                  <a:schemeClr val="tx1"/>
                </a:solidFill>
                <a:effectLst/>
                <a:latin typeface="+mn-lt"/>
                <a:ea typeface="+mn-ea"/>
                <a:cs typeface="+mn-cs"/>
              </a:rPr>
              <a:t>. </a:t>
            </a:r>
            <a:endParaRPr lang="fr-FR" sz="1200" dirty="0" smtClean="0">
              <a:ln w="0"/>
              <a:solidFill>
                <a:schemeClr val="tx2">
                  <a:lumMod val="75000"/>
                </a:schemeClr>
              </a:solidFill>
              <a:effectLst/>
            </a:endParaRPr>
          </a:p>
          <a:p>
            <a:r>
              <a:rPr lang="fr-FR" sz="1200" b="0" kern="1200" dirty="0" smtClean="0">
                <a:solidFill>
                  <a:schemeClr val="tx1"/>
                </a:solidFill>
                <a:effectLst/>
                <a:latin typeface="+mn-lt"/>
                <a:ea typeface="+mn-ea"/>
                <a:cs typeface="+mn-cs"/>
              </a:rPr>
              <a:t> </a:t>
            </a:r>
            <a:endParaRPr lang="fr-FR" b="0" dirty="0"/>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6</a:t>
            </a:fld>
            <a:endParaRPr lang="fr-FR"/>
          </a:p>
        </p:txBody>
      </p:sp>
    </p:spTree>
    <p:extLst>
      <p:ext uri="{BB962C8B-B14F-4D97-AF65-F5344CB8AC3E}">
        <p14:creationId xmlns:p14="http://schemas.microsoft.com/office/powerpoint/2010/main" val="1093744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L’architecture interne d’un appareil CANopen se compose de trois parties : l'interface de communication qui gère la communication via le bus CAN, le processus d'application qui fournit les fonctionnalités de l’appareil et le Dictionnaire Objets du CANopen qui se situe entre l’interface de communication et le processus d'application.</a:t>
            </a:r>
            <a:endParaRPr lang="fr-FR" dirty="0"/>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7</a:t>
            </a:fld>
            <a:endParaRPr lang="fr-FR"/>
          </a:p>
        </p:txBody>
      </p:sp>
    </p:spTree>
    <p:extLst>
      <p:ext uri="{BB962C8B-B14F-4D97-AF65-F5344CB8AC3E}">
        <p14:creationId xmlns:p14="http://schemas.microsoft.com/office/powerpoint/2010/main" val="1449458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Nous</a:t>
            </a:r>
            <a:r>
              <a:rPr lang="fr-FR" baseline="0" dirty="0" smtClean="0"/>
              <a:t> détaillons dans ce qui suit l’interface de communication qui implémente le protocole CANopen</a:t>
            </a:r>
            <a:endParaRPr lang="fr-FR" dirty="0"/>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8</a:t>
            </a:fld>
            <a:endParaRPr lang="fr-FR"/>
          </a:p>
        </p:txBody>
      </p:sp>
    </p:spTree>
    <p:extLst>
      <p:ext uri="{BB962C8B-B14F-4D97-AF65-F5344CB8AC3E}">
        <p14:creationId xmlns:p14="http://schemas.microsoft.com/office/powerpoint/2010/main" val="1891835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dirty="0" smtClean="0">
                <a:ln w="0"/>
                <a:solidFill>
                  <a:schemeClr val="tx2">
                    <a:lumMod val="75000"/>
                  </a:schemeClr>
                </a:solidFill>
              </a:rPr>
              <a:t>Le</a:t>
            </a:r>
            <a:r>
              <a:rPr lang="fr-FR" sz="1200" baseline="0" dirty="0" smtClean="0">
                <a:ln w="0"/>
                <a:solidFill>
                  <a:schemeClr val="tx2">
                    <a:lumMod val="75000"/>
                  </a:schemeClr>
                </a:solidFill>
              </a:rPr>
              <a:t> protocole CANopen définit les objets ou messages de communication suivants</a:t>
            </a:r>
          </a:p>
          <a:p>
            <a:pPr marL="742950" lvl="1" indent="-285750">
              <a:spcBef>
                <a:spcPct val="20000"/>
              </a:spcBef>
              <a:buFont typeface="Arial" pitchFamily="34" charset="0"/>
              <a:buChar char="–"/>
            </a:pPr>
            <a:r>
              <a:rPr lang="fr-FR" sz="1600" dirty="0" err="1" smtClean="0">
                <a:ln w="0"/>
                <a:solidFill>
                  <a:schemeClr val="tx2">
                    <a:lumMod val="75000"/>
                  </a:schemeClr>
                </a:solidFill>
                <a:effectLst/>
              </a:rPr>
              <a:t>Process</a:t>
            </a:r>
            <a:r>
              <a:rPr lang="fr-FR" sz="1600" dirty="0" smtClean="0">
                <a:ln w="0"/>
                <a:solidFill>
                  <a:schemeClr val="tx2">
                    <a:lumMod val="75000"/>
                  </a:schemeClr>
                </a:solidFill>
                <a:effectLst/>
              </a:rPr>
              <a:t> Data Object (PDO),</a:t>
            </a:r>
          </a:p>
          <a:p>
            <a:pPr marL="742950" lvl="1" indent="-285750">
              <a:spcBef>
                <a:spcPct val="20000"/>
              </a:spcBef>
              <a:buFont typeface="Arial" pitchFamily="34" charset="0"/>
              <a:buChar char="–"/>
            </a:pPr>
            <a:r>
              <a:rPr lang="fr-FR" sz="1600" dirty="0" smtClean="0">
                <a:ln w="0"/>
                <a:solidFill>
                  <a:schemeClr val="tx2">
                    <a:lumMod val="75000"/>
                  </a:schemeClr>
                </a:solidFill>
                <a:effectLst/>
              </a:rPr>
              <a:t>Service Data Object (SDO),</a:t>
            </a:r>
          </a:p>
          <a:p>
            <a:pPr marL="742950" lvl="1" indent="-285750">
              <a:spcBef>
                <a:spcPct val="20000"/>
              </a:spcBef>
              <a:buFont typeface="Arial" pitchFamily="34" charset="0"/>
              <a:buChar char="–"/>
            </a:pPr>
            <a:r>
              <a:rPr lang="fr-FR" sz="1600" dirty="0" smtClean="0">
                <a:ln w="0"/>
                <a:solidFill>
                  <a:schemeClr val="tx2">
                    <a:lumMod val="75000"/>
                  </a:schemeClr>
                </a:solidFill>
                <a:effectLst/>
              </a:rPr>
              <a:t>Network Management (NMT),</a:t>
            </a:r>
          </a:p>
          <a:p>
            <a:pPr marL="742950" lvl="1" indent="-285750">
              <a:spcBef>
                <a:spcPct val="20000"/>
              </a:spcBef>
              <a:buFont typeface="Arial" pitchFamily="34" charset="0"/>
              <a:buChar char="–"/>
            </a:pPr>
            <a:r>
              <a:rPr lang="fr-FR" sz="1600" dirty="0" smtClean="0">
                <a:ln w="0"/>
                <a:solidFill>
                  <a:schemeClr val="tx2">
                    <a:lumMod val="75000"/>
                  </a:schemeClr>
                </a:solidFill>
              </a:rPr>
              <a:t>F</a:t>
            </a:r>
            <a:r>
              <a:rPr lang="fr-FR" sz="1600" dirty="0" smtClean="0">
                <a:ln w="0"/>
                <a:solidFill>
                  <a:schemeClr val="tx2">
                    <a:lumMod val="75000"/>
                  </a:schemeClr>
                </a:solidFill>
                <a:effectLst/>
              </a:rPr>
              <a:t>onctions spéciales (SYNC, EMCY, </a:t>
            </a:r>
            <a:r>
              <a:rPr lang="fr-FR" sz="1600" dirty="0" err="1" smtClean="0">
                <a:ln w="0"/>
                <a:solidFill>
                  <a:schemeClr val="tx2">
                    <a:lumMod val="75000"/>
                  </a:schemeClr>
                </a:solidFill>
                <a:effectLst/>
              </a:rPr>
              <a:t>TIME_Stamp</a:t>
            </a:r>
            <a:r>
              <a:rPr lang="fr-FR" sz="1600" dirty="0" smtClean="0">
                <a:ln w="0"/>
                <a:solidFill>
                  <a:schemeClr val="tx2">
                    <a:lumMod val="75000"/>
                  </a:schemeClr>
                </a:solidFill>
                <a:effectLst/>
              </a:rPr>
              <a:t>, HB).</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ln w="0"/>
                <a:solidFill>
                  <a:schemeClr val="tx2">
                    <a:lumMod val="75000"/>
                  </a:schemeClr>
                </a:solidFill>
              </a:rPr>
              <a:t>Chaque objet possède un identifiant de l’objet de </a:t>
            </a:r>
            <a:r>
              <a:rPr lang="fr-FR" sz="1200" dirty="0" err="1" smtClean="0">
                <a:ln w="0"/>
                <a:solidFill>
                  <a:schemeClr val="tx2">
                    <a:lumMod val="75000"/>
                  </a:schemeClr>
                </a:solidFill>
              </a:rPr>
              <a:t>com</a:t>
            </a:r>
            <a:r>
              <a:rPr lang="fr-FR" sz="1200" dirty="0" smtClean="0">
                <a:ln w="0"/>
                <a:solidFill>
                  <a:schemeClr val="tx2">
                    <a:lumMod val="75000"/>
                  </a:schemeClr>
                </a:solidFill>
              </a:rPr>
              <a:t> COB_ID sur 4 bits et un identifiant du nœuds </a:t>
            </a:r>
            <a:r>
              <a:rPr lang="fr-FR" sz="1200" dirty="0" err="1" smtClean="0">
                <a:ln w="0"/>
                <a:solidFill>
                  <a:schemeClr val="tx2">
                    <a:lumMod val="75000"/>
                  </a:schemeClr>
                </a:solidFill>
              </a:rPr>
              <a:t>Node_ID</a:t>
            </a:r>
            <a:r>
              <a:rPr lang="fr-FR" sz="1200" dirty="0" smtClean="0">
                <a:ln w="0"/>
                <a:solidFill>
                  <a:schemeClr val="tx2">
                    <a:lumMod val="75000"/>
                  </a:schemeClr>
                </a:solidFill>
              </a:rPr>
              <a:t> sur 7 bits</a:t>
            </a:r>
          </a:p>
          <a:p>
            <a:r>
              <a:rPr lang="fr-FR" dirty="0" smtClean="0"/>
              <a:t>Les possibilité</a:t>
            </a:r>
            <a:r>
              <a:rPr lang="fr-FR" baseline="0" dirty="0" smtClean="0"/>
              <a:t> de communication des nœuds pour chacun de ces états sont données dans ce tableau.</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E3CEE471-9CF1-4958-8FA9-DDFD2A16F5D4}" type="slidenum">
              <a:rPr lang="fr-FR" smtClean="0"/>
              <a:pPr/>
              <a:t>9</a:t>
            </a:fld>
            <a:endParaRPr lang="fr-FR"/>
          </a:p>
        </p:txBody>
      </p:sp>
    </p:spTree>
    <p:extLst>
      <p:ext uri="{BB962C8B-B14F-4D97-AF65-F5344CB8AC3E}">
        <p14:creationId xmlns:p14="http://schemas.microsoft.com/office/powerpoint/2010/main" val="3413920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D5DF3F18-832D-418E-8B78-A53BD1734583}" type="datetime1">
              <a:rPr lang="en-US" smtClean="0"/>
              <a:t>5/29/2013</a:t>
            </a:fld>
            <a:endParaRPr lang="fr-BE"/>
          </a:p>
        </p:txBody>
      </p:sp>
      <p:sp>
        <p:nvSpPr>
          <p:cNvPr id="5" name="Espace réservé du pied de page 4"/>
          <p:cNvSpPr>
            <a:spLocks noGrp="1"/>
          </p:cNvSpPr>
          <p:nvPr>
            <p:ph type="ftr" sz="quarter" idx="11"/>
          </p:nvPr>
        </p:nvSpPr>
        <p:spPr/>
        <p:txBody>
          <a:bodyPr/>
          <a:lstStyle/>
          <a:p>
            <a:r>
              <a:rPr lang="fr-FR" smtClean="0"/>
              <a:t>Projet de Fin d’Etudes, Mohamed Amine Barrak, ISI, 2013 </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pic>
        <p:nvPicPr>
          <p:cNvPr id="7" name="Imag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241111" cy="6858000"/>
          </a:xfrm>
          <a:prstGeom prst="rect">
            <a:avLst/>
          </a:prstGeom>
        </p:spPr>
      </p:pic>
      <p:sp>
        <p:nvSpPr>
          <p:cNvPr id="8" name="Rectangle 7"/>
          <p:cNvSpPr/>
          <p:nvPr userDrawn="1"/>
        </p:nvSpPr>
        <p:spPr>
          <a:xfrm>
            <a:off x="0" y="0"/>
            <a:ext cx="9241110" cy="6858000"/>
          </a:xfrm>
          <a:prstGeom prst="rect">
            <a:avLst/>
          </a:prstGeom>
          <a:solidFill>
            <a:schemeClr val="tx2">
              <a:alpha val="8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00A5A017-03AB-4DD1-B9C8-33A783EFC0E0}" type="datetime1">
              <a:rPr lang="en-US" smtClean="0"/>
              <a:t>5/29/2013</a:t>
            </a:fld>
            <a:endParaRPr lang="fr-BE"/>
          </a:p>
        </p:txBody>
      </p:sp>
      <p:sp>
        <p:nvSpPr>
          <p:cNvPr id="5" name="Espace réservé du pied de page 4"/>
          <p:cNvSpPr>
            <a:spLocks noGrp="1"/>
          </p:cNvSpPr>
          <p:nvPr>
            <p:ph type="ftr" sz="quarter" idx="11"/>
          </p:nvPr>
        </p:nvSpPr>
        <p:spPr/>
        <p:txBody>
          <a:bodyPr/>
          <a:lstStyle/>
          <a:p>
            <a:r>
              <a:rPr lang="fr-FR" smtClean="0"/>
              <a:t>Projet de Fin d’Etudes, Mohamed Amine Barrak, ISI, 2013 </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E7B95E74-C490-48C9-A4BD-AF70C8FB0321}" type="datetime1">
              <a:rPr lang="en-US" smtClean="0"/>
              <a:t>5/29/2013</a:t>
            </a:fld>
            <a:endParaRPr lang="fr-BE"/>
          </a:p>
        </p:txBody>
      </p:sp>
      <p:sp>
        <p:nvSpPr>
          <p:cNvPr id="5" name="Espace réservé du pied de page 4"/>
          <p:cNvSpPr>
            <a:spLocks noGrp="1"/>
          </p:cNvSpPr>
          <p:nvPr>
            <p:ph type="ftr" sz="quarter" idx="11"/>
          </p:nvPr>
        </p:nvSpPr>
        <p:spPr/>
        <p:txBody>
          <a:bodyPr/>
          <a:lstStyle/>
          <a:p>
            <a:r>
              <a:rPr lang="fr-FR" smtClean="0"/>
              <a:t>Projet de Fin d’Etudes, Mohamed Amine Barrak, ISI, 2013 </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34586AE4-0D75-49B6-8BEC-7B8787F8174E}" type="datetime1">
              <a:rPr lang="en-US" smtClean="0"/>
              <a:t>5/29/2013</a:t>
            </a:fld>
            <a:endParaRPr lang="fr-BE"/>
          </a:p>
        </p:txBody>
      </p:sp>
      <p:sp>
        <p:nvSpPr>
          <p:cNvPr id="5" name="Espace réservé du pied de page 4"/>
          <p:cNvSpPr>
            <a:spLocks noGrp="1"/>
          </p:cNvSpPr>
          <p:nvPr>
            <p:ph type="ftr" sz="quarter" idx="11"/>
          </p:nvPr>
        </p:nvSpPr>
        <p:spPr/>
        <p:txBody>
          <a:bodyPr/>
          <a:lstStyle/>
          <a:p>
            <a:r>
              <a:rPr lang="fr-FR" smtClean="0"/>
              <a:t>Projet de Fin d’Etudes, Mohamed Amine Barrak, ISI, 2013 </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1C679CEF-F149-4D53-BA7B-F5A77422A402}" type="datetime1">
              <a:rPr lang="en-US" smtClean="0"/>
              <a:t>5/29/2013</a:t>
            </a:fld>
            <a:endParaRPr lang="fr-BE"/>
          </a:p>
        </p:txBody>
      </p:sp>
      <p:sp>
        <p:nvSpPr>
          <p:cNvPr id="5" name="Espace réservé du pied de page 4"/>
          <p:cNvSpPr>
            <a:spLocks noGrp="1"/>
          </p:cNvSpPr>
          <p:nvPr>
            <p:ph type="ftr" sz="quarter" idx="11"/>
          </p:nvPr>
        </p:nvSpPr>
        <p:spPr/>
        <p:txBody>
          <a:bodyPr/>
          <a:lstStyle/>
          <a:p>
            <a:r>
              <a:rPr lang="fr-FR" smtClean="0"/>
              <a:t>Projet de Fin d’Etudes, Mohamed Amine Barrak, ISI, 2013 </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34DF300C-655F-4292-B867-0F9BE66BB7E3}" type="datetime1">
              <a:rPr lang="en-US" smtClean="0"/>
              <a:t>5/29/2013</a:t>
            </a:fld>
            <a:endParaRPr lang="fr-BE"/>
          </a:p>
        </p:txBody>
      </p:sp>
      <p:sp>
        <p:nvSpPr>
          <p:cNvPr id="6" name="Espace réservé du pied de page 5"/>
          <p:cNvSpPr>
            <a:spLocks noGrp="1"/>
          </p:cNvSpPr>
          <p:nvPr>
            <p:ph type="ftr" sz="quarter" idx="11"/>
          </p:nvPr>
        </p:nvSpPr>
        <p:spPr/>
        <p:txBody>
          <a:bodyPr/>
          <a:lstStyle/>
          <a:p>
            <a:r>
              <a:rPr lang="fr-FR" smtClean="0"/>
              <a:t>Projet de Fin d’Etudes, Mohamed Amine Barrak, ISI, 2013 </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53BFAB5D-ACFE-4DBB-9B10-15171065010E}" type="datetime1">
              <a:rPr lang="en-US" smtClean="0"/>
              <a:t>5/29/2013</a:t>
            </a:fld>
            <a:endParaRPr lang="fr-BE"/>
          </a:p>
        </p:txBody>
      </p:sp>
      <p:sp>
        <p:nvSpPr>
          <p:cNvPr id="8" name="Espace réservé du pied de page 7"/>
          <p:cNvSpPr>
            <a:spLocks noGrp="1"/>
          </p:cNvSpPr>
          <p:nvPr>
            <p:ph type="ftr" sz="quarter" idx="11"/>
          </p:nvPr>
        </p:nvSpPr>
        <p:spPr/>
        <p:txBody>
          <a:bodyPr/>
          <a:lstStyle/>
          <a:p>
            <a:r>
              <a:rPr lang="fr-FR" smtClean="0"/>
              <a:t>Projet de Fin d’Etudes, Mohamed Amine Barrak, ISI, 2013 </a:t>
            </a:r>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2E65A2CF-2D25-40C3-B2EA-65C119032643}" type="datetime1">
              <a:rPr lang="en-US" smtClean="0"/>
              <a:t>5/29/2013</a:t>
            </a:fld>
            <a:endParaRPr lang="fr-BE"/>
          </a:p>
        </p:txBody>
      </p:sp>
      <p:sp>
        <p:nvSpPr>
          <p:cNvPr id="4" name="Espace réservé du pied de page 3"/>
          <p:cNvSpPr>
            <a:spLocks noGrp="1"/>
          </p:cNvSpPr>
          <p:nvPr>
            <p:ph type="ftr" sz="quarter" idx="11"/>
          </p:nvPr>
        </p:nvSpPr>
        <p:spPr/>
        <p:txBody>
          <a:bodyPr/>
          <a:lstStyle/>
          <a:p>
            <a:r>
              <a:rPr lang="fr-FR" smtClean="0"/>
              <a:t>Projet de Fin d’Etudes, Mohamed Amine Barrak, ISI, 2013 </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13FE59D-2A28-4356-B4B4-DCAE400CD1EA}" type="datetime1">
              <a:rPr lang="en-US" smtClean="0"/>
              <a:t>5/29/2013</a:t>
            </a:fld>
            <a:endParaRPr lang="fr-BE"/>
          </a:p>
        </p:txBody>
      </p:sp>
      <p:sp>
        <p:nvSpPr>
          <p:cNvPr id="3" name="Espace réservé du pied de page 2"/>
          <p:cNvSpPr>
            <a:spLocks noGrp="1"/>
          </p:cNvSpPr>
          <p:nvPr>
            <p:ph type="ftr" sz="quarter" idx="11"/>
          </p:nvPr>
        </p:nvSpPr>
        <p:spPr/>
        <p:txBody>
          <a:bodyPr/>
          <a:lstStyle/>
          <a:p>
            <a:r>
              <a:rPr lang="fr-FR" smtClean="0"/>
              <a:t>Projet de Fin d’Etudes, Mohamed Amine Barrak, ISI, 2013 </a:t>
            </a:r>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15C719AA-E9F5-47A9-9601-57CF42631064}" type="datetime1">
              <a:rPr lang="en-US" smtClean="0"/>
              <a:t>5/29/2013</a:t>
            </a:fld>
            <a:endParaRPr lang="fr-BE"/>
          </a:p>
        </p:txBody>
      </p:sp>
      <p:sp>
        <p:nvSpPr>
          <p:cNvPr id="6" name="Espace réservé du pied de page 5"/>
          <p:cNvSpPr>
            <a:spLocks noGrp="1"/>
          </p:cNvSpPr>
          <p:nvPr>
            <p:ph type="ftr" sz="quarter" idx="11"/>
          </p:nvPr>
        </p:nvSpPr>
        <p:spPr/>
        <p:txBody>
          <a:bodyPr/>
          <a:lstStyle/>
          <a:p>
            <a:r>
              <a:rPr lang="fr-FR" smtClean="0"/>
              <a:t>Projet de Fin d’Etudes, Mohamed Amine Barrak, ISI, 2013 </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7D3922ED-00D9-49B7-B0AF-6165A630D18E}" type="datetime1">
              <a:rPr lang="en-US" smtClean="0"/>
              <a:t>5/29/2013</a:t>
            </a:fld>
            <a:endParaRPr lang="fr-BE"/>
          </a:p>
        </p:txBody>
      </p:sp>
      <p:sp>
        <p:nvSpPr>
          <p:cNvPr id="6" name="Espace réservé du pied de page 5"/>
          <p:cNvSpPr>
            <a:spLocks noGrp="1"/>
          </p:cNvSpPr>
          <p:nvPr>
            <p:ph type="ftr" sz="quarter" idx="11"/>
          </p:nvPr>
        </p:nvSpPr>
        <p:spPr/>
        <p:txBody>
          <a:bodyPr/>
          <a:lstStyle/>
          <a:p>
            <a:r>
              <a:rPr lang="fr-FR" smtClean="0"/>
              <a:t>Projet de Fin d’Etudes, Mohamed Amine Barrak, ISI, 2013 </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04F839-8D99-47DB-A4DF-DAB5B23B3C1A}" type="datetime1">
              <a:rPr lang="en-US" smtClean="0"/>
              <a:t>5/29/2013</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Projet de Fin d’Etudes, Mohamed Amine Barrak, ISI, 2013 </a:t>
            </a:r>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emf"/><Relationship Id="rId5" Type="http://schemas.openxmlformats.org/officeDocument/2006/relationships/oleObject" Target="../embeddings/oleObject2.bin"/><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6.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27.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34.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3.jpeg"/><Relationship Id="rId5" Type="http://schemas.openxmlformats.org/officeDocument/2006/relationships/image" Target="../media/image32.png"/><Relationship Id="rId4" Type="http://schemas.openxmlformats.org/officeDocument/2006/relationships/image" Target="../media/image31.jpe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notesSlide" Target="../notesSlides/notesSlide2.xml"/><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hyperlink" Target="http://www.cafesciencedundee.co.uk/wp-content/uploads/2011/09/digital_eye.jpeg"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145" y="2564904"/>
            <a:ext cx="9128855" cy="1800000"/>
          </a:xfr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fr-FR" sz="4000" b="1" dirty="0" smtClean="0">
                <a:ln w="10541" cmpd="sng">
                  <a:noFill/>
                  <a:prstDash val="solid"/>
                </a:ln>
                <a:solidFill>
                  <a:schemeClr val="bg1"/>
                </a:solidFill>
                <a:latin typeface="Times New Roman" pitchFamily="18" charset="0"/>
                <a:cs typeface="Times New Roman" pitchFamily="18" charset="0"/>
              </a:rPr>
              <a:t>Implémentation du protocole CANopen </a:t>
            </a:r>
            <a:r>
              <a:rPr lang="fr-FR" sz="4000" b="1" cap="all" dirty="0" smtClean="0">
                <a:ln w="0">
                  <a:noFill/>
                </a:ln>
                <a:solidFill>
                  <a:schemeClr val="bg1"/>
                </a:solidFill>
                <a:effectLst>
                  <a:reflection blurRad="12700" stA="50000" endPos="50000" dist="5000" dir="5400000" sy="-100000" rotWithShape="0"/>
                </a:effectLst>
                <a:latin typeface="Times New Roman" pitchFamily="18" charset="0"/>
                <a:cs typeface="Times New Roman" pitchFamily="18" charset="0"/>
              </a:rPr>
              <a:t/>
            </a:r>
            <a:br>
              <a:rPr lang="fr-FR" sz="4000" b="1" cap="all" dirty="0" smtClean="0">
                <a:ln w="0">
                  <a:noFill/>
                </a:ln>
                <a:solidFill>
                  <a:schemeClr val="bg1"/>
                </a:solidFill>
                <a:effectLst>
                  <a:reflection blurRad="12700" stA="50000" endPos="50000" dist="5000" dir="5400000" sy="-100000" rotWithShape="0"/>
                </a:effectLst>
                <a:latin typeface="Times New Roman" pitchFamily="18" charset="0"/>
                <a:cs typeface="Times New Roman" pitchFamily="18" charset="0"/>
              </a:rPr>
            </a:br>
            <a:r>
              <a:rPr lang="fr-FR" sz="4000" b="1" dirty="0" smtClean="0">
                <a:ln w="10541" cmpd="sng">
                  <a:noFill/>
                  <a:prstDash val="solid"/>
                </a:ln>
                <a:solidFill>
                  <a:schemeClr val="bg1"/>
                </a:solidFill>
                <a:latin typeface="Times New Roman" pitchFamily="18" charset="0"/>
                <a:cs typeface="Times New Roman" pitchFamily="18" charset="0"/>
              </a:rPr>
              <a:t>sur la plateforme </a:t>
            </a:r>
            <a:r>
              <a:rPr lang="fr-FR" sz="4000" b="1" dirty="0" err="1" smtClean="0">
                <a:ln w="10541" cmpd="sng">
                  <a:noFill/>
                  <a:prstDash val="solid"/>
                </a:ln>
                <a:solidFill>
                  <a:schemeClr val="bg1"/>
                </a:solidFill>
                <a:latin typeface="Times New Roman" pitchFamily="18" charset="0"/>
                <a:cs typeface="Times New Roman" pitchFamily="18" charset="0"/>
              </a:rPr>
              <a:t>ezLINX</a:t>
            </a:r>
            <a:endParaRPr lang="fr-FR" sz="4000" b="1" cap="all" dirty="0">
              <a:ln w="10541" cmpd="sng">
                <a:noFill/>
                <a:prstDash val="solid"/>
              </a:ln>
              <a:solidFill>
                <a:schemeClr val="bg1"/>
              </a:solidFill>
              <a:latin typeface="Times New Roman" pitchFamily="18" charset="0"/>
              <a:cs typeface="Times New Roman" pitchFamily="18" charset="0"/>
            </a:endParaRPr>
          </a:p>
        </p:txBody>
      </p:sp>
      <p:sp>
        <p:nvSpPr>
          <p:cNvPr id="7" name="ZoneTexte 6"/>
          <p:cNvSpPr txBox="1"/>
          <p:nvPr/>
        </p:nvSpPr>
        <p:spPr>
          <a:xfrm>
            <a:off x="2613416" y="2123564"/>
            <a:ext cx="3902800" cy="523220"/>
          </a:xfrm>
          <a:prstGeom prst="rect">
            <a:avLst/>
          </a:prstGeom>
          <a:noFill/>
        </p:spPr>
        <p:txBody>
          <a:bodyPr wrap="none" rtlCol="0">
            <a:spAutoFit/>
          </a:bodyPr>
          <a:lstStyle/>
          <a:p>
            <a:r>
              <a:rPr lang="fr-FR" sz="2800" b="1" cap="all" dirty="0" smtClean="0">
                <a:ln w="0"/>
                <a:solidFill>
                  <a:schemeClr val="bg1"/>
                </a:solidFill>
                <a:effectLst>
                  <a:reflection blurRad="12700" stA="50000" endPos="50000" dist="5000" dir="5400000" sy="-100000" rotWithShape="0"/>
                </a:effectLst>
              </a:rPr>
              <a:t>Projet de fin d’études</a:t>
            </a:r>
            <a:endParaRPr lang="fr-FR" sz="2800" dirty="0">
              <a:solidFill>
                <a:schemeClr val="bg1"/>
              </a:solidFill>
            </a:endParaRPr>
          </a:p>
        </p:txBody>
      </p:sp>
      <p:sp>
        <p:nvSpPr>
          <p:cNvPr id="9" name="Rectangle 8"/>
          <p:cNvSpPr/>
          <p:nvPr/>
        </p:nvSpPr>
        <p:spPr>
          <a:xfrm>
            <a:off x="15145" y="6525344"/>
            <a:ext cx="9309383" cy="369332"/>
          </a:xfrm>
          <a:prstGeom prst="rect">
            <a:avLst/>
          </a:prstGeom>
        </p:spPr>
        <p:txBody>
          <a:bodyPr wrap="square">
            <a:spAutoFit/>
          </a:bodyPr>
          <a:lstStyle/>
          <a:p>
            <a:pPr algn="ctr"/>
            <a:r>
              <a:rPr lang="en-US" b="1" dirty="0" smtClean="0">
                <a:ln w="0"/>
                <a:solidFill>
                  <a:schemeClr val="bg1"/>
                </a:solidFill>
              </a:rPr>
              <a:t>29 Mai, 2013</a:t>
            </a:r>
            <a:endParaRPr lang="en-US" b="1" dirty="0">
              <a:ln w="0"/>
              <a:solidFill>
                <a:schemeClr val="bg1"/>
              </a:solidFill>
            </a:endParaRPr>
          </a:p>
        </p:txBody>
      </p:sp>
      <p:pic>
        <p:nvPicPr>
          <p:cNvPr id="13" name="Image 6" descr="C:\Documents and Settings\Administrateur\Mes documents\2010\00 EBSYS Admin\logo ebsys\logo-EBSYS-petit.jpg"/>
          <p:cNvPicPr>
            <a:picLocks noChangeAspect="1" noChangeArrowheads="1"/>
          </p:cNvPicPr>
          <p:nvPr/>
        </p:nvPicPr>
        <p:blipFill>
          <a:blip r:embed="rId3" cstate="print"/>
          <a:srcRect/>
          <a:stretch>
            <a:fillRect/>
          </a:stretch>
        </p:blipFill>
        <p:spPr bwMode="auto">
          <a:xfrm>
            <a:off x="6876256" y="138946"/>
            <a:ext cx="2077972" cy="912183"/>
          </a:xfrm>
          <a:prstGeom prst="rect">
            <a:avLst/>
          </a:prstGeom>
          <a:noFill/>
          <a:ln w="9525">
            <a:noFill/>
            <a:miter lim="800000"/>
            <a:headEnd/>
            <a:tailEnd/>
          </a:ln>
        </p:spPr>
      </p:pic>
      <p:sp>
        <p:nvSpPr>
          <p:cNvPr id="12" name="ZoneTexte 11"/>
          <p:cNvSpPr txBox="1"/>
          <p:nvPr/>
        </p:nvSpPr>
        <p:spPr>
          <a:xfrm>
            <a:off x="2258342" y="4274512"/>
            <a:ext cx="4572000" cy="738664"/>
          </a:xfrm>
          <a:prstGeom prst="rect">
            <a:avLst/>
          </a:prstGeom>
          <a:noFill/>
        </p:spPr>
        <p:txBody>
          <a:bodyPr wrap="square" rtlCol="0">
            <a:spAutoFit/>
          </a:bodyPr>
          <a:lstStyle/>
          <a:p>
            <a:pPr algn="ctr"/>
            <a:r>
              <a:rPr lang="fr-FR" b="1" cap="all" dirty="0">
                <a:ln w="0"/>
                <a:solidFill>
                  <a:schemeClr val="bg1"/>
                </a:solidFill>
                <a:effectLst>
                  <a:reflection blurRad="12700" stA="50000" endPos="50000" dist="5000" dir="5400000" sy="-100000" rotWithShape="0"/>
                </a:effectLst>
              </a:rPr>
              <a:t>Réalisé par</a:t>
            </a:r>
          </a:p>
          <a:p>
            <a:pPr algn="ctr"/>
            <a:r>
              <a:rPr lang="fr-FR" sz="2400" b="1" i="1" dirty="0" err="1" smtClean="0">
                <a:solidFill>
                  <a:schemeClr val="bg1"/>
                </a:solidFill>
                <a:latin typeface="Calibri" pitchFamily="34" charset="0"/>
                <a:cs typeface="Times New Roman" pitchFamily="18" charset="0"/>
              </a:rPr>
              <a:t>Barrak</a:t>
            </a:r>
            <a:r>
              <a:rPr lang="fr-FR" sz="2400" b="1" i="1" dirty="0" smtClean="0">
                <a:solidFill>
                  <a:schemeClr val="bg1"/>
                </a:solidFill>
                <a:latin typeface="Calibri" pitchFamily="34" charset="0"/>
                <a:cs typeface="Times New Roman" pitchFamily="18" charset="0"/>
              </a:rPr>
              <a:t> Mohamed Amine</a:t>
            </a:r>
          </a:p>
        </p:txBody>
      </p:sp>
      <p:sp>
        <p:nvSpPr>
          <p:cNvPr id="14" name="ZoneTexte 13"/>
          <p:cNvSpPr txBox="1"/>
          <p:nvPr/>
        </p:nvSpPr>
        <p:spPr>
          <a:xfrm>
            <a:off x="1394324" y="5201324"/>
            <a:ext cx="6138728" cy="1107996"/>
          </a:xfrm>
          <a:prstGeom prst="rect">
            <a:avLst/>
          </a:prstGeom>
          <a:noFill/>
        </p:spPr>
        <p:txBody>
          <a:bodyPr wrap="square" rtlCol="0">
            <a:spAutoFit/>
          </a:bodyPr>
          <a:lstStyle/>
          <a:p>
            <a:pPr algn="ctr"/>
            <a:r>
              <a:rPr lang="fr-FR" b="1" cap="all" dirty="0" smtClean="0">
                <a:ln w="0"/>
                <a:solidFill>
                  <a:schemeClr val="bg1"/>
                </a:solidFill>
                <a:effectLst>
                  <a:reflection blurRad="12700" stA="50000" endPos="50000" dist="5000" dir="5400000" sy="-100000" rotWithShape="0"/>
                </a:effectLst>
              </a:rPr>
              <a:t>Encadrants</a:t>
            </a:r>
            <a:r>
              <a:rPr lang="fr-FR" b="1" dirty="0" smtClean="0">
                <a:solidFill>
                  <a:srgbClr val="3366FF"/>
                </a:solidFill>
                <a:latin typeface="Calibri" pitchFamily="34" charset="0"/>
                <a:ea typeface="Times New Roman" pitchFamily="18" charset="0"/>
                <a:cs typeface="Times New Roman" pitchFamily="18" charset="0"/>
              </a:rPr>
              <a:t> </a:t>
            </a:r>
          </a:p>
          <a:p>
            <a:pPr algn="ctr"/>
            <a:r>
              <a:rPr lang="fr-FR" sz="2400" b="1" i="1" dirty="0" smtClean="0">
                <a:solidFill>
                  <a:schemeClr val="bg1"/>
                </a:solidFill>
                <a:latin typeface="Calibri" pitchFamily="34" charset="0"/>
              </a:rPr>
              <a:t>M. </a:t>
            </a:r>
            <a:r>
              <a:rPr lang="fr-FR" sz="2400" b="1" i="1" dirty="0" err="1" smtClean="0">
                <a:solidFill>
                  <a:schemeClr val="bg1"/>
                </a:solidFill>
                <a:latin typeface="Calibri" pitchFamily="34" charset="0"/>
              </a:rPr>
              <a:t>Barreh</a:t>
            </a:r>
            <a:r>
              <a:rPr lang="fr-FR" sz="2400" b="1" i="1" dirty="0" smtClean="0">
                <a:solidFill>
                  <a:schemeClr val="bg1"/>
                </a:solidFill>
                <a:latin typeface="Calibri" pitchFamily="34" charset="0"/>
              </a:rPr>
              <a:t> Walid</a:t>
            </a:r>
          </a:p>
          <a:p>
            <a:pPr algn="ctr"/>
            <a:r>
              <a:rPr lang="fr-FR" sz="2400" b="1" i="1" dirty="0" smtClean="0">
                <a:solidFill>
                  <a:schemeClr val="bg1"/>
                </a:solidFill>
                <a:latin typeface="Calibri" pitchFamily="34" charset="0"/>
              </a:rPr>
              <a:t>Mme. Ben </a:t>
            </a:r>
            <a:r>
              <a:rPr lang="fr-FR" sz="2400" b="1" i="1" dirty="0" err="1" smtClean="0">
                <a:solidFill>
                  <a:schemeClr val="bg1"/>
                </a:solidFill>
                <a:latin typeface="Calibri" pitchFamily="34" charset="0"/>
              </a:rPr>
              <a:t>Hlima</a:t>
            </a:r>
            <a:r>
              <a:rPr lang="fr-FR" sz="2400" b="1" i="1" dirty="0" smtClean="0">
                <a:solidFill>
                  <a:schemeClr val="bg1"/>
                </a:solidFill>
                <a:latin typeface="Calibri" pitchFamily="34" charset="0"/>
              </a:rPr>
              <a:t> Ines</a:t>
            </a:r>
            <a:endParaRPr lang="fr-FR" b="1" dirty="0">
              <a:solidFill>
                <a:schemeClr val="bg1"/>
              </a:solidFill>
              <a:latin typeface="Calibri" pitchFamily="34" charset="0"/>
              <a:ea typeface="Times New Roman" pitchFamily="18" charset="0"/>
              <a:cs typeface="Times New Roman" pitchFamily="18" charset="0"/>
            </a:endParaRPr>
          </a:p>
        </p:txBody>
      </p:sp>
      <p:pic>
        <p:nvPicPr>
          <p:cNvPr id="15" name="Picture 2" descr="D:\Mes documents\Mortadha\Projets\PFE by MAMD\PFE Yosra et Tasnim\RapportPFEfinal\RapportPFEfinal\RapportPFE\isi.png"/>
          <p:cNvPicPr>
            <a:picLocks noChangeAspect="1" noChangeArrowheads="1"/>
          </p:cNvPicPr>
          <p:nvPr/>
        </p:nvPicPr>
        <p:blipFill>
          <a:blip r:embed="rId4" cstate="print"/>
          <a:srcRect/>
          <a:stretch>
            <a:fillRect/>
          </a:stretch>
        </p:blipFill>
        <p:spPr bwMode="auto">
          <a:xfrm>
            <a:off x="211946" y="155256"/>
            <a:ext cx="2077972" cy="879565"/>
          </a:xfrm>
          <a:prstGeom prst="rect">
            <a:avLst/>
          </a:prstGeom>
          <a:noFill/>
        </p:spPr>
      </p:pic>
      <p:sp>
        <p:nvSpPr>
          <p:cNvPr id="6" name="Rectangle 5"/>
          <p:cNvSpPr/>
          <p:nvPr/>
        </p:nvSpPr>
        <p:spPr>
          <a:xfrm>
            <a:off x="1250908" y="1124744"/>
            <a:ext cx="6633460" cy="769441"/>
          </a:xfrm>
          <a:prstGeom prst="rect">
            <a:avLst/>
          </a:prstGeom>
        </p:spPr>
        <p:txBody>
          <a:bodyPr wrap="square">
            <a:spAutoFit/>
          </a:bodyPr>
          <a:lstStyle/>
          <a:p>
            <a:pPr algn="ctr"/>
            <a:r>
              <a:rPr lang="fr-FR" sz="2400" b="1" dirty="0">
                <a:solidFill>
                  <a:schemeClr val="bg1"/>
                </a:solidFill>
              </a:rPr>
              <a:t>Licence Appliquée en Informatique Industrielle </a:t>
            </a:r>
          </a:p>
          <a:p>
            <a:pPr algn="ctr"/>
            <a:r>
              <a:rPr lang="fr-FR" sz="2000" b="1" dirty="0">
                <a:solidFill>
                  <a:schemeClr val="bg1"/>
                </a:solidFill>
              </a:rPr>
              <a:t>Option : Systèmes embarqués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24"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normalizeH="0" baseline="0" noProof="0" dirty="0">
              <a:ln>
                <a:noFill/>
              </a:ln>
              <a:solidFill>
                <a:schemeClr val="bg1"/>
              </a:solidFill>
              <a:effectLst/>
              <a:uLnTx/>
              <a:uFillTx/>
              <a:latin typeface="+mj-lt"/>
              <a:ea typeface="+mj-ea"/>
              <a:cs typeface="+mj-cs"/>
            </a:endParaRPr>
          </a:p>
        </p:txBody>
      </p:sp>
      <p:sp>
        <p:nvSpPr>
          <p:cNvPr id="10"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10</a:t>
            </a:fld>
            <a:r>
              <a:rPr lang="fr-BE" dirty="0" smtClean="0">
                <a:solidFill>
                  <a:schemeClr val="tx2">
                    <a:lumMod val="75000"/>
                  </a:schemeClr>
                </a:solidFill>
              </a:rPr>
              <a:t>/24</a:t>
            </a:r>
            <a:endParaRPr lang="fr-BE" dirty="0">
              <a:solidFill>
                <a:schemeClr val="tx2">
                  <a:lumMod val="75000"/>
                </a:schemeClr>
              </a:solidFill>
            </a:endParaRPr>
          </a:p>
        </p:txBody>
      </p:sp>
      <p:sp>
        <p:nvSpPr>
          <p:cNvPr id="11" name="Titre 1"/>
          <p:cNvSpPr txBox="1">
            <a:spLocks/>
          </p:cNvSpPr>
          <p:nvPr/>
        </p:nvSpPr>
        <p:spPr>
          <a:xfrm>
            <a:off x="179512" y="264423"/>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fr-FR" sz="3200" b="1" dirty="0" smtClean="0">
                <a:solidFill>
                  <a:schemeClr val="bg1"/>
                </a:solidFill>
                <a:latin typeface="+mj-lt"/>
                <a:ea typeface="+mj-ea"/>
                <a:cs typeface="+mj-cs"/>
              </a:rPr>
              <a:t>Organigramme général CANopen</a:t>
            </a:r>
            <a:endParaRPr kumimoji="0" lang="fr-FR" sz="3200" b="1" i="0" u="none" strike="noStrike" kern="1200" cap="none" normalizeH="0" baseline="0" dirty="0">
              <a:ln>
                <a:noFill/>
              </a:ln>
              <a:solidFill>
                <a:schemeClr val="bg1"/>
              </a:solidFill>
              <a:effectLst/>
              <a:uLnTx/>
              <a:uFillTx/>
              <a:latin typeface="+mj-lt"/>
              <a:ea typeface="+mj-ea"/>
              <a:cs typeface="+mj-cs"/>
            </a:endParaRPr>
          </a:p>
        </p:txBody>
      </p:sp>
      <p:sp>
        <p:nvSpPr>
          <p:cNvPr id="12" name="Rectangle 11"/>
          <p:cNvSpPr/>
          <p:nvPr/>
        </p:nvSpPr>
        <p:spPr>
          <a:xfrm>
            <a:off x="320591" y="152736"/>
            <a:ext cx="2016084" cy="90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1400"/>
          </a:p>
        </p:txBody>
      </p:sp>
      <p:sp>
        <p:nvSpPr>
          <p:cNvPr id="13" name="ZoneTexte 12"/>
          <p:cNvSpPr txBox="1"/>
          <p:nvPr/>
        </p:nvSpPr>
        <p:spPr>
          <a:xfrm>
            <a:off x="467543" y="188640"/>
            <a:ext cx="1869131" cy="861774"/>
          </a:xfrm>
          <a:prstGeom prst="rect">
            <a:avLst/>
          </a:prstGeom>
          <a:noFill/>
        </p:spPr>
        <p:txBody>
          <a:bodyPr wrap="square" rtlCol="0">
            <a:spAutoFit/>
          </a:bodyPr>
          <a:lstStyle/>
          <a:p>
            <a:pPr>
              <a:spcBef>
                <a:spcPts val="600"/>
              </a:spcBef>
            </a:pPr>
            <a:r>
              <a:rPr lang="fr-FR" sz="1200" dirty="0">
                <a:solidFill>
                  <a:schemeClr val="tx2">
                    <a:lumMod val="40000"/>
                    <a:lumOff val="60000"/>
                  </a:schemeClr>
                </a:solidFill>
              </a:rPr>
              <a:t>Protocole CANopen</a:t>
            </a:r>
          </a:p>
          <a:p>
            <a:pPr>
              <a:spcBef>
                <a:spcPts val="600"/>
              </a:spcBef>
            </a:pPr>
            <a:r>
              <a:rPr lang="fr-FR" sz="1400" b="1" u="sng" dirty="0">
                <a:solidFill>
                  <a:schemeClr val="tx2">
                    <a:lumMod val="75000"/>
                  </a:schemeClr>
                </a:solidFill>
              </a:rPr>
              <a:t>Conception CANopen</a:t>
            </a:r>
          </a:p>
          <a:p>
            <a:pPr>
              <a:spcBef>
                <a:spcPts val="600"/>
              </a:spcBef>
            </a:pPr>
            <a:r>
              <a:rPr lang="fr-FR" sz="1200" dirty="0">
                <a:solidFill>
                  <a:schemeClr val="tx2">
                    <a:lumMod val="40000"/>
                    <a:lumOff val="60000"/>
                  </a:schemeClr>
                </a:solidFill>
              </a:rPr>
              <a:t>Implémentation sur DSP</a:t>
            </a:r>
          </a:p>
        </p:txBody>
      </p:sp>
      <p:sp>
        <p:nvSpPr>
          <p:cNvPr id="14" name="Espace réservé du pied de page 41"/>
          <p:cNvSpPr>
            <a:spLocks noGrp="1"/>
          </p:cNvSpPr>
          <p:nvPr>
            <p:ph type="ftr" sz="quarter" idx="11"/>
          </p:nvPr>
        </p:nvSpPr>
        <p:spPr>
          <a:xfrm>
            <a:off x="107504" y="6356350"/>
            <a:ext cx="3961612" cy="365125"/>
          </a:xfrm>
        </p:spPr>
        <p:txBody>
          <a:bodyPr/>
          <a:lstStyle/>
          <a:p>
            <a:r>
              <a:rPr lang="fr-FR" dirty="0">
                <a:solidFill>
                  <a:schemeClr val="bg1"/>
                </a:solidFill>
              </a:rPr>
              <a:t>Projet de Fin d’Etudes, Mohamed Amine </a:t>
            </a:r>
            <a:r>
              <a:rPr lang="fr-FR" dirty="0" err="1">
                <a:solidFill>
                  <a:schemeClr val="bg1"/>
                </a:solidFill>
              </a:rPr>
              <a:t>Barrak</a:t>
            </a:r>
            <a:r>
              <a:rPr lang="fr-FR" dirty="0">
                <a:solidFill>
                  <a:schemeClr val="bg1"/>
                </a:solidFill>
              </a:rPr>
              <a:t>, ISI, </a:t>
            </a:r>
            <a:r>
              <a:rPr lang="fr-FR" dirty="0" smtClean="0">
                <a:solidFill>
                  <a:schemeClr val="bg1"/>
                </a:solidFill>
              </a:rPr>
              <a:t>2013</a:t>
            </a:r>
            <a:endParaRPr lang="fr-BE" dirty="0">
              <a:solidFill>
                <a:schemeClr val="bg1"/>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3" name="Objet 2"/>
          <p:cNvGraphicFramePr>
            <a:graphicFrameLocks noChangeAspect="1"/>
          </p:cNvGraphicFramePr>
          <p:nvPr>
            <p:extLst>
              <p:ext uri="{D42A27DB-BD31-4B8C-83A1-F6EECF244321}">
                <p14:modId xmlns:p14="http://schemas.microsoft.com/office/powerpoint/2010/main" val="3080513409"/>
              </p:ext>
            </p:extLst>
          </p:nvPr>
        </p:nvGraphicFramePr>
        <p:xfrm>
          <a:off x="158003" y="1191986"/>
          <a:ext cx="8827994" cy="4980214"/>
        </p:xfrm>
        <a:graphic>
          <a:graphicData uri="http://schemas.openxmlformats.org/presentationml/2006/ole">
            <mc:AlternateContent xmlns:mc="http://schemas.openxmlformats.org/markup-compatibility/2006">
              <mc:Choice xmlns:v="urn:schemas-microsoft-com:vml" Requires="v">
                <p:oleObj spid="_x0000_s31851" name="Visio" r:id="rId4" imgW="12402433" imgH="5309324" progId="Visio.Drawing.11">
                  <p:embed/>
                </p:oleObj>
              </mc:Choice>
              <mc:Fallback>
                <p:oleObj name="Visio" r:id="rId4" imgW="12402433" imgH="5309324" progId="Visio.Drawing.11">
                  <p:embed/>
                  <p:pic>
                    <p:nvPicPr>
                      <p:cNvPr id="0" name="Object 1"/>
                      <p:cNvPicPr>
                        <a:picLocks noChangeAspect="1" noChangeArrowheads="1"/>
                      </p:cNvPicPr>
                      <p:nvPr/>
                    </p:nvPicPr>
                    <p:blipFill>
                      <a:blip r:embed="rId5"/>
                      <a:srcRect/>
                      <a:stretch>
                        <a:fillRect/>
                      </a:stretch>
                    </p:blipFill>
                    <p:spPr bwMode="auto">
                      <a:xfrm>
                        <a:off x="158003" y="1191986"/>
                        <a:ext cx="8827994" cy="4980214"/>
                      </a:xfrm>
                      <a:prstGeom prst="rect">
                        <a:avLst/>
                      </a:prstGeom>
                      <a:noFill/>
                    </p:spPr>
                  </p:pic>
                </p:oleObj>
              </mc:Fallback>
            </mc:AlternateContent>
          </a:graphicData>
        </a:graphic>
      </p:graphicFrame>
    </p:spTree>
    <p:extLst>
      <p:ext uri="{BB962C8B-B14F-4D97-AF65-F5344CB8AC3E}">
        <p14:creationId xmlns:p14="http://schemas.microsoft.com/office/powerpoint/2010/main" val="2183813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73" name="Groupe 19472"/>
          <p:cNvGrpSpPr/>
          <p:nvPr/>
        </p:nvGrpSpPr>
        <p:grpSpPr>
          <a:xfrm>
            <a:off x="2757209" y="3080850"/>
            <a:ext cx="2714272" cy="2717056"/>
            <a:chOff x="4612257" y="3131963"/>
            <a:chExt cx="2714272" cy="2717056"/>
          </a:xfrm>
        </p:grpSpPr>
        <p:cxnSp>
          <p:nvCxnSpPr>
            <p:cNvPr id="42" name="Connecteur droit avec flèche 41"/>
            <p:cNvCxnSpPr/>
            <p:nvPr/>
          </p:nvCxnSpPr>
          <p:spPr>
            <a:xfrm>
              <a:off x="4653581" y="3470517"/>
              <a:ext cx="752113" cy="0"/>
            </a:xfrm>
            <a:prstGeom prst="straightConnector1">
              <a:avLst/>
            </a:prstGeom>
            <a:ln>
              <a:solidFill>
                <a:srgbClr val="385D8A"/>
              </a:solidFill>
              <a:tailEnd type="arrow"/>
            </a:ln>
          </p:spPr>
          <p:style>
            <a:lnRef idx="2">
              <a:schemeClr val="accent1"/>
            </a:lnRef>
            <a:fillRef idx="0">
              <a:schemeClr val="accent1"/>
            </a:fillRef>
            <a:effectRef idx="1">
              <a:schemeClr val="accent1"/>
            </a:effectRef>
            <a:fontRef idx="minor">
              <a:schemeClr val="tx1"/>
            </a:fontRef>
          </p:style>
        </p:cxnSp>
        <p:grpSp>
          <p:nvGrpSpPr>
            <p:cNvPr id="19464" name="Groupe 19463"/>
            <p:cNvGrpSpPr/>
            <p:nvPr/>
          </p:nvGrpSpPr>
          <p:grpSpPr>
            <a:xfrm>
              <a:off x="4612257" y="4130350"/>
              <a:ext cx="2714272" cy="1718669"/>
              <a:chOff x="3445573" y="4161882"/>
              <a:chExt cx="2714272" cy="1718669"/>
            </a:xfrm>
          </p:grpSpPr>
          <p:cxnSp>
            <p:nvCxnSpPr>
              <p:cNvPr id="52" name="Connecteur en angle 51"/>
              <p:cNvCxnSpPr/>
              <p:nvPr/>
            </p:nvCxnSpPr>
            <p:spPr>
              <a:xfrm flipV="1">
                <a:off x="3445573" y="4161882"/>
                <a:ext cx="2272975" cy="1718669"/>
              </a:xfrm>
              <a:prstGeom prst="bentConnector3">
                <a:avLst>
                  <a:gd name="adj1" fmla="val 99940"/>
                </a:avLst>
              </a:prstGeom>
              <a:ln>
                <a:solidFill>
                  <a:srgbClr val="385D8A"/>
                </a:solidFill>
                <a:tailEnd type="arrow"/>
              </a:ln>
            </p:spPr>
            <p:style>
              <a:lnRef idx="2">
                <a:schemeClr val="accent1"/>
              </a:lnRef>
              <a:fillRef idx="0">
                <a:schemeClr val="accent1"/>
              </a:fillRef>
              <a:effectRef idx="1">
                <a:schemeClr val="accent1"/>
              </a:effectRef>
              <a:fontRef idx="minor">
                <a:schemeClr val="tx1"/>
              </a:fontRef>
            </p:style>
          </p:cxnSp>
          <p:sp>
            <p:nvSpPr>
              <p:cNvPr id="76" name="ZoneTexte 75"/>
              <p:cNvSpPr txBox="1"/>
              <p:nvPr/>
            </p:nvSpPr>
            <p:spPr>
              <a:xfrm>
                <a:off x="5745949" y="4597531"/>
                <a:ext cx="413896" cy="338554"/>
              </a:xfrm>
              <a:prstGeom prst="rect">
                <a:avLst/>
              </a:prstGeom>
              <a:noFill/>
            </p:spPr>
            <p:txBody>
              <a:bodyPr wrap="none" rtlCol="0">
                <a:spAutoFit/>
              </a:bodyPr>
              <a:lstStyle/>
              <a:p>
                <a:r>
                  <a:rPr lang="fr-FR" sz="1600" dirty="0" smtClean="0">
                    <a:ln w="0"/>
                    <a:solidFill>
                      <a:schemeClr val="tx2">
                        <a:lumMod val="75000"/>
                      </a:schemeClr>
                    </a:solidFill>
                    <a:effectLst>
                      <a:reflection blurRad="12700" stA="50000" endPos="50000" dist="5000" dir="5400000" sy="-100000" rotWithShape="0"/>
                    </a:effectLst>
                  </a:rPr>
                  <a:t>(4)</a:t>
                </a:r>
              </a:p>
            </p:txBody>
          </p:sp>
        </p:grpSp>
        <p:sp>
          <p:nvSpPr>
            <p:cNvPr id="78" name="ZoneTexte 77"/>
            <p:cNvSpPr txBox="1"/>
            <p:nvPr/>
          </p:nvSpPr>
          <p:spPr>
            <a:xfrm>
              <a:off x="4806923" y="3131963"/>
              <a:ext cx="413896" cy="338554"/>
            </a:xfrm>
            <a:prstGeom prst="rect">
              <a:avLst/>
            </a:prstGeom>
            <a:noFill/>
          </p:spPr>
          <p:txBody>
            <a:bodyPr wrap="none" rtlCol="0">
              <a:spAutoFit/>
            </a:bodyPr>
            <a:lstStyle/>
            <a:p>
              <a:r>
                <a:rPr lang="fr-FR" sz="1600" dirty="0" smtClean="0">
                  <a:ln w="0"/>
                  <a:solidFill>
                    <a:schemeClr val="tx2">
                      <a:lumMod val="75000"/>
                    </a:schemeClr>
                  </a:solidFill>
                  <a:effectLst>
                    <a:reflection blurRad="12700" stA="50000" endPos="50000" dist="5000" dir="5400000" sy="-100000" rotWithShape="0"/>
                  </a:effectLst>
                </a:rPr>
                <a:t>(4)</a:t>
              </a:r>
            </a:p>
          </p:txBody>
        </p:sp>
      </p:grpSp>
      <p:sp>
        <p:nvSpPr>
          <p:cNvPr id="36" name="Rectangle 35"/>
          <p:cNvSpPr/>
          <p:nvPr/>
        </p:nvSpPr>
        <p:spPr>
          <a:xfrm>
            <a:off x="708543" y="5088855"/>
            <a:ext cx="2054940" cy="432000"/>
          </a:xfrm>
          <a:prstGeom prst="rect">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727827" y="3187638"/>
            <a:ext cx="2054940" cy="432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24"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normalizeH="0" baseline="0" noProof="0" dirty="0">
              <a:ln>
                <a:noFill/>
              </a:ln>
              <a:solidFill>
                <a:schemeClr val="bg1"/>
              </a:solidFill>
              <a:effectLst/>
              <a:uLnTx/>
              <a:uFillTx/>
              <a:latin typeface="+mj-lt"/>
              <a:ea typeface="+mj-ea"/>
              <a:cs typeface="+mj-cs"/>
            </a:endParaRPr>
          </a:p>
        </p:txBody>
      </p:sp>
      <p:sp>
        <p:nvSpPr>
          <p:cNvPr id="9" name="Titre 1"/>
          <p:cNvSpPr txBox="1">
            <a:spLocks/>
          </p:cNvSpPr>
          <p:nvPr/>
        </p:nvSpPr>
        <p:spPr>
          <a:xfrm>
            <a:off x="179512" y="264423"/>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fr-FR" sz="3200" b="1" dirty="0" smtClean="0">
                <a:solidFill>
                  <a:schemeClr val="bg1"/>
                </a:solidFill>
                <a:latin typeface="+mj-lt"/>
                <a:ea typeface="+mj-ea"/>
                <a:cs typeface="+mj-cs"/>
              </a:rPr>
              <a:t>Machine d’état du NMT </a:t>
            </a:r>
            <a:endParaRPr kumimoji="0" lang="fr-FR" sz="3200" b="1" i="0" u="none" strike="noStrike" kern="1200" cap="none" normalizeH="0" baseline="0" dirty="0">
              <a:ln>
                <a:noFill/>
              </a:ln>
              <a:solidFill>
                <a:schemeClr val="bg1"/>
              </a:solidFill>
              <a:effectLst/>
              <a:uLnTx/>
              <a:uFillTx/>
              <a:latin typeface="+mj-lt"/>
              <a:ea typeface="+mj-ea"/>
              <a:cs typeface="+mj-cs"/>
            </a:endParaRPr>
          </a:p>
        </p:txBody>
      </p:sp>
      <p:sp>
        <p:nvSpPr>
          <p:cNvPr id="11"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11</a:t>
            </a:fld>
            <a:r>
              <a:rPr lang="fr-BE" dirty="0" smtClean="0">
                <a:solidFill>
                  <a:schemeClr val="tx2">
                    <a:lumMod val="75000"/>
                  </a:schemeClr>
                </a:solidFill>
              </a:rPr>
              <a:t>/24</a:t>
            </a:r>
            <a:endParaRPr lang="fr-BE" dirty="0">
              <a:solidFill>
                <a:schemeClr val="tx2">
                  <a:lumMod val="75000"/>
                </a:schemeClr>
              </a:solidFill>
            </a:endParaRPr>
          </a:p>
        </p:txBody>
      </p:sp>
      <p:sp>
        <p:nvSpPr>
          <p:cNvPr id="12" name="Rectangle 11"/>
          <p:cNvSpPr/>
          <p:nvPr/>
        </p:nvSpPr>
        <p:spPr>
          <a:xfrm>
            <a:off x="320591" y="152736"/>
            <a:ext cx="2016084" cy="90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1400"/>
          </a:p>
        </p:txBody>
      </p:sp>
      <p:sp>
        <p:nvSpPr>
          <p:cNvPr id="13" name="ZoneTexte 12"/>
          <p:cNvSpPr txBox="1"/>
          <p:nvPr/>
        </p:nvSpPr>
        <p:spPr>
          <a:xfrm>
            <a:off x="467543" y="188640"/>
            <a:ext cx="1869131" cy="861774"/>
          </a:xfrm>
          <a:prstGeom prst="rect">
            <a:avLst/>
          </a:prstGeom>
          <a:noFill/>
        </p:spPr>
        <p:txBody>
          <a:bodyPr wrap="square" rtlCol="0">
            <a:spAutoFit/>
          </a:bodyPr>
          <a:lstStyle/>
          <a:p>
            <a:pPr>
              <a:spcBef>
                <a:spcPts val="600"/>
              </a:spcBef>
            </a:pPr>
            <a:r>
              <a:rPr lang="fr-FR" sz="1200" dirty="0">
                <a:solidFill>
                  <a:schemeClr val="tx2">
                    <a:lumMod val="40000"/>
                    <a:lumOff val="60000"/>
                  </a:schemeClr>
                </a:solidFill>
              </a:rPr>
              <a:t>Protocole CANopen</a:t>
            </a:r>
          </a:p>
          <a:p>
            <a:pPr>
              <a:spcBef>
                <a:spcPts val="600"/>
              </a:spcBef>
            </a:pPr>
            <a:r>
              <a:rPr lang="fr-FR" sz="1400" b="1" u="sng" dirty="0">
                <a:solidFill>
                  <a:schemeClr val="tx2">
                    <a:lumMod val="75000"/>
                  </a:schemeClr>
                </a:solidFill>
              </a:rPr>
              <a:t>Conception CANopen</a:t>
            </a:r>
          </a:p>
          <a:p>
            <a:pPr>
              <a:spcBef>
                <a:spcPts val="600"/>
              </a:spcBef>
            </a:pPr>
            <a:r>
              <a:rPr lang="fr-FR" sz="1200" dirty="0">
                <a:solidFill>
                  <a:schemeClr val="tx2">
                    <a:lumMod val="40000"/>
                    <a:lumOff val="60000"/>
                  </a:schemeClr>
                </a:solidFill>
              </a:rPr>
              <a:t>Implémentation sur DSP</a:t>
            </a:r>
          </a:p>
        </p:txBody>
      </p:sp>
      <p:sp>
        <p:nvSpPr>
          <p:cNvPr id="14" name="Espace réservé du pied de page 41"/>
          <p:cNvSpPr>
            <a:spLocks noGrp="1"/>
          </p:cNvSpPr>
          <p:nvPr>
            <p:ph type="ftr" sz="quarter" idx="11"/>
          </p:nvPr>
        </p:nvSpPr>
        <p:spPr>
          <a:xfrm>
            <a:off x="-18624" y="6356350"/>
            <a:ext cx="3961612" cy="365125"/>
          </a:xfrm>
        </p:spPr>
        <p:txBody>
          <a:bodyPr/>
          <a:lstStyle/>
          <a:p>
            <a:r>
              <a:rPr lang="fr-FR" dirty="0">
                <a:solidFill>
                  <a:schemeClr val="bg1"/>
                </a:solidFill>
              </a:rPr>
              <a:t>Projet de Fin d’Etudes, Mohamed Amine </a:t>
            </a:r>
            <a:r>
              <a:rPr lang="fr-FR" dirty="0" err="1">
                <a:solidFill>
                  <a:schemeClr val="bg1"/>
                </a:solidFill>
              </a:rPr>
              <a:t>Barrak</a:t>
            </a:r>
            <a:r>
              <a:rPr lang="fr-FR" dirty="0">
                <a:solidFill>
                  <a:schemeClr val="bg1"/>
                </a:solidFill>
              </a:rPr>
              <a:t>, ISI, </a:t>
            </a:r>
            <a:r>
              <a:rPr lang="fr-FR" dirty="0" smtClean="0">
                <a:solidFill>
                  <a:schemeClr val="bg1"/>
                </a:solidFill>
              </a:rPr>
              <a:t>2013</a:t>
            </a:r>
            <a:endParaRPr lang="fr-BE" dirty="0">
              <a:solidFill>
                <a:schemeClr val="bg1"/>
              </a:solidFill>
            </a:endParaRPr>
          </a:p>
        </p:txBody>
      </p:sp>
      <p:grpSp>
        <p:nvGrpSpPr>
          <p:cNvPr id="5" name="Groupe 4"/>
          <p:cNvGrpSpPr/>
          <p:nvPr/>
        </p:nvGrpSpPr>
        <p:grpSpPr>
          <a:xfrm>
            <a:off x="707810" y="1788407"/>
            <a:ext cx="2054940" cy="520262"/>
            <a:chOff x="467543" y="1545021"/>
            <a:chExt cx="2054940" cy="520262"/>
          </a:xfrm>
        </p:grpSpPr>
        <p:sp>
          <p:nvSpPr>
            <p:cNvPr id="2" name="ZoneTexte 1"/>
            <p:cNvSpPr txBox="1"/>
            <p:nvPr/>
          </p:nvSpPr>
          <p:spPr>
            <a:xfrm>
              <a:off x="562139" y="1623851"/>
              <a:ext cx="1869999" cy="369332"/>
            </a:xfrm>
            <a:prstGeom prst="rect">
              <a:avLst/>
            </a:prstGeom>
            <a:noFill/>
          </p:spPr>
          <p:txBody>
            <a:bodyPr wrap="square" rtlCol="0">
              <a:spAutoFit/>
            </a:bodyPr>
            <a:lstStyle/>
            <a:p>
              <a:pPr algn="ctr"/>
              <a:r>
                <a:rPr lang="fr-FR" b="1" dirty="0" smtClean="0">
                  <a:ln w="0"/>
                  <a:solidFill>
                    <a:schemeClr val="tx2">
                      <a:lumMod val="75000"/>
                    </a:schemeClr>
                  </a:solidFill>
                  <a:effectLst>
                    <a:reflection blurRad="12700" stA="50000" endPos="50000" dist="5000" dir="5400000" sy="-100000" rotWithShape="0"/>
                  </a:effectLst>
                </a:rPr>
                <a:t>Initialisation</a:t>
              </a:r>
            </a:p>
          </p:txBody>
        </p:sp>
        <p:sp>
          <p:nvSpPr>
            <p:cNvPr id="4" name="Rectangle à coins arrondis 3"/>
            <p:cNvSpPr/>
            <p:nvPr/>
          </p:nvSpPr>
          <p:spPr>
            <a:xfrm>
              <a:off x="467543" y="1545021"/>
              <a:ext cx="2054940" cy="5202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7" name="ZoneTexte 26"/>
          <p:cNvSpPr txBox="1"/>
          <p:nvPr/>
        </p:nvSpPr>
        <p:spPr>
          <a:xfrm>
            <a:off x="712061" y="3187639"/>
            <a:ext cx="2054940" cy="1077218"/>
          </a:xfrm>
          <a:prstGeom prst="rect">
            <a:avLst/>
          </a:prstGeom>
          <a:noFill/>
          <a:ln>
            <a:solidFill>
              <a:schemeClr val="accent1">
                <a:shade val="50000"/>
              </a:schemeClr>
            </a:solidFill>
          </a:ln>
          <a:effectLst/>
        </p:spPr>
        <p:txBody>
          <a:bodyPr wrap="square" rtlCol="0">
            <a:spAutoFit/>
          </a:bodyPr>
          <a:lstStyle/>
          <a:p>
            <a:pPr algn="ctr"/>
            <a:r>
              <a:rPr lang="fr-FR" b="1" dirty="0" smtClean="0">
                <a:ln w="0"/>
                <a:solidFill>
                  <a:schemeClr val="tx2">
                    <a:lumMod val="75000"/>
                  </a:schemeClr>
                </a:solidFill>
                <a:effectLst>
                  <a:reflection blurRad="6350" stA="55000" endA="300" endPos="45500" dir="5400000" sy="-100000" algn="bl" rotWithShape="0"/>
                </a:effectLst>
              </a:rPr>
              <a:t>Pré-opérationnel</a:t>
            </a:r>
          </a:p>
          <a:p>
            <a:pPr algn="ctr"/>
            <a:endParaRPr lang="fr-FR" b="1" dirty="0" smtClean="0">
              <a:ln w="0"/>
              <a:solidFill>
                <a:schemeClr val="tx2">
                  <a:lumMod val="75000"/>
                </a:schemeClr>
              </a:solidFill>
              <a:effectLst/>
            </a:endParaRPr>
          </a:p>
          <a:p>
            <a:pPr algn="ctr"/>
            <a:r>
              <a:rPr lang="fr-FR" sz="1400" dirty="0" smtClean="0">
                <a:ln w="0"/>
                <a:solidFill>
                  <a:schemeClr val="tx2">
                    <a:lumMod val="75000"/>
                  </a:schemeClr>
                </a:solidFill>
                <a:effectLst/>
              </a:rPr>
              <a:t>NMT, SDO, SYNC, Emergency, HB</a:t>
            </a:r>
          </a:p>
        </p:txBody>
      </p:sp>
      <p:sp>
        <p:nvSpPr>
          <p:cNvPr id="35" name="ZoneTexte 34"/>
          <p:cNvSpPr txBox="1"/>
          <p:nvPr/>
        </p:nvSpPr>
        <p:spPr>
          <a:xfrm>
            <a:off x="686503" y="5076254"/>
            <a:ext cx="2054940" cy="1077218"/>
          </a:xfrm>
          <a:prstGeom prst="rect">
            <a:avLst/>
          </a:prstGeom>
          <a:noFill/>
          <a:ln>
            <a:solidFill>
              <a:schemeClr val="accent1">
                <a:shade val="50000"/>
              </a:schemeClr>
            </a:solidFill>
          </a:ln>
          <a:effectLst/>
        </p:spPr>
        <p:txBody>
          <a:bodyPr wrap="square" rtlCol="0">
            <a:spAutoFit/>
          </a:bodyPr>
          <a:lstStyle/>
          <a:p>
            <a:pPr algn="ctr"/>
            <a:r>
              <a:rPr lang="fr-FR" b="1" dirty="0">
                <a:ln w="0"/>
                <a:solidFill>
                  <a:schemeClr val="tx2">
                    <a:lumMod val="75000"/>
                  </a:schemeClr>
                </a:solidFill>
                <a:effectLst>
                  <a:reflection blurRad="6350" stA="55000" endA="300" endPos="45500" dir="5400000" sy="-100000" algn="bl" rotWithShape="0"/>
                </a:effectLst>
              </a:rPr>
              <a:t>O</a:t>
            </a:r>
            <a:r>
              <a:rPr lang="fr-FR" b="1" dirty="0" smtClean="0">
                <a:ln w="0"/>
                <a:solidFill>
                  <a:schemeClr val="tx2">
                    <a:lumMod val="75000"/>
                  </a:schemeClr>
                </a:solidFill>
                <a:effectLst>
                  <a:reflection blurRad="6350" stA="55000" endA="300" endPos="45500" dir="5400000" sy="-100000" algn="bl" rotWithShape="0"/>
                </a:effectLst>
              </a:rPr>
              <a:t>pérationnel</a:t>
            </a:r>
          </a:p>
          <a:p>
            <a:pPr algn="ctr"/>
            <a:endParaRPr lang="fr-FR" b="1" dirty="0" smtClean="0">
              <a:ln w="0"/>
              <a:solidFill>
                <a:schemeClr val="tx2">
                  <a:lumMod val="75000"/>
                </a:schemeClr>
              </a:solidFill>
              <a:effectLst/>
            </a:endParaRPr>
          </a:p>
          <a:p>
            <a:pPr algn="ctr"/>
            <a:r>
              <a:rPr lang="fr-FR" sz="1400" dirty="0" smtClean="0">
                <a:ln w="0"/>
                <a:solidFill>
                  <a:schemeClr val="tx2">
                    <a:lumMod val="75000"/>
                  </a:schemeClr>
                </a:solidFill>
                <a:effectLst/>
              </a:rPr>
              <a:t>NMT, SDO, PDO, SYNC, Emergency, HB</a:t>
            </a:r>
          </a:p>
        </p:txBody>
      </p:sp>
      <p:sp>
        <p:nvSpPr>
          <p:cNvPr id="37" name="Rectangle 36"/>
          <p:cNvSpPr/>
          <p:nvPr/>
        </p:nvSpPr>
        <p:spPr>
          <a:xfrm>
            <a:off x="3541154" y="3214298"/>
            <a:ext cx="2054940" cy="4320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ZoneTexte 37"/>
          <p:cNvSpPr txBox="1"/>
          <p:nvPr/>
        </p:nvSpPr>
        <p:spPr>
          <a:xfrm>
            <a:off x="3534880" y="3201697"/>
            <a:ext cx="2054940" cy="892552"/>
          </a:xfrm>
          <a:prstGeom prst="rect">
            <a:avLst/>
          </a:prstGeom>
          <a:noFill/>
          <a:ln>
            <a:solidFill>
              <a:schemeClr val="accent1">
                <a:shade val="50000"/>
              </a:schemeClr>
            </a:solidFill>
          </a:ln>
          <a:effectLst/>
        </p:spPr>
        <p:txBody>
          <a:bodyPr wrap="square" rtlCol="0">
            <a:spAutoFit/>
          </a:bodyPr>
          <a:lstStyle/>
          <a:p>
            <a:pPr algn="ctr"/>
            <a:r>
              <a:rPr lang="fr-FR" b="1" dirty="0" smtClean="0">
                <a:ln w="0"/>
                <a:solidFill>
                  <a:schemeClr val="tx2">
                    <a:lumMod val="75000"/>
                  </a:schemeClr>
                </a:solidFill>
                <a:effectLst>
                  <a:reflection blurRad="6350" stA="55000" endA="300" endPos="45500" dir="5400000" sy="-100000" algn="bl" rotWithShape="0"/>
                </a:effectLst>
              </a:rPr>
              <a:t>Arrêt</a:t>
            </a:r>
          </a:p>
          <a:p>
            <a:pPr algn="ctr"/>
            <a:endParaRPr lang="fr-FR" b="1" dirty="0" smtClean="0">
              <a:ln w="0"/>
              <a:solidFill>
                <a:schemeClr val="tx2">
                  <a:lumMod val="75000"/>
                </a:schemeClr>
              </a:solidFill>
              <a:effectLst/>
            </a:endParaRPr>
          </a:p>
          <a:p>
            <a:pPr algn="ctr"/>
            <a:r>
              <a:rPr lang="fr-FR" sz="1400" dirty="0" smtClean="0">
                <a:ln w="0"/>
                <a:solidFill>
                  <a:schemeClr val="tx2">
                    <a:lumMod val="75000"/>
                  </a:schemeClr>
                </a:solidFill>
                <a:effectLst/>
              </a:rPr>
              <a:t>NMT, HB</a:t>
            </a:r>
          </a:p>
        </p:txBody>
      </p:sp>
      <p:grpSp>
        <p:nvGrpSpPr>
          <p:cNvPr id="19460" name="Groupe 19459"/>
          <p:cNvGrpSpPr/>
          <p:nvPr/>
        </p:nvGrpSpPr>
        <p:grpSpPr>
          <a:xfrm>
            <a:off x="1265419" y="1298855"/>
            <a:ext cx="445956" cy="504000"/>
            <a:chOff x="1953783" y="1397266"/>
            <a:chExt cx="445956" cy="504000"/>
          </a:xfrm>
        </p:grpSpPr>
        <p:sp>
          <p:nvSpPr>
            <p:cNvPr id="19459" name="ZoneTexte 19458"/>
            <p:cNvSpPr txBox="1"/>
            <p:nvPr/>
          </p:nvSpPr>
          <p:spPr>
            <a:xfrm>
              <a:off x="1953783" y="1433068"/>
              <a:ext cx="413896" cy="338554"/>
            </a:xfrm>
            <a:prstGeom prst="rect">
              <a:avLst/>
            </a:prstGeom>
            <a:noFill/>
          </p:spPr>
          <p:txBody>
            <a:bodyPr wrap="none" rtlCol="0">
              <a:spAutoFit/>
            </a:bodyPr>
            <a:lstStyle/>
            <a:p>
              <a:r>
                <a:rPr lang="fr-FR" sz="1600" dirty="0">
                  <a:ln w="0"/>
                  <a:solidFill>
                    <a:schemeClr val="tx2">
                      <a:lumMod val="75000"/>
                    </a:schemeClr>
                  </a:solidFill>
                  <a:effectLst>
                    <a:reflection blurRad="12700" stA="50000" endPos="50000" dist="5000" dir="5400000" sy="-100000" rotWithShape="0"/>
                  </a:effectLst>
                </a:rPr>
                <a:t>(</a:t>
              </a:r>
              <a:r>
                <a:rPr lang="fr-FR" sz="1600" dirty="0" smtClean="0">
                  <a:ln w="0"/>
                  <a:solidFill>
                    <a:schemeClr val="tx2">
                      <a:lumMod val="75000"/>
                    </a:schemeClr>
                  </a:solidFill>
                  <a:effectLst>
                    <a:reflection blurRad="12700" stA="50000" endPos="50000" dist="5000" dir="5400000" sy="-100000" rotWithShape="0"/>
                  </a:effectLst>
                </a:rPr>
                <a:t>1)</a:t>
              </a:r>
            </a:p>
          </p:txBody>
        </p:sp>
        <p:cxnSp>
          <p:nvCxnSpPr>
            <p:cNvPr id="72" name="Connecteur droit avec flèche 71"/>
            <p:cNvCxnSpPr/>
            <p:nvPr/>
          </p:nvCxnSpPr>
          <p:spPr>
            <a:xfrm>
              <a:off x="2399739" y="1397266"/>
              <a:ext cx="0" cy="504000"/>
            </a:xfrm>
            <a:prstGeom prst="straightConnector1">
              <a:avLst/>
            </a:prstGeom>
            <a:ln>
              <a:solidFill>
                <a:srgbClr val="385D8A"/>
              </a:solidFill>
              <a:tailEnd type="arrow"/>
            </a:ln>
          </p:spPr>
          <p:style>
            <a:lnRef idx="2">
              <a:schemeClr val="accent1"/>
            </a:lnRef>
            <a:fillRef idx="0">
              <a:schemeClr val="accent1"/>
            </a:fillRef>
            <a:effectRef idx="1">
              <a:schemeClr val="accent1"/>
            </a:effectRef>
            <a:fontRef idx="minor">
              <a:schemeClr val="tx1"/>
            </a:fontRef>
          </p:style>
        </p:cxnSp>
      </p:grpSp>
      <p:grpSp>
        <p:nvGrpSpPr>
          <p:cNvPr id="19461" name="Groupe 19460"/>
          <p:cNvGrpSpPr/>
          <p:nvPr/>
        </p:nvGrpSpPr>
        <p:grpSpPr>
          <a:xfrm>
            <a:off x="897735" y="2308669"/>
            <a:ext cx="413896" cy="824865"/>
            <a:chOff x="1586099" y="2407080"/>
            <a:chExt cx="413896" cy="824865"/>
          </a:xfrm>
        </p:grpSpPr>
        <p:cxnSp>
          <p:nvCxnSpPr>
            <p:cNvPr id="7" name="Connecteur droit avec flèche 6"/>
            <p:cNvCxnSpPr/>
            <p:nvPr/>
          </p:nvCxnSpPr>
          <p:spPr>
            <a:xfrm>
              <a:off x="1982196" y="2407080"/>
              <a:ext cx="0" cy="824865"/>
            </a:xfrm>
            <a:prstGeom prst="straightConnector1">
              <a:avLst/>
            </a:prstGeom>
            <a:ln>
              <a:solidFill>
                <a:srgbClr val="385D8A"/>
              </a:solidFill>
              <a:tailEnd type="arrow"/>
            </a:ln>
          </p:spPr>
          <p:style>
            <a:lnRef idx="2">
              <a:schemeClr val="accent1"/>
            </a:lnRef>
            <a:fillRef idx="0">
              <a:schemeClr val="accent1"/>
            </a:fillRef>
            <a:effectRef idx="1">
              <a:schemeClr val="accent1"/>
            </a:effectRef>
            <a:fontRef idx="minor">
              <a:schemeClr val="tx1"/>
            </a:fontRef>
          </p:style>
        </p:cxnSp>
        <p:sp>
          <p:nvSpPr>
            <p:cNvPr id="73" name="ZoneTexte 72"/>
            <p:cNvSpPr txBox="1"/>
            <p:nvPr/>
          </p:nvSpPr>
          <p:spPr>
            <a:xfrm>
              <a:off x="1586099" y="2666351"/>
              <a:ext cx="413896" cy="338554"/>
            </a:xfrm>
            <a:prstGeom prst="rect">
              <a:avLst/>
            </a:prstGeom>
            <a:noFill/>
          </p:spPr>
          <p:txBody>
            <a:bodyPr wrap="none" rtlCol="0">
              <a:spAutoFit/>
            </a:bodyPr>
            <a:lstStyle/>
            <a:p>
              <a:r>
                <a:rPr lang="fr-FR" sz="1600" dirty="0" smtClean="0">
                  <a:ln w="0"/>
                  <a:solidFill>
                    <a:schemeClr val="tx2">
                      <a:lumMod val="75000"/>
                    </a:schemeClr>
                  </a:solidFill>
                  <a:effectLst>
                    <a:reflection blurRad="12700" stA="50000" endPos="50000" dist="5000" dir="5400000" sy="-100000" rotWithShape="0"/>
                  </a:effectLst>
                </a:rPr>
                <a:t>(2)</a:t>
              </a:r>
            </a:p>
          </p:txBody>
        </p:sp>
      </p:grpSp>
      <p:grpSp>
        <p:nvGrpSpPr>
          <p:cNvPr id="19462" name="Groupe 19461"/>
          <p:cNvGrpSpPr/>
          <p:nvPr/>
        </p:nvGrpSpPr>
        <p:grpSpPr>
          <a:xfrm>
            <a:off x="898821" y="4258393"/>
            <a:ext cx="413896" cy="824865"/>
            <a:chOff x="1587185" y="4356804"/>
            <a:chExt cx="413896" cy="824865"/>
          </a:xfrm>
        </p:grpSpPr>
        <p:cxnSp>
          <p:nvCxnSpPr>
            <p:cNvPr id="39" name="Connecteur droit avec flèche 38"/>
            <p:cNvCxnSpPr/>
            <p:nvPr/>
          </p:nvCxnSpPr>
          <p:spPr>
            <a:xfrm>
              <a:off x="1992702" y="4356804"/>
              <a:ext cx="0" cy="824865"/>
            </a:xfrm>
            <a:prstGeom prst="straightConnector1">
              <a:avLst/>
            </a:prstGeom>
            <a:ln>
              <a:solidFill>
                <a:srgbClr val="385D8A"/>
              </a:solidFill>
              <a:tailEnd type="arrow"/>
            </a:ln>
          </p:spPr>
          <p:style>
            <a:lnRef idx="2">
              <a:schemeClr val="accent1"/>
            </a:lnRef>
            <a:fillRef idx="0">
              <a:schemeClr val="accent1"/>
            </a:fillRef>
            <a:effectRef idx="1">
              <a:schemeClr val="accent1"/>
            </a:effectRef>
            <a:fontRef idx="minor">
              <a:schemeClr val="tx1"/>
            </a:fontRef>
          </p:style>
        </p:cxnSp>
        <p:sp>
          <p:nvSpPr>
            <p:cNvPr id="74" name="ZoneTexte 73"/>
            <p:cNvSpPr txBox="1"/>
            <p:nvPr/>
          </p:nvSpPr>
          <p:spPr>
            <a:xfrm>
              <a:off x="1587185" y="4599959"/>
              <a:ext cx="413896" cy="338554"/>
            </a:xfrm>
            <a:prstGeom prst="rect">
              <a:avLst/>
            </a:prstGeom>
            <a:noFill/>
          </p:spPr>
          <p:txBody>
            <a:bodyPr wrap="none" rtlCol="0">
              <a:spAutoFit/>
            </a:bodyPr>
            <a:lstStyle/>
            <a:p>
              <a:r>
                <a:rPr lang="fr-FR" sz="1600" dirty="0" smtClean="0">
                  <a:ln w="0"/>
                  <a:solidFill>
                    <a:schemeClr val="tx2">
                      <a:lumMod val="75000"/>
                    </a:schemeClr>
                  </a:solidFill>
                  <a:effectLst>
                    <a:reflection blurRad="12700" stA="50000" endPos="50000" dist="5000" dir="5400000" sy="-100000" rotWithShape="0"/>
                  </a:effectLst>
                </a:rPr>
                <a:t>(3)</a:t>
              </a:r>
            </a:p>
          </p:txBody>
        </p:sp>
      </p:grpSp>
      <p:grpSp>
        <p:nvGrpSpPr>
          <p:cNvPr id="19463" name="Groupe 19462"/>
          <p:cNvGrpSpPr/>
          <p:nvPr/>
        </p:nvGrpSpPr>
        <p:grpSpPr>
          <a:xfrm>
            <a:off x="2767001" y="4110769"/>
            <a:ext cx="1400416" cy="1241385"/>
            <a:chOff x="3471131" y="4177648"/>
            <a:chExt cx="1400416" cy="1241385"/>
          </a:xfrm>
        </p:grpSpPr>
        <p:cxnSp>
          <p:nvCxnSpPr>
            <p:cNvPr id="44" name="Connecteur en angle 43"/>
            <p:cNvCxnSpPr/>
            <p:nvPr/>
          </p:nvCxnSpPr>
          <p:spPr>
            <a:xfrm rot="10800000" flipV="1">
              <a:off x="3471131" y="4177648"/>
              <a:ext cx="1368884" cy="1241385"/>
            </a:xfrm>
            <a:prstGeom prst="bentConnector3">
              <a:avLst>
                <a:gd name="adj1" fmla="val -1827"/>
              </a:avLst>
            </a:prstGeom>
            <a:ln>
              <a:solidFill>
                <a:srgbClr val="385D8A"/>
              </a:solidFill>
              <a:tailEnd type="arrow"/>
            </a:ln>
          </p:spPr>
          <p:style>
            <a:lnRef idx="2">
              <a:schemeClr val="accent1"/>
            </a:lnRef>
            <a:fillRef idx="0">
              <a:schemeClr val="accent1"/>
            </a:fillRef>
            <a:effectRef idx="1">
              <a:schemeClr val="accent1"/>
            </a:effectRef>
            <a:fontRef idx="minor">
              <a:schemeClr val="tx1"/>
            </a:fontRef>
          </p:style>
        </p:cxnSp>
        <p:sp>
          <p:nvSpPr>
            <p:cNvPr id="75" name="ZoneTexte 74"/>
            <p:cNvSpPr txBox="1"/>
            <p:nvPr/>
          </p:nvSpPr>
          <p:spPr>
            <a:xfrm>
              <a:off x="4457651" y="4599959"/>
              <a:ext cx="413896" cy="338554"/>
            </a:xfrm>
            <a:prstGeom prst="rect">
              <a:avLst/>
            </a:prstGeom>
            <a:noFill/>
          </p:spPr>
          <p:txBody>
            <a:bodyPr wrap="none" rtlCol="0">
              <a:spAutoFit/>
            </a:bodyPr>
            <a:lstStyle/>
            <a:p>
              <a:r>
                <a:rPr lang="fr-FR" sz="1600" dirty="0" smtClean="0">
                  <a:ln w="0"/>
                  <a:solidFill>
                    <a:schemeClr val="tx2">
                      <a:lumMod val="75000"/>
                    </a:schemeClr>
                  </a:solidFill>
                  <a:effectLst>
                    <a:reflection blurRad="12700" stA="50000" endPos="50000" dist="5000" dir="5400000" sy="-100000" rotWithShape="0"/>
                  </a:effectLst>
                </a:rPr>
                <a:t>(3)</a:t>
              </a:r>
            </a:p>
          </p:txBody>
        </p:sp>
      </p:grpSp>
      <p:grpSp>
        <p:nvGrpSpPr>
          <p:cNvPr id="19466" name="Groupe 19465"/>
          <p:cNvGrpSpPr/>
          <p:nvPr/>
        </p:nvGrpSpPr>
        <p:grpSpPr>
          <a:xfrm>
            <a:off x="2761741" y="3760996"/>
            <a:ext cx="752113" cy="391959"/>
            <a:chOff x="3450105" y="3859407"/>
            <a:chExt cx="752113" cy="391959"/>
          </a:xfrm>
        </p:grpSpPr>
        <p:cxnSp>
          <p:nvCxnSpPr>
            <p:cNvPr id="49" name="Connecteur droit avec flèche 48"/>
            <p:cNvCxnSpPr/>
            <p:nvPr/>
          </p:nvCxnSpPr>
          <p:spPr>
            <a:xfrm flipH="1">
              <a:off x="3450105" y="3859407"/>
              <a:ext cx="752113" cy="0"/>
            </a:xfrm>
            <a:prstGeom prst="straightConnector1">
              <a:avLst/>
            </a:prstGeom>
            <a:ln>
              <a:solidFill>
                <a:srgbClr val="385D8A"/>
              </a:solidFill>
              <a:tailEnd type="arrow"/>
            </a:ln>
          </p:spPr>
          <p:style>
            <a:lnRef idx="2">
              <a:schemeClr val="accent1"/>
            </a:lnRef>
            <a:fillRef idx="0">
              <a:schemeClr val="accent1"/>
            </a:fillRef>
            <a:effectRef idx="1">
              <a:schemeClr val="accent1"/>
            </a:effectRef>
            <a:fontRef idx="minor">
              <a:schemeClr val="tx1"/>
            </a:fontRef>
          </p:style>
        </p:cxnSp>
        <p:sp>
          <p:nvSpPr>
            <p:cNvPr id="79" name="ZoneTexte 78"/>
            <p:cNvSpPr txBox="1"/>
            <p:nvPr/>
          </p:nvSpPr>
          <p:spPr>
            <a:xfrm>
              <a:off x="3694780" y="3912812"/>
              <a:ext cx="413896" cy="338554"/>
            </a:xfrm>
            <a:prstGeom prst="rect">
              <a:avLst/>
            </a:prstGeom>
            <a:noFill/>
          </p:spPr>
          <p:txBody>
            <a:bodyPr wrap="none" rtlCol="0">
              <a:spAutoFit/>
            </a:bodyPr>
            <a:lstStyle/>
            <a:p>
              <a:r>
                <a:rPr lang="fr-FR" sz="1600" dirty="0" smtClean="0">
                  <a:ln w="0"/>
                  <a:solidFill>
                    <a:schemeClr val="tx2">
                      <a:lumMod val="75000"/>
                    </a:schemeClr>
                  </a:solidFill>
                  <a:effectLst>
                    <a:reflection blurRad="12700" stA="50000" endPos="50000" dist="5000" dir="5400000" sy="-100000" rotWithShape="0"/>
                  </a:effectLst>
                </a:rPr>
                <a:t>(5)</a:t>
              </a:r>
            </a:p>
          </p:txBody>
        </p:sp>
      </p:grpSp>
      <p:grpSp>
        <p:nvGrpSpPr>
          <p:cNvPr id="19467" name="Groupe 19466"/>
          <p:cNvGrpSpPr/>
          <p:nvPr/>
        </p:nvGrpSpPr>
        <p:grpSpPr>
          <a:xfrm>
            <a:off x="2194894" y="4268899"/>
            <a:ext cx="413896" cy="824865"/>
            <a:chOff x="2883258" y="4367310"/>
            <a:chExt cx="413896" cy="824865"/>
          </a:xfrm>
        </p:grpSpPr>
        <p:cxnSp>
          <p:nvCxnSpPr>
            <p:cNvPr id="40" name="Connecteur droit avec flèche 39"/>
            <p:cNvCxnSpPr/>
            <p:nvPr/>
          </p:nvCxnSpPr>
          <p:spPr>
            <a:xfrm flipV="1">
              <a:off x="2886104" y="4367310"/>
              <a:ext cx="0" cy="824865"/>
            </a:xfrm>
            <a:prstGeom prst="straightConnector1">
              <a:avLst/>
            </a:prstGeom>
            <a:ln>
              <a:solidFill>
                <a:srgbClr val="385D8A"/>
              </a:solidFill>
              <a:tailEnd type="arrow"/>
            </a:ln>
          </p:spPr>
          <p:style>
            <a:lnRef idx="2">
              <a:schemeClr val="accent1"/>
            </a:lnRef>
            <a:fillRef idx="0">
              <a:schemeClr val="accent1"/>
            </a:fillRef>
            <a:effectRef idx="1">
              <a:schemeClr val="accent1"/>
            </a:effectRef>
            <a:fontRef idx="minor">
              <a:schemeClr val="tx1"/>
            </a:fontRef>
          </p:style>
        </p:cxnSp>
        <p:sp>
          <p:nvSpPr>
            <p:cNvPr id="80" name="ZoneTexte 79"/>
            <p:cNvSpPr txBox="1"/>
            <p:nvPr/>
          </p:nvSpPr>
          <p:spPr>
            <a:xfrm>
              <a:off x="2883258" y="4594936"/>
              <a:ext cx="413896" cy="338554"/>
            </a:xfrm>
            <a:prstGeom prst="rect">
              <a:avLst/>
            </a:prstGeom>
            <a:noFill/>
          </p:spPr>
          <p:txBody>
            <a:bodyPr wrap="none" rtlCol="0">
              <a:spAutoFit/>
            </a:bodyPr>
            <a:lstStyle/>
            <a:p>
              <a:r>
                <a:rPr lang="fr-FR" sz="1600" dirty="0" smtClean="0">
                  <a:ln w="0"/>
                  <a:solidFill>
                    <a:schemeClr val="tx2">
                      <a:lumMod val="75000"/>
                    </a:schemeClr>
                  </a:solidFill>
                  <a:effectLst>
                    <a:reflection blurRad="12700" stA="50000" endPos="50000" dist="5000" dir="5400000" sy="-100000" rotWithShape="0"/>
                  </a:effectLst>
                </a:rPr>
                <a:t>(5)</a:t>
              </a:r>
            </a:p>
          </p:txBody>
        </p:sp>
      </p:grpSp>
      <p:grpSp>
        <p:nvGrpSpPr>
          <p:cNvPr id="19468" name="Groupe 19467"/>
          <p:cNvGrpSpPr/>
          <p:nvPr/>
        </p:nvGrpSpPr>
        <p:grpSpPr>
          <a:xfrm>
            <a:off x="52734" y="2048539"/>
            <a:ext cx="639309" cy="3566325"/>
            <a:chOff x="741098" y="2146950"/>
            <a:chExt cx="639309" cy="3566325"/>
          </a:xfrm>
        </p:grpSpPr>
        <p:cxnSp>
          <p:nvCxnSpPr>
            <p:cNvPr id="20" name="Connecteur en angle 19"/>
            <p:cNvCxnSpPr>
              <a:stCxn id="35" idx="1"/>
              <a:endCxn id="4" idx="1"/>
            </p:cNvCxnSpPr>
            <p:nvPr/>
          </p:nvCxnSpPr>
          <p:spPr>
            <a:xfrm rot="10800000" flipH="1">
              <a:off x="1359100" y="2146950"/>
              <a:ext cx="21307" cy="3566325"/>
            </a:xfrm>
            <a:prstGeom prst="bentConnector3">
              <a:avLst>
                <a:gd name="adj1" fmla="val -1072887"/>
              </a:avLst>
            </a:prstGeom>
            <a:ln>
              <a:solidFill>
                <a:srgbClr val="385D8A"/>
              </a:solidFill>
              <a:tailEnd type="arrow"/>
            </a:ln>
          </p:spPr>
          <p:style>
            <a:lnRef idx="2">
              <a:schemeClr val="accent1"/>
            </a:lnRef>
            <a:fillRef idx="0">
              <a:schemeClr val="accent1"/>
            </a:fillRef>
            <a:effectRef idx="1">
              <a:schemeClr val="accent1"/>
            </a:effectRef>
            <a:fontRef idx="minor">
              <a:schemeClr val="tx1"/>
            </a:fontRef>
          </p:style>
        </p:cxnSp>
        <p:sp>
          <p:nvSpPr>
            <p:cNvPr id="81" name="ZoneTexte 80"/>
            <p:cNvSpPr txBox="1"/>
            <p:nvPr/>
          </p:nvSpPr>
          <p:spPr>
            <a:xfrm>
              <a:off x="741098" y="3548772"/>
              <a:ext cx="413896" cy="338554"/>
            </a:xfrm>
            <a:prstGeom prst="rect">
              <a:avLst/>
            </a:prstGeom>
            <a:noFill/>
          </p:spPr>
          <p:txBody>
            <a:bodyPr wrap="none" rtlCol="0">
              <a:spAutoFit/>
            </a:bodyPr>
            <a:lstStyle/>
            <a:p>
              <a:r>
                <a:rPr lang="fr-FR" sz="1600" dirty="0" smtClean="0">
                  <a:ln w="0"/>
                  <a:solidFill>
                    <a:schemeClr val="tx2">
                      <a:lumMod val="75000"/>
                    </a:schemeClr>
                  </a:solidFill>
                  <a:effectLst>
                    <a:reflection blurRad="12700" stA="50000" endPos="50000" dist="5000" dir="5400000" sy="-100000" rotWithShape="0"/>
                  </a:effectLst>
                </a:rPr>
                <a:t>(6)</a:t>
              </a:r>
            </a:p>
          </p:txBody>
        </p:sp>
      </p:grpSp>
      <p:grpSp>
        <p:nvGrpSpPr>
          <p:cNvPr id="19469" name="Groupe 19468"/>
          <p:cNvGrpSpPr/>
          <p:nvPr/>
        </p:nvGrpSpPr>
        <p:grpSpPr>
          <a:xfrm>
            <a:off x="2203000" y="2319175"/>
            <a:ext cx="418141" cy="824865"/>
            <a:chOff x="2891364" y="2417586"/>
            <a:chExt cx="418141" cy="824865"/>
          </a:xfrm>
        </p:grpSpPr>
        <p:cxnSp>
          <p:nvCxnSpPr>
            <p:cNvPr id="34" name="Connecteur droit avec flèche 33"/>
            <p:cNvCxnSpPr/>
            <p:nvPr/>
          </p:nvCxnSpPr>
          <p:spPr>
            <a:xfrm flipV="1">
              <a:off x="2891364" y="2417586"/>
              <a:ext cx="0" cy="824865"/>
            </a:xfrm>
            <a:prstGeom prst="straightConnector1">
              <a:avLst/>
            </a:prstGeom>
            <a:ln>
              <a:solidFill>
                <a:srgbClr val="385D8A"/>
              </a:solidFill>
              <a:tailEnd type="arrow"/>
            </a:ln>
          </p:spPr>
          <p:style>
            <a:lnRef idx="2">
              <a:schemeClr val="accent1"/>
            </a:lnRef>
            <a:fillRef idx="0">
              <a:schemeClr val="accent1"/>
            </a:fillRef>
            <a:effectRef idx="1">
              <a:schemeClr val="accent1"/>
            </a:effectRef>
            <a:fontRef idx="minor">
              <a:schemeClr val="tx1"/>
            </a:fontRef>
          </p:style>
        </p:cxnSp>
        <p:sp>
          <p:nvSpPr>
            <p:cNvPr id="82" name="ZoneTexte 81"/>
            <p:cNvSpPr txBox="1"/>
            <p:nvPr/>
          </p:nvSpPr>
          <p:spPr>
            <a:xfrm>
              <a:off x="2895609" y="2676231"/>
              <a:ext cx="413896" cy="338554"/>
            </a:xfrm>
            <a:prstGeom prst="rect">
              <a:avLst/>
            </a:prstGeom>
            <a:noFill/>
          </p:spPr>
          <p:txBody>
            <a:bodyPr wrap="none" rtlCol="0">
              <a:spAutoFit/>
            </a:bodyPr>
            <a:lstStyle/>
            <a:p>
              <a:r>
                <a:rPr lang="fr-FR" sz="1600" dirty="0" smtClean="0">
                  <a:ln w="0"/>
                  <a:solidFill>
                    <a:schemeClr val="tx2">
                      <a:lumMod val="75000"/>
                    </a:schemeClr>
                  </a:solidFill>
                  <a:effectLst>
                    <a:reflection blurRad="12700" stA="50000" endPos="50000" dist="5000" dir="5400000" sy="-100000" rotWithShape="0"/>
                  </a:effectLst>
                </a:rPr>
                <a:t>(6)</a:t>
              </a:r>
            </a:p>
          </p:txBody>
        </p:sp>
      </p:grpSp>
      <p:grpSp>
        <p:nvGrpSpPr>
          <p:cNvPr id="19470" name="Groupe 19469"/>
          <p:cNvGrpSpPr/>
          <p:nvPr/>
        </p:nvGrpSpPr>
        <p:grpSpPr>
          <a:xfrm>
            <a:off x="2746985" y="2048538"/>
            <a:ext cx="2313316" cy="1153159"/>
            <a:chOff x="3435349" y="2146949"/>
            <a:chExt cx="2313316" cy="1153159"/>
          </a:xfrm>
        </p:grpSpPr>
        <p:cxnSp>
          <p:nvCxnSpPr>
            <p:cNvPr id="19456" name="Connecteur en angle 19455"/>
            <p:cNvCxnSpPr>
              <a:stCxn id="38" idx="0"/>
              <a:endCxn id="4" idx="3"/>
            </p:cNvCxnSpPr>
            <p:nvPr/>
          </p:nvCxnSpPr>
          <p:spPr>
            <a:xfrm rot="16200000" flipV="1">
              <a:off x="3758569" y="1823729"/>
              <a:ext cx="1153159" cy="1799600"/>
            </a:xfrm>
            <a:prstGeom prst="bentConnector2">
              <a:avLst/>
            </a:prstGeom>
            <a:ln>
              <a:solidFill>
                <a:srgbClr val="385D8A"/>
              </a:solidFill>
              <a:tailEnd type="arrow"/>
            </a:ln>
          </p:spPr>
          <p:style>
            <a:lnRef idx="2">
              <a:schemeClr val="accent1"/>
            </a:lnRef>
            <a:fillRef idx="0">
              <a:schemeClr val="accent1"/>
            </a:fillRef>
            <a:effectRef idx="1">
              <a:schemeClr val="accent1"/>
            </a:effectRef>
            <a:fontRef idx="minor">
              <a:schemeClr val="tx1"/>
            </a:fontRef>
          </p:style>
        </p:cxnSp>
        <p:sp>
          <p:nvSpPr>
            <p:cNvPr id="83" name="ZoneTexte 82"/>
            <p:cNvSpPr txBox="1"/>
            <p:nvPr/>
          </p:nvSpPr>
          <p:spPr>
            <a:xfrm>
              <a:off x="5334769" y="2694456"/>
              <a:ext cx="413896" cy="338554"/>
            </a:xfrm>
            <a:prstGeom prst="rect">
              <a:avLst/>
            </a:prstGeom>
            <a:noFill/>
          </p:spPr>
          <p:txBody>
            <a:bodyPr wrap="none" rtlCol="0">
              <a:spAutoFit/>
            </a:bodyPr>
            <a:lstStyle/>
            <a:p>
              <a:r>
                <a:rPr lang="fr-FR" sz="1600" dirty="0" smtClean="0">
                  <a:ln w="0"/>
                  <a:solidFill>
                    <a:schemeClr val="tx2">
                      <a:lumMod val="75000"/>
                    </a:schemeClr>
                  </a:solidFill>
                  <a:effectLst>
                    <a:reflection blurRad="12700" stA="50000" endPos="50000" dist="5000" dir="5400000" sy="-100000" rotWithShape="0"/>
                  </a:effectLst>
                </a:rPr>
                <a:t>(6)</a:t>
              </a:r>
            </a:p>
          </p:txBody>
        </p:sp>
      </p:grpSp>
      <p:sp>
        <p:nvSpPr>
          <p:cNvPr id="19478" name="ZoneTexte 19477"/>
          <p:cNvSpPr txBox="1"/>
          <p:nvPr/>
        </p:nvSpPr>
        <p:spPr>
          <a:xfrm>
            <a:off x="5753754" y="2508367"/>
            <a:ext cx="2290948" cy="276999"/>
          </a:xfrm>
          <a:prstGeom prst="rect">
            <a:avLst/>
          </a:prstGeom>
          <a:noFill/>
        </p:spPr>
        <p:txBody>
          <a:bodyPr wrap="none" rtlCol="0">
            <a:spAutoFit/>
          </a:bodyPr>
          <a:lstStyle/>
          <a:p>
            <a:r>
              <a:rPr lang="fr-FR" sz="1200" dirty="0" smtClean="0">
                <a:ln w="0"/>
                <a:solidFill>
                  <a:schemeClr val="tx2">
                    <a:lumMod val="75000"/>
                  </a:schemeClr>
                </a:solidFill>
                <a:effectLst/>
              </a:rPr>
              <a:t>(1) : Mise sous tension du nœud </a:t>
            </a:r>
          </a:p>
        </p:txBody>
      </p:sp>
      <p:sp>
        <p:nvSpPr>
          <p:cNvPr id="145" name="ZoneTexte 144"/>
          <p:cNvSpPr txBox="1"/>
          <p:nvPr/>
        </p:nvSpPr>
        <p:spPr>
          <a:xfrm>
            <a:off x="5753754" y="2893108"/>
            <a:ext cx="3290901" cy="276999"/>
          </a:xfrm>
          <a:prstGeom prst="rect">
            <a:avLst/>
          </a:prstGeom>
          <a:noFill/>
        </p:spPr>
        <p:txBody>
          <a:bodyPr wrap="none" rtlCol="0">
            <a:spAutoFit/>
          </a:bodyPr>
          <a:lstStyle/>
          <a:p>
            <a:r>
              <a:rPr lang="fr-FR" sz="1200" dirty="0" smtClean="0">
                <a:ln w="0"/>
                <a:solidFill>
                  <a:schemeClr val="tx2">
                    <a:lumMod val="75000"/>
                  </a:schemeClr>
                </a:solidFill>
                <a:effectLst/>
              </a:rPr>
              <a:t>(2) : Transition automatique à la fin d’initialisation</a:t>
            </a:r>
          </a:p>
        </p:txBody>
      </p:sp>
      <p:sp>
        <p:nvSpPr>
          <p:cNvPr id="146" name="ZoneTexte 145"/>
          <p:cNvSpPr txBox="1"/>
          <p:nvPr/>
        </p:nvSpPr>
        <p:spPr>
          <a:xfrm>
            <a:off x="5753754" y="3268910"/>
            <a:ext cx="2920671" cy="276999"/>
          </a:xfrm>
          <a:prstGeom prst="rect">
            <a:avLst/>
          </a:prstGeom>
          <a:noFill/>
        </p:spPr>
        <p:txBody>
          <a:bodyPr wrap="none" rtlCol="0">
            <a:spAutoFit/>
          </a:bodyPr>
          <a:lstStyle/>
          <a:p>
            <a:r>
              <a:rPr lang="fr-FR" sz="1200" dirty="0" smtClean="0">
                <a:ln w="0"/>
                <a:solidFill>
                  <a:schemeClr val="tx2">
                    <a:lumMod val="75000"/>
                  </a:schemeClr>
                </a:solidFill>
                <a:effectLst/>
              </a:rPr>
              <a:t>(3) : Réception d’un message « Start </a:t>
            </a:r>
            <a:r>
              <a:rPr lang="fr-FR" sz="1200" dirty="0" err="1" smtClean="0">
                <a:ln w="0"/>
                <a:solidFill>
                  <a:schemeClr val="tx2">
                    <a:lumMod val="75000"/>
                  </a:schemeClr>
                </a:solidFill>
                <a:effectLst/>
              </a:rPr>
              <a:t>Node</a:t>
            </a:r>
            <a:r>
              <a:rPr lang="fr-FR" sz="1200" dirty="0" smtClean="0">
                <a:ln w="0"/>
                <a:solidFill>
                  <a:schemeClr val="tx2">
                    <a:lumMod val="75000"/>
                  </a:schemeClr>
                </a:solidFill>
                <a:effectLst/>
              </a:rPr>
              <a:t> »</a:t>
            </a:r>
          </a:p>
        </p:txBody>
      </p:sp>
      <p:sp>
        <p:nvSpPr>
          <p:cNvPr id="147" name="ZoneTexte 146"/>
          <p:cNvSpPr txBox="1"/>
          <p:nvPr/>
        </p:nvSpPr>
        <p:spPr>
          <a:xfrm>
            <a:off x="5753754" y="3670937"/>
            <a:ext cx="2905026" cy="276999"/>
          </a:xfrm>
          <a:prstGeom prst="rect">
            <a:avLst/>
          </a:prstGeom>
          <a:noFill/>
        </p:spPr>
        <p:txBody>
          <a:bodyPr wrap="none" rtlCol="0">
            <a:spAutoFit/>
          </a:bodyPr>
          <a:lstStyle/>
          <a:p>
            <a:r>
              <a:rPr lang="fr-FR" sz="1200" dirty="0" smtClean="0">
                <a:ln w="0"/>
                <a:solidFill>
                  <a:schemeClr val="tx2">
                    <a:lumMod val="75000"/>
                  </a:schemeClr>
                </a:solidFill>
                <a:effectLst/>
              </a:rPr>
              <a:t>(4) : Réception d’un message « Stop </a:t>
            </a:r>
            <a:r>
              <a:rPr lang="fr-FR" sz="1200" dirty="0" err="1" smtClean="0">
                <a:ln w="0"/>
                <a:solidFill>
                  <a:schemeClr val="tx2">
                    <a:lumMod val="75000"/>
                  </a:schemeClr>
                </a:solidFill>
                <a:effectLst/>
              </a:rPr>
              <a:t>Node</a:t>
            </a:r>
            <a:r>
              <a:rPr lang="fr-FR" sz="1200" dirty="0" smtClean="0">
                <a:ln w="0"/>
                <a:solidFill>
                  <a:schemeClr val="tx2">
                    <a:lumMod val="75000"/>
                  </a:schemeClr>
                </a:solidFill>
                <a:effectLst/>
              </a:rPr>
              <a:t> »</a:t>
            </a:r>
          </a:p>
        </p:txBody>
      </p:sp>
      <p:sp>
        <p:nvSpPr>
          <p:cNvPr id="148" name="ZoneTexte 147"/>
          <p:cNvSpPr txBox="1"/>
          <p:nvPr/>
        </p:nvSpPr>
        <p:spPr>
          <a:xfrm>
            <a:off x="5753754" y="4055678"/>
            <a:ext cx="3441840" cy="461665"/>
          </a:xfrm>
          <a:prstGeom prst="rect">
            <a:avLst/>
          </a:prstGeom>
          <a:noFill/>
        </p:spPr>
        <p:txBody>
          <a:bodyPr wrap="none" rtlCol="0">
            <a:spAutoFit/>
          </a:bodyPr>
          <a:lstStyle/>
          <a:p>
            <a:r>
              <a:rPr lang="fr-FR" sz="1200" dirty="0" smtClean="0">
                <a:ln w="0"/>
                <a:solidFill>
                  <a:schemeClr val="tx2">
                    <a:lumMod val="75000"/>
                  </a:schemeClr>
                </a:solidFill>
                <a:effectLst/>
              </a:rPr>
              <a:t>(5) : Réception d’un message «Enter </a:t>
            </a:r>
            <a:r>
              <a:rPr lang="fr-FR" sz="1200" dirty="0" err="1" smtClean="0">
                <a:ln w="0"/>
                <a:solidFill>
                  <a:schemeClr val="tx2">
                    <a:lumMod val="75000"/>
                  </a:schemeClr>
                </a:solidFill>
                <a:effectLst/>
              </a:rPr>
              <a:t>pre-operational</a:t>
            </a:r>
            <a:endParaRPr lang="fr-FR" sz="1200" dirty="0" smtClean="0">
              <a:ln w="0"/>
              <a:solidFill>
                <a:schemeClr val="tx2">
                  <a:lumMod val="75000"/>
                </a:schemeClr>
              </a:solidFill>
              <a:effectLst/>
            </a:endParaRPr>
          </a:p>
          <a:p>
            <a:pPr marL="268288" indent="-268288"/>
            <a:r>
              <a:rPr lang="fr-FR" sz="1200" dirty="0" smtClean="0">
                <a:ln w="0"/>
                <a:solidFill>
                  <a:schemeClr val="tx2">
                    <a:lumMod val="75000"/>
                  </a:schemeClr>
                </a:solidFill>
                <a:effectLst/>
              </a:rPr>
              <a:t>	 mode »</a:t>
            </a:r>
          </a:p>
        </p:txBody>
      </p:sp>
      <p:sp>
        <p:nvSpPr>
          <p:cNvPr id="149" name="ZoneTexte 148"/>
          <p:cNvSpPr txBox="1"/>
          <p:nvPr/>
        </p:nvSpPr>
        <p:spPr>
          <a:xfrm>
            <a:off x="5753754" y="4568677"/>
            <a:ext cx="3130601" cy="461665"/>
          </a:xfrm>
          <a:prstGeom prst="rect">
            <a:avLst/>
          </a:prstGeom>
          <a:noFill/>
        </p:spPr>
        <p:txBody>
          <a:bodyPr wrap="none" rtlCol="0">
            <a:spAutoFit/>
          </a:bodyPr>
          <a:lstStyle/>
          <a:p>
            <a:pPr marL="361950" indent="-361950"/>
            <a:r>
              <a:rPr lang="fr-FR" sz="1200" dirty="0" smtClean="0">
                <a:ln w="0"/>
                <a:solidFill>
                  <a:schemeClr val="tx2">
                    <a:lumMod val="75000"/>
                  </a:schemeClr>
                </a:solidFill>
                <a:effectLst/>
              </a:rPr>
              <a:t>(6) : Réception d’un message «Reset </a:t>
            </a:r>
            <a:r>
              <a:rPr lang="fr-FR" sz="1200" dirty="0" err="1" smtClean="0">
                <a:ln w="0"/>
                <a:solidFill>
                  <a:schemeClr val="tx2">
                    <a:lumMod val="75000"/>
                  </a:schemeClr>
                </a:solidFill>
                <a:effectLst/>
              </a:rPr>
              <a:t>Node</a:t>
            </a:r>
            <a:r>
              <a:rPr lang="fr-FR" sz="1200" dirty="0" smtClean="0">
                <a:ln w="0"/>
                <a:solidFill>
                  <a:schemeClr val="tx2">
                    <a:lumMod val="75000"/>
                  </a:schemeClr>
                </a:solidFill>
                <a:effectLst/>
              </a:rPr>
              <a:t> » ou</a:t>
            </a:r>
          </a:p>
          <a:p>
            <a:pPr marL="268288" indent="-268288"/>
            <a:r>
              <a:rPr lang="fr-FR" sz="1200" dirty="0">
                <a:ln w="0"/>
                <a:solidFill>
                  <a:schemeClr val="tx2">
                    <a:lumMod val="75000"/>
                  </a:schemeClr>
                </a:solidFill>
                <a:effectLst/>
              </a:rPr>
              <a:t>	</a:t>
            </a:r>
            <a:r>
              <a:rPr lang="fr-FR" sz="1200" dirty="0" smtClean="0">
                <a:ln w="0"/>
                <a:solidFill>
                  <a:schemeClr val="tx2">
                    <a:lumMod val="75000"/>
                  </a:schemeClr>
                </a:solidFill>
                <a:effectLst/>
              </a:rPr>
              <a:t>« Reset Communication »</a:t>
            </a:r>
          </a:p>
        </p:txBody>
      </p:sp>
    </p:spTree>
    <p:custDataLst>
      <p:tags r:id="rId1"/>
    </p:custDataLst>
    <p:extLst>
      <p:ext uri="{BB962C8B-B14F-4D97-AF65-F5344CB8AC3E}">
        <p14:creationId xmlns:p14="http://schemas.microsoft.com/office/powerpoint/2010/main" val="957342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fade">
                                      <p:cBhvr>
                                        <p:cTn id="7" dur="500"/>
                                        <p:tgtEl>
                                          <p:spTgt spid="194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78"/>
                                        </p:tgtEl>
                                        <p:attrNameLst>
                                          <p:attrName>style.visibility</p:attrName>
                                        </p:attrNameLst>
                                      </p:cBhvr>
                                      <p:to>
                                        <p:strVal val="visible"/>
                                      </p:to>
                                    </p:set>
                                    <p:animEffect transition="in" filter="fade">
                                      <p:cBhvr>
                                        <p:cTn id="10" dur="500"/>
                                        <p:tgtEl>
                                          <p:spTgt spid="194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461"/>
                                        </p:tgtEl>
                                        <p:attrNameLst>
                                          <p:attrName>style.visibility</p:attrName>
                                        </p:attrNameLst>
                                      </p:cBhvr>
                                      <p:to>
                                        <p:strVal val="visible"/>
                                      </p:to>
                                    </p:set>
                                    <p:animEffect transition="in" filter="fade">
                                      <p:cBhvr>
                                        <p:cTn id="15" dur="500"/>
                                        <p:tgtEl>
                                          <p:spTgt spid="1946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5"/>
                                        </p:tgtEl>
                                        <p:attrNameLst>
                                          <p:attrName>style.visibility</p:attrName>
                                        </p:attrNameLst>
                                      </p:cBhvr>
                                      <p:to>
                                        <p:strVal val="visible"/>
                                      </p:to>
                                    </p:set>
                                    <p:animEffect transition="in" filter="fade">
                                      <p:cBhvr>
                                        <p:cTn id="18" dur="500"/>
                                        <p:tgtEl>
                                          <p:spTgt spid="14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462"/>
                                        </p:tgtEl>
                                        <p:attrNameLst>
                                          <p:attrName>style.visibility</p:attrName>
                                        </p:attrNameLst>
                                      </p:cBhvr>
                                      <p:to>
                                        <p:strVal val="visible"/>
                                      </p:to>
                                    </p:set>
                                    <p:animEffect transition="in" filter="fade">
                                      <p:cBhvr>
                                        <p:cTn id="23" dur="500"/>
                                        <p:tgtEl>
                                          <p:spTgt spid="1946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6"/>
                                        </p:tgtEl>
                                        <p:attrNameLst>
                                          <p:attrName>style.visibility</p:attrName>
                                        </p:attrNameLst>
                                      </p:cBhvr>
                                      <p:to>
                                        <p:strVal val="visible"/>
                                      </p:to>
                                    </p:set>
                                    <p:animEffect transition="in" filter="fade">
                                      <p:cBhvr>
                                        <p:cTn id="26" dur="500"/>
                                        <p:tgtEl>
                                          <p:spTgt spid="146"/>
                                        </p:tgtEl>
                                      </p:cBhvr>
                                    </p:animEffect>
                                  </p:childTnLst>
                                </p:cTn>
                              </p:par>
                              <p:par>
                                <p:cTn id="27" presetID="10" presetClass="entr" presetSubtype="0" fill="hold" nodeType="withEffect">
                                  <p:stCondLst>
                                    <p:cond delay="0"/>
                                  </p:stCondLst>
                                  <p:childTnLst>
                                    <p:set>
                                      <p:cBhvr>
                                        <p:cTn id="28" dur="1" fill="hold">
                                          <p:stCondLst>
                                            <p:cond delay="0"/>
                                          </p:stCondLst>
                                        </p:cTn>
                                        <p:tgtEl>
                                          <p:spTgt spid="19463"/>
                                        </p:tgtEl>
                                        <p:attrNameLst>
                                          <p:attrName>style.visibility</p:attrName>
                                        </p:attrNameLst>
                                      </p:cBhvr>
                                      <p:to>
                                        <p:strVal val="visible"/>
                                      </p:to>
                                    </p:set>
                                    <p:animEffect transition="in" filter="fade">
                                      <p:cBhvr>
                                        <p:cTn id="29" dur="500"/>
                                        <p:tgtEl>
                                          <p:spTgt spid="1946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9473"/>
                                        </p:tgtEl>
                                        <p:attrNameLst>
                                          <p:attrName>style.visibility</p:attrName>
                                        </p:attrNameLst>
                                      </p:cBhvr>
                                      <p:to>
                                        <p:strVal val="visible"/>
                                      </p:to>
                                    </p:set>
                                    <p:animEffect transition="in" filter="fade">
                                      <p:cBhvr>
                                        <p:cTn id="34" dur="500"/>
                                        <p:tgtEl>
                                          <p:spTgt spid="1947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7"/>
                                        </p:tgtEl>
                                        <p:attrNameLst>
                                          <p:attrName>style.visibility</p:attrName>
                                        </p:attrNameLst>
                                      </p:cBhvr>
                                      <p:to>
                                        <p:strVal val="visible"/>
                                      </p:to>
                                    </p:set>
                                    <p:animEffect transition="in" filter="fade">
                                      <p:cBhvr>
                                        <p:cTn id="37" dur="500"/>
                                        <p:tgtEl>
                                          <p:spTgt spid="14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467"/>
                                        </p:tgtEl>
                                        <p:attrNameLst>
                                          <p:attrName>style.visibility</p:attrName>
                                        </p:attrNameLst>
                                      </p:cBhvr>
                                      <p:to>
                                        <p:strVal val="visible"/>
                                      </p:to>
                                    </p:set>
                                    <p:animEffect transition="in" filter="fade">
                                      <p:cBhvr>
                                        <p:cTn id="42" dur="500"/>
                                        <p:tgtEl>
                                          <p:spTgt spid="19467"/>
                                        </p:tgtEl>
                                      </p:cBhvr>
                                    </p:animEffect>
                                  </p:childTnLst>
                                </p:cTn>
                              </p:par>
                              <p:par>
                                <p:cTn id="43" presetID="10" presetClass="entr" presetSubtype="0" fill="hold" nodeType="withEffect">
                                  <p:stCondLst>
                                    <p:cond delay="0"/>
                                  </p:stCondLst>
                                  <p:childTnLst>
                                    <p:set>
                                      <p:cBhvr>
                                        <p:cTn id="44" dur="1" fill="hold">
                                          <p:stCondLst>
                                            <p:cond delay="0"/>
                                          </p:stCondLst>
                                        </p:cTn>
                                        <p:tgtEl>
                                          <p:spTgt spid="19466"/>
                                        </p:tgtEl>
                                        <p:attrNameLst>
                                          <p:attrName>style.visibility</p:attrName>
                                        </p:attrNameLst>
                                      </p:cBhvr>
                                      <p:to>
                                        <p:strVal val="visible"/>
                                      </p:to>
                                    </p:set>
                                    <p:animEffect transition="in" filter="fade">
                                      <p:cBhvr>
                                        <p:cTn id="45" dur="500"/>
                                        <p:tgtEl>
                                          <p:spTgt spid="1946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8"/>
                                        </p:tgtEl>
                                        <p:attrNameLst>
                                          <p:attrName>style.visibility</p:attrName>
                                        </p:attrNameLst>
                                      </p:cBhvr>
                                      <p:to>
                                        <p:strVal val="visible"/>
                                      </p:to>
                                    </p:set>
                                    <p:animEffect transition="in" filter="fade">
                                      <p:cBhvr>
                                        <p:cTn id="48" dur="500"/>
                                        <p:tgtEl>
                                          <p:spTgt spid="14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9470"/>
                                        </p:tgtEl>
                                        <p:attrNameLst>
                                          <p:attrName>style.visibility</p:attrName>
                                        </p:attrNameLst>
                                      </p:cBhvr>
                                      <p:to>
                                        <p:strVal val="visible"/>
                                      </p:to>
                                    </p:set>
                                    <p:animEffect transition="in" filter="fade">
                                      <p:cBhvr>
                                        <p:cTn id="53" dur="500"/>
                                        <p:tgtEl>
                                          <p:spTgt spid="19470"/>
                                        </p:tgtEl>
                                      </p:cBhvr>
                                    </p:animEffect>
                                  </p:childTnLst>
                                </p:cTn>
                              </p:par>
                              <p:par>
                                <p:cTn id="54" presetID="10" presetClass="entr" presetSubtype="0" fill="hold" nodeType="withEffect">
                                  <p:stCondLst>
                                    <p:cond delay="0"/>
                                  </p:stCondLst>
                                  <p:childTnLst>
                                    <p:set>
                                      <p:cBhvr>
                                        <p:cTn id="55" dur="1" fill="hold">
                                          <p:stCondLst>
                                            <p:cond delay="0"/>
                                          </p:stCondLst>
                                        </p:cTn>
                                        <p:tgtEl>
                                          <p:spTgt spid="19468"/>
                                        </p:tgtEl>
                                        <p:attrNameLst>
                                          <p:attrName>style.visibility</p:attrName>
                                        </p:attrNameLst>
                                      </p:cBhvr>
                                      <p:to>
                                        <p:strVal val="visible"/>
                                      </p:to>
                                    </p:set>
                                    <p:animEffect transition="in" filter="fade">
                                      <p:cBhvr>
                                        <p:cTn id="56" dur="500"/>
                                        <p:tgtEl>
                                          <p:spTgt spid="19468"/>
                                        </p:tgtEl>
                                      </p:cBhvr>
                                    </p:animEffect>
                                  </p:childTnLst>
                                </p:cTn>
                              </p:par>
                              <p:par>
                                <p:cTn id="57" presetID="10" presetClass="entr" presetSubtype="0" fill="hold" nodeType="withEffect">
                                  <p:stCondLst>
                                    <p:cond delay="0"/>
                                  </p:stCondLst>
                                  <p:childTnLst>
                                    <p:set>
                                      <p:cBhvr>
                                        <p:cTn id="58" dur="1" fill="hold">
                                          <p:stCondLst>
                                            <p:cond delay="0"/>
                                          </p:stCondLst>
                                        </p:cTn>
                                        <p:tgtEl>
                                          <p:spTgt spid="19469"/>
                                        </p:tgtEl>
                                        <p:attrNameLst>
                                          <p:attrName>style.visibility</p:attrName>
                                        </p:attrNameLst>
                                      </p:cBhvr>
                                      <p:to>
                                        <p:strVal val="visible"/>
                                      </p:to>
                                    </p:set>
                                    <p:animEffect transition="in" filter="fade">
                                      <p:cBhvr>
                                        <p:cTn id="59" dur="500"/>
                                        <p:tgtEl>
                                          <p:spTgt spid="1946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49"/>
                                        </p:tgtEl>
                                        <p:attrNameLst>
                                          <p:attrName>style.visibility</p:attrName>
                                        </p:attrNameLst>
                                      </p:cBhvr>
                                      <p:to>
                                        <p:strVal val="visible"/>
                                      </p:to>
                                    </p:set>
                                    <p:animEffect transition="in" filter="fade">
                                      <p:cBhvr>
                                        <p:cTn id="62"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8" grpId="0"/>
      <p:bldP spid="145" grpId="0"/>
      <p:bldP spid="146" grpId="0"/>
      <p:bldP spid="147" grpId="0"/>
      <p:bldP spid="148" grpId="0"/>
      <p:bldP spid="1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24"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normalizeH="0" baseline="0" noProof="0" dirty="0">
              <a:ln>
                <a:noFill/>
              </a:ln>
              <a:solidFill>
                <a:schemeClr val="bg1"/>
              </a:solidFill>
              <a:effectLst/>
              <a:uLnTx/>
              <a:uFillTx/>
              <a:latin typeface="+mj-lt"/>
              <a:ea typeface="+mj-ea"/>
              <a:cs typeface="+mj-cs"/>
            </a:endParaRPr>
          </a:p>
        </p:txBody>
      </p:sp>
      <p:sp>
        <p:nvSpPr>
          <p:cNvPr id="9" name="Titre 1"/>
          <p:cNvSpPr txBox="1">
            <a:spLocks/>
          </p:cNvSpPr>
          <p:nvPr/>
        </p:nvSpPr>
        <p:spPr>
          <a:xfrm>
            <a:off x="179512" y="264423"/>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fr-FR" sz="3200" b="1" dirty="0" smtClean="0">
                <a:solidFill>
                  <a:schemeClr val="bg1"/>
                </a:solidFill>
                <a:latin typeface="+mj-lt"/>
                <a:ea typeface="+mj-ea"/>
                <a:cs typeface="+mj-cs"/>
              </a:rPr>
              <a:t>Message NMT </a:t>
            </a:r>
            <a:endParaRPr kumimoji="0" lang="fr-FR" sz="3200" b="1" i="0" u="none" strike="noStrike" kern="1200" cap="none" normalizeH="0" baseline="0" dirty="0">
              <a:ln>
                <a:noFill/>
              </a:ln>
              <a:solidFill>
                <a:schemeClr val="bg1"/>
              </a:solidFill>
              <a:effectLst/>
              <a:uLnTx/>
              <a:uFillTx/>
              <a:latin typeface="+mj-lt"/>
              <a:ea typeface="+mj-ea"/>
              <a:cs typeface="+mj-cs"/>
            </a:endParaRPr>
          </a:p>
        </p:txBody>
      </p:sp>
      <p:sp>
        <p:nvSpPr>
          <p:cNvPr id="11"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12</a:t>
            </a:fld>
            <a:r>
              <a:rPr lang="fr-BE" dirty="0" smtClean="0">
                <a:solidFill>
                  <a:schemeClr val="tx2">
                    <a:lumMod val="75000"/>
                  </a:schemeClr>
                </a:solidFill>
              </a:rPr>
              <a:t>/24</a:t>
            </a:r>
            <a:endParaRPr lang="fr-BE" dirty="0">
              <a:solidFill>
                <a:schemeClr val="tx2">
                  <a:lumMod val="75000"/>
                </a:schemeClr>
              </a:solidFill>
            </a:endParaRPr>
          </a:p>
        </p:txBody>
      </p:sp>
      <p:sp>
        <p:nvSpPr>
          <p:cNvPr id="12" name="Rectangle 11"/>
          <p:cNvSpPr/>
          <p:nvPr/>
        </p:nvSpPr>
        <p:spPr>
          <a:xfrm>
            <a:off x="320591" y="152736"/>
            <a:ext cx="2016084" cy="90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1400"/>
          </a:p>
        </p:txBody>
      </p:sp>
      <p:sp>
        <p:nvSpPr>
          <p:cNvPr id="13" name="ZoneTexte 12"/>
          <p:cNvSpPr txBox="1"/>
          <p:nvPr/>
        </p:nvSpPr>
        <p:spPr>
          <a:xfrm>
            <a:off x="467543" y="188640"/>
            <a:ext cx="1869131" cy="861774"/>
          </a:xfrm>
          <a:prstGeom prst="rect">
            <a:avLst/>
          </a:prstGeom>
          <a:noFill/>
        </p:spPr>
        <p:txBody>
          <a:bodyPr wrap="square" rtlCol="0">
            <a:spAutoFit/>
          </a:bodyPr>
          <a:lstStyle/>
          <a:p>
            <a:pPr>
              <a:spcBef>
                <a:spcPts val="600"/>
              </a:spcBef>
            </a:pPr>
            <a:r>
              <a:rPr lang="fr-FR" sz="1200" dirty="0">
                <a:solidFill>
                  <a:schemeClr val="tx2">
                    <a:lumMod val="40000"/>
                    <a:lumOff val="60000"/>
                  </a:schemeClr>
                </a:solidFill>
              </a:rPr>
              <a:t>Protocole CANopen</a:t>
            </a:r>
          </a:p>
          <a:p>
            <a:pPr>
              <a:spcBef>
                <a:spcPts val="600"/>
              </a:spcBef>
            </a:pPr>
            <a:r>
              <a:rPr lang="fr-FR" sz="1400" b="1" u="sng" dirty="0">
                <a:solidFill>
                  <a:schemeClr val="tx2">
                    <a:lumMod val="75000"/>
                  </a:schemeClr>
                </a:solidFill>
              </a:rPr>
              <a:t>Conception CANopen</a:t>
            </a:r>
          </a:p>
          <a:p>
            <a:pPr>
              <a:spcBef>
                <a:spcPts val="600"/>
              </a:spcBef>
            </a:pPr>
            <a:r>
              <a:rPr lang="fr-FR" sz="1200" dirty="0">
                <a:solidFill>
                  <a:schemeClr val="tx2">
                    <a:lumMod val="40000"/>
                    <a:lumOff val="60000"/>
                  </a:schemeClr>
                </a:solidFill>
              </a:rPr>
              <a:t>Implémentation sur DSP</a:t>
            </a:r>
          </a:p>
        </p:txBody>
      </p:sp>
      <p:pic>
        <p:nvPicPr>
          <p:cNvPr id="1945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96" y="1317865"/>
            <a:ext cx="5010056" cy="1825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au 2"/>
          <p:cNvGraphicFramePr>
            <a:graphicFrameLocks noGrp="1"/>
          </p:cNvGraphicFramePr>
          <p:nvPr>
            <p:extLst>
              <p:ext uri="{D42A27DB-BD31-4B8C-83A1-F6EECF244321}">
                <p14:modId xmlns:p14="http://schemas.microsoft.com/office/powerpoint/2010/main" val="1297964565"/>
              </p:ext>
            </p:extLst>
          </p:nvPr>
        </p:nvGraphicFramePr>
        <p:xfrm>
          <a:off x="507365" y="3614063"/>
          <a:ext cx="4064635" cy="2011680"/>
        </p:xfrm>
        <a:graphic>
          <a:graphicData uri="http://schemas.openxmlformats.org/drawingml/2006/table">
            <a:tbl>
              <a:tblPr firstRow="1" firstCol="1" bandRow="1">
                <a:tableStyleId>{69CF1AB2-1976-4502-BF36-3FF5EA218861}</a:tableStyleId>
              </a:tblPr>
              <a:tblGrid>
                <a:gridCol w="1055370"/>
                <a:gridCol w="3009265"/>
              </a:tblGrid>
              <a:tr h="144257">
                <a:tc>
                  <a:txBody>
                    <a:bodyPr/>
                    <a:lstStyle/>
                    <a:p>
                      <a:pPr marL="0" indent="0" algn="just">
                        <a:lnSpc>
                          <a:spcPct val="150000"/>
                        </a:lnSpc>
                        <a:spcAft>
                          <a:spcPts val="0"/>
                        </a:spcAft>
                      </a:pPr>
                      <a:r>
                        <a:rPr lang="fr-FR" sz="1100" dirty="0">
                          <a:effectLst/>
                        </a:rPr>
                        <a:t>Paramètre</a:t>
                      </a:r>
                      <a:endParaRPr lang="fr-FR" sz="1200" dirty="0">
                        <a:solidFill>
                          <a:srgbClr val="070A17"/>
                        </a:solidFill>
                        <a:effectLst/>
                        <a:latin typeface="Times New Roman"/>
                        <a:ea typeface="Calibri"/>
                      </a:endParaRPr>
                    </a:p>
                  </a:txBody>
                  <a:tcPr marL="68580" marR="68580" marT="0" marB="0"/>
                </a:tc>
                <a:tc>
                  <a:txBody>
                    <a:bodyPr/>
                    <a:lstStyle/>
                    <a:p>
                      <a:pPr marL="0" indent="0" algn="just">
                        <a:lnSpc>
                          <a:spcPct val="150000"/>
                        </a:lnSpc>
                        <a:spcAft>
                          <a:spcPts val="0"/>
                        </a:spcAft>
                      </a:pPr>
                      <a:r>
                        <a:rPr lang="fr-FR" sz="1100" dirty="0">
                          <a:effectLst/>
                        </a:rPr>
                        <a:t>Désignation</a:t>
                      </a:r>
                      <a:endParaRPr lang="fr-FR" sz="1200" dirty="0">
                        <a:solidFill>
                          <a:srgbClr val="070A17"/>
                        </a:solidFill>
                        <a:effectLst/>
                        <a:latin typeface="Times New Roman"/>
                        <a:ea typeface="Calibri"/>
                      </a:endParaRPr>
                    </a:p>
                  </a:txBody>
                  <a:tcPr marL="68580" marR="68580" marT="0" marB="0"/>
                </a:tc>
              </a:tr>
              <a:tr h="0">
                <a:tc>
                  <a:txBody>
                    <a:bodyPr/>
                    <a:lstStyle/>
                    <a:p>
                      <a:pPr marL="0" indent="0" algn="just">
                        <a:lnSpc>
                          <a:spcPct val="150000"/>
                        </a:lnSpc>
                        <a:spcAft>
                          <a:spcPts val="0"/>
                        </a:spcAft>
                      </a:pPr>
                      <a:r>
                        <a:rPr lang="fr-FR" sz="1100">
                          <a:effectLst/>
                        </a:rPr>
                        <a:t>Node_ID</a:t>
                      </a:r>
                      <a:endParaRPr lang="fr-FR" sz="1200">
                        <a:solidFill>
                          <a:srgbClr val="070A17"/>
                        </a:solidFill>
                        <a:effectLst/>
                        <a:latin typeface="Times New Roman"/>
                        <a:ea typeface="Calibri"/>
                      </a:endParaRPr>
                    </a:p>
                  </a:txBody>
                  <a:tcPr marL="68580" marR="68580" marT="0" marB="0"/>
                </a:tc>
                <a:tc>
                  <a:txBody>
                    <a:bodyPr/>
                    <a:lstStyle/>
                    <a:p>
                      <a:pPr marL="0" indent="0" algn="just">
                        <a:lnSpc>
                          <a:spcPct val="150000"/>
                        </a:lnSpc>
                        <a:spcAft>
                          <a:spcPts val="0"/>
                        </a:spcAft>
                      </a:pPr>
                      <a:r>
                        <a:rPr lang="fr-FR" sz="1100" kern="1200" dirty="0" smtClean="0">
                          <a:solidFill>
                            <a:schemeClr val="dk1"/>
                          </a:solidFill>
                          <a:effectLst/>
                          <a:latin typeface="+mn-lt"/>
                          <a:ea typeface="+mn-ea"/>
                          <a:cs typeface="+mn-cs"/>
                        </a:rPr>
                        <a:t>Compris </a:t>
                      </a:r>
                      <a:r>
                        <a:rPr lang="fr-FR" sz="1100" kern="1200" dirty="0">
                          <a:solidFill>
                            <a:schemeClr val="dk1"/>
                          </a:solidFill>
                          <a:effectLst/>
                          <a:latin typeface="+mn-lt"/>
                          <a:ea typeface="+mn-ea"/>
                          <a:cs typeface="+mn-cs"/>
                        </a:rPr>
                        <a:t>entre 0h et 7Fh</a:t>
                      </a:r>
                    </a:p>
                    <a:p>
                      <a:pPr marL="0" indent="0" algn="just">
                        <a:lnSpc>
                          <a:spcPct val="150000"/>
                        </a:lnSpc>
                        <a:spcAft>
                          <a:spcPts val="0"/>
                        </a:spcAft>
                      </a:pPr>
                      <a:r>
                        <a:rPr lang="fr-FR" sz="1100" kern="1200" dirty="0">
                          <a:solidFill>
                            <a:schemeClr val="dk1"/>
                          </a:solidFill>
                          <a:effectLst/>
                          <a:latin typeface="+mn-lt"/>
                          <a:ea typeface="+mn-ea"/>
                          <a:cs typeface="+mn-cs"/>
                        </a:rPr>
                        <a:t>0 : faire une diffusion d’état à tous les nœuds</a:t>
                      </a:r>
                    </a:p>
                  </a:txBody>
                  <a:tcPr marL="68580" marR="68580" marT="0" marB="0"/>
                </a:tc>
              </a:tr>
              <a:tr h="983615">
                <a:tc>
                  <a:txBody>
                    <a:bodyPr/>
                    <a:lstStyle/>
                    <a:p>
                      <a:pPr marL="0" indent="0" algn="just">
                        <a:lnSpc>
                          <a:spcPct val="150000"/>
                        </a:lnSpc>
                        <a:spcAft>
                          <a:spcPts val="0"/>
                        </a:spcAft>
                      </a:pPr>
                      <a:r>
                        <a:rPr lang="fr-FR" sz="1100" dirty="0" smtClean="0">
                          <a:effectLst/>
                        </a:rPr>
                        <a:t>CS</a:t>
                      </a:r>
                      <a:endParaRPr lang="fr-FR" sz="1200" dirty="0">
                        <a:solidFill>
                          <a:srgbClr val="070A17"/>
                        </a:solidFill>
                        <a:effectLst/>
                        <a:latin typeface="Times New Roman"/>
                        <a:ea typeface="Calibri"/>
                      </a:endParaRPr>
                    </a:p>
                  </a:txBody>
                  <a:tcPr marL="68580" marR="68580" marT="0" marB="0"/>
                </a:tc>
                <a:tc>
                  <a:txBody>
                    <a:bodyPr/>
                    <a:lstStyle/>
                    <a:p>
                      <a:pPr marL="0" indent="0" algn="just">
                        <a:lnSpc>
                          <a:spcPct val="150000"/>
                        </a:lnSpc>
                        <a:spcAft>
                          <a:spcPts val="0"/>
                        </a:spcAft>
                      </a:pPr>
                      <a:r>
                        <a:rPr lang="fr-FR" sz="1100" dirty="0" smtClean="0">
                          <a:effectLst/>
                        </a:rPr>
                        <a:t>1h : Start </a:t>
                      </a:r>
                      <a:r>
                        <a:rPr lang="fr-FR" sz="1100" dirty="0" err="1" smtClean="0">
                          <a:effectLst/>
                        </a:rPr>
                        <a:t>Node</a:t>
                      </a:r>
                      <a:endParaRPr lang="fr-FR" sz="1200" dirty="0" smtClean="0">
                        <a:effectLst/>
                      </a:endParaRPr>
                    </a:p>
                    <a:p>
                      <a:pPr marL="0" indent="0" algn="just">
                        <a:lnSpc>
                          <a:spcPct val="150000"/>
                        </a:lnSpc>
                        <a:spcAft>
                          <a:spcPts val="0"/>
                        </a:spcAft>
                      </a:pPr>
                      <a:r>
                        <a:rPr lang="fr-FR" sz="1100" dirty="0" smtClean="0">
                          <a:effectLst/>
                        </a:rPr>
                        <a:t>2h : Stop </a:t>
                      </a:r>
                      <a:r>
                        <a:rPr lang="fr-FR" sz="1100" dirty="0" err="1" smtClean="0">
                          <a:effectLst/>
                        </a:rPr>
                        <a:t>Node</a:t>
                      </a:r>
                      <a:endParaRPr lang="fr-FR" sz="1200" dirty="0" smtClean="0">
                        <a:effectLst/>
                      </a:endParaRPr>
                    </a:p>
                    <a:p>
                      <a:pPr marL="0" indent="0" algn="just">
                        <a:lnSpc>
                          <a:spcPct val="150000"/>
                        </a:lnSpc>
                        <a:spcAft>
                          <a:spcPts val="0"/>
                        </a:spcAft>
                      </a:pPr>
                      <a:r>
                        <a:rPr lang="fr-FR" sz="1100" dirty="0" smtClean="0">
                          <a:effectLst/>
                        </a:rPr>
                        <a:t>80h : Enter </a:t>
                      </a:r>
                      <a:r>
                        <a:rPr lang="fr-FR" sz="1100" dirty="0" err="1" smtClean="0">
                          <a:effectLst/>
                        </a:rPr>
                        <a:t>pre-operational</a:t>
                      </a:r>
                      <a:r>
                        <a:rPr lang="fr-FR" sz="1100" dirty="0" smtClean="0">
                          <a:effectLst/>
                        </a:rPr>
                        <a:t> mode</a:t>
                      </a:r>
                      <a:endParaRPr lang="fr-FR" sz="1200" dirty="0" smtClean="0">
                        <a:effectLst/>
                      </a:endParaRPr>
                    </a:p>
                    <a:p>
                      <a:pPr marL="0" indent="0" algn="just">
                        <a:lnSpc>
                          <a:spcPct val="150000"/>
                        </a:lnSpc>
                        <a:spcAft>
                          <a:spcPts val="0"/>
                        </a:spcAft>
                      </a:pPr>
                      <a:r>
                        <a:rPr lang="fr-FR" sz="1100" dirty="0" smtClean="0">
                          <a:effectLst/>
                        </a:rPr>
                        <a:t>81h: Reset</a:t>
                      </a:r>
                      <a:r>
                        <a:rPr lang="fr-FR" sz="1100" baseline="0" dirty="0" smtClean="0">
                          <a:effectLst/>
                        </a:rPr>
                        <a:t> </a:t>
                      </a:r>
                      <a:r>
                        <a:rPr lang="fr-FR" sz="1100" baseline="0" dirty="0" err="1" smtClean="0">
                          <a:effectLst/>
                        </a:rPr>
                        <a:t>Node</a:t>
                      </a:r>
                      <a:endParaRPr lang="fr-FR" sz="1200" dirty="0" smtClean="0">
                        <a:effectLst/>
                      </a:endParaRPr>
                    </a:p>
                    <a:p>
                      <a:pPr marL="0" indent="0" algn="just">
                        <a:lnSpc>
                          <a:spcPct val="150000"/>
                        </a:lnSpc>
                        <a:spcAft>
                          <a:spcPts val="0"/>
                        </a:spcAft>
                      </a:pPr>
                      <a:r>
                        <a:rPr lang="fr-FR" sz="1100" dirty="0" smtClean="0">
                          <a:effectLst/>
                        </a:rPr>
                        <a:t>82h: Reset communication</a:t>
                      </a:r>
                      <a:endParaRPr lang="fr-FR" sz="1200" dirty="0">
                        <a:solidFill>
                          <a:srgbClr val="070A17"/>
                        </a:solidFill>
                        <a:effectLst/>
                        <a:latin typeface="Times New Roman"/>
                        <a:ea typeface="Calibri"/>
                      </a:endParaRPr>
                    </a:p>
                  </a:txBody>
                  <a:tcPr marL="68580" marR="68580" marT="0" marB="0"/>
                </a:tc>
              </a:tr>
            </a:tbl>
          </a:graphicData>
        </a:graphic>
      </p:graphicFrame>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4" name="Objet 3"/>
          <p:cNvGraphicFramePr>
            <a:graphicFrameLocks noChangeAspect="1"/>
          </p:cNvGraphicFramePr>
          <p:nvPr>
            <p:extLst>
              <p:ext uri="{D42A27DB-BD31-4B8C-83A1-F6EECF244321}">
                <p14:modId xmlns:p14="http://schemas.microsoft.com/office/powerpoint/2010/main" val="3847818353"/>
              </p:ext>
            </p:extLst>
          </p:nvPr>
        </p:nvGraphicFramePr>
        <p:xfrm>
          <a:off x="4671102" y="1422395"/>
          <a:ext cx="4472898" cy="4165600"/>
        </p:xfrm>
        <a:graphic>
          <a:graphicData uri="http://schemas.openxmlformats.org/presentationml/2006/ole">
            <mc:AlternateContent xmlns:mc="http://schemas.openxmlformats.org/markup-compatibility/2006">
              <mc:Choice xmlns:v="urn:schemas-microsoft-com:vml" Requires="v">
                <p:oleObj spid="_x0000_s34840" name="Visio" r:id="rId5" imgW="6174088" imgH="5746886" progId="Visio.Drawing.11">
                  <p:embed/>
                </p:oleObj>
              </mc:Choice>
              <mc:Fallback>
                <p:oleObj name="Visio" r:id="rId5" imgW="6174088" imgH="5746886" progId="Visio.Drawing.11">
                  <p:embed/>
                  <p:pic>
                    <p:nvPicPr>
                      <p:cNvPr id="0" name="Object 1"/>
                      <p:cNvPicPr>
                        <a:picLocks noChangeAspect="1" noChangeArrowheads="1"/>
                      </p:cNvPicPr>
                      <p:nvPr/>
                    </p:nvPicPr>
                    <p:blipFill>
                      <a:blip r:embed="rId6"/>
                      <a:srcRect/>
                      <a:stretch>
                        <a:fillRect/>
                      </a:stretch>
                    </p:blipFill>
                    <p:spPr bwMode="auto">
                      <a:xfrm>
                        <a:off x="4671102" y="1422395"/>
                        <a:ext cx="4472898" cy="4165600"/>
                      </a:xfrm>
                      <a:prstGeom prst="rect">
                        <a:avLst/>
                      </a:prstGeom>
                      <a:noFill/>
                    </p:spPr>
                  </p:pic>
                </p:oleObj>
              </mc:Fallback>
            </mc:AlternateContent>
          </a:graphicData>
        </a:graphic>
      </p:graphicFrame>
      <p:sp>
        <p:nvSpPr>
          <p:cNvPr id="14" name="ZoneTexte 13"/>
          <p:cNvSpPr txBox="1"/>
          <p:nvPr/>
        </p:nvSpPr>
        <p:spPr>
          <a:xfrm>
            <a:off x="5928601" y="5835923"/>
            <a:ext cx="2128596" cy="369332"/>
          </a:xfrm>
          <a:prstGeom prst="rect">
            <a:avLst/>
          </a:prstGeom>
          <a:noFill/>
        </p:spPr>
        <p:txBody>
          <a:bodyPr wrap="none" rtlCol="0">
            <a:spAutoFit/>
          </a:bodyPr>
          <a:lstStyle/>
          <a:p>
            <a:r>
              <a:rPr lang="fr-FR" b="1" dirty="0" smtClean="0">
                <a:ln w="0"/>
                <a:solidFill>
                  <a:schemeClr val="tx2">
                    <a:lumMod val="75000"/>
                  </a:schemeClr>
                </a:solidFill>
                <a:effectLst/>
              </a:rPr>
              <a:t>Organigramme NMT</a:t>
            </a:r>
          </a:p>
        </p:txBody>
      </p:sp>
    </p:spTree>
    <p:extLst>
      <p:ext uri="{BB962C8B-B14F-4D97-AF65-F5344CB8AC3E}">
        <p14:creationId xmlns:p14="http://schemas.microsoft.com/office/powerpoint/2010/main" val="1502271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241" y="1666878"/>
            <a:ext cx="6200775"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24"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normalizeH="0" baseline="0" noProof="0" dirty="0">
              <a:ln>
                <a:noFill/>
              </a:ln>
              <a:solidFill>
                <a:schemeClr val="bg1"/>
              </a:solidFill>
              <a:effectLst/>
              <a:uLnTx/>
              <a:uFillTx/>
              <a:latin typeface="+mj-lt"/>
              <a:ea typeface="+mj-ea"/>
              <a:cs typeface="+mj-cs"/>
            </a:endParaRPr>
          </a:p>
        </p:txBody>
      </p:sp>
      <p:sp>
        <p:nvSpPr>
          <p:cNvPr id="10"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13</a:t>
            </a:fld>
            <a:r>
              <a:rPr lang="fr-BE" dirty="0" smtClean="0">
                <a:solidFill>
                  <a:schemeClr val="tx2">
                    <a:lumMod val="75000"/>
                  </a:schemeClr>
                </a:solidFill>
              </a:rPr>
              <a:t>/24</a:t>
            </a:r>
            <a:endParaRPr lang="fr-BE" dirty="0">
              <a:solidFill>
                <a:schemeClr val="tx2">
                  <a:lumMod val="75000"/>
                </a:schemeClr>
              </a:solidFill>
            </a:endParaRPr>
          </a:p>
        </p:txBody>
      </p:sp>
      <p:sp>
        <p:nvSpPr>
          <p:cNvPr id="11" name="Titre 1"/>
          <p:cNvSpPr txBox="1">
            <a:spLocks/>
          </p:cNvSpPr>
          <p:nvPr/>
        </p:nvSpPr>
        <p:spPr>
          <a:xfrm>
            <a:off x="179512" y="264423"/>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fr-FR" sz="3200" b="1" dirty="0" smtClean="0">
                <a:solidFill>
                  <a:schemeClr val="bg1"/>
                </a:solidFill>
                <a:latin typeface="+mj-lt"/>
                <a:ea typeface="+mj-ea"/>
                <a:cs typeface="+mj-cs"/>
              </a:rPr>
              <a:t>Message </a:t>
            </a:r>
            <a:r>
              <a:rPr lang="fr-FR" sz="3200" b="1" dirty="0" err="1" smtClean="0">
                <a:solidFill>
                  <a:schemeClr val="bg1"/>
                </a:solidFill>
                <a:latin typeface="+mj-lt"/>
                <a:ea typeface="+mj-ea"/>
                <a:cs typeface="+mj-cs"/>
              </a:rPr>
              <a:t>Heartbeat</a:t>
            </a:r>
            <a:endParaRPr kumimoji="0" lang="fr-FR" sz="3200" b="1" i="0" u="none" strike="noStrike" kern="1200" cap="none" normalizeH="0" baseline="0" dirty="0">
              <a:ln>
                <a:noFill/>
              </a:ln>
              <a:solidFill>
                <a:schemeClr val="bg1"/>
              </a:solidFill>
              <a:effectLst/>
              <a:uLnTx/>
              <a:uFillTx/>
              <a:latin typeface="+mj-lt"/>
              <a:ea typeface="+mj-ea"/>
              <a:cs typeface="+mj-cs"/>
            </a:endParaRPr>
          </a:p>
        </p:txBody>
      </p:sp>
      <p:sp>
        <p:nvSpPr>
          <p:cNvPr id="12" name="Rectangle 11"/>
          <p:cNvSpPr/>
          <p:nvPr/>
        </p:nvSpPr>
        <p:spPr>
          <a:xfrm>
            <a:off x="320591" y="152736"/>
            <a:ext cx="2016084" cy="90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1400"/>
          </a:p>
        </p:txBody>
      </p:sp>
      <p:sp>
        <p:nvSpPr>
          <p:cNvPr id="13" name="ZoneTexte 12"/>
          <p:cNvSpPr txBox="1"/>
          <p:nvPr/>
        </p:nvSpPr>
        <p:spPr>
          <a:xfrm>
            <a:off x="467543" y="188640"/>
            <a:ext cx="1869131" cy="861774"/>
          </a:xfrm>
          <a:prstGeom prst="rect">
            <a:avLst/>
          </a:prstGeom>
          <a:noFill/>
        </p:spPr>
        <p:txBody>
          <a:bodyPr wrap="square" rtlCol="0">
            <a:spAutoFit/>
          </a:bodyPr>
          <a:lstStyle/>
          <a:p>
            <a:pPr>
              <a:spcBef>
                <a:spcPts val="600"/>
              </a:spcBef>
            </a:pPr>
            <a:r>
              <a:rPr lang="fr-FR" sz="1200" dirty="0">
                <a:solidFill>
                  <a:schemeClr val="tx2">
                    <a:lumMod val="40000"/>
                    <a:lumOff val="60000"/>
                  </a:schemeClr>
                </a:solidFill>
              </a:rPr>
              <a:t>Protocole CANopen</a:t>
            </a:r>
          </a:p>
          <a:p>
            <a:pPr>
              <a:spcBef>
                <a:spcPts val="600"/>
              </a:spcBef>
            </a:pPr>
            <a:r>
              <a:rPr lang="fr-FR" sz="1400" b="1" u="sng" dirty="0">
                <a:solidFill>
                  <a:schemeClr val="tx2">
                    <a:lumMod val="75000"/>
                  </a:schemeClr>
                </a:solidFill>
              </a:rPr>
              <a:t>Conception CANopen</a:t>
            </a:r>
          </a:p>
          <a:p>
            <a:pPr>
              <a:spcBef>
                <a:spcPts val="600"/>
              </a:spcBef>
            </a:pPr>
            <a:r>
              <a:rPr lang="fr-FR" sz="1200" dirty="0">
                <a:solidFill>
                  <a:schemeClr val="tx2">
                    <a:lumMod val="40000"/>
                    <a:lumOff val="60000"/>
                  </a:schemeClr>
                </a:solidFill>
              </a:rPr>
              <a:t>Implémentation sur DSP</a:t>
            </a:r>
          </a:p>
        </p:txBody>
      </p:sp>
      <p:sp>
        <p:nvSpPr>
          <p:cNvPr id="14" name="Espace réservé du pied de page 41"/>
          <p:cNvSpPr>
            <a:spLocks noGrp="1"/>
          </p:cNvSpPr>
          <p:nvPr>
            <p:ph type="ftr" sz="quarter" idx="11"/>
          </p:nvPr>
        </p:nvSpPr>
        <p:spPr>
          <a:xfrm>
            <a:off x="107504" y="6356350"/>
            <a:ext cx="3961612" cy="365125"/>
          </a:xfrm>
        </p:spPr>
        <p:txBody>
          <a:bodyPr/>
          <a:lstStyle/>
          <a:p>
            <a:r>
              <a:rPr lang="fr-FR" dirty="0">
                <a:solidFill>
                  <a:schemeClr val="bg1"/>
                </a:solidFill>
              </a:rPr>
              <a:t>Projet de Fin d’Etudes, Mohamed Amine </a:t>
            </a:r>
            <a:r>
              <a:rPr lang="fr-FR" dirty="0" err="1">
                <a:solidFill>
                  <a:schemeClr val="bg1"/>
                </a:solidFill>
              </a:rPr>
              <a:t>Barrak</a:t>
            </a:r>
            <a:r>
              <a:rPr lang="fr-FR" dirty="0">
                <a:solidFill>
                  <a:schemeClr val="bg1"/>
                </a:solidFill>
              </a:rPr>
              <a:t>, ISI, </a:t>
            </a:r>
            <a:r>
              <a:rPr lang="fr-FR" dirty="0" smtClean="0">
                <a:solidFill>
                  <a:schemeClr val="bg1"/>
                </a:solidFill>
              </a:rPr>
              <a:t>2013</a:t>
            </a:r>
            <a:endParaRPr lang="fr-BE" dirty="0">
              <a:solidFill>
                <a:schemeClr val="bg1"/>
              </a:solidFill>
            </a:endParaRPr>
          </a:p>
        </p:txBody>
      </p:sp>
      <p:graphicFrame>
        <p:nvGraphicFramePr>
          <p:cNvPr id="3" name="Tableau 2"/>
          <p:cNvGraphicFramePr>
            <a:graphicFrameLocks noGrp="1"/>
          </p:cNvGraphicFramePr>
          <p:nvPr>
            <p:extLst>
              <p:ext uri="{D42A27DB-BD31-4B8C-83A1-F6EECF244321}">
                <p14:modId xmlns:p14="http://schemas.microsoft.com/office/powerpoint/2010/main" val="3266942780"/>
              </p:ext>
            </p:extLst>
          </p:nvPr>
        </p:nvGraphicFramePr>
        <p:xfrm>
          <a:off x="6093805" y="2716992"/>
          <a:ext cx="2952328" cy="1097280"/>
        </p:xfrm>
        <a:graphic>
          <a:graphicData uri="http://schemas.openxmlformats.org/drawingml/2006/table">
            <a:tbl>
              <a:tblPr firstRow="1" firstCol="1" bandRow="1">
                <a:tableStyleId>{69CF1AB2-1976-4502-BF36-3FF5EA218861}</a:tableStyleId>
              </a:tblPr>
              <a:tblGrid>
                <a:gridCol w="1281634"/>
                <a:gridCol w="1670694"/>
              </a:tblGrid>
              <a:tr h="983615">
                <a:tc>
                  <a:txBody>
                    <a:bodyPr/>
                    <a:lstStyle/>
                    <a:p>
                      <a:pPr marL="0" indent="0" algn="just">
                        <a:lnSpc>
                          <a:spcPct val="150000"/>
                        </a:lnSpc>
                        <a:spcAft>
                          <a:spcPts val="0"/>
                        </a:spcAft>
                      </a:pPr>
                      <a:r>
                        <a:rPr lang="fr-FR" sz="1200" dirty="0" smtClean="0">
                          <a:effectLst/>
                        </a:rPr>
                        <a:t>Etats</a:t>
                      </a:r>
                      <a:r>
                        <a:rPr lang="fr-FR" sz="1200" baseline="0" dirty="0" smtClean="0">
                          <a:effectLst/>
                        </a:rPr>
                        <a:t> du nœud </a:t>
                      </a:r>
                      <a:endParaRPr lang="fr-FR" sz="1400" dirty="0">
                        <a:solidFill>
                          <a:srgbClr val="070A17"/>
                        </a:solidFill>
                        <a:effectLst/>
                        <a:latin typeface="Times New Roman"/>
                        <a:ea typeface="Calibri"/>
                      </a:endParaRPr>
                    </a:p>
                  </a:txBody>
                  <a:tcPr marL="68580" marR="68580" marT="0" marB="0"/>
                </a:tc>
                <a:tc>
                  <a:txBody>
                    <a:bodyPr/>
                    <a:lstStyle/>
                    <a:p>
                      <a:pPr marL="0" indent="0" algn="just">
                        <a:lnSpc>
                          <a:spcPct val="150000"/>
                        </a:lnSpc>
                        <a:spcAft>
                          <a:spcPts val="0"/>
                        </a:spcAft>
                      </a:pPr>
                      <a:r>
                        <a:rPr lang="fr-FR" sz="1200" dirty="0">
                          <a:effectLst/>
                        </a:rPr>
                        <a:t>0 : redémarrage</a:t>
                      </a:r>
                      <a:endParaRPr lang="fr-FR" sz="1400" dirty="0">
                        <a:effectLst/>
                      </a:endParaRPr>
                    </a:p>
                    <a:p>
                      <a:pPr marL="0" indent="0" algn="just">
                        <a:lnSpc>
                          <a:spcPct val="150000"/>
                        </a:lnSpc>
                        <a:spcAft>
                          <a:spcPts val="0"/>
                        </a:spcAft>
                      </a:pPr>
                      <a:r>
                        <a:rPr lang="fr-FR" sz="1200" dirty="0">
                          <a:effectLst/>
                        </a:rPr>
                        <a:t>4 : arrêté</a:t>
                      </a:r>
                      <a:endParaRPr lang="fr-FR" sz="1400" dirty="0">
                        <a:effectLst/>
                      </a:endParaRPr>
                    </a:p>
                    <a:p>
                      <a:pPr marL="0" indent="0" algn="just">
                        <a:lnSpc>
                          <a:spcPct val="150000"/>
                        </a:lnSpc>
                        <a:spcAft>
                          <a:spcPts val="0"/>
                        </a:spcAft>
                      </a:pPr>
                      <a:r>
                        <a:rPr lang="fr-FR" sz="1200" dirty="0">
                          <a:effectLst/>
                        </a:rPr>
                        <a:t>5 : opérationnel</a:t>
                      </a:r>
                      <a:endParaRPr lang="fr-FR" sz="1400" dirty="0">
                        <a:effectLst/>
                      </a:endParaRPr>
                    </a:p>
                    <a:p>
                      <a:pPr marL="0" indent="0" algn="just">
                        <a:lnSpc>
                          <a:spcPct val="150000"/>
                        </a:lnSpc>
                        <a:spcAft>
                          <a:spcPts val="0"/>
                        </a:spcAft>
                      </a:pPr>
                      <a:r>
                        <a:rPr lang="fr-FR" sz="1200" dirty="0">
                          <a:effectLst/>
                        </a:rPr>
                        <a:t>127 : pré-opérationnel</a:t>
                      </a:r>
                      <a:endParaRPr lang="fr-FR" sz="1400" dirty="0">
                        <a:solidFill>
                          <a:srgbClr val="070A17"/>
                        </a:solidFill>
                        <a:effectLst/>
                        <a:latin typeface="Times New Roman"/>
                        <a:ea typeface="Calibri"/>
                      </a:endParaRPr>
                    </a:p>
                  </a:txBody>
                  <a:tcPr marL="68580" marR="68580" marT="0" marB="0"/>
                </a:tc>
              </a:tr>
            </a:tbl>
          </a:graphicData>
        </a:graphic>
      </p:graphicFrame>
      <p:pic>
        <p:nvPicPr>
          <p:cNvPr id="327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885" y="2568710"/>
            <a:ext cx="947167" cy="1284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300" y="3762630"/>
            <a:ext cx="853717" cy="34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300" y="2552381"/>
            <a:ext cx="853717" cy="34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991605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725" y="3503096"/>
            <a:ext cx="440055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24"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normalizeH="0" baseline="0" noProof="0" dirty="0">
              <a:ln>
                <a:noFill/>
              </a:ln>
              <a:solidFill>
                <a:schemeClr val="bg1"/>
              </a:solidFill>
              <a:effectLst/>
              <a:uLnTx/>
              <a:uFillTx/>
              <a:latin typeface="+mj-lt"/>
              <a:ea typeface="+mj-ea"/>
              <a:cs typeface="+mj-cs"/>
            </a:endParaRPr>
          </a:p>
        </p:txBody>
      </p:sp>
      <p:sp>
        <p:nvSpPr>
          <p:cNvPr id="9" name="Titre 1"/>
          <p:cNvSpPr txBox="1">
            <a:spLocks/>
          </p:cNvSpPr>
          <p:nvPr/>
        </p:nvSpPr>
        <p:spPr>
          <a:xfrm>
            <a:off x="179512" y="264423"/>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fr-FR" sz="3200" b="1" dirty="0" smtClean="0">
                <a:solidFill>
                  <a:schemeClr val="bg1"/>
                </a:solidFill>
                <a:latin typeface="+mj-lt"/>
                <a:ea typeface="+mj-ea"/>
                <a:cs typeface="+mj-cs"/>
              </a:rPr>
              <a:t>Message de synchronisation (SYNC)</a:t>
            </a:r>
            <a:endParaRPr kumimoji="0" lang="fr-FR" sz="3200" b="1" i="0" u="none" strike="noStrike" kern="1200" cap="none" normalizeH="0" baseline="0" dirty="0">
              <a:ln>
                <a:noFill/>
              </a:ln>
              <a:solidFill>
                <a:schemeClr val="bg1"/>
              </a:solidFill>
              <a:effectLst/>
              <a:uLnTx/>
              <a:uFillTx/>
              <a:latin typeface="+mj-lt"/>
              <a:ea typeface="+mj-ea"/>
              <a:cs typeface="+mj-cs"/>
            </a:endParaRPr>
          </a:p>
        </p:txBody>
      </p:sp>
      <p:sp>
        <p:nvSpPr>
          <p:cNvPr id="11"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14</a:t>
            </a:fld>
            <a:r>
              <a:rPr lang="fr-BE" dirty="0" smtClean="0">
                <a:solidFill>
                  <a:schemeClr val="tx2">
                    <a:lumMod val="75000"/>
                  </a:schemeClr>
                </a:solidFill>
              </a:rPr>
              <a:t>/24</a:t>
            </a:r>
            <a:endParaRPr lang="fr-BE" dirty="0">
              <a:solidFill>
                <a:schemeClr val="tx2">
                  <a:lumMod val="75000"/>
                </a:schemeClr>
              </a:solidFill>
            </a:endParaRPr>
          </a:p>
        </p:txBody>
      </p:sp>
      <p:sp>
        <p:nvSpPr>
          <p:cNvPr id="12" name="Rectangle 11"/>
          <p:cNvSpPr/>
          <p:nvPr/>
        </p:nvSpPr>
        <p:spPr>
          <a:xfrm>
            <a:off x="320591" y="152736"/>
            <a:ext cx="2016084" cy="90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1400"/>
          </a:p>
        </p:txBody>
      </p:sp>
      <p:sp>
        <p:nvSpPr>
          <p:cNvPr id="14" name="ZoneTexte 13"/>
          <p:cNvSpPr txBox="1"/>
          <p:nvPr/>
        </p:nvSpPr>
        <p:spPr>
          <a:xfrm>
            <a:off x="467543" y="188640"/>
            <a:ext cx="1869131" cy="861774"/>
          </a:xfrm>
          <a:prstGeom prst="rect">
            <a:avLst/>
          </a:prstGeom>
          <a:noFill/>
        </p:spPr>
        <p:txBody>
          <a:bodyPr wrap="square" rtlCol="0">
            <a:spAutoFit/>
          </a:bodyPr>
          <a:lstStyle/>
          <a:p>
            <a:pPr>
              <a:spcBef>
                <a:spcPts val="600"/>
              </a:spcBef>
            </a:pPr>
            <a:r>
              <a:rPr lang="fr-FR" sz="1200" dirty="0">
                <a:solidFill>
                  <a:schemeClr val="tx2">
                    <a:lumMod val="40000"/>
                    <a:lumOff val="60000"/>
                  </a:schemeClr>
                </a:solidFill>
              </a:rPr>
              <a:t>Protocole CANopen</a:t>
            </a:r>
          </a:p>
          <a:p>
            <a:pPr>
              <a:spcBef>
                <a:spcPts val="600"/>
              </a:spcBef>
            </a:pPr>
            <a:r>
              <a:rPr lang="fr-FR" sz="1400" b="1" u="sng" dirty="0">
                <a:solidFill>
                  <a:schemeClr val="tx2">
                    <a:lumMod val="75000"/>
                  </a:schemeClr>
                </a:solidFill>
              </a:rPr>
              <a:t>Conception CANopen</a:t>
            </a:r>
          </a:p>
          <a:p>
            <a:pPr>
              <a:spcBef>
                <a:spcPts val="600"/>
              </a:spcBef>
            </a:pPr>
            <a:r>
              <a:rPr lang="fr-FR" sz="1200" dirty="0">
                <a:solidFill>
                  <a:schemeClr val="tx2">
                    <a:lumMod val="40000"/>
                    <a:lumOff val="60000"/>
                  </a:schemeClr>
                </a:solidFill>
              </a:rPr>
              <a:t>Implémentation sur DSP</a:t>
            </a:r>
          </a:p>
        </p:txBody>
      </p:sp>
      <p:sp>
        <p:nvSpPr>
          <p:cNvPr id="15" name="Espace réservé du pied de page 41"/>
          <p:cNvSpPr>
            <a:spLocks noGrp="1"/>
          </p:cNvSpPr>
          <p:nvPr>
            <p:ph type="ftr" sz="quarter" idx="11"/>
          </p:nvPr>
        </p:nvSpPr>
        <p:spPr>
          <a:xfrm>
            <a:off x="107504" y="6356350"/>
            <a:ext cx="3961612" cy="365125"/>
          </a:xfrm>
        </p:spPr>
        <p:txBody>
          <a:bodyPr/>
          <a:lstStyle/>
          <a:p>
            <a:r>
              <a:rPr lang="fr-FR" dirty="0">
                <a:solidFill>
                  <a:schemeClr val="bg1"/>
                </a:solidFill>
              </a:rPr>
              <a:t>Projet de Fin d’Etudes, Mohamed Amine </a:t>
            </a:r>
            <a:r>
              <a:rPr lang="fr-FR" dirty="0" err="1">
                <a:solidFill>
                  <a:schemeClr val="bg1"/>
                </a:solidFill>
              </a:rPr>
              <a:t>Barrak</a:t>
            </a:r>
            <a:r>
              <a:rPr lang="fr-FR" dirty="0">
                <a:solidFill>
                  <a:schemeClr val="bg1"/>
                </a:solidFill>
              </a:rPr>
              <a:t>, ISI, </a:t>
            </a:r>
            <a:r>
              <a:rPr lang="fr-FR" dirty="0" smtClean="0">
                <a:solidFill>
                  <a:schemeClr val="bg1"/>
                </a:solidFill>
              </a:rPr>
              <a:t>2013</a:t>
            </a:r>
            <a:endParaRPr lang="fr-BE" dirty="0">
              <a:solidFill>
                <a:schemeClr val="bg1"/>
              </a:solidFill>
            </a:endParaRPr>
          </a:p>
        </p:txBody>
      </p:sp>
      <p:pic>
        <p:nvPicPr>
          <p:cNvPr id="18433" name="Image 57" descr="C:\Users\Amin\Desktop\sync fra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8049" y="1484784"/>
            <a:ext cx="6394311"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5496" y="4763368"/>
            <a:ext cx="1857375"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7342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fade">
                                      <p:cBhvr>
                                        <p:cTn id="7" dur="500"/>
                                        <p:tgtEl>
                                          <p:spTgt spid="3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24"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normalizeH="0" baseline="0" noProof="0" dirty="0">
              <a:ln>
                <a:noFill/>
              </a:ln>
              <a:solidFill>
                <a:schemeClr val="bg1"/>
              </a:solidFill>
              <a:effectLst/>
              <a:uLnTx/>
              <a:uFillTx/>
              <a:latin typeface="+mj-lt"/>
              <a:ea typeface="+mj-ea"/>
              <a:cs typeface="+mj-cs"/>
            </a:endParaRPr>
          </a:p>
        </p:txBody>
      </p:sp>
      <p:sp>
        <p:nvSpPr>
          <p:cNvPr id="9" name="Titre 1"/>
          <p:cNvSpPr txBox="1">
            <a:spLocks/>
          </p:cNvSpPr>
          <p:nvPr/>
        </p:nvSpPr>
        <p:spPr>
          <a:xfrm>
            <a:off x="179512" y="264423"/>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fr-FR" sz="3200" b="1" dirty="0" smtClean="0">
                <a:solidFill>
                  <a:schemeClr val="bg1"/>
                </a:solidFill>
                <a:latin typeface="+mj-lt"/>
                <a:ea typeface="+mj-ea"/>
                <a:cs typeface="+mj-cs"/>
              </a:rPr>
              <a:t>Message d’urgence (EMERGENCY)</a:t>
            </a:r>
            <a:endParaRPr kumimoji="0" lang="fr-FR" sz="3200" b="1" i="0" u="none" strike="noStrike" kern="1200" cap="none" normalizeH="0" baseline="0" dirty="0">
              <a:ln>
                <a:noFill/>
              </a:ln>
              <a:solidFill>
                <a:schemeClr val="bg1"/>
              </a:solidFill>
              <a:effectLst/>
              <a:uLnTx/>
              <a:uFillTx/>
              <a:latin typeface="+mj-lt"/>
              <a:ea typeface="+mj-ea"/>
              <a:cs typeface="+mj-cs"/>
            </a:endParaRPr>
          </a:p>
        </p:txBody>
      </p:sp>
      <p:sp>
        <p:nvSpPr>
          <p:cNvPr id="11"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15</a:t>
            </a:fld>
            <a:r>
              <a:rPr lang="fr-BE" dirty="0" smtClean="0">
                <a:solidFill>
                  <a:schemeClr val="tx2">
                    <a:lumMod val="75000"/>
                  </a:schemeClr>
                </a:solidFill>
              </a:rPr>
              <a:t>/24</a:t>
            </a:r>
            <a:endParaRPr lang="fr-BE" dirty="0">
              <a:solidFill>
                <a:schemeClr val="tx2">
                  <a:lumMod val="75000"/>
                </a:schemeClr>
              </a:solidFill>
            </a:endParaRPr>
          </a:p>
        </p:txBody>
      </p:sp>
      <p:sp>
        <p:nvSpPr>
          <p:cNvPr id="12" name="Rectangle 11"/>
          <p:cNvSpPr/>
          <p:nvPr/>
        </p:nvSpPr>
        <p:spPr>
          <a:xfrm>
            <a:off x="320591" y="152736"/>
            <a:ext cx="2016084" cy="90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1400"/>
          </a:p>
        </p:txBody>
      </p:sp>
      <p:sp>
        <p:nvSpPr>
          <p:cNvPr id="13" name="ZoneTexte 12"/>
          <p:cNvSpPr txBox="1"/>
          <p:nvPr/>
        </p:nvSpPr>
        <p:spPr>
          <a:xfrm>
            <a:off x="467543" y="188640"/>
            <a:ext cx="1869131" cy="861774"/>
          </a:xfrm>
          <a:prstGeom prst="rect">
            <a:avLst/>
          </a:prstGeom>
          <a:noFill/>
        </p:spPr>
        <p:txBody>
          <a:bodyPr wrap="square" rtlCol="0">
            <a:spAutoFit/>
          </a:bodyPr>
          <a:lstStyle/>
          <a:p>
            <a:pPr>
              <a:spcBef>
                <a:spcPts val="600"/>
              </a:spcBef>
            </a:pPr>
            <a:r>
              <a:rPr lang="fr-FR" sz="1200" dirty="0">
                <a:solidFill>
                  <a:schemeClr val="tx2">
                    <a:lumMod val="40000"/>
                    <a:lumOff val="60000"/>
                  </a:schemeClr>
                </a:solidFill>
              </a:rPr>
              <a:t>Protocole CANopen</a:t>
            </a:r>
          </a:p>
          <a:p>
            <a:pPr>
              <a:spcBef>
                <a:spcPts val="600"/>
              </a:spcBef>
            </a:pPr>
            <a:r>
              <a:rPr lang="fr-FR" sz="1400" b="1" u="sng" dirty="0">
                <a:solidFill>
                  <a:schemeClr val="tx2">
                    <a:lumMod val="75000"/>
                  </a:schemeClr>
                </a:solidFill>
              </a:rPr>
              <a:t>Conception CANopen</a:t>
            </a:r>
          </a:p>
          <a:p>
            <a:pPr>
              <a:spcBef>
                <a:spcPts val="600"/>
              </a:spcBef>
            </a:pPr>
            <a:r>
              <a:rPr lang="fr-FR" sz="1200" dirty="0">
                <a:solidFill>
                  <a:schemeClr val="tx2">
                    <a:lumMod val="40000"/>
                    <a:lumOff val="60000"/>
                  </a:schemeClr>
                </a:solidFill>
              </a:rPr>
              <a:t>Implémentation sur DSP</a:t>
            </a:r>
          </a:p>
        </p:txBody>
      </p:sp>
      <p:sp>
        <p:nvSpPr>
          <p:cNvPr id="14" name="Espace réservé du pied de page 41"/>
          <p:cNvSpPr>
            <a:spLocks noGrp="1"/>
          </p:cNvSpPr>
          <p:nvPr>
            <p:ph type="ftr" sz="quarter" idx="11"/>
          </p:nvPr>
        </p:nvSpPr>
        <p:spPr>
          <a:xfrm>
            <a:off x="107504" y="6356350"/>
            <a:ext cx="3961612" cy="365125"/>
          </a:xfrm>
        </p:spPr>
        <p:txBody>
          <a:bodyPr/>
          <a:lstStyle/>
          <a:p>
            <a:r>
              <a:rPr lang="fr-FR" dirty="0">
                <a:solidFill>
                  <a:schemeClr val="bg1"/>
                </a:solidFill>
              </a:rPr>
              <a:t>Projet de Fin d’Etudes, Mohamed Amine </a:t>
            </a:r>
            <a:r>
              <a:rPr lang="fr-FR" dirty="0" err="1">
                <a:solidFill>
                  <a:schemeClr val="bg1"/>
                </a:solidFill>
              </a:rPr>
              <a:t>Barrak</a:t>
            </a:r>
            <a:r>
              <a:rPr lang="fr-FR" dirty="0">
                <a:solidFill>
                  <a:schemeClr val="bg1"/>
                </a:solidFill>
              </a:rPr>
              <a:t>, ISI, </a:t>
            </a:r>
            <a:r>
              <a:rPr lang="fr-FR" dirty="0" smtClean="0">
                <a:solidFill>
                  <a:schemeClr val="bg1"/>
                </a:solidFill>
              </a:rPr>
              <a:t>2013</a:t>
            </a:r>
            <a:endParaRPr lang="fr-BE" dirty="0">
              <a:solidFill>
                <a:schemeClr val="bg1"/>
              </a:solidFill>
            </a:endParaRPr>
          </a:p>
        </p:txBody>
      </p:sp>
      <p:pic>
        <p:nvPicPr>
          <p:cNvPr id="1740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2599" y="1748546"/>
            <a:ext cx="6219825"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au 2"/>
          <p:cNvGraphicFramePr>
            <a:graphicFrameLocks noGrp="1"/>
          </p:cNvGraphicFramePr>
          <p:nvPr>
            <p:extLst>
              <p:ext uri="{D42A27DB-BD31-4B8C-83A1-F6EECF244321}">
                <p14:modId xmlns:p14="http://schemas.microsoft.com/office/powerpoint/2010/main" val="351275788"/>
              </p:ext>
            </p:extLst>
          </p:nvPr>
        </p:nvGraphicFramePr>
        <p:xfrm>
          <a:off x="2618934" y="4250231"/>
          <a:ext cx="3907155" cy="1760220"/>
        </p:xfrm>
        <a:graphic>
          <a:graphicData uri="http://schemas.openxmlformats.org/drawingml/2006/table">
            <a:tbl>
              <a:tblPr firstRow="1" firstCol="1" bandRow="1">
                <a:tableStyleId>{69CF1AB2-1976-4502-BF36-3FF5EA218861}</a:tableStyleId>
              </a:tblPr>
              <a:tblGrid>
                <a:gridCol w="1741170"/>
                <a:gridCol w="2165985"/>
              </a:tblGrid>
              <a:tr h="139700">
                <a:tc>
                  <a:txBody>
                    <a:bodyPr/>
                    <a:lstStyle/>
                    <a:p>
                      <a:pPr indent="270510" algn="ctr">
                        <a:lnSpc>
                          <a:spcPct val="150000"/>
                        </a:lnSpc>
                        <a:spcBef>
                          <a:spcPts val="300"/>
                        </a:spcBef>
                        <a:spcAft>
                          <a:spcPts val="300"/>
                        </a:spcAft>
                      </a:pPr>
                      <a:r>
                        <a:rPr lang="fr-FR" sz="1100" dirty="0">
                          <a:effectLst/>
                        </a:rPr>
                        <a:t>Code de l’Erreur (</a:t>
                      </a:r>
                      <a:r>
                        <a:rPr lang="fr-FR" sz="1100" dirty="0" err="1">
                          <a:effectLst/>
                        </a:rPr>
                        <a:t>hex</a:t>
                      </a:r>
                      <a:r>
                        <a:rPr lang="fr-FR" sz="1100" dirty="0">
                          <a:effectLst/>
                        </a:rPr>
                        <a:t>)</a:t>
                      </a:r>
                      <a:endParaRPr lang="fr-FR" sz="1200" dirty="0">
                        <a:solidFill>
                          <a:srgbClr val="070A17"/>
                        </a:solidFill>
                        <a:effectLst/>
                        <a:latin typeface="Times New Roman"/>
                        <a:ea typeface="Calibri"/>
                      </a:endParaRPr>
                    </a:p>
                  </a:txBody>
                  <a:tcPr marL="68580" marR="68580" marT="0" marB="0"/>
                </a:tc>
                <a:tc>
                  <a:txBody>
                    <a:bodyPr/>
                    <a:lstStyle/>
                    <a:p>
                      <a:pPr indent="270510" algn="ctr">
                        <a:lnSpc>
                          <a:spcPct val="150000"/>
                        </a:lnSpc>
                        <a:spcBef>
                          <a:spcPts val="300"/>
                        </a:spcBef>
                        <a:spcAft>
                          <a:spcPts val="300"/>
                        </a:spcAft>
                      </a:pPr>
                      <a:r>
                        <a:rPr lang="fr-FR" sz="1100">
                          <a:effectLst/>
                        </a:rPr>
                        <a:t>Description de l’Erreur</a:t>
                      </a:r>
                      <a:endParaRPr lang="fr-FR" sz="1200">
                        <a:solidFill>
                          <a:srgbClr val="070A17"/>
                        </a:solidFill>
                        <a:effectLst/>
                        <a:latin typeface="Times New Roman"/>
                        <a:ea typeface="Calibri"/>
                      </a:endParaRPr>
                    </a:p>
                  </a:txBody>
                  <a:tcPr marL="68580" marR="68580" marT="0" marB="0"/>
                </a:tc>
              </a:tr>
              <a:tr h="82550">
                <a:tc>
                  <a:txBody>
                    <a:bodyPr/>
                    <a:lstStyle/>
                    <a:p>
                      <a:pPr indent="270510" algn="ctr">
                        <a:lnSpc>
                          <a:spcPct val="150000"/>
                        </a:lnSpc>
                        <a:spcBef>
                          <a:spcPts val="300"/>
                        </a:spcBef>
                        <a:spcAft>
                          <a:spcPts val="300"/>
                        </a:spcAft>
                      </a:pPr>
                      <a:r>
                        <a:rPr lang="fr-FR" sz="1100">
                          <a:effectLst/>
                        </a:rPr>
                        <a:t>0</a:t>
                      </a:r>
                      <a:endParaRPr lang="fr-FR" sz="1200">
                        <a:solidFill>
                          <a:srgbClr val="070A17"/>
                        </a:solidFill>
                        <a:effectLst/>
                        <a:latin typeface="Times New Roman"/>
                        <a:ea typeface="Calibri"/>
                      </a:endParaRPr>
                    </a:p>
                  </a:txBody>
                  <a:tcPr marL="68580" marR="68580" marT="0" marB="0"/>
                </a:tc>
                <a:tc>
                  <a:txBody>
                    <a:bodyPr/>
                    <a:lstStyle/>
                    <a:p>
                      <a:pPr indent="270510" algn="ctr">
                        <a:lnSpc>
                          <a:spcPct val="150000"/>
                        </a:lnSpc>
                        <a:spcBef>
                          <a:spcPts val="300"/>
                        </a:spcBef>
                        <a:spcAft>
                          <a:spcPts val="300"/>
                        </a:spcAft>
                      </a:pPr>
                      <a:r>
                        <a:rPr lang="fr-FR" sz="1100">
                          <a:effectLst/>
                        </a:rPr>
                        <a:t>Erreur acquittée</a:t>
                      </a:r>
                      <a:endParaRPr lang="fr-FR" sz="1200">
                        <a:solidFill>
                          <a:srgbClr val="070A17"/>
                        </a:solidFill>
                        <a:effectLst/>
                        <a:latin typeface="Times New Roman"/>
                        <a:ea typeface="Calibri"/>
                      </a:endParaRPr>
                    </a:p>
                  </a:txBody>
                  <a:tcPr marL="68580" marR="68580" marT="0" marB="0"/>
                </a:tc>
              </a:tr>
              <a:tr h="82550">
                <a:tc>
                  <a:txBody>
                    <a:bodyPr/>
                    <a:lstStyle/>
                    <a:p>
                      <a:pPr indent="270510" algn="ctr">
                        <a:lnSpc>
                          <a:spcPct val="150000"/>
                        </a:lnSpc>
                        <a:spcBef>
                          <a:spcPts val="300"/>
                        </a:spcBef>
                        <a:spcAft>
                          <a:spcPts val="300"/>
                        </a:spcAft>
                      </a:pPr>
                      <a:r>
                        <a:rPr lang="fr-FR" sz="1100" dirty="0">
                          <a:effectLst/>
                        </a:rPr>
                        <a:t>10</a:t>
                      </a:r>
                      <a:endParaRPr lang="fr-FR" sz="1200" dirty="0">
                        <a:solidFill>
                          <a:srgbClr val="070A17"/>
                        </a:solidFill>
                        <a:effectLst/>
                        <a:latin typeface="Times New Roman"/>
                        <a:ea typeface="Calibri"/>
                      </a:endParaRPr>
                    </a:p>
                  </a:txBody>
                  <a:tcPr marL="68580" marR="68580" marT="0" marB="0"/>
                </a:tc>
                <a:tc>
                  <a:txBody>
                    <a:bodyPr/>
                    <a:lstStyle/>
                    <a:p>
                      <a:pPr indent="270510" algn="ctr">
                        <a:lnSpc>
                          <a:spcPct val="150000"/>
                        </a:lnSpc>
                        <a:spcBef>
                          <a:spcPts val="300"/>
                        </a:spcBef>
                        <a:spcAft>
                          <a:spcPts val="300"/>
                        </a:spcAft>
                      </a:pPr>
                      <a:r>
                        <a:rPr lang="fr-FR" sz="1100">
                          <a:effectLst/>
                        </a:rPr>
                        <a:t>Erreur générique</a:t>
                      </a:r>
                      <a:endParaRPr lang="fr-FR" sz="1200">
                        <a:solidFill>
                          <a:srgbClr val="070A17"/>
                        </a:solidFill>
                        <a:effectLst/>
                        <a:latin typeface="Times New Roman"/>
                        <a:ea typeface="Calibri"/>
                      </a:endParaRPr>
                    </a:p>
                  </a:txBody>
                  <a:tcPr marL="68580" marR="68580" marT="0" marB="0"/>
                </a:tc>
              </a:tr>
              <a:tr h="339899">
                <a:tc>
                  <a:txBody>
                    <a:bodyPr/>
                    <a:lstStyle/>
                    <a:p>
                      <a:pPr indent="270510" algn="ctr">
                        <a:lnSpc>
                          <a:spcPct val="150000"/>
                        </a:lnSpc>
                        <a:spcBef>
                          <a:spcPts val="300"/>
                        </a:spcBef>
                        <a:spcAft>
                          <a:spcPts val="300"/>
                        </a:spcAft>
                      </a:pPr>
                      <a:r>
                        <a:rPr lang="fr-FR" sz="1100" dirty="0">
                          <a:effectLst/>
                        </a:rPr>
                        <a:t>3200</a:t>
                      </a:r>
                      <a:endParaRPr lang="fr-FR" sz="1200" dirty="0">
                        <a:solidFill>
                          <a:srgbClr val="070A17"/>
                        </a:solidFill>
                        <a:effectLst/>
                        <a:latin typeface="Times New Roman"/>
                        <a:ea typeface="Calibri"/>
                      </a:endParaRPr>
                    </a:p>
                  </a:txBody>
                  <a:tcPr marL="68580" marR="68580" marT="0" marB="0"/>
                </a:tc>
                <a:tc>
                  <a:txBody>
                    <a:bodyPr/>
                    <a:lstStyle/>
                    <a:p>
                      <a:pPr indent="270510" algn="ctr">
                        <a:lnSpc>
                          <a:spcPct val="150000"/>
                        </a:lnSpc>
                        <a:spcBef>
                          <a:spcPts val="300"/>
                        </a:spcBef>
                        <a:spcAft>
                          <a:spcPts val="300"/>
                        </a:spcAft>
                      </a:pPr>
                      <a:r>
                        <a:rPr lang="fr-FR" sz="1100" dirty="0">
                          <a:effectLst/>
                        </a:rPr>
                        <a:t>Défaut de tension convertisseur</a:t>
                      </a:r>
                      <a:endParaRPr lang="fr-FR" sz="1200" dirty="0">
                        <a:solidFill>
                          <a:srgbClr val="070A17"/>
                        </a:solidFill>
                        <a:effectLst/>
                        <a:latin typeface="Times New Roman"/>
                        <a:ea typeface="Calibri"/>
                      </a:endParaRPr>
                    </a:p>
                  </a:txBody>
                  <a:tcPr marL="68580" marR="68580" marT="0" marB="0"/>
                </a:tc>
              </a:tr>
              <a:tr h="82550">
                <a:tc>
                  <a:txBody>
                    <a:bodyPr/>
                    <a:lstStyle/>
                    <a:p>
                      <a:pPr indent="270510" algn="ctr">
                        <a:lnSpc>
                          <a:spcPct val="150000"/>
                        </a:lnSpc>
                        <a:spcBef>
                          <a:spcPts val="300"/>
                        </a:spcBef>
                        <a:spcAft>
                          <a:spcPts val="300"/>
                        </a:spcAft>
                      </a:pPr>
                      <a:r>
                        <a:rPr lang="fr-FR" sz="1100">
                          <a:effectLst/>
                        </a:rPr>
                        <a:t>8120</a:t>
                      </a:r>
                      <a:endParaRPr lang="fr-FR" sz="1200">
                        <a:solidFill>
                          <a:srgbClr val="070A17"/>
                        </a:solidFill>
                        <a:effectLst/>
                        <a:latin typeface="Times New Roman"/>
                        <a:ea typeface="Calibri"/>
                      </a:endParaRPr>
                    </a:p>
                  </a:txBody>
                  <a:tcPr marL="68580" marR="68580" marT="0" marB="0"/>
                </a:tc>
                <a:tc>
                  <a:txBody>
                    <a:bodyPr/>
                    <a:lstStyle/>
                    <a:p>
                      <a:pPr indent="270510" algn="ctr">
                        <a:lnSpc>
                          <a:spcPct val="150000"/>
                        </a:lnSpc>
                        <a:spcBef>
                          <a:spcPts val="300"/>
                        </a:spcBef>
                        <a:spcAft>
                          <a:spcPts val="300"/>
                        </a:spcAft>
                      </a:pPr>
                      <a:r>
                        <a:rPr lang="fr-FR" sz="1100">
                          <a:effectLst/>
                        </a:rPr>
                        <a:t>Erreur de communication CAN</a:t>
                      </a:r>
                      <a:endParaRPr lang="fr-FR" sz="1200">
                        <a:solidFill>
                          <a:srgbClr val="070A17"/>
                        </a:solidFill>
                        <a:effectLst/>
                        <a:latin typeface="Times New Roman"/>
                        <a:ea typeface="Calibri"/>
                      </a:endParaRPr>
                    </a:p>
                  </a:txBody>
                  <a:tcPr marL="68580" marR="68580" marT="0" marB="0"/>
                </a:tc>
              </a:tr>
              <a:tr h="82550">
                <a:tc>
                  <a:txBody>
                    <a:bodyPr/>
                    <a:lstStyle/>
                    <a:p>
                      <a:pPr indent="270510" algn="ctr">
                        <a:lnSpc>
                          <a:spcPct val="150000"/>
                        </a:lnSpc>
                        <a:spcBef>
                          <a:spcPts val="300"/>
                        </a:spcBef>
                        <a:spcAft>
                          <a:spcPts val="300"/>
                        </a:spcAft>
                      </a:pPr>
                      <a:r>
                        <a:rPr lang="fr-FR" sz="1100" dirty="0">
                          <a:effectLst/>
                        </a:rPr>
                        <a:t>8130</a:t>
                      </a:r>
                      <a:endParaRPr lang="fr-FR" sz="1200" dirty="0">
                        <a:solidFill>
                          <a:srgbClr val="070A17"/>
                        </a:solidFill>
                        <a:effectLst/>
                        <a:latin typeface="Times New Roman"/>
                        <a:ea typeface="Calibri"/>
                      </a:endParaRPr>
                    </a:p>
                  </a:txBody>
                  <a:tcPr marL="68580" marR="68580" marT="0" marB="0"/>
                </a:tc>
                <a:tc>
                  <a:txBody>
                    <a:bodyPr/>
                    <a:lstStyle/>
                    <a:p>
                      <a:pPr indent="270510" algn="ctr">
                        <a:lnSpc>
                          <a:spcPct val="150000"/>
                        </a:lnSpc>
                        <a:spcBef>
                          <a:spcPts val="300"/>
                        </a:spcBef>
                        <a:spcAft>
                          <a:spcPts val="300"/>
                        </a:spcAft>
                      </a:pPr>
                      <a:r>
                        <a:rPr lang="fr-FR" sz="1100" dirty="0">
                          <a:effectLst/>
                        </a:rPr>
                        <a:t>Erreur de </a:t>
                      </a:r>
                      <a:r>
                        <a:rPr lang="fr-FR" sz="1100" dirty="0" err="1">
                          <a:effectLst/>
                        </a:rPr>
                        <a:t>Heartbeat</a:t>
                      </a:r>
                      <a:endParaRPr lang="fr-FR" sz="1200" dirty="0">
                        <a:solidFill>
                          <a:srgbClr val="070A17"/>
                        </a:solidFill>
                        <a:effectLst/>
                        <a:latin typeface="Times New Roman"/>
                        <a:ea typeface="Calibri"/>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957342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24"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normalizeH="0" baseline="0" noProof="0" dirty="0">
              <a:ln>
                <a:noFill/>
              </a:ln>
              <a:solidFill>
                <a:schemeClr val="bg1"/>
              </a:solidFill>
              <a:effectLst/>
              <a:uLnTx/>
              <a:uFillTx/>
              <a:latin typeface="+mj-lt"/>
              <a:ea typeface="+mj-ea"/>
              <a:cs typeface="+mj-cs"/>
            </a:endParaRPr>
          </a:p>
        </p:txBody>
      </p:sp>
      <p:sp>
        <p:nvSpPr>
          <p:cNvPr id="10"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16</a:t>
            </a:fld>
            <a:r>
              <a:rPr lang="fr-BE" dirty="0" smtClean="0">
                <a:solidFill>
                  <a:schemeClr val="tx2">
                    <a:lumMod val="75000"/>
                  </a:schemeClr>
                </a:solidFill>
              </a:rPr>
              <a:t>/24</a:t>
            </a:r>
            <a:endParaRPr lang="fr-BE" dirty="0">
              <a:solidFill>
                <a:schemeClr val="tx2">
                  <a:lumMod val="75000"/>
                </a:schemeClr>
              </a:solidFill>
            </a:endParaRPr>
          </a:p>
        </p:txBody>
      </p:sp>
      <p:sp>
        <p:nvSpPr>
          <p:cNvPr id="11" name="Titre 1"/>
          <p:cNvSpPr txBox="1">
            <a:spLocks/>
          </p:cNvSpPr>
          <p:nvPr/>
        </p:nvSpPr>
        <p:spPr>
          <a:xfrm>
            <a:off x="179512" y="264423"/>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fr-FR" sz="3200" b="1" dirty="0" smtClean="0">
                <a:solidFill>
                  <a:schemeClr val="bg1"/>
                </a:solidFill>
                <a:latin typeface="+mj-lt"/>
                <a:ea typeface="+mj-ea"/>
                <a:cs typeface="+mj-cs"/>
              </a:rPr>
              <a:t>Message PDO (</a:t>
            </a:r>
            <a:r>
              <a:rPr lang="fr-FR" sz="3200" b="1" dirty="0" err="1" smtClean="0">
                <a:solidFill>
                  <a:schemeClr val="bg1"/>
                </a:solidFill>
                <a:latin typeface="+mj-lt"/>
                <a:ea typeface="+mj-ea"/>
                <a:cs typeface="+mj-cs"/>
              </a:rPr>
              <a:t>Process</a:t>
            </a:r>
            <a:r>
              <a:rPr lang="fr-FR" sz="3200" b="1" dirty="0" smtClean="0">
                <a:solidFill>
                  <a:schemeClr val="bg1"/>
                </a:solidFill>
                <a:latin typeface="+mj-lt"/>
                <a:ea typeface="+mj-ea"/>
                <a:cs typeface="+mj-cs"/>
              </a:rPr>
              <a:t> Data Object)</a:t>
            </a:r>
            <a:endParaRPr kumimoji="0" lang="fr-FR" sz="3200" b="1" i="0" u="none" strike="noStrike" kern="1200" cap="none" normalizeH="0" baseline="0" dirty="0">
              <a:ln>
                <a:noFill/>
              </a:ln>
              <a:solidFill>
                <a:schemeClr val="bg1"/>
              </a:solidFill>
              <a:effectLst/>
              <a:uLnTx/>
              <a:uFillTx/>
              <a:latin typeface="+mj-lt"/>
              <a:ea typeface="+mj-ea"/>
              <a:cs typeface="+mj-cs"/>
            </a:endParaRPr>
          </a:p>
        </p:txBody>
      </p:sp>
      <p:sp>
        <p:nvSpPr>
          <p:cNvPr id="12" name="Rectangle 11"/>
          <p:cNvSpPr/>
          <p:nvPr/>
        </p:nvSpPr>
        <p:spPr>
          <a:xfrm>
            <a:off x="320591" y="152736"/>
            <a:ext cx="2016084" cy="90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1400"/>
          </a:p>
        </p:txBody>
      </p:sp>
      <p:sp>
        <p:nvSpPr>
          <p:cNvPr id="13" name="ZoneTexte 12"/>
          <p:cNvSpPr txBox="1"/>
          <p:nvPr/>
        </p:nvSpPr>
        <p:spPr>
          <a:xfrm>
            <a:off x="467543" y="188640"/>
            <a:ext cx="1869131" cy="861774"/>
          </a:xfrm>
          <a:prstGeom prst="rect">
            <a:avLst/>
          </a:prstGeom>
          <a:noFill/>
        </p:spPr>
        <p:txBody>
          <a:bodyPr wrap="square" rtlCol="0">
            <a:spAutoFit/>
          </a:bodyPr>
          <a:lstStyle/>
          <a:p>
            <a:pPr>
              <a:spcBef>
                <a:spcPts val="600"/>
              </a:spcBef>
            </a:pPr>
            <a:r>
              <a:rPr lang="fr-FR" sz="1200" dirty="0">
                <a:solidFill>
                  <a:schemeClr val="tx2">
                    <a:lumMod val="40000"/>
                    <a:lumOff val="60000"/>
                  </a:schemeClr>
                </a:solidFill>
              </a:rPr>
              <a:t>Protocole CANopen</a:t>
            </a:r>
          </a:p>
          <a:p>
            <a:pPr>
              <a:spcBef>
                <a:spcPts val="600"/>
              </a:spcBef>
            </a:pPr>
            <a:r>
              <a:rPr lang="fr-FR" sz="1400" b="1" u="sng" dirty="0">
                <a:solidFill>
                  <a:schemeClr val="tx2">
                    <a:lumMod val="75000"/>
                  </a:schemeClr>
                </a:solidFill>
              </a:rPr>
              <a:t>Conception CANopen</a:t>
            </a:r>
          </a:p>
          <a:p>
            <a:pPr>
              <a:spcBef>
                <a:spcPts val="600"/>
              </a:spcBef>
            </a:pPr>
            <a:r>
              <a:rPr lang="fr-FR" sz="1200" dirty="0">
                <a:solidFill>
                  <a:schemeClr val="tx2">
                    <a:lumMod val="40000"/>
                    <a:lumOff val="60000"/>
                  </a:schemeClr>
                </a:solidFill>
              </a:rPr>
              <a:t>Implémentation sur DSP</a:t>
            </a:r>
          </a:p>
        </p:txBody>
      </p:sp>
      <p:sp>
        <p:nvSpPr>
          <p:cNvPr id="14" name="Espace réservé du pied de page 41"/>
          <p:cNvSpPr>
            <a:spLocks noGrp="1"/>
          </p:cNvSpPr>
          <p:nvPr>
            <p:ph type="ftr" sz="quarter" idx="11"/>
          </p:nvPr>
        </p:nvSpPr>
        <p:spPr>
          <a:xfrm>
            <a:off x="107504" y="6356350"/>
            <a:ext cx="3961612" cy="365125"/>
          </a:xfrm>
        </p:spPr>
        <p:txBody>
          <a:bodyPr/>
          <a:lstStyle/>
          <a:p>
            <a:r>
              <a:rPr lang="fr-FR" dirty="0">
                <a:solidFill>
                  <a:schemeClr val="bg1"/>
                </a:solidFill>
              </a:rPr>
              <a:t>Projet de Fin d’Etudes, Mohamed Amine </a:t>
            </a:r>
            <a:r>
              <a:rPr lang="fr-FR" dirty="0" err="1">
                <a:solidFill>
                  <a:schemeClr val="bg1"/>
                </a:solidFill>
              </a:rPr>
              <a:t>Barrak</a:t>
            </a:r>
            <a:r>
              <a:rPr lang="fr-FR" dirty="0">
                <a:solidFill>
                  <a:schemeClr val="bg1"/>
                </a:solidFill>
              </a:rPr>
              <a:t>, ISI, </a:t>
            </a:r>
            <a:r>
              <a:rPr lang="fr-FR" dirty="0" smtClean="0">
                <a:solidFill>
                  <a:schemeClr val="bg1"/>
                </a:solidFill>
              </a:rPr>
              <a:t>2013</a:t>
            </a:r>
            <a:endParaRPr lang="fr-BE" dirty="0">
              <a:solidFill>
                <a:schemeClr val="bg1"/>
              </a:solidFill>
            </a:endParaRPr>
          </a:p>
        </p:txBody>
      </p:sp>
      <p:sp>
        <p:nvSpPr>
          <p:cNvPr id="4" name="ZoneTexte 3"/>
          <p:cNvSpPr txBox="1"/>
          <p:nvPr/>
        </p:nvSpPr>
        <p:spPr>
          <a:xfrm>
            <a:off x="971979" y="5726572"/>
            <a:ext cx="3505511" cy="369332"/>
          </a:xfrm>
          <a:prstGeom prst="rect">
            <a:avLst/>
          </a:prstGeom>
          <a:noFill/>
        </p:spPr>
        <p:txBody>
          <a:bodyPr wrap="none" rtlCol="0">
            <a:spAutoFit/>
          </a:bodyPr>
          <a:lstStyle/>
          <a:p>
            <a:r>
              <a:rPr lang="fr-FR" b="1" dirty="0" smtClean="0">
                <a:ln w="0"/>
                <a:solidFill>
                  <a:schemeClr val="tx2">
                    <a:lumMod val="75000"/>
                  </a:schemeClr>
                </a:solidFill>
                <a:effectLst/>
              </a:rPr>
              <a:t>Déclanchement d’un message PDO</a:t>
            </a:r>
          </a:p>
        </p:txBody>
      </p:sp>
      <p:pic>
        <p:nvPicPr>
          <p:cNvPr id="32772" name="Picture 4" descr="C:\Users\Amin\Desktop\pd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617" y="2336605"/>
            <a:ext cx="3678237" cy="326236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avec flèche 7"/>
          <p:cNvCxnSpPr/>
          <p:nvPr/>
        </p:nvCxnSpPr>
        <p:spPr>
          <a:xfrm>
            <a:off x="1337633" y="2932109"/>
            <a:ext cx="34295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a:off x="1680593" y="3967788"/>
            <a:ext cx="179326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H="1" flipV="1">
            <a:off x="1680593" y="4871269"/>
            <a:ext cx="176325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320591" y="1052736"/>
            <a:ext cx="6815000" cy="1338828"/>
          </a:xfrm>
          <a:prstGeom prst="rect">
            <a:avLst/>
          </a:prstGeom>
          <a:noFill/>
        </p:spPr>
        <p:txBody>
          <a:bodyPr wrap="square" rtlCol="0">
            <a:spAutoFit/>
          </a:bodyPr>
          <a:lstStyle/>
          <a:p>
            <a:pPr>
              <a:lnSpc>
                <a:spcPct val="150000"/>
              </a:lnSpc>
            </a:pPr>
            <a:r>
              <a:rPr lang="fr-FR" b="1" dirty="0" smtClean="0">
                <a:ln w="0"/>
                <a:solidFill>
                  <a:schemeClr val="tx2">
                    <a:lumMod val="75000"/>
                  </a:schemeClr>
                </a:solidFill>
                <a:effectLst/>
              </a:rPr>
              <a:t>Types de message PDO</a:t>
            </a:r>
            <a:endParaRPr lang="fr-FR" dirty="0" smtClean="0">
              <a:ln w="0"/>
              <a:solidFill>
                <a:schemeClr val="tx2">
                  <a:lumMod val="75000"/>
                </a:schemeClr>
              </a:solidFill>
              <a:effectLst/>
            </a:endParaRPr>
          </a:p>
          <a:p>
            <a:pPr marL="285750" indent="-285750">
              <a:lnSpc>
                <a:spcPct val="150000"/>
              </a:lnSpc>
              <a:buFontTx/>
              <a:buChar char="-"/>
            </a:pPr>
            <a:r>
              <a:rPr lang="fr-FR" dirty="0" smtClean="0">
                <a:ln w="0"/>
                <a:solidFill>
                  <a:schemeClr val="tx2">
                    <a:lumMod val="75000"/>
                  </a:schemeClr>
                </a:solidFill>
                <a:effectLst/>
              </a:rPr>
              <a:t>PDO </a:t>
            </a:r>
            <a:r>
              <a:rPr lang="fr-FR" dirty="0" err="1" smtClean="0">
                <a:ln w="0"/>
                <a:solidFill>
                  <a:schemeClr val="tx2">
                    <a:lumMod val="75000"/>
                  </a:schemeClr>
                </a:solidFill>
                <a:effectLst/>
              </a:rPr>
              <a:t>mapping</a:t>
            </a:r>
            <a:endParaRPr lang="fr-FR" dirty="0" smtClean="0">
              <a:ln w="0"/>
              <a:solidFill>
                <a:schemeClr val="tx2">
                  <a:lumMod val="75000"/>
                </a:schemeClr>
              </a:solidFill>
              <a:effectLst/>
            </a:endParaRPr>
          </a:p>
          <a:p>
            <a:pPr marL="285750" indent="-285750">
              <a:lnSpc>
                <a:spcPct val="150000"/>
              </a:lnSpc>
              <a:buFontTx/>
              <a:buChar char="-"/>
            </a:pPr>
            <a:r>
              <a:rPr lang="fr-FR" dirty="0" smtClean="0">
                <a:ln w="0"/>
                <a:solidFill>
                  <a:schemeClr val="tx2">
                    <a:lumMod val="75000"/>
                  </a:schemeClr>
                </a:solidFill>
                <a:effectLst/>
              </a:rPr>
              <a:t>PDO Communication</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9" name="ZoneTexte 18"/>
          <p:cNvSpPr txBox="1"/>
          <p:nvPr/>
        </p:nvSpPr>
        <p:spPr>
          <a:xfrm>
            <a:off x="5333515" y="5842590"/>
            <a:ext cx="3330142" cy="369332"/>
          </a:xfrm>
          <a:prstGeom prst="rect">
            <a:avLst/>
          </a:prstGeom>
          <a:noFill/>
        </p:spPr>
        <p:txBody>
          <a:bodyPr wrap="none" rtlCol="0">
            <a:spAutoFit/>
          </a:bodyPr>
          <a:lstStyle/>
          <a:p>
            <a:r>
              <a:rPr lang="fr-FR" b="1" dirty="0" smtClean="0">
                <a:ln w="0"/>
                <a:solidFill>
                  <a:schemeClr val="tx2">
                    <a:lumMod val="75000"/>
                  </a:schemeClr>
                </a:solidFill>
                <a:effectLst/>
              </a:rPr>
              <a:t>Organigramme transmettre PDO </a:t>
            </a: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6" name="Objet 5"/>
          <p:cNvGraphicFramePr>
            <a:graphicFrameLocks noChangeAspect="1"/>
          </p:cNvGraphicFramePr>
          <p:nvPr>
            <p:extLst>
              <p:ext uri="{D42A27DB-BD31-4B8C-83A1-F6EECF244321}">
                <p14:modId xmlns:p14="http://schemas.microsoft.com/office/powerpoint/2010/main" val="1372724832"/>
              </p:ext>
            </p:extLst>
          </p:nvPr>
        </p:nvGraphicFramePr>
        <p:xfrm>
          <a:off x="5181615" y="1100222"/>
          <a:ext cx="3184757" cy="4811016"/>
        </p:xfrm>
        <a:graphic>
          <a:graphicData uri="http://schemas.openxmlformats.org/presentationml/2006/ole">
            <mc:AlternateContent xmlns:mc="http://schemas.openxmlformats.org/markup-compatibility/2006">
              <mc:Choice xmlns:v="urn:schemas-microsoft-com:vml" Requires="v">
                <p:oleObj spid="_x0000_s35865" name="Visio" r:id="rId6" imgW="4200010" imgH="6329942" progId="Visio.Drawing.11">
                  <p:embed/>
                </p:oleObj>
              </mc:Choice>
              <mc:Fallback>
                <p:oleObj name="Visio" r:id="rId6" imgW="4200010" imgH="6329942" progId="Visio.Drawing.11">
                  <p:embed/>
                  <p:pic>
                    <p:nvPicPr>
                      <p:cNvPr id="0" name="Object 3"/>
                      <p:cNvPicPr>
                        <a:picLocks noChangeAspect="1" noChangeArrowheads="1"/>
                      </p:cNvPicPr>
                      <p:nvPr/>
                    </p:nvPicPr>
                    <p:blipFill>
                      <a:blip r:embed="rId7"/>
                      <a:srcRect/>
                      <a:stretch>
                        <a:fillRect/>
                      </a:stretch>
                    </p:blipFill>
                    <p:spPr bwMode="auto">
                      <a:xfrm>
                        <a:off x="5181615" y="1100222"/>
                        <a:ext cx="3184757" cy="4811016"/>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957342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fade">
                                      <p:cBhvr>
                                        <p:cTn id="7" dur="500"/>
                                        <p:tgtEl>
                                          <p:spTgt spid="327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strips(downLeft)">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strips(downLeft)">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24"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normalizeH="0" baseline="0" noProof="0" dirty="0">
              <a:ln>
                <a:noFill/>
              </a:ln>
              <a:solidFill>
                <a:schemeClr val="bg1"/>
              </a:solidFill>
              <a:effectLst/>
              <a:uLnTx/>
              <a:uFillTx/>
              <a:latin typeface="+mj-lt"/>
              <a:ea typeface="+mj-ea"/>
              <a:cs typeface="+mj-cs"/>
            </a:endParaRPr>
          </a:p>
        </p:txBody>
      </p:sp>
      <p:sp>
        <p:nvSpPr>
          <p:cNvPr id="10"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17</a:t>
            </a:fld>
            <a:r>
              <a:rPr lang="fr-BE" dirty="0" smtClean="0">
                <a:solidFill>
                  <a:schemeClr val="tx2">
                    <a:lumMod val="75000"/>
                  </a:schemeClr>
                </a:solidFill>
              </a:rPr>
              <a:t>/24</a:t>
            </a:r>
            <a:endParaRPr lang="fr-BE" dirty="0">
              <a:solidFill>
                <a:schemeClr val="tx2">
                  <a:lumMod val="75000"/>
                </a:schemeClr>
              </a:solidFill>
            </a:endParaRPr>
          </a:p>
        </p:txBody>
      </p:sp>
      <p:sp>
        <p:nvSpPr>
          <p:cNvPr id="8" name="Titre 1"/>
          <p:cNvSpPr txBox="1">
            <a:spLocks/>
          </p:cNvSpPr>
          <p:nvPr/>
        </p:nvSpPr>
        <p:spPr>
          <a:xfrm>
            <a:off x="179512" y="264423"/>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fr-FR" sz="3200" b="1" dirty="0" smtClean="0">
                <a:solidFill>
                  <a:schemeClr val="bg1"/>
                </a:solidFill>
                <a:latin typeface="+mj-lt"/>
                <a:ea typeface="+mj-ea"/>
                <a:cs typeface="+mj-cs"/>
              </a:rPr>
              <a:t>Message SDO (Service Data Object)</a:t>
            </a:r>
            <a:endParaRPr kumimoji="0" lang="fr-FR" sz="3200" b="1" i="0" u="none" strike="noStrike" kern="1200" cap="none" normalizeH="0" baseline="0" dirty="0">
              <a:ln>
                <a:noFill/>
              </a:ln>
              <a:solidFill>
                <a:schemeClr val="bg1"/>
              </a:solidFill>
              <a:effectLst/>
              <a:uLnTx/>
              <a:uFillTx/>
              <a:latin typeface="+mj-lt"/>
              <a:ea typeface="+mj-ea"/>
              <a:cs typeface="+mj-cs"/>
            </a:endParaRPr>
          </a:p>
        </p:txBody>
      </p:sp>
      <p:sp>
        <p:nvSpPr>
          <p:cNvPr id="9" name="Rectangle 8"/>
          <p:cNvSpPr/>
          <p:nvPr/>
        </p:nvSpPr>
        <p:spPr>
          <a:xfrm>
            <a:off x="320591" y="152736"/>
            <a:ext cx="2016084" cy="90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1400"/>
          </a:p>
        </p:txBody>
      </p:sp>
      <p:sp>
        <p:nvSpPr>
          <p:cNvPr id="11" name="ZoneTexte 10"/>
          <p:cNvSpPr txBox="1"/>
          <p:nvPr/>
        </p:nvSpPr>
        <p:spPr>
          <a:xfrm>
            <a:off x="467543" y="188640"/>
            <a:ext cx="1869131" cy="861774"/>
          </a:xfrm>
          <a:prstGeom prst="rect">
            <a:avLst/>
          </a:prstGeom>
          <a:noFill/>
        </p:spPr>
        <p:txBody>
          <a:bodyPr wrap="square" rtlCol="0">
            <a:spAutoFit/>
          </a:bodyPr>
          <a:lstStyle/>
          <a:p>
            <a:pPr>
              <a:spcBef>
                <a:spcPts val="600"/>
              </a:spcBef>
            </a:pPr>
            <a:r>
              <a:rPr lang="fr-FR" sz="1200" dirty="0">
                <a:solidFill>
                  <a:schemeClr val="tx2">
                    <a:lumMod val="40000"/>
                    <a:lumOff val="60000"/>
                  </a:schemeClr>
                </a:solidFill>
              </a:rPr>
              <a:t>Protocole CANopen</a:t>
            </a:r>
          </a:p>
          <a:p>
            <a:pPr>
              <a:spcBef>
                <a:spcPts val="600"/>
              </a:spcBef>
            </a:pPr>
            <a:r>
              <a:rPr lang="fr-FR" sz="1400" b="1" u="sng" dirty="0">
                <a:solidFill>
                  <a:schemeClr val="tx2">
                    <a:lumMod val="75000"/>
                  </a:schemeClr>
                </a:solidFill>
              </a:rPr>
              <a:t>Conception CANopen</a:t>
            </a:r>
          </a:p>
          <a:p>
            <a:pPr>
              <a:spcBef>
                <a:spcPts val="600"/>
              </a:spcBef>
            </a:pPr>
            <a:r>
              <a:rPr lang="fr-FR" sz="1200" dirty="0">
                <a:solidFill>
                  <a:schemeClr val="tx2">
                    <a:lumMod val="40000"/>
                    <a:lumOff val="60000"/>
                  </a:schemeClr>
                </a:solidFill>
              </a:rPr>
              <a:t>Implémentation sur DSP</a:t>
            </a:r>
          </a:p>
        </p:txBody>
      </p:sp>
      <p:pic>
        <p:nvPicPr>
          <p:cNvPr id="28674" name="Imag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078" y="2376989"/>
            <a:ext cx="4060185"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5" name="Imag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2165" y="1748923"/>
            <a:ext cx="4509436" cy="2677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426459" y="4184683"/>
            <a:ext cx="1694503" cy="338554"/>
          </a:xfrm>
          <a:prstGeom prst="rect">
            <a:avLst/>
          </a:prstGeom>
        </p:spPr>
        <p:txBody>
          <a:bodyPr wrap="none">
            <a:spAutoFit/>
          </a:bodyPr>
          <a:lstStyle/>
          <a:p>
            <a:pPr algn="ctr"/>
            <a:r>
              <a:rPr lang="fr-FR" sz="1600" b="1" dirty="0" smtClean="0">
                <a:solidFill>
                  <a:schemeClr val="tx2"/>
                </a:solidFill>
              </a:rPr>
              <a:t>Transfert accéléré</a:t>
            </a:r>
            <a:endParaRPr lang="fr-FR" sz="1600" b="1" dirty="0">
              <a:solidFill>
                <a:schemeClr val="tx2"/>
              </a:solidFill>
            </a:endParaRPr>
          </a:p>
        </p:txBody>
      </p:sp>
      <p:sp>
        <p:nvSpPr>
          <p:cNvPr id="15" name="Rectangle 14"/>
          <p:cNvSpPr/>
          <p:nvPr/>
        </p:nvSpPr>
        <p:spPr>
          <a:xfrm>
            <a:off x="5614060" y="4471180"/>
            <a:ext cx="1838260" cy="338554"/>
          </a:xfrm>
          <a:prstGeom prst="rect">
            <a:avLst/>
          </a:prstGeom>
        </p:spPr>
        <p:txBody>
          <a:bodyPr wrap="none">
            <a:spAutoFit/>
          </a:bodyPr>
          <a:lstStyle/>
          <a:p>
            <a:pPr algn="ctr"/>
            <a:r>
              <a:rPr lang="fr-FR" sz="1600" b="1" dirty="0" smtClean="0">
                <a:solidFill>
                  <a:schemeClr val="tx2"/>
                </a:solidFill>
              </a:rPr>
              <a:t>Transfert Segmenté</a:t>
            </a:r>
            <a:endParaRPr lang="fr-FR" sz="1600" b="1" dirty="0">
              <a:solidFill>
                <a:schemeClr val="tx2"/>
              </a:solidFill>
            </a:endParaRPr>
          </a:p>
        </p:txBody>
      </p:sp>
      <p:sp>
        <p:nvSpPr>
          <p:cNvPr id="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pSp>
        <p:nvGrpSpPr>
          <p:cNvPr id="2" name="Groupe 1"/>
          <p:cNvGrpSpPr/>
          <p:nvPr/>
        </p:nvGrpSpPr>
        <p:grpSpPr>
          <a:xfrm>
            <a:off x="2647808" y="4842392"/>
            <a:ext cx="4029075" cy="1481045"/>
            <a:chOff x="2647808" y="4842392"/>
            <a:chExt cx="4029075" cy="1481045"/>
          </a:xfrm>
        </p:grpSpPr>
        <p:pic>
          <p:nvPicPr>
            <p:cNvPr id="28682" name="Imag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7808" y="4842392"/>
              <a:ext cx="4029075"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p:nvPr/>
          </p:nvSpPr>
          <p:spPr>
            <a:xfrm>
              <a:off x="3921341" y="5984883"/>
              <a:ext cx="1482009" cy="338554"/>
            </a:xfrm>
            <a:prstGeom prst="rect">
              <a:avLst/>
            </a:prstGeom>
          </p:spPr>
          <p:txBody>
            <a:bodyPr wrap="none">
              <a:spAutoFit/>
            </a:bodyPr>
            <a:lstStyle/>
            <a:p>
              <a:pPr algn="ctr"/>
              <a:r>
                <a:rPr lang="fr-FR" sz="1600" b="1" dirty="0" err="1" smtClean="0">
                  <a:solidFill>
                    <a:schemeClr val="tx2"/>
                  </a:solidFill>
                </a:rPr>
                <a:t>Abort</a:t>
              </a:r>
              <a:r>
                <a:rPr lang="fr-FR" sz="1600" b="1" dirty="0" smtClean="0">
                  <a:solidFill>
                    <a:schemeClr val="tx2"/>
                  </a:solidFill>
                </a:rPr>
                <a:t> Transfert</a:t>
              </a:r>
              <a:endParaRPr lang="fr-FR" sz="1600" b="1" dirty="0">
                <a:solidFill>
                  <a:schemeClr val="tx2"/>
                </a:solidFill>
              </a:endParaRPr>
            </a:p>
          </p:txBody>
        </p:sp>
      </p:grpSp>
      <p:sp>
        <p:nvSpPr>
          <p:cNvPr id="23" name="Espace réservé du pied de page 41"/>
          <p:cNvSpPr>
            <a:spLocks noGrp="1"/>
          </p:cNvSpPr>
          <p:nvPr>
            <p:ph type="ftr" sz="quarter" idx="11"/>
          </p:nvPr>
        </p:nvSpPr>
        <p:spPr>
          <a:xfrm>
            <a:off x="107504" y="6356350"/>
            <a:ext cx="3961612" cy="365125"/>
          </a:xfrm>
        </p:spPr>
        <p:txBody>
          <a:bodyPr/>
          <a:lstStyle/>
          <a:p>
            <a:r>
              <a:rPr lang="fr-FR" dirty="0">
                <a:solidFill>
                  <a:schemeClr val="bg1"/>
                </a:solidFill>
              </a:rPr>
              <a:t>Projet de Fin d’Etudes, Mohamed Amine </a:t>
            </a:r>
            <a:r>
              <a:rPr lang="fr-FR" dirty="0" err="1">
                <a:solidFill>
                  <a:schemeClr val="bg1"/>
                </a:solidFill>
              </a:rPr>
              <a:t>Barrak</a:t>
            </a:r>
            <a:r>
              <a:rPr lang="fr-FR" dirty="0">
                <a:solidFill>
                  <a:schemeClr val="bg1"/>
                </a:solidFill>
              </a:rPr>
              <a:t>, ISI, </a:t>
            </a:r>
            <a:r>
              <a:rPr lang="fr-FR" dirty="0" smtClean="0">
                <a:solidFill>
                  <a:schemeClr val="bg1"/>
                </a:solidFill>
              </a:rPr>
              <a:t>2013</a:t>
            </a:r>
            <a:endParaRPr lang="fr-BE" dirty="0">
              <a:solidFill>
                <a:schemeClr val="bg1"/>
              </a:solidFill>
            </a:endParaRPr>
          </a:p>
        </p:txBody>
      </p:sp>
      <p:sp>
        <p:nvSpPr>
          <p:cNvPr id="22" name="ZoneTexte 21"/>
          <p:cNvSpPr txBox="1"/>
          <p:nvPr/>
        </p:nvSpPr>
        <p:spPr>
          <a:xfrm>
            <a:off x="320591" y="1052736"/>
            <a:ext cx="6815000" cy="1338828"/>
          </a:xfrm>
          <a:prstGeom prst="rect">
            <a:avLst/>
          </a:prstGeom>
          <a:noFill/>
        </p:spPr>
        <p:txBody>
          <a:bodyPr wrap="square" rtlCol="0">
            <a:spAutoFit/>
          </a:bodyPr>
          <a:lstStyle/>
          <a:p>
            <a:pPr>
              <a:lnSpc>
                <a:spcPct val="150000"/>
              </a:lnSpc>
            </a:pPr>
            <a:r>
              <a:rPr lang="fr-FR" b="1" dirty="0" smtClean="0">
                <a:ln w="0"/>
                <a:solidFill>
                  <a:schemeClr val="tx2">
                    <a:lumMod val="75000"/>
                  </a:schemeClr>
                </a:solidFill>
                <a:effectLst/>
              </a:rPr>
              <a:t>Types de communication SDO</a:t>
            </a:r>
            <a:endParaRPr lang="fr-FR" dirty="0" smtClean="0">
              <a:ln w="0"/>
              <a:solidFill>
                <a:schemeClr val="tx2">
                  <a:lumMod val="75000"/>
                </a:schemeClr>
              </a:solidFill>
              <a:effectLst/>
            </a:endParaRPr>
          </a:p>
          <a:p>
            <a:pPr marL="285750" indent="-285750">
              <a:lnSpc>
                <a:spcPct val="150000"/>
              </a:lnSpc>
              <a:buFontTx/>
              <a:buChar char="-"/>
            </a:pPr>
            <a:r>
              <a:rPr lang="fr-FR" dirty="0" smtClean="0">
                <a:ln w="0"/>
                <a:solidFill>
                  <a:schemeClr val="tx2">
                    <a:lumMod val="75000"/>
                  </a:schemeClr>
                </a:solidFill>
                <a:effectLst/>
              </a:rPr>
              <a:t>SDO </a:t>
            </a:r>
            <a:r>
              <a:rPr lang="fr-FR" dirty="0" err="1" smtClean="0">
                <a:ln w="0"/>
                <a:solidFill>
                  <a:schemeClr val="tx2">
                    <a:lumMod val="75000"/>
                  </a:schemeClr>
                </a:solidFill>
                <a:effectLst/>
              </a:rPr>
              <a:t>Download</a:t>
            </a:r>
            <a:endParaRPr lang="fr-FR" dirty="0" smtClean="0">
              <a:ln w="0"/>
              <a:solidFill>
                <a:schemeClr val="tx2">
                  <a:lumMod val="75000"/>
                </a:schemeClr>
              </a:solidFill>
              <a:effectLst/>
            </a:endParaRPr>
          </a:p>
          <a:p>
            <a:pPr marL="285750" indent="-285750">
              <a:lnSpc>
                <a:spcPct val="150000"/>
              </a:lnSpc>
              <a:buFontTx/>
              <a:buChar char="-"/>
            </a:pPr>
            <a:r>
              <a:rPr lang="fr-FR" dirty="0" smtClean="0">
                <a:ln w="0"/>
                <a:solidFill>
                  <a:schemeClr val="tx2">
                    <a:lumMod val="75000"/>
                  </a:schemeClr>
                </a:solidFill>
                <a:effectLst/>
              </a:rPr>
              <a:t>SDO </a:t>
            </a:r>
            <a:r>
              <a:rPr lang="fr-FR" dirty="0" err="1" smtClean="0">
                <a:ln w="0"/>
                <a:solidFill>
                  <a:schemeClr val="tx2">
                    <a:lumMod val="75000"/>
                  </a:schemeClr>
                </a:solidFill>
                <a:effectLst/>
              </a:rPr>
              <a:t>Upload</a:t>
            </a:r>
            <a:endParaRPr lang="fr-FR" dirty="0" smtClean="0">
              <a:ln w="0"/>
              <a:solidFill>
                <a:schemeClr val="tx2">
                  <a:lumMod val="75000"/>
                </a:schemeClr>
              </a:solidFill>
              <a:effectLst/>
            </a:endParaRPr>
          </a:p>
        </p:txBody>
      </p:sp>
    </p:spTree>
    <p:custDataLst>
      <p:tags r:id="rId1"/>
    </p:custDataLst>
    <p:extLst>
      <p:ext uri="{BB962C8B-B14F-4D97-AF65-F5344CB8AC3E}">
        <p14:creationId xmlns:p14="http://schemas.microsoft.com/office/powerpoint/2010/main" val="379784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fade">
                                      <p:cBhvr>
                                        <p:cTn id="7" dur="500"/>
                                        <p:tgtEl>
                                          <p:spTgt spid="286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8675"/>
                                        </p:tgtEl>
                                        <p:attrNameLst>
                                          <p:attrName>style.visibility</p:attrName>
                                        </p:attrNameLst>
                                      </p:cBhvr>
                                      <p:to>
                                        <p:strVal val="visible"/>
                                      </p:to>
                                    </p:set>
                                    <p:animEffect transition="in" filter="fade">
                                      <p:cBhvr>
                                        <p:cTn id="14" dur="500"/>
                                        <p:tgtEl>
                                          <p:spTgt spid="2867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12" y="1701008"/>
            <a:ext cx="9144000" cy="18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23" name="Rectangle 22"/>
          <p:cNvSpPr/>
          <p:nvPr/>
        </p:nvSpPr>
        <p:spPr>
          <a:xfrm>
            <a:off x="107704" y="1700808"/>
            <a:ext cx="2880000" cy="18002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9" name="Rectangle 18"/>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21" name="Titre 1"/>
          <p:cNvSpPr txBox="1">
            <a:spLocks/>
          </p:cNvSpPr>
          <p:nvPr/>
        </p:nvSpPr>
        <p:spPr>
          <a:xfrm>
            <a:off x="2555776" y="1700808"/>
            <a:ext cx="6480720" cy="18002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fr-FR" sz="3200" b="0" i="0" u="none" strike="noStrike" kern="1200" cap="none" spc="300" normalizeH="0" baseline="0" noProof="0" dirty="0" smtClean="0">
                <a:ln>
                  <a:noFill/>
                </a:ln>
                <a:solidFill>
                  <a:schemeClr val="bg1"/>
                </a:solidFill>
                <a:effectLst/>
                <a:uLnTx/>
                <a:uFillTx/>
                <a:latin typeface="+mj-lt"/>
                <a:ea typeface="+mj-ea"/>
                <a:cs typeface="+mj-cs"/>
              </a:rPr>
              <a:t>Implémentation et validation sur DSP</a:t>
            </a:r>
            <a:endParaRPr kumimoji="0" lang="fr-FR" sz="3200" b="0" i="0" u="none" strike="noStrike" kern="1200" cap="none" spc="300" normalizeH="0" baseline="0" noProof="0" dirty="0">
              <a:ln>
                <a:noFill/>
              </a:ln>
              <a:solidFill>
                <a:schemeClr val="bg1"/>
              </a:solidFill>
              <a:effectLst/>
              <a:uLnTx/>
              <a:uFillTx/>
              <a:latin typeface="+mj-lt"/>
              <a:ea typeface="+mj-ea"/>
              <a:cs typeface="+mj-cs"/>
            </a:endParaRPr>
          </a:p>
        </p:txBody>
      </p:sp>
      <p:sp>
        <p:nvSpPr>
          <p:cNvPr id="9" name="ZoneTexte 8"/>
          <p:cNvSpPr txBox="1"/>
          <p:nvPr/>
        </p:nvSpPr>
        <p:spPr>
          <a:xfrm>
            <a:off x="107504" y="1844824"/>
            <a:ext cx="2880000" cy="1538883"/>
          </a:xfrm>
          <a:prstGeom prst="rect">
            <a:avLst/>
          </a:prstGeom>
          <a:noFill/>
        </p:spPr>
        <p:txBody>
          <a:bodyPr wrap="square" rtlCol="0">
            <a:spAutoFit/>
          </a:bodyPr>
          <a:lstStyle/>
          <a:p>
            <a:pPr>
              <a:lnSpc>
                <a:spcPct val="150000"/>
              </a:lnSpc>
              <a:spcBef>
                <a:spcPts val="600"/>
              </a:spcBef>
            </a:pPr>
            <a:r>
              <a:rPr lang="fr-FR" dirty="0" smtClean="0">
                <a:solidFill>
                  <a:schemeClr val="tx2">
                    <a:lumMod val="40000"/>
                    <a:lumOff val="60000"/>
                  </a:schemeClr>
                </a:solidFill>
              </a:rPr>
              <a:t>Protocole CANopen</a:t>
            </a:r>
          </a:p>
          <a:p>
            <a:pPr>
              <a:lnSpc>
                <a:spcPct val="150000"/>
              </a:lnSpc>
              <a:spcBef>
                <a:spcPts val="600"/>
              </a:spcBef>
            </a:pPr>
            <a:r>
              <a:rPr lang="fr-FR" dirty="0">
                <a:solidFill>
                  <a:schemeClr val="tx2">
                    <a:lumMod val="40000"/>
                    <a:lumOff val="60000"/>
                  </a:schemeClr>
                </a:solidFill>
              </a:rPr>
              <a:t>Conception CANopen</a:t>
            </a:r>
          </a:p>
          <a:p>
            <a:pPr>
              <a:lnSpc>
                <a:spcPct val="150000"/>
              </a:lnSpc>
              <a:spcBef>
                <a:spcPts val="600"/>
              </a:spcBef>
            </a:pPr>
            <a:r>
              <a:rPr lang="fr-FR" sz="2000" b="1" u="sng" dirty="0" smtClean="0">
                <a:solidFill>
                  <a:schemeClr val="tx2">
                    <a:lumMod val="75000"/>
                  </a:schemeClr>
                </a:solidFill>
              </a:rPr>
              <a:t>Implémentation sur DSP</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1" name="Rectangle 10"/>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2" name="Titre 1"/>
          <p:cNvSpPr txBox="1">
            <a:spLocks/>
          </p:cNvSpPr>
          <p:nvPr/>
        </p:nvSpPr>
        <p:spPr>
          <a:xfrm>
            <a:off x="2484488" y="260728"/>
            <a:ext cx="6480000"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normalizeH="0" baseline="0" noProof="0" dirty="0">
              <a:ln>
                <a:noFill/>
              </a:ln>
              <a:solidFill>
                <a:schemeClr val="bg1"/>
              </a:solidFill>
              <a:effectLst/>
              <a:uLnTx/>
              <a:uFillTx/>
              <a:latin typeface="+mj-lt"/>
              <a:ea typeface="+mj-ea"/>
              <a:cs typeface="+mj-cs"/>
            </a:endParaRPr>
          </a:p>
        </p:txBody>
      </p:sp>
      <p:sp>
        <p:nvSpPr>
          <p:cNvPr id="13"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fr-FR" sz="3200" b="1" dirty="0" smtClean="0">
                <a:solidFill>
                  <a:schemeClr val="bg1"/>
                </a:solidFill>
                <a:latin typeface="+mj-lt"/>
                <a:ea typeface="+mj-ea"/>
                <a:cs typeface="+mj-cs"/>
              </a:rPr>
              <a:t>Environnements de développement</a:t>
            </a:r>
            <a:endParaRPr kumimoji="0" lang="fr-FR" sz="3200" b="1" i="0" u="none" strike="noStrike" kern="1200" cap="none" normalizeH="0" baseline="0" dirty="0">
              <a:ln>
                <a:noFill/>
              </a:ln>
              <a:solidFill>
                <a:schemeClr val="bg1"/>
              </a:solidFill>
              <a:effectLst/>
              <a:uLnTx/>
              <a:uFillTx/>
              <a:latin typeface="+mj-lt"/>
              <a:ea typeface="+mj-ea"/>
              <a:cs typeface="+mj-cs"/>
            </a:endParaRPr>
          </a:p>
        </p:txBody>
      </p:sp>
      <p:grpSp>
        <p:nvGrpSpPr>
          <p:cNvPr id="6" name="Groupe 5"/>
          <p:cNvGrpSpPr/>
          <p:nvPr/>
        </p:nvGrpSpPr>
        <p:grpSpPr>
          <a:xfrm>
            <a:off x="605697" y="2027985"/>
            <a:ext cx="2957310" cy="2861831"/>
            <a:chOff x="589931" y="1350497"/>
            <a:chExt cx="2691707" cy="2546061"/>
          </a:xfrm>
        </p:grpSpPr>
        <p:pic>
          <p:nvPicPr>
            <p:cNvPr id="33794" name="Picture 2" descr="C:\Users\Amin\Downloads\images (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931" y="1350497"/>
              <a:ext cx="2691707" cy="238634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1056251" y="3527226"/>
              <a:ext cx="1426609" cy="369332"/>
            </a:xfrm>
            <a:prstGeom prst="rect">
              <a:avLst/>
            </a:prstGeom>
            <a:noFill/>
          </p:spPr>
          <p:txBody>
            <a:bodyPr wrap="none" rtlCol="0">
              <a:spAutoFit/>
            </a:bodyPr>
            <a:lstStyle/>
            <a:p>
              <a:r>
                <a:rPr lang="fr-FR" b="1" dirty="0" smtClean="0">
                  <a:ln w="0"/>
                  <a:solidFill>
                    <a:schemeClr val="tx2">
                      <a:lumMod val="75000"/>
                    </a:schemeClr>
                  </a:solidFill>
                  <a:effectLst>
                    <a:reflection blurRad="12700" stA="50000" endPos="50000" dist="5000" dir="5400000" sy="-100000" rotWithShape="0"/>
                  </a:effectLst>
                </a:rPr>
                <a:t>Visual DSP++</a:t>
              </a:r>
            </a:p>
          </p:txBody>
        </p:sp>
        <p:pic>
          <p:nvPicPr>
            <p:cNvPr id="2053" name="Image 22" descr="C:\Users\Amin\Desktop\logiciel visual DSP++.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9886" y="1645458"/>
              <a:ext cx="2060416" cy="1246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19</a:t>
            </a:fld>
            <a:r>
              <a:rPr lang="fr-BE" dirty="0" smtClean="0">
                <a:solidFill>
                  <a:schemeClr val="tx2">
                    <a:lumMod val="75000"/>
                  </a:schemeClr>
                </a:solidFill>
              </a:rPr>
              <a:t>/24</a:t>
            </a:r>
            <a:endParaRPr lang="fr-BE" dirty="0">
              <a:solidFill>
                <a:schemeClr val="tx2">
                  <a:lumMod val="75000"/>
                </a:schemeClr>
              </a:solidFill>
            </a:endParaRPr>
          </a:p>
        </p:txBody>
      </p:sp>
      <p:sp>
        <p:nvSpPr>
          <p:cNvPr id="30" name="Rectangle 29"/>
          <p:cNvSpPr/>
          <p:nvPr/>
        </p:nvSpPr>
        <p:spPr>
          <a:xfrm>
            <a:off x="320591" y="152736"/>
            <a:ext cx="2016084" cy="90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1400"/>
          </a:p>
        </p:txBody>
      </p:sp>
      <p:sp>
        <p:nvSpPr>
          <p:cNvPr id="31" name="ZoneTexte 30"/>
          <p:cNvSpPr txBox="1"/>
          <p:nvPr/>
        </p:nvSpPr>
        <p:spPr>
          <a:xfrm>
            <a:off x="320591" y="188640"/>
            <a:ext cx="2101884" cy="830997"/>
          </a:xfrm>
          <a:prstGeom prst="rect">
            <a:avLst/>
          </a:prstGeom>
          <a:noFill/>
        </p:spPr>
        <p:txBody>
          <a:bodyPr wrap="square" rtlCol="0">
            <a:spAutoFit/>
          </a:bodyPr>
          <a:lstStyle/>
          <a:p>
            <a:pPr>
              <a:spcBef>
                <a:spcPts val="600"/>
              </a:spcBef>
            </a:pPr>
            <a:r>
              <a:rPr lang="fr-FR" sz="1200" dirty="0">
                <a:solidFill>
                  <a:schemeClr val="tx2">
                    <a:lumMod val="40000"/>
                    <a:lumOff val="60000"/>
                  </a:schemeClr>
                </a:solidFill>
              </a:rPr>
              <a:t>Protocole CANopen</a:t>
            </a:r>
          </a:p>
          <a:p>
            <a:pPr>
              <a:spcBef>
                <a:spcPts val="600"/>
              </a:spcBef>
            </a:pPr>
            <a:r>
              <a:rPr lang="fr-FR" sz="1200" dirty="0">
                <a:solidFill>
                  <a:schemeClr val="tx2">
                    <a:lumMod val="40000"/>
                    <a:lumOff val="60000"/>
                  </a:schemeClr>
                </a:solidFill>
              </a:rPr>
              <a:t>Conception CANopen</a:t>
            </a:r>
          </a:p>
          <a:p>
            <a:pPr>
              <a:spcBef>
                <a:spcPts val="600"/>
              </a:spcBef>
            </a:pPr>
            <a:r>
              <a:rPr lang="fr-FR" sz="1400" b="1" u="sng" dirty="0">
                <a:solidFill>
                  <a:schemeClr val="tx2">
                    <a:lumMod val="75000"/>
                  </a:schemeClr>
                </a:solidFill>
              </a:rPr>
              <a:t>Implémentation sur DSP</a:t>
            </a:r>
          </a:p>
        </p:txBody>
      </p:sp>
      <p:sp>
        <p:nvSpPr>
          <p:cNvPr id="32" name="Espace réservé du pied de page 41"/>
          <p:cNvSpPr>
            <a:spLocks noGrp="1"/>
          </p:cNvSpPr>
          <p:nvPr>
            <p:ph type="ftr" sz="quarter" idx="11"/>
          </p:nvPr>
        </p:nvSpPr>
        <p:spPr>
          <a:xfrm>
            <a:off x="107504" y="6356350"/>
            <a:ext cx="3961612" cy="365125"/>
          </a:xfrm>
        </p:spPr>
        <p:txBody>
          <a:bodyPr/>
          <a:lstStyle/>
          <a:p>
            <a:r>
              <a:rPr lang="fr-FR" dirty="0">
                <a:solidFill>
                  <a:schemeClr val="bg1"/>
                </a:solidFill>
              </a:rPr>
              <a:t>Projet de Fin d’Etudes, Mohamed Amine </a:t>
            </a:r>
            <a:r>
              <a:rPr lang="fr-FR" dirty="0" err="1">
                <a:solidFill>
                  <a:schemeClr val="bg1"/>
                </a:solidFill>
              </a:rPr>
              <a:t>Barrak</a:t>
            </a:r>
            <a:r>
              <a:rPr lang="fr-FR" dirty="0">
                <a:solidFill>
                  <a:schemeClr val="bg1"/>
                </a:solidFill>
              </a:rPr>
              <a:t>, ISI, </a:t>
            </a:r>
            <a:r>
              <a:rPr lang="fr-FR" dirty="0" smtClean="0">
                <a:solidFill>
                  <a:schemeClr val="bg1"/>
                </a:solidFill>
              </a:rPr>
              <a:t>2013</a:t>
            </a:r>
            <a:endParaRPr lang="fr-BE" dirty="0">
              <a:solidFill>
                <a:schemeClr val="bg1"/>
              </a:solidFill>
            </a:endParaRPr>
          </a:p>
        </p:txBody>
      </p:sp>
      <p:grpSp>
        <p:nvGrpSpPr>
          <p:cNvPr id="7" name="Groupe 6"/>
          <p:cNvGrpSpPr/>
          <p:nvPr/>
        </p:nvGrpSpPr>
        <p:grpSpPr>
          <a:xfrm>
            <a:off x="3785345" y="2652727"/>
            <a:ext cx="1814286" cy="2215476"/>
            <a:chOff x="3664855" y="1675589"/>
            <a:chExt cx="1814286" cy="2215476"/>
          </a:xfrm>
        </p:grpSpPr>
        <p:pic>
          <p:nvPicPr>
            <p:cNvPr id="33795" name="Picture 3" descr="C:\Users\Amin\Downloads\1424589-4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4855" y="1675589"/>
              <a:ext cx="1814286" cy="1736159"/>
            </a:xfrm>
            <a:prstGeom prst="rect">
              <a:avLst/>
            </a:prstGeom>
            <a:noFill/>
            <a:extLst>
              <a:ext uri="{909E8E84-426E-40DD-AFC4-6F175D3DCCD1}">
                <a14:hiddenFill xmlns:a14="http://schemas.microsoft.com/office/drawing/2010/main">
                  <a:solidFill>
                    <a:srgbClr val="FFFFFF"/>
                  </a:solidFill>
                </a14:hiddenFill>
              </a:ext>
            </a:extLst>
          </p:spPr>
        </p:pic>
        <p:sp>
          <p:nvSpPr>
            <p:cNvPr id="23" name="ZoneTexte 22"/>
            <p:cNvSpPr txBox="1"/>
            <p:nvPr/>
          </p:nvSpPr>
          <p:spPr>
            <a:xfrm>
              <a:off x="3924802" y="3521733"/>
              <a:ext cx="1224887" cy="369332"/>
            </a:xfrm>
            <a:prstGeom prst="rect">
              <a:avLst/>
            </a:prstGeom>
            <a:noFill/>
          </p:spPr>
          <p:txBody>
            <a:bodyPr wrap="none" rtlCol="0">
              <a:spAutoFit/>
            </a:bodyPr>
            <a:lstStyle/>
            <a:p>
              <a:r>
                <a:rPr lang="fr-FR" b="1" dirty="0" smtClean="0">
                  <a:ln w="0"/>
                  <a:solidFill>
                    <a:schemeClr val="tx2">
                      <a:lumMod val="75000"/>
                    </a:schemeClr>
                  </a:solidFill>
                  <a:effectLst>
                    <a:reflection blurRad="12700" stA="50000" endPos="50000" dist="5000" dir="5400000" sy="-100000" rotWithShape="0"/>
                  </a:effectLst>
                </a:rPr>
                <a:t>Câble JTAG</a:t>
              </a:r>
            </a:p>
          </p:txBody>
        </p:sp>
      </p:grpSp>
      <p:grpSp>
        <p:nvGrpSpPr>
          <p:cNvPr id="5" name="Groupe 4"/>
          <p:cNvGrpSpPr/>
          <p:nvPr/>
        </p:nvGrpSpPr>
        <p:grpSpPr>
          <a:xfrm>
            <a:off x="5724488" y="1797269"/>
            <a:ext cx="3240000" cy="3085965"/>
            <a:chOff x="5724488" y="1066259"/>
            <a:chExt cx="3021804" cy="2855249"/>
          </a:xfrm>
        </p:grpSpPr>
        <p:pic>
          <p:nvPicPr>
            <p:cNvPr id="33798" name="Picture 6" descr="http://fr.farnell.com/productimages/farnell/standard/2217591-4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4488" y="1066259"/>
              <a:ext cx="3021804" cy="2616280"/>
            </a:xfrm>
            <a:prstGeom prst="rect">
              <a:avLst/>
            </a:prstGeom>
            <a:noFill/>
            <a:extLst>
              <a:ext uri="{909E8E84-426E-40DD-AFC4-6F175D3DCCD1}">
                <a14:hiddenFill xmlns:a14="http://schemas.microsoft.com/office/drawing/2010/main">
                  <a:solidFill>
                    <a:srgbClr val="FFFFFF"/>
                  </a:solidFill>
                </a14:hiddenFill>
              </a:ext>
            </a:extLst>
          </p:spPr>
        </p:pic>
        <p:sp>
          <p:nvSpPr>
            <p:cNvPr id="24" name="ZoneTexte 23"/>
            <p:cNvSpPr txBox="1"/>
            <p:nvPr/>
          </p:nvSpPr>
          <p:spPr>
            <a:xfrm>
              <a:off x="6555547" y="3552176"/>
              <a:ext cx="1940468" cy="369332"/>
            </a:xfrm>
            <a:prstGeom prst="rect">
              <a:avLst/>
            </a:prstGeom>
            <a:noFill/>
          </p:spPr>
          <p:txBody>
            <a:bodyPr wrap="none" rtlCol="0">
              <a:spAutoFit/>
            </a:bodyPr>
            <a:lstStyle/>
            <a:p>
              <a:r>
                <a:rPr lang="fr-FR" b="1" dirty="0" smtClean="0">
                  <a:ln w="0"/>
                  <a:solidFill>
                    <a:schemeClr val="tx2">
                      <a:lumMod val="75000"/>
                    </a:schemeClr>
                  </a:solidFill>
                  <a:effectLst>
                    <a:reflection blurRad="12700" stA="50000" endPos="50000" dist="5000" dir="5400000" sy="-100000" rotWithShape="0"/>
                  </a:effectLst>
                </a:rPr>
                <a:t>Plateforme </a:t>
              </a:r>
              <a:r>
                <a:rPr lang="fr-FR" b="1" dirty="0" err="1" smtClean="0">
                  <a:ln w="0"/>
                  <a:solidFill>
                    <a:schemeClr val="tx2">
                      <a:lumMod val="75000"/>
                    </a:schemeClr>
                  </a:solidFill>
                  <a:effectLst>
                    <a:reflection blurRad="12700" stA="50000" endPos="50000" dist="5000" dir="5400000" sy="-100000" rotWithShape="0"/>
                  </a:effectLst>
                </a:rPr>
                <a:t>ezLINX</a:t>
              </a:r>
              <a:endParaRPr lang="fr-FR" b="1" dirty="0" smtClean="0">
                <a:ln w="0"/>
                <a:solidFill>
                  <a:schemeClr val="tx2">
                    <a:lumMod val="75000"/>
                  </a:schemeClr>
                </a:solidFill>
                <a:effectLst>
                  <a:reflection blurRad="12700" stA="50000" endPos="50000" dist="5000" dir="5400000" sy="-100000" rotWithShape="0"/>
                </a:effectLst>
              </a:endParaRPr>
            </a:p>
          </p:txBody>
        </p:sp>
      </p:grpSp>
    </p:spTree>
    <p:custDataLst>
      <p:tags r:id="rId1"/>
    </p:custDataLst>
    <p:extLst>
      <p:ext uri="{BB962C8B-B14F-4D97-AF65-F5344CB8AC3E}">
        <p14:creationId xmlns:p14="http://schemas.microsoft.com/office/powerpoint/2010/main" val="4128969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24"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normalizeH="0" baseline="0" noProof="0" dirty="0">
              <a:ln>
                <a:noFill/>
              </a:ln>
              <a:solidFill>
                <a:schemeClr val="bg1"/>
              </a:solidFill>
              <a:effectLst/>
              <a:uLnTx/>
              <a:uFillTx/>
              <a:latin typeface="+mj-lt"/>
              <a:ea typeface="+mj-ea"/>
              <a:cs typeface="+mj-cs"/>
            </a:endParaRPr>
          </a:p>
        </p:txBody>
      </p:sp>
      <p:sp>
        <p:nvSpPr>
          <p:cNvPr id="30" name="Titre 1"/>
          <p:cNvSpPr txBox="1">
            <a:spLocks/>
          </p:cNvSpPr>
          <p:nvPr/>
        </p:nvSpPr>
        <p:spPr>
          <a:xfrm>
            <a:off x="179512" y="260648"/>
            <a:ext cx="8784976" cy="720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3200" b="1" dirty="0" smtClean="0">
                <a:solidFill>
                  <a:schemeClr val="bg1"/>
                </a:solidFill>
                <a:latin typeface="+mj-lt"/>
                <a:ea typeface="+mj-ea"/>
                <a:cs typeface="+mj-cs"/>
              </a:rPr>
              <a:t>Contexte et objectif du projet</a:t>
            </a:r>
            <a:endParaRPr kumimoji="0" lang="fr-FR" sz="3200" b="1" i="0" u="none" strike="noStrike" kern="1200" cap="none" normalizeH="0" baseline="0" dirty="0">
              <a:ln>
                <a:noFill/>
              </a:ln>
              <a:solidFill>
                <a:schemeClr val="bg1"/>
              </a:solidFill>
              <a:effectLst/>
              <a:uLnTx/>
              <a:uFillTx/>
              <a:latin typeface="+mj-lt"/>
              <a:ea typeface="+mj-ea"/>
              <a:cs typeface="+mj-cs"/>
            </a:endParaRPr>
          </a:p>
        </p:txBody>
      </p:sp>
      <p:sp>
        <p:nvSpPr>
          <p:cNvPr id="10" name="Oval 12"/>
          <p:cNvSpPr>
            <a:spLocks noChangeArrowheads="1"/>
          </p:cNvSpPr>
          <p:nvPr/>
        </p:nvSpPr>
        <p:spPr bwMode="auto">
          <a:xfrm>
            <a:off x="4136515" y="4149080"/>
            <a:ext cx="1311275" cy="662782"/>
          </a:xfrm>
          <a:prstGeom prst="ellipse">
            <a:avLst/>
          </a:prstGeom>
          <a:solidFill>
            <a:schemeClr val="accent3"/>
          </a:solidFill>
          <a:ln w="9525">
            <a:solidFill>
              <a:schemeClr val="tx1"/>
            </a:solidFill>
            <a:round/>
            <a:headEnd/>
            <a:tailEnd/>
          </a:ln>
          <a:effectLst/>
        </p:spPr>
        <p:txBody>
          <a:bodyPr wrap="none" anchor="ctr"/>
          <a:lstStyle/>
          <a:p>
            <a:pPr algn="ctr" eaLnBrk="0" hangingPunct="0"/>
            <a:r>
              <a:rPr kumimoji="1" lang="en-US" altLang="ja-JP" sz="2400" b="1" dirty="0">
                <a:solidFill>
                  <a:schemeClr val="bg1"/>
                </a:solidFill>
                <a:latin typeface="Times New Roman" pitchFamily="18" charset="0"/>
                <a:ea typeface="MS PGothic" pitchFamily="34" charset="-128"/>
              </a:rPr>
              <a:t>CAN</a:t>
            </a:r>
          </a:p>
        </p:txBody>
      </p:sp>
      <p:grpSp>
        <p:nvGrpSpPr>
          <p:cNvPr id="3" name="Groupe 2"/>
          <p:cNvGrpSpPr/>
          <p:nvPr/>
        </p:nvGrpSpPr>
        <p:grpSpPr>
          <a:xfrm>
            <a:off x="1230673" y="3502819"/>
            <a:ext cx="7353066" cy="2792763"/>
            <a:chOff x="1230673" y="3502819"/>
            <a:chExt cx="7353066" cy="2792763"/>
          </a:xfrm>
        </p:grpSpPr>
        <p:pic>
          <p:nvPicPr>
            <p:cNvPr id="19" name="Picture 18" descr="F:\営業技術\003絵部品\imagi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4085247"/>
              <a:ext cx="1344861" cy="918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Line 20"/>
            <p:cNvSpPr>
              <a:spLocks noChangeShapeType="1"/>
            </p:cNvSpPr>
            <p:nvPr/>
          </p:nvSpPr>
          <p:spPr bwMode="auto">
            <a:xfrm flipV="1">
              <a:off x="5447790" y="4072025"/>
              <a:ext cx="1097371" cy="29308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wrap="none" anchor="ctr"/>
            <a:lstStyle/>
            <a:p>
              <a:endParaRPr lang="fr-FR"/>
            </a:p>
          </p:txBody>
        </p:sp>
        <p:pic>
          <p:nvPicPr>
            <p:cNvPr id="26" name="Picture 23" descr="O:\DL_PRODUCTS\DL7000\DL7200\CANbus\写真\CTsca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4633" y="3502819"/>
              <a:ext cx="1863725"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 name="Picture 1" descr="C:\Users\Amin\Downloads\63-mise-en-reseau-sls-amg.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69116" y="5173316"/>
              <a:ext cx="2155117" cy="1085649"/>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descr="C:\Users\Amin\Downloads\chargeur-caterpillar - Copi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91855" y="5039844"/>
              <a:ext cx="1891884" cy="1255738"/>
            </a:xfrm>
            <a:prstGeom prst="rect">
              <a:avLst/>
            </a:prstGeom>
            <a:noFill/>
            <a:extLst>
              <a:ext uri="{909E8E84-426E-40DD-AFC4-6F175D3DCCD1}">
                <a14:hiddenFill xmlns:a14="http://schemas.microsoft.com/office/drawing/2010/main">
                  <a:solidFill>
                    <a:srgbClr val="FFFFFF"/>
                  </a:solidFill>
                </a14:hiddenFill>
              </a:ext>
            </a:extLst>
          </p:spPr>
        </p:pic>
        <p:pic>
          <p:nvPicPr>
            <p:cNvPr id="16387" name="Picture 3" descr="C:\Users\Amin\Downloads\miami-yacht-charter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30673" y="5173316"/>
              <a:ext cx="1979263" cy="935084"/>
            </a:xfrm>
            <a:prstGeom prst="rect">
              <a:avLst/>
            </a:prstGeom>
            <a:noFill/>
            <a:extLst>
              <a:ext uri="{909E8E84-426E-40DD-AFC4-6F175D3DCCD1}">
                <a14:hiddenFill xmlns:a14="http://schemas.microsoft.com/office/drawing/2010/main">
                  <a:solidFill>
                    <a:srgbClr val="FFFFFF"/>
                  </a:solidFill>
                </a14:hiddenFill>
              </a:ext>
            </a:extLst>
          </p:spPr>
        </p:pic>
        <p:sp>
          <p:nvSpPr>
            <p:cNvPr id="31" name="Line 20"/>
            <p:cNvSpPr>
              <a:spLocks noChangeShapeType="1"/>
            </p:cNvSpPr>
            <p:nvPr/>
          </p:nvSpPr>
          <p:spPr bwMode="auto">
            <a:xfrm>
              <a:off x="5321065" y="4676242"/>
              <a:ext cx="1343568" cy="655811"/>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wrap="none" anchor="ctr"/>
            <a:lstStyle/>
            <a:p>
              <a:endParaRPr lang="fr-FR"/>
            </a:p>
          </p:txBody>
        </p:sp>
        <p:sp>
          <p:nvSpPr>
            <p:cNvPr id="32" name="Line 20"/>
            <p:cNvSpPr>
              <a:spLocks noChangeShapeType="1"/>
            </p:cNvSpPr>
            <p:nvPr/>
          </p:nvSpPr>
          <p:spPr bwMode="auto">
            <a:xfrm>
              <a:off x="4792152" y="4797152"/>
              <a:ext cx="67880" cy="534902"/>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wrap="none" anchor="ctr"/>
            <a:lstStyle/>
            <a:p>
              <a:endParaRPr lang="fr-FR"/>
            </a:p>
          </p:txBody>
        </p:sp>
        <p:sp>
          <p:nvSpPr>
            <p:cNvPr id="33" name="Line 20"/>
            <p:cNvSpPr>
              <a:spLocks noChangeShapeType="1"/>
            </p:cNvSpPr>
            <p:nvPr/>
          </p:nvSpPr>
          <p:spPr bwMode="auto">
            <a:xfrm flipH="1">
              <a:off x="3209932" y="4676242"/>
              <a:ext cx="1001601" cy="497074"/>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wrap="none" anchor="ctr"/>
            <a:lstStyle/>
            <a:p>
              <a:endParaRPr lang="fr-FR"/>
            </a:p>
          </p:txBody>
        </p:sp>
        <p:sp>
          <p:nvSpPr>
            <p:cNvPr id="34" name="Line 20"/>
            <p:cNvSpPr>
              <a:spLocks noChangeShapeType="1"/>
            </p:cNvSpPr>
            <p:nvPr/>
          </p:nvSpPr>
          <p:spPr bwMode="auto">
            <a:xfrm flipH="1" flipV="1">
              <a:off x="3036541" y="4202113"/>
              <a:ext cx="1099972" cy="162992"/>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wrap="none" anchor="ctr"/>
            <a:lstStyle/>
            <a:p>
              <a:endParaRPr lang="fr-FR"/>
            </a:p>
          </p:txBody>
        </p:sp>
      </p:grpSp>
      <p:sp>
        <p:nvSpPr>
          <p:cNvPr id="35" name="Rectangle 34"/>
          <p:cNvSpPr/>
          <p:nvPr/>
        </p:nvSpPr>
        <p:spPr>
          <a:xfrm>
            <a:off x="7596336" y="6381368"/>
            <a:ext cx="143996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37"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2</a:t>
            </a:fld>
            <a:r>
              <a:rPr lang="fr-BE" dirty="0" smtClean="0">
                <a:solidFill>
                  <a:schemeClr val="tx2">
                    <a:lumMod val="75000"/>
                  </a:schemeClr>
                </a:solidFill>
              </a:rPr>
              <a:t>/24</a:t>
            </a:r>
            <a:endParaRPr lang="fr-BE" dirty="0">
              <a:solidFill>
                <a:schemeClr val="tx2">
                  <a:lumMod val="75000"/>
                </a:schemeClr>
              </a:solidFill>
            </a:endParaRPr>
          </a:p>
        </p:txBody>
      </p:sp>
      <p:sp>
        <p:nvSpPr>
          <p:cNvPr id="38" name="Espace réservé du pied de page 41"/>
          <p:cNvSpPr>
            <a:spLocks noGrp="1"/>
          </p:cNvSpPr>
          <p:nvPr>
            <p:ph type="ftr" sz="quarter" idx="11"/>
          </p:nvPr>
        </p:nvSpPr>
        <p:spPr>
          <a:xfrm>
            <a:off x="107504" y="6356350"/>
            <a:ext cx="3961612" cy="365125"/>
          </a:xfrm>
        </p:spPr>
        <p:txBody>
          <a:bodyPr/>
          <a:lstStyle/>
          <a:p>
            <a:r>
              <a:rPr lang="fr-FR" dirty="0">
                <a:solidFill>
                  <a:schemeClr val="bg1"/>
                </a:solidFill>
              </a:rPr>
              <a:t>Projet de Fin d’Etudes, Mohamed Amine </a:t>
            </a:r>
            <a:r>
              <a:rPr lang="fr-FR" dirty="0" err="1">
                <a:solidFill>
                  <a:schemeClr val="bg1"/>
                </a:solidFill>
              </a:rPr>
              <a:t>Barrak</a:t>
            </a:r>
            <a:r>
              <a:rPr lang="fr-FR" dirty="0">
                <a:solidFill>
                  <a:schemeClr val="bg1"/>
                </a:solidFill>
              </a:rPr>
              <a:t>, ISI, </a:t>
            </a:r>
            <a:r>
              <a:rPr lang="fr-FR" dirty="0" smtClean="0">
                <a:solidFill>
                  <a:schemeClr val="bg1"/>
                </a:solidFill>
              </a:rPr>
              <a:t>2013</a:t>
            </a:r>
            <a:endParaRPr lang="fr-BE" dirty="0">
              <a:solidFill>
                <a:schemeClr val="bg1"/>
              </a:solidFill>
            </a:endParaRPr>
          </a:p>
        </p:txBody>
      </p:sp>
      <p:sp>
        <p:nvSpPr>
          <p:cNvPr id="4" name="Rectangle 3"/>
          <p:cNvSpPr/>
          <p:nvPr/>
        </p:nvSpPr>
        <p:spPr>
          <a:xfrm>
            <a:off x="669471" y="3216729"/>
            <a:ext cx="8295017" cy="30788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467544" y="1249458"/>
            <a:ext cx="8496944" cy="4216539"/>
          </a:xfrm>
          <a:prstGeom prst="rect">
            <a:avLst/>
          </a:prstGeom>
        </p:spPr>
        <p:txBody>
          <a:bodyPr wrap="square">
            <a:spAutoFit/>
          </a:bodyPr>
          <a:lstStyle/>
          <a:p>
            <a:pPr marL="342900" indent="-342900">
              <a:spcBef>
                <a:spcPts val="600"/>
              </a:spcBef>
              <a:spcAft>
                <a:spcPts val="600"/>
              </a:spcAft>
              <a:buFont typeface="Arial" pitchFamily="34" charset="0"/>
              <a:buChar char="•"/>
            </a:pPr>
            <a:r>
              <a:rPr lang="fr-FR" sz="2000" dirty="0">
                <a:ln w="0"/>
                <a:solidFill>
                  <a:schemeClr val="tx2">
                    <a:lumMod val="75000"/>
                  </a:schemeClr>
                </a:solidFill>
                <a:effectLst/>
              </a:rPr>
              <a:t>Les </a:t>
            </a:r>
            <a:r>
              <a:rPr lang="fr-FR" sz="2000" b="1" dirty="0">
                <a:ln w="0"/>
                <a:solidFill>
                  <a:schemeClr val="tx2">
                    <a:lumMod val="75000"/>
                  </a:schemeClr>
                </a:solidFill>
                <a:effectLst/>
              </a:rPr>
              <a:t>bus CAN</a:t>
            </a:r>
            <a:r>
              <a:rPr lang="fr-FR" sz="2000" dirty="0">
                <a:ln w="0"/>
                <a:solidFill>
                  <a:schemeClr val="tx2">
                    <a:lumMod val="75000"/>
                  </a:schemeClr>
                </a:solidFill>
                <a:effectLst/>
              </a:rPr>
              <a:t> permettent l’interconnexion entre plusieurs entités d’un même système</a:t>
            </a:r>
          </a:p>
          <a:p>
            <a:pPr marL="342900" indent="-342900">
              <a:spcBef>
                <a:spcPts val="600"/>
              </a:spcBef>
              <a:spcAft>
                <a:spcPts val="600"/>
              </a:spcAft>
              <a:buFont typeface="Arial" pitchFamily="34" charset="0"/>
              <a:buChar char="•"/>
            </a:pPr>
            <a:r>
              <a:rPr lang="fr-FR" sz="2000" dirty="0">
                <a:ln w="0"/>
                <a:solidFill>
                  <a:schemeClr val="tx2">
                    <a:lumMod val="75000"/>
                  </a:schemeClr>
                </a:solidFill>
                <a:effectLst/>
              </a:rPr>
              <a:t>Topologie en bus pour faciliter la mise en place, l’évolution et l’extension des </a:t>
            </a:r>
            <a:r>
              <a:rPr lang="fr-FR" sz="2000" dirty="0" smtClean="0">
                <a:ln w="0"/>
                <a:solidFill>
                  <a:schemeClr val="tx2">
                    <a:lumMod val="75000"/>
                  </a:schemeClr>
                </a:solidFill>
                <a:effectLst/>
              </a:rPr>
              <a:t>systèmes</a:t>
            </a:r>
          </a:p>
          <a:p>
            <a:pPr marL="342900" indent="-342900">
              <a:spcBef>
                <a:spcPts val="600"/>
              </a:spcBef>
              <a:spcAft>
                <a:spcPts val="600"/>
              </a:spcAft>
              <a:buFont typeface="Arial" pitchFamily="34" charset="0"/>
              <a:buChar char="•"/>
            </a:pPr>
            <a:r>
              <a:rPr lang="fr-FR" sz="2000" dirty="0">
                <a:ln w="0"/>
                <a:solidFill>
                  <a:schemeClr val="tx2">
                    <a:lumMod val="75000"/>
                  </a:schemeClr>
                </a:solidFill>
              </a:rPr>
              <a:t>Pour la mise en œuvre d’un bus de communication, un </a:t>
            </a:r>
            <a:r>
              <a:rPr lang="fr-FR" sz="2000" b="1" dirty="0">
                <a:ln w="0"/>
                <a:solidFill>
                  <a:schemeClr val="tx2">
                    <a:lumMod val="75000"/>
                  </a:schemeClr>
                </a:solidFill>
              </a:rPr>
              <a:t>protocole </a:t>
            </a:r>
            <a:r>
              <a:rPr lang="fr-FR" sz="2000" dirty="0" smtClean="0">
                <a:ln w="0"/>
                <a:solidFill>
                  <a:schemeClr val="tx2">
                    <a:lumMod val="75000"/>
                  </a:schemeClr>
                </a:solidFill>
              </a:rPr>
              <a:t>doit </a:t>
            </a:r>
            <a:r>
              <a:rPr lang="fr-FR" sz="2000" dirty="0">
                <a:ln w="0"/>
                <a:solidFill>
                  <a:schemeClr val="tx2">
                    <a:lumMod val="75000"/>
                  </a:schemeClr>
                </a:solidFill>
              </a:rPr>
              <a:t>être développé afin de gérer la transmission fiable des </a:t>
            </a:r>
            <a:r>
              <a:rPr lang="fr-FR" sz="2000" dirty="0" smtClean="0">
                <a:ln w="0"/>
                <a:solidFill>
                  <a:schemeClr val="tx2">
                    <a:lumMod val="75000"/>
                  </a:schemeClr>
                </a:solidFill>
              </a:rPr>
              <a:t>données</a:t>
            </a:r>
          </a:p>
          <a:p>
            <a:pPr marL="352425" indent="-352425">
              <a:spcBef>
                <a:spcPts val="600"/>
              </a:spcBef>
              <a:spcAft>
                <a:spcPts val="600"/>
              </a:spcAft>
              <a:buFont typeface="Arial" pitchFamily="34" charset="0"/>
              <a:buChar char="•"/>
            </a:pPr>
            <a:r>
              <a:rPr lang="fr-FR" sz="2000" b="1" dirty="0">
                <a:ln w="0"/>
                <a:solidFill>
                  <a:schemeClr val="tx2">
                    <a:lumMod val="75000"/>
                  </a:schemeClr>
                </a:solidFill>
              </a:rPr>
              <a:t>Exemples de protocoles </a:t>
            </a:r>
            <a:r>
              <a:rPr lang="fr-FR" sz="2000" dirty="0">
                <a:ln w="0"/>
                <a:solidFill>
                  <a:schemeClr val="tx2">
                    <a:lumMod val="75000"/>
                  </a:schemeClr>
                </a:solidFill>
              </a:rPr>
              <a:t>: </a:t>
            </a:r>
          </a:p>
          <a:p>
            <a:pPr marL="742950" lvl="1" indent="-285750">
              <a:spcAft>
                <a:spcPts val="600"/>
              </a:spcAft>
              <a:buFont typeface="Arial" pitchFamily="34" charset="0"/>
              <a:buChar char="–"/>
            </a:pPr>
            <a:r>
              <a:rPr lang="fr-FR" sz="1600" dirty="0" err="1">
                <a:ln w="0"/>
                <a:solidFill>
                  <a:schemeClr val="tx2">
                    <a:lumMod val="75000"/>
                  </a:schemeClr>
                </a:solidFill>
              </a:rPr>
              <a:t>DeviceNet</a:t>
            </a:r>
            <a:r>
              <a:rPr lang="fr-FR" sz="1600" dirty="0">
                <a:ln w="0"/>
                <a:solidFill>
                  <a:schemeClr val="tx2">
                    <a:lumMod val="75000"/>
                  </a:schemeClr>
                </a:solidFill>
              </a:rPr>
              <a:t> de la société Allen Bradley,</a:t>
            </a:r>
          </a:p>
          <a:p>
            <a:pPr marL="742950" lvl="1" indent="-285750">
              <a:spcAft>
                <a:spcPts val="600"/>
              </a:spcAft>
              <a:buFont typeface="Arial" pitchFamily="34" charset="0"/>
              <a:buChar char="–"/>
            </a:pPr>
            <a:r>
              <a:rPr lang="fr-FR" sz="1600" dirty="0">
                <a:ln w="0"/>
                <a:solidFill>
                  <a:schemeClr val="tx2">
                    <a:lumMod val="75000"/>
                  </a:schemeClr>
                </a:solidFill>
              </a:rPr>
              <a:t>SDS (Smart </a:t>
            </a:r>
            <a:r>
              <a:rPr lang="fr-FR" sz="1600" dirty="0" err="1">
                <a:ln w="0"/>
                <a:solidFill>
                  <a:schemeClr val="tx2">
                    <a:lumMod val="75000"/>
                  </a:schemeClr>
                </a:solidFill>
              </a:rPr>
              <a:t>Distributed</a:t>
            </a:r>
            <a:r>
              <a:rPr lang="fr-FR" sz="1600" dirty="0">
                <a:ln w="0"/>
                <a:solidFill>
                  <a:schemeClr val="tx2">
                    <a:lumMod val="75000"/>
                  </a:schemeClr>
                </a:solidFill>
              </a:rPr>
              <a:t> System) de la société Honeywell</a:t>
            </a:r>
          </a:p>
          <a:p>
            <a:pPr marL="742950" lvl="1" indent="-285750">
              <a:spcAft>
                <a:spcPts val="600"/>
              </a:spcAft>
              <a:buFont typeface="Arial" pitchFamily="34" charset="0"/>
              <a:buChar char="–"/>
            </a:pPr>
            <a:r>
              <a:rPr lang="fr-FR" sz="1600" dirty="0">
                <a:ln w="0"/>
                <a:solidFill>
                  <a:schemeClr val="tx2">
                    <a:lumMod val="75000"/>
                  </a:schemeClr>
                </a:solidFill>
              </a:rPr>
              <a:t>CAL/CANopen du </a:t>
            </a:r>
            <a:r>
              <a:rPr lang="fr-FR" sz="1600" dirty="0" err="1" smtClean="0">
                <a:ln w="0"/>
                <a:solidFill>
                  <a:schemeClr val="tx2">
                    <a:lumMod val="75000"/>
                  </a:schemeClr>
                </a:solidFill>
              </a:rPr>
              <a:t>CiA</a:t>
            </a:r>
            <a:endParaRPr lang="fr-FR" sz="1600" dirty="0" smtClean="0">
              <a:ln w="0"/>
              <a:solidFill>
                <a:schemeClr val="tx2">
                  <a:lumMod val="75000"/>
                </a:schemeClr>
              </a:solidFill>
            </a:endParaRPr>
          </a:p>
          <a:p>
            <a:pPr marL="342900" indent="-342900">
              <a:spcBef>
                <a:spcPts val="1200"/>
              </a:spcBef>
              <a:spcAft>
                <a:spcPts val="600"/>
              </a:spcAft>
              <a:buFont typeface="Arial" pitchFamily="34" charset="0"/>
              <a:buChar char="•"/>
            </a:pPr>
            <a:r>
              <a:rPr lang="fr-FR" sz="2000" b="1" dirty="0" smtClean="0">
                <a:ln w="0"/>
                <a:solidFill>
                  <a:schemeClr val="tx2">
                    <a:lumMod val="75000"/>
                  </a:schemeClr>
                </a:solidFill>
              </a:rPr>
              <a:t>Objectif </a:t>
            </a:r>
            <a:r>
              <a:rPr lang="fr-FR" sz="2000" b="1" dirty="0">
                <a:ln w="0"/>
                <a:solidFill>
                  <a:schemeClr val="tx2">
                    <a:lumMod val="75000"/>
                  </a:schemeClr>
                </a:solidFill>
              </a:rPr>
              <a:t>du </a:t>
            </a:r>
            <a:r>
              <a:rPr lang="fr-FR" sz="2000" b="1" dirty="0" smtClean="0">
                <a:ln w="0"/>
                <a:solidFill>
                  <a:schemeClr val="tx2">
                    <a:lumMod val="75000"/>
                  </a:schemeClr>
                </a:solidFill>
              </a:rPr>
              <a:t>stage</a:t>
            </a:r>
            <a:endParaRPr lang="fr-FR" sz="2000" b="1" dirty="0">
              <a:ln w="0"/>
              <a:solidFill>
                <a:schemeClr val="tx2">
                  <a:lumMod val="75000"/>
                </a:schemeClr>
              </a:solidFill>
            </a:endParaRPr>
          </a:p>
        </p:txBody>
      </p:sp>
      <p:grpSp>
        <p:nvGrpSpPr>
          <p:cNvPr id="27" name="Groupe 26"/>
          <p:cNvGrpSpPr/>
          <p:nvPr/>
        </p:nvGrpSpPr>
        <p:grpSpPr>
          <a:xfrm>
            <a:off x="1436925" y="5651206"/>
            <a:ext cx="6539864" cy="369332"/>
            <a:chOff x="996042" y="4524505"/>
            <a:chExt cx="6539864" cy="369332"/>
          </a:xfrm>
        </p:grpSpPr>
        <p:sp>
          <p:nvSpPr>
            <p:cNvPr id="28" name="Flèche droite 27"/>
            <p:cNvSpPr/>
            <p:nvPr/>
          </p:nvSpPr>
          <p:spPr>
            <a:xfrm>
              <a:off x="996042" y="4558540"/>
              <a:ext cx="655161" cy="335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1908128" y="4524505"/>
              <a:ext cx="5627778" cy="369332"/>
            </a:xfrm>
            <a:prstGeom prst="rect">
              <a:avLst/>
            </a:prstGeom>
          </p:spPr>
          <p:txBody>
            <a:bodyPr wrap="square">
              <a:spAutoFit/>
            </a:bodyPr>
            <a:lstStyle/>
            <a:p>
              <a:pPr>
                <a:spcBef>
                  <a:spcPct val="20000"/>
                </a:spcBef>
              </a:pPr>
              <a:r>
                <a:rPr lang="fr-FR" dirty="0">
                  <a:ln w="0"/>
                  <a:solidFill>
                    <a:schemeClr val="tx2">
                      <a:lumMod val="75000"/>
                    </a:schemeClr>
                  </a:solidFill>
                </a:rPr>
                <a:t>Implémenter le CANopen sur une plateforme </a:t>
              </a:r>
              <a:r>
                <a:rPr lang="fr-FR" dirty="0" err="1">
                  <a:ln w="0"/>
                  <a:solidFill>
                    <a:schemeClr val="tx2">
                      <a:lumMod val="75000"/>
                    </a:schemeClr>
                  </a:solidFill>
                </a:rPr>
                <a:t>ezLINX</a:t>
              </a:r>
              <a:endParaRPr lang="fr-FR" dirty="0">
                <a:ln w="0"/>
                <a:solidFill>
                  <a:schemeClr val="tx2">
                    <a:lumMod val="75000"/>
                  </a:schemeClr>
                </a:solidFill>
              </a:endParaRPr>
            </a:p>
          </p:txBody>
        </p:sp>
      </p:grpSp>
    </p:spTree>
    <p:custDataLst>
      <p:tags r:id="rId1"/>
    </p:custDataLst>
    <p:extLst>
      <p:ext uri="{BB962C8B-B14F-4D97-AF65-F5344CB8AC3E}">
        <p14:creationId xmlns:p14="http://schemas.microsoft.com/office/powerpoint/2010/main" val="3630559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fade">
                                      <p:cBhvr>
                                        <p:cTn id="26" dur="500"/>
                                        <p:tgtEl>
                                          <p:spTgt spid="2">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Effect transition="in" filter="fade">
                                      <p:cBhvr>
                                        <p:cTn id="29" dur="500"/>
                                        <p:tgtEl>
                                          <p:spTgt spid="2">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500"/>
                                        <p:tgtEl>
                                          <p:spTgt spid="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par>
                                <p:cTn id="38" presetID="2" presetClass="entr" presetSubtype="8"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additive="base">
                                        <p:cTn id="40" dur="500" fill="hold"/>
                                        <p:tgtEl>
                                          <p:spTgt spid="27"/>
                                        </p:tgtEl>
                                        <p:attrNameLst>
                                          <p:attrName>ppt_x</p:attrName>
                                        </p:attrNameLst>
                                      </p:cBhvr>
                                      <p:tavLst>
                                        <p:tav tm="0">
                                          <p:val>
                                            <p:strVal val="0-#ppt_w/2"/>
                                          </p:val>
                                        </p:tav>
                                        <p:tav tm="100000">
                                          <p:val>
                                            <p:strVal val="#ppt_x"/>
                                          </p:val>
                                        </p:tav>
                                      </p:tavLst>
                                    </p:anim>
                                    <p:anim calcmode="lin" valueType="num">
                                      <p:cBhvr additive="base">
                                        <p:cTn id="41"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pic>
        <p:nvPicPr>
          <p:cNvPr id="2050" name="Picture 2" descr="C:\Users\Amin\Desktop\test présentation\NMT_Slav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7544" y="1340768"/>
            <a:ext cx="8161004" cy="434157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2" name="Titre 1"/>
          <p:cNvSpPr txBox="1">
            <a:spLocks/>
          </p:cNvSpPr>
          <p:nvPr/>
        </p:nvSpPr>
        <p:spPr>
          <a:xfrm>
            <a:off x="2484488" y="260728"/>
            <a:ext cx="6480000"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normalizeH="0" baseline="0" noProof="0" dirty="0">
              <a:ln>
                <a:noFill/>
              </a:ln>
              <a:solidFill>
                <a:schemeClr val="bg1"/>
              </a:solidFill>
              <a:effectLst/>
              <a:uLnTx/>
              <a:uFillTx/>
              <a:latin typeface="+mj-lt"/>
              <a:ea typeface="+mj-ea"/>
              <a:cs typeface="+mj-cs"/>
            </a:endParaRPr>
          </a:p>
        </p:txBody>
      </p:sp>
      <p:sp>
        <p:nvSpPr>
          <p:cNvPr id="13"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US" sz="3200" b="1" dirty="0" smtClean="0">
                <a:solidFill>
                  <a:schemeClr val="bg1"/>
                </a:solidFill>
                <a:latin typeface="+mj-lt"/>
                <a:ea typeface="+mj-ea"/>
                <a:cs typeface="+mj-cs"/>
              </a:rPr>
              <a:t>Test du Network Management (NMT)</a:t>
            </a:r>
            <a:endParaRPr kumimoji="0" lang="fr-FR" sz="3200" b="1" i="0" u="none" strike="noStrike" kern="1200" cap="none" normalizeH="0" baseline="0" dirty="0">
              <a:ln>
                <a:noFill/>
              </a:ln>
              <a:solidFill>
                <a:schemeClr val="bg1"/>
              </a:solidFill>
              <a:effectLst/>
              <a:uLnTx/>
              <a:uFillTx/>
              <a:latin typeface="+mj-lt"/>
              <a:ea typeface="+mj-ea"/>
              <a:cs typeface="+mj-cs"/>
            </a:endParaRPr>
          </a:p>
        </p:txBody>
      </p:sp>
      <p:sp>
        <p:nvSpPr>
          <p:cNvPr id="20"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20</a:t>
            </a:fld>
            <a:r>
              <a:rPr lang="fr-BE" dirty="0" smtClean="0">
                <a:solidFill>
                  <a:schemeClr val="tx2">
                    <a:lumMod val="75000"/>
                  </a:schemeClr>
                </a:solidFill>
              </a:rPr>
              <a:t>/24</a:t>
            </a:r>
            <a:endParaRPr lang="fr-BE" dirty="0">
              <a:solidFill>
                <a:schemeClr val="tx2">
                  <a:lumMod val="75000"/>
                </a:schemeClr>
              </a:solidFill>
            </a:endParaRPr>
          </a:p>
        </p:txBody>
      </p:sp>
      <p:sp>
        <p:nvSpPr>
          <p:cNvPr id="21" name="Rectangle 20"/>
          <p:cNvSpPr/>
          <p:nvPr/>
        </p:nvSpPr>
        <p:spPr>
          <a:xfrm>
            <a:off x="320591" y="152736"/>
            <a:ext cx="2016084" cy="90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1400"/>
          </a:p>
        </p:txBody>
      </p:sp>
      <p:sp>
        <p:nvSpPr>
          <p:cNvPr id="22" name="ZoneTexte 21"/>
          <p:cNvSpPr txBox="1"/>
          <p:nvPr/>
        </p:nvSpPr>
        <p:spPr>
          <a:xfrm>
            <a:off x="320591" y="188640"/>
            <a:ext cx="2101884" cy="830997"/>
          </a:xfrm>
          <a:prstGeom prst="rect">
            <a:avLst/>
          </a:prstGeom>
          <a:noFill/>
        </p:spPr>
        <p:txBody>
          <a:bodyPr wrap="square" rtlCol="0">
            <a:spAutoFit/>
          </a:bodyPr>
          <a:lstStyle/>
          <a:p>
            <a:pPr>
              <a:spcBef>
                <a:spcPts val="600"/>
              </a:spcBef>
            </a:pPr>
            <a:r>
              <a:rPr lang="fr-FR" sz="1200" dirty="0">
                <a:solidFill>
                  <a:schemeClr val="tx2">
                    <a:lumMod val="40000"/>
                    <a:lumOff val="60000"/>
                  </a:schemeClr>
                </a:solidFill>
              </a:rPr>
              <a:t>Protocole CANopen</a:t>
            </a:r>
          </a:p>
          <a:p>
            <a:pPr>
              <a:spcBef>
                <a:spcPts val="600"/>
              </a:spcBef>
            </a:pPr>
            <a:r>
              <a:rPr lang="fr-FR" sz="1200" dirty="0">
                <a:solidFill>
                  <a:schemeClr val="tx2">
                    <a:lumMod val="40000"/>
                    <a:lumOff val="60000"/>
                  </a:schemeClr>
                </a:solidFill>
              </a:rPr>
              <a:t>Conception CANopen</a:t>
            </a:r>
          </a:p>
          <a:p>
            <a:pPr>
              <a:spcBef>
                <a:spcPts val="600"/>
              </a:spcBef>
            </a:pPr>
            <a:r>
              <a:rPr lang="fr-FR" sz="1400" b="1" u="sng" dirty="0">
                <a:solidFill>
                  <a:schemeClr val="tx2">
                    <a:lumMod val="75000"/>
                  </a:schemeClr>
                </a:solidFill>
              </a:rPr>
              <a:t>Implémentation sur DSP</a:t>
            </a:r>
          </a:p>
        </p:txBody>
      </p:sp>
      <p:sp>
        <p:nvSpPr>
          <p:cNvPr id="23" name="Espace réservé du pied de page 41"/>
          <p:cNvSpPr>
            <a:spLocks noGrp="1"/>
          </p:cNvSpPr>
          <p:nvPr>
            <p:ph type="ftr" sz="quarter" idx="11"/>
          </p:nvPr>
        </p:nvSpPr>
        <p:spPr>
          <a:xfrm>
            <a:off x="107504" y="6356350"/>
            <a:ext cx="3961612" cy="365125"/>
          </a:xfrm>
        </p:spPr>
        <p:txBody>
          <a:bodyPr/>
          <a:lstStyle/>
          <a:p>
            <a:r>
              <a:rPr lang="fr-FR" dirty="0">
                <a:solidFill>
                  <a:schemeClr val="bg1"/>
                </a:solidFill>
              </a:rPr>
              <a:t>Projet de Fin d’Etudes, Mohamed Amine </a:t>
            </a:r>
            <a:r>
              <a:rPr lang="fr-FR" dirty="0" err="1">
                <a:solidFill>
                  <a:schemeClr val="bg1"/>
                </a:solidFill>
              </a:rPr>
              <a:t>Barrak</a:t>
            </a:r>
            <a:r>
              <a:rPr lang="fr-FR" dirty="0">
                <a:solidFill>
                  <a:schemeClr val="bg1"/>
                </a:solidFill>
              </a:rPr>
              <a:t>, ISI, </a:t>
            </a:r>
            <a:r>
              <a:rPr lang="fr-FR" dirty="0" smtClean="0">
                <a:solidFill>
                  <a:schemeClr val="bg1"/>
                </a:solidFill>
              </a:rPr>
              <a:t>2013</a:t>
            </a:r>
            <a:endParaRPr lang="fr-BE" dirty="0">
              <a:solidFill>
                <a:schemeClr val="bg1"/>
              </a:solidFill>
            </a:endParaRPr>
          </a:p>
        </p:txBody>
      </p:sp>
      <p:sp>
        <p:nvSpPr>
          <p:cNvPr id="3" name="Rectangle 2"/>
          <p:cNvSpPr/>
          <p:nvPr/>
        </p:nvSpPr>
        <p:spPr>
          <a:xfrm>
            <a:off x="6762750" y="2057400"/>
            <a:ext cx="1457325" cy="504825"/>
          </a:xfrm>
          <a:prstGeom prst="rect">
            <a:avLst/>
          </a:prstGeom>
          <a:solidFill>
            <a:srgbClr val="FFC0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p:cNvSpPr/>
          <p:nvPr/>
        </p:nvSpPr>
        <p:spPr>
          <a:xfrm>
            <a:off x="485773" y="2505074"/>
            <a:ext cx="2695575" cy="200025"/>
          </a:xfrm>
          <a:prstGeom prst="ellipse">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6638925" y="4048125"/>
            <a:ext cx="2429063" cy="307777"/>
          </a:xfrm>
          <a:prstGeom prst="rect">
            <a:avLst/>
          </a:prstGeom>
          <a:noFill/>
        </p:spPr>
        <p:txBody>
          <a:bodyPr wrap="none" rtlCol="0">
            <a:spAutoFit/>
          </a:bodyPr>
          <a:lstStyle/>
          <a:p>
            <a:r>
              <a:rPr lang="fr-FR" sz="1400" b="1" dirty="0" smtClean="0">
                <a:ln w="0"/>
                <a:solidFill>
                  <a:schemeClr val="tx2">
                    <a:lumMod val="75000"/>
                  </a:schemeClr>
                </a:solidFill>
                <a:effectLst>
                  <a:reflection blurRad="12700" stA="50000" endPos="50000" dist="5000" dir="5400000" sy="-100000" rotWithShape="0"/>
                </a:effectLst>
              </a:rPr>
              <a:t>80h: Enter pré-opération state</a:t>
            </a:r>
          </a:p>
        </p:txBody>
      </p:sp>
      <p:sp>
        <p:nvSpPr>
          <p:cNvPr id="16" name="ZoneTexte 15"/>
          <p:cNvSpPr txBox="1"/>
          <p:nvPr/>
        </p:nvSpPr>
        <p:spPr>
          <a:xfrm>
            <a:off x="6638924" y="4465736"/>
            <a:ext cx="2144113" cy="307777"/>
          </a:xfrm>
          <a:prstGeom prst="rect">
            <a:avLst/>
          </a:prstGeom>
          <a:noFill/>
        </p:spPr>
        <p:txBody>
          <a:bodyPr wrap="none" rtlCol="0">
            <a:spAutoFit/>
          </a:bodyPr>
          <a:lstStyle/>
          <a:p>
            <a:r>
              <a:rPr lang="fr-FR" sz="1400" b="1" dirty="0" smtClean="0">
                <a:ln w="0"/>
                <a:solidFill>
                  <a:schemeClr val="tx2">
                    <a:lumMod val="75000"/>
                  </a:schemeClr>
                </a:solidFill>
                <a:effectLst>
                  <a:reflection blurRad="12700" stA="50000" endPos="50000" dist="5000" dir="5400000" sy="-100000" rotWithShape="0"/>
                </a:effectLst>
              </a:rPr>
              <a:t>7Fh: état pré-opérationnel</a:t>
            </a:r>
          </a:p>
        </p:txBody>
      </p:sp>
      <p:sp>
        <p:nvSpPr>
          <p:cNvPr id="6" name="Rectangle à coins arrondis 5"/>
          <p:cNvSpPr/>
          <p:nvPr/>
        </p:nvSpPr>
        <p:spPr>
          <a:xfrm>
            <a:off x="1047750" y="2057400"/>
            <a:ext cx="1828800" cy="171450"/>
          </a:xfrm>
          <a:prstGeom prst="round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561975" y="2867025"/>
            <a:ext cx="2771775" cy="1627286"/>
          </a:xfrm>
          <a:prstGeom prst="rect">
            <a:avLst/>
          </a:prstGeom>
          <a:solidFill>
            <a:schemeClr val="accent2">
              <a:alpha val="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cxnSp>
        <p:nvCxnSpPr>
          <p:cNvPr id="9" name="Connecteur droit avec flèche 8"/>
          <p:cNvCxnSpPr/>
          <p:nvPr/>
        </p:nvCxnSpPr>
        <p:spPr>
          <a:xfrm flipH="1">
            <a:off x="8058150" y="2057400"/>
            <a:ext cx="494055" cy="2524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flipH="1">
            <a:off x="8095627" y="2252662"/>
            <a:ext cx="494055" cy="2524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à coins arrondis 24"/>
          <p:cNvSpPr/>
          <p:nvPr/>
        </p:nvSpPr>
        <p:spPr>
          <a:xfrm>
            <a:off x="695325" y="2705099"/>
            <a:ext cx="2362200" cy="161926"/>
          </a:xfrm>
          <a:prstGeom prst="round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2484488" y="3421117"/>
            <a:ext cx="392062" cy="378373"/>
          </a:xfrm>
          <a:prstGeom prst="ellipse">
            <a:avLst/>
          </a:prstGeom>
          <a:solidFill>
            <a:schemeClr val="accent1">
              <a:alpha val="1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36813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3"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16" presetID="2" presetClass="entr" presetSubtype="2"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1+#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5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down)">
                                      <p:cBhvr>
                                        <p:cTn id="41" dur="500"/>
                                        <p:tgtEl>
                                          <p:spTgt spid="2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16" grpId="0"/>
      <p:bldP spid="6" grpId="0" animBg="1"/>
      <p:bldP spid="7" grpId="0" animBg="1"/>
      <p:bldP spid="25" grpId="0" animBg="1"/>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1" name="Rectangle 10"/>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2" name="Titre 1"/>
          <p:cNvSpPr txBox="1">
            <a:spLocks/>
          </p:cNvSpPr>
          <p:nvPr/>
        </p:nvSpPr>
        <p:spPr>
          <a:xfrm>
            <a:off x="2484488" y="260728"/>
            <a:ext cx="6480000"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normalizeH="0" baseline="0" noProof="0" dirty="0">
              <a:ln>
                <a:noFill/>
              </a:ln>
              <a:solidFill>
                <a:schemeClr val="bg1"/>
              </a:solidFill>
              <a:effectLst/>
              <a:uLnTx/>
              <a:uFillTx/>
              <a:latin typeface="+mj-lt"/>
              <a:ea typeface="+mj-ea"/>
              <a:cs typeface="+mj-cs"/>
            </a:endParaRPr>
          </a:p>
        </p:txBody>
      </p:sp>
      <p:sp>
        <p:nvSpPr>
          <p:cNvPr id="13"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fr-FR" sz="3200" b="1" dirty="0" smtClean="0">
                <a:solidFill>
                  <a:schemeClr val="bg1"/>
                </a:solidFill>
                <a:latin typeface="+mj-lt"/>
                <a:ea typeface="+mj-ea"/>
                <a:cs typeface="+mj-cs"/>
              </a:rPr>
              <a:t>Test du fonctionnement </a:t>
            </a:r>
            <a:r>
              <a:rPr lang="fr-FR" sz="3200" b="1" dirty="0" err="1" smtClean="0">
                <a:solidFill>
                  <a:schemeClr val="bg1"/>
                </a:solidFill>
                <a:latin typeface="+mj-lt"/>
                <a:ea typeface="+mj-ea"/>
                <a:cs typeface="+mj-cs"/>
              </a:rPr>
              <a:t>Hearbeat</a:t>
            </a:r>
            <a:endParaRPr kumimoji="0" lang="fr-FR" sz="3200" b="1" i="0" u="none" strike="noStrike" kern="1200" cap="none" normalizeH="0" baseline="0" dirty="0">
              <a:ln>
                <a:noFill/>
              </a:ln>
              <a:solidFill>
                <a:schemeClr val="bg1"/>
              </a:solidFill>
              <a:effectLst/>
              <a:uLnTx/>
              <a:uFillTx/>
              <a:latin typeface="+mj-lt"/>
              <a:ea typeface="+mj-ea"/>
              <a:cs typeface="+mj-cs"/>
            </a:endParaRPr>
          </a:p>
        </p:txBody>
      </p:sp>
      <p:pic>
        <p:nvPicPr>
          <p:cNvPr id="9218" name="Picture 2" descr="C:\Users\Amin\Desktop\test présentation\heartbea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1281113"/>
            <a:ext cx="8039100" cy="4399152"/>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21</a:t>
            </a:fld>
            <a:r>
              <a:rPr lang="fr-BE" dirty="0" smtClean="0">
                <a:solidFill>
                  <a:schemeClr val="tx2">
                    <a:lumMod val="75000"/>
                  </a:schemeClr>
                </a:solidFill>
              </a:rPr>
              <a:t>/24</a:t>
            </a:r>
            <a:endParaRPr lang="fr-BE" dirty="0">
              <a:solidFill>
                <a:schemeClr val="tx2">
                  <a:lumMod val="75000"/>
                </a:schemeClr>
              </a:solidFill>
            </a:endParaRPr>
          </a:p>
        </p:txBody>
      </p:sp>
      <p:sp>
        <p:nvSpPr>
          <p:cNvPr id="16" name="Rectangle 15"/>
          <p:cNvSpPr/>
          <p:nvPr/>
        </p:nvSpPr>
        <p:spPr>
          <a:xfrm>
            <a:off x="320591" y="152736"/>
            <a:ext cx="2016084" cy="90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1400"/>
          </a:p>
        </p:txBody>
      </p:sp>
      <p:sp>
        <p:nvSpPr>
          <p:cNvPr id="19" name="ZoneTexte 18"/>
          <p:cNvSpPr txBox="1"/>
          <p:nvPr/>
        </p:nvSpPr>
        <p:spPr>
          <a:xfrm>
            <a:off x="320591" y="188640"/>
            <a:ext cx="2101884" cy="830997"/>
          </a:xfrm>
          <a:prstGeom prst="rect">
            <a:avLst/>
          </a:prstGeom>
          <a:noFill/>
        </p:spPr>
        <p:txBody>
          <a:bodyPr wrap="square" rtlCol="0">
            <a:spAutoFit/>
          </a:bodyPr>
          <a:lstStyle/>
          <a:p>
            <a:pPr>
              <a:spcBef>
                <a:spcPts val="600"/>
              </a:spcBef>
            </a:pPr>
            <a:r>
              <a:rPr lang="fr-FR" sz="1200" dirty="0">
                <a:solidFill>
                  <a:schemeClr val="tx2">
                    <a:lumMod val="40000"/>
                    <a:lumOff val="60000"/>
                  </a:schemeClr>
                </a:solidFill>
              </a:rPr>
              <a:t>Protocole CANopen</a:t>
            </a:r>
          </a:p>
          <a:p>
            <a:pPr>
              <a:spcBef>
                <a:spcPts val="600"/>
              </a:spcBef>
            </a:pPr>
            <a:r>
              <a:rPr lang="fr-FR" sz="1200" dirty="0">
                <a:solidFill>
                  <a:schemeClr val="tx2">
                    <a:lumMod val="40000"/>
                    <a:lumOff val="60000"/>
                  </a:schemeClr>
                </a:solidFill>
              </a:rPr>
              <a:t>Conception CANopen</a:t>
            </a:r>
          </a:p>
          <a:p>
            <a:pPr>
              <a:spcBef>
                <a:spcPts val="600"/>
              </a:spcBef>
            </a:pPr>
            <a:r>
              <a:rPr lang="fr-FR" sz="1400" b="1" u="sng" dirty="0">
                <a:solidFill>
                  <a:schemeClr val="tx2">
                    <a:lumMod val="75000"/>
                  </a:schemeClr>
                </a:solidFill>
              </a:rPr>
              <a:t>Implémentation sur DSP</a:t>
            </a:r>
          </a:p>
        </p:txBody>
      </p:sp>
      <p:sp>
        <p:nvSpPr>
          <p:cNvPr id="20" name="Espace réservé du pied de page 41"/>
          <p:cNvSpPr>
            <a:spLocks noGrp="1"/>
          </p:cNvSpPr>
          <p:nvPr>
            <p:ph type="ftr" sz="quarter" idx="11"/>
          </p:nvPr>
        </p:nvSpPr>
        <p:spPr>
          <a:xfrm>
            <a:off x="107504" y="6356350"/>
            <a:ext cx="3961612" cy="365125"/>
          </a:xfrm>
        </p:spPr>
        <p:txBody>
          <a:bodyPr/>
          <a:lstStyle/>
          <a:p>
            <a:r>
              <a:rPr lang="fr-FR" dirty="0">
                <a:solidFill>
                  <a:schemeClr val="bg1"/>
                </a:solidFill>
              </a:rPr>
              <a:t>Projet de Fin d’Etudes, Mohamed Amine </a:t>
            </a:r>
            <a:r>
              <a:rPr lang="fr-FR" dirty="0" err="1">
                <a:solidFill>
                  <a:schemeClr val="bg1"/>
                </a:solidFill>
              </a:rPr>
              <a:t>Barrak</a:t>
            </a:r>
            <a:r>
              <a:rPr lang="fr-FR" dirty="0">
                <a:solidFill>
                  <a:schemeClr val="bg1"/>
                </a:solidFill>
              </a:rPr>
              <a:t>, ISI, </a:t>
            </a:r>
            <a:r>
              <a:rPr lang="fr-FR" dirty="0" smtClean="0">
                <a:solidFill>
                  <a:schemeClr val="bg1"/>
                </a:solidFill>
              </a:rPr>
              <a:t>2013</a:t>
            </a:r>
            <a:endParaRPr lang="fr-BE" dirty="0">
              <a:solidFill>
                <a:schemeClr val="bg1"/>
              </a:solidFill>
            </a:endParaRPr>
          </a:p>
        </p:txBody>
      </p:sp>
      <p:sp>
        <p:nvSpPr>
          <p:cNvPr id="2" name="Rectangle 1"/>
          <p:cNvSpPr/>
          <p:nvPr/>
        </p:nvSpPr>
        <p:spPr>
          <a:xfrm>
            <a:off x="1123950" y="3743325"/>
            <a:ext cx="2009775" cy="142875"/>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à coins arrondis 2"/>
          <p:cNvSpPr/>
          <p:nvPr/>
        </p:nvSpPr>
        <p:spPr>
          <a:xfrm>
            <a:off x="4752974" y="3762375"/>
            <a:ext cx="695325" cy="142875"/>
          </a:xfrm>
          <a:prstGeom prst="round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p:cNvSpPr/>
          <p:nvPr/>
        </p:nvSpPr>
        <p:spPr>
          <a:xfrm>
            <a:off x="5448299" y="3752850"/>
            <a:ext cx="276189" cy="152400"/>
          </a:xfrm>
          <a:prstGeom prst="ellipse">
            <a:avLst/>
          </a:prstGeom>
          <a:solidFill>
            <a:schemeClr val="accent1">
              <a:alpha val="14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2657474" y="3733800"/>
            <a:ext cx="342901" cy="152400"/>
          </a:xfrm>
          <a:prstGeom prst="ellipse">
            <a:avLst/>
          </a:prstGeom>
          <a:solidFill>
            <a:schemeClr val="accent1">
              <a:alpha val="1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avec flèche 5"/>
          <p:cNvCxnSpPr/>
          <p:nvPr/>
        </p:nvCxnSpPr>
        <p:spPr>
          <a:xfrm flipH="1" flipV="1">
            <a:off x="7867650" y="2438400"/>
            <a:ext cx="180975" cy="62865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7240555" y="3103661"/>
            <a:ext cx="1723933" cy="307777"/>
          </a:xfrm>
          <a:prstGeom prst="rect">
            <a:avLst/>
          </a:prstGeom>
          <a:noFill/>
        </p:spPr>
        <p:txBody>
          <a:bodyPr wrap="none" rtlCol="0">
            <a:spAutoFit/>
          </a:bodyPr>
          <a:lstStyle/>
          <a:p>
            <a:r>
              <a:rPr lang="fr-FR" sz="1400" b="1" dirty="0" smtClean="0">
                <a:ln w="0"/>
                <a:solidFill>
                  <a:schemeClr val="tx2">
                    <a:lumMod val="75000"/>
                  </a:schemeClr>
                </a:solidFill>
                <a:effectLst>
                  <a:reflection blurRad="12700" stA="50000" endPos="50000" dist="5000" dir="5400000" sy="-100000" rotWithShape="0"/>
                </a:effectLst>
              </a:rPr>
              <a:t>État actuel du nœud</a:t>
            </a:r>
          </a:p>
        </p:txBody>
      </p:sp>
      <p:cxnSp>
        <p:nvCxnSpPr>
          <p:cNvPr id="22" name="Connecteur droit avec flèche 21"/>
          <p:cNvCxnSpPr/>
          <p:nvPr/>
        </p:nvCxnSpPr>
        <p:spPr>
          <a:xfrm flipH="1">
            <a:off x="2938461" y="2886075"/>
            <a:ext cx="809627" cy="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7341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21"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4" descr="C:\Users\Amin\Desktop\pdo t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42" y="1409700"/>
            <a:ext cx="8328942" cy="45593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1" name="Rectangle 10"/>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2" name="Titre 1"/>
          <p:cNvSpPr txBox="1">
            <a:spLocks/>
          </p:cNvSpPr>
          <p:nvPr/>
        </p:nvSpPr>
        <p:spPr>
          <a:xfrm>
            <a:off x="2484488" y="260728"/>
            <a:ext cx="6480000"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normalizeH="0" baseline="0" noProof="0" dirty="0">
              <a:ln>
                <a:noFill/>
              </a:ln>
              <a:solidFill>
                <a:schemeClr val="bg1"/>
              </a:solidFill>
              <a:effectLst/>
              <a:uLnTx/>
              <a:uFillTx/>
              <a:latin typeface="+mj-lt"/>
              <a:ea typeface="+mj-ea"/>
              <a:cs typeface="+mj-cs"/>
            </a:endParaRPr>
          </a:p>
        </p:txBody>
      </p:sp>
      <p:sp>
        <p:nvSpPr>
          <p:cNvPr id="13"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fr-FR" sz="3200" b="1" dirty="0" smtClean="0">
                <a:solidFill>
                  <a:schemeClr val="bg1"/>
                </a:solidFill>
                <a:latin typeface="+mj-lt"/>
                <a:ea typeface="+mj-ea"/>
                <a:cs typeface="+mj-cs"/>
              </a:rPr>
              <a:t>Test de la transmission PDO </a:t>
            </a:r>
            <a:r>
              <a:rPr lang="fr-FR" sz="3200" b="1" dirty="0" err="1" smtClean="0">
                <a:solidFill>
                  <a:schemeClr val="bg1"/>
                </a:solidFill>
                <a:latin typeface="+mj-lt"/>
                <a:ea typeface="+mj-ea"/>
                <a:cs typeface="+mj-cs"/>
              </a:rPr>
              <a:t>mapping</a:t>
            </a:r>
            <a:endParaRPr kumimoji="0" lang="fr-FR" sz="3200" b="1" i="0" u="none" strike="noStrike" kern="1200" cap="none" normalizeH="0" baseline="0" dirty="0">
              <a:ln>
                <a:noFill/>
              </a:ln>
              <a:solidFill>
                <a:schemeClr val="bg1"/>
              </a:solidFill>
              <a:effectLst/>
              <a:uLnTx/>
              <a:uFillTx/>
              <a:latin typeface="+mj-lt"/>
              <a:ea typeface="+mj-ea"/>
              <a:cs typeface="+mj-cs"/>
            </a:endParaRPr>
          </a:p>
        </p:txBody>
      </p:sp>
      <p:sp>
        <p:nvSpPr>
          <p:cNvPr id="14"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22</a:t>
            </a:fld>
            <a:r>
              <a:rPr lang="fr-BE" dirty="0" smtClean="0">
                <a:solidFill>
                  <a:schemeClr val="tx2">
                    <a:lumMod val="75000"/>
                  </a:schemeClr>
                </a:solidFill>
              </a:rPr>
              <a:t>/24</a:t>
            </a:r>
            <a:endParaRPr lang="fr-BE" dirty="0">
              <a:solidFill>
                <a:schemeClr val="tx2">
                  <a:lumMod val="75000"/>
                </a:schemeClr>
              </a:solidFill>
            </a:endParaRPr>
          </a:p>
        </p:txBody>
      </p:sp>
      <p:sp>
        <p:nvSpPr>
          <p:cNvPr id="15" name="Rectangle 14"/>
          <p:cNvSpPr/>
          <p:nvPr/>
        </p:nvSpPr>
        <p:spPr>
          <a:xfrm>
            <a:off x="320591" y="152736"/>
            <a:ext cx="2016084" cy="90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1400"/>
          </a:p>
        </p:txBody>
      </p:sp>
      <p:sp>
        <p:nvSpPr>
          <p:cNvPr id="16" name="ZoneTexte 15"/>
          <p:cNvSpPr txBox="1"/>
          <p:nvPr/>
        </p:nvSpPr>
        <p:spPr>
          <a:xfrm>
            <a:off x="320591" y="188640"/>
            <a:ext cx="2101884" cy="830997"/>
          </a:xfrm>
          <a:prstGeom prst="rect">
            <a:avLst/>
          </a:prstGeom>
          <a:noFill/>
        </p:spPr>
        <p:txBody>
          <a:bodyPr wrap="square" rtlCol="0">
            <a:spAutoFit/>
          </a:bodyPr>
          <a:lstStyle/>
          <a:p>
            <a:pPr>
              <a:spcBef>
                <a:spcPts val="600"/>
              </a:spcBef>
            </a:pPr>
            <a:r>
              <a:rPr lang="fr-FR" sz="1200" dirty="0">
                <a:solidFill>
                  <a:schemeClr val="tx2">
                    <a:lumMod val="40000"/>
                    <a:lumOff val="60000"/>
                  </a:schemeClr>
                </a:solidFill>
              </a:rPr>
              <a:t>Protocole CANopen</a:t>
            </a:r>
          </a:p>
          <a:p>
            <a:pPr>
              <a:spcBef>
                <a:spcPts val="600"/>
              </a:spcBef>
            </a:pPr>
            <a:r>
              <a:rPr lang="fr-FR" sz="1200" dirty="0">
                <a:solidFill>
                  <a:schemeClr val="tx2">
                    <a:lumMod val="40000"/>
                    <a:lumOff val="60000"/>
                  </a:schemeClr>
                </a:solidFill>
              </a:rPr>
              <a:t>Conception CANopen</a:t>
            </a:r>
          </a:p>
          <a:p>
            <a:pPr>
              <a:spcBef>
                <a:spcPts val="600"/>
              </a:spcBef>
            </a:pPr>
            <a:r>
              <a:rPr lang="fr-FR" sz="1400" b="1" u="sng" dirty="0">
                <a:solidFill>
                  <a:schemeClr val="tx2">
                    <a:lumMod val="75000"/>
                  </a:schemeClr>
                </a:solidFill>
              </a:rPr>
              <a:t>Implémentation sur DSP</a:t>
            </a:r>
          </a:p>
        </p:txBody>
      </p:sp>
      <p:sp>
        <p:nvSpPr>
          <p:cNvPr id="19" name="Espace réservé du pied de page 41"/>
          <p:cNvSpPr>
            <a:spLocks noGrp="1"/>
          </p:cNvSpPr>
          <p:nvPr>
            <p:ph type="ftr" sz="quarter" idx="11"/>
          </p:nvPr>
        </p:nvSpPr>
        <p:spPr>
          <a:xfrm>
            <a:off x="107504" y="6356350"/>
            <a:ext cx="3961612" cy="365125"/>
          </a:xfrm>
        </p:spPr>
        <p:txBody>
          <a:bodyPr/>
          <a:lstStyle/>
          <a:p>
            <a:r>
              <a:rPr lang="fr-FR" dirty="0">
                <a:solidFill>
                  <a:schemeClr val="bg1"/>
                </a:solidFill>
              </a:rPr>
              <a:t>Projet de Fin d’Etudes, Mohamed Amine </a:t>
            </a:r>
            <a:r>
              <a:rPr lang="fr-FR" dirty="0" err="1">
                <a:solidFill>
                  <a:schemeClr val="bg1"/>
                </a:solidFill>
              </a:rPr>
              <a:t>Barrak</a:t>
            </a:r>
            <a:r>
              <a:rPr lang="fr-FR" dirty="0">
                <a:solidFill>
                  <a:schemeClr val="bg1"/>
                </a:solidFill>
              </a:rPr>
              <a:t>, ISI, </a:t>
            </a:r>
            <a:r>
              <a:rPr lang="fr-FR" dirty="0" smtClean="0">
                <a:solidFill>
                  <a:schemeClr val="bg1"/>
                </a:solidFill>
              </a:rPr>
              <a:t>2013</a:t>
            </a:r>
            <a:endParaRPr lang="fr-BE" dirty="0">
              <a:solidFill>
                <a:schemeClr val="bg1"/>
              </a:solidFill>
            </a:endParaRPr>
          </a:p>
        </p:txBody>
      </p:sp>
      <p:sp>
        <p:nvSpPr>
          <p:cNvPr id="5" name="Rectangle 4"/>
          <p:cNvSpPr/>
          <p:nvPr/>
        </p:nvSpPr>
        <p:spPr>
          <a:xfrm>
            <a:off x="5981700" y="3390900"/>
            <a:ext cx="1905000" cy="1079500"/>
          </a:xfrm>
          <a:prstGeom prst="rect">
            <a:avLst/>
          </a:prstGeom>
          <a:solidFill>
            <a:schemeClr val="accent1">
              <a:alpha val="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1303233" y="2590800"/>
            <a:ext cx="550967" cy="127000"/>
          </a:xfrm>
          <a:prstGeom prst="roundRect">
            <a:avLst/>
          </a:prstGeom>
          <a:solidFill>
            <a:schemeClr val="accent1">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à coins arrondis 20"/>
          <p:cNvSpPr/>
          <p:nvPr/>
        </p:nvSpPr>
        <p:spPr>
          <a:xfrm>
            <a:off x="1277833" y="3352800"/>
            <a:ext cx="554883" cy="127000"/>
          </a:xfrm>
          <a:prstGeom prst="roundRect">
            <a:avLst/>
          </a:prstGeom>
          <a:solidFill>
            <a:schemeClr val="accent1">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879600" y="2590800"/>
            <a:ext cx="393700" cy="127000"/>
          </a:xfrm>
          <a:prstGeom prst="rect">
            <a:avLst/>
          </a:prstGeom>
          <a:solidFill>
            <a:schemeClr val="accent1">
              <a:alpha val="7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1870691" y="3352800"/>
            <a:ext cx="393700" cy="127000"/>
          </a:xfrm>
          <a:prstGeom prst="rect">
            <a:avLst/>
          </a:prstGeom>
          <a:solidFill>
            <a:schemeClr val="accent1">
              <a:alpha val="14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5981700" y="4470400"/>
            <a:ext cx="2209800" cy="152400"/>
          </a:xfrm>
          <a:prstGeom prst="rect">
            <a:avLst/>
          </a:prstGeom>
          <a:solidFill>
            <a:schemeClr val="accent1">
              <a:alpha val="2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975100" y="1943100"/>
            <a:ext cx="596900" cy="13970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4594013" y="1955800"/>
            <a:ext cx="752687" cy="139700"/>
          </a:xfrm>
          <a:prstGeom prst="roundRect">
            <a:avLst/>
          </a:prstGeom>
          <a:solidFill>
            <a:schemeClr val="accent1">
              <a:alpha val="1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40456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1" grpId="0" animBg="1"/>
      <p:bldP spid="7" grpId="0" animBg="1"/>
      <p:bldP spid="22" grpId="0" animBg="1"/>
      <p:bldP spid="8"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solidFill>
                <a:prstClr val="black"/>
              </a:solidFill>
            </a:endParaRP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solidFill>
                <a:prstClr val="black"/>
              </a:solidFill>
            </a:endParaRPr>
          </a:p>
        </p:txBody>
      </p:sp>
      <p:sp>
        <p:nvSpPr>
          <p:cNvPr id="11" name="Rectangle 10"/>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solidFill>
                <a:prstClr val="black"/>
              </a:solidFill>
            </a:endParaRPr>
          </a:p>
        </p:txBody>
      </p:sp>
      <p:sp>
        <p:nvSpPr>
          <p:cNvPr id="12" name="Titre 1"/>
          <p:cNvSpPr txBox="1">
            <a:spLocks/>
          </p:cNvSpPr>
          <p:nvPr/>
        </p:nvSpPr>
        <p:spPr>
          <a:xfrm>
            <a:off x="2484488" y="260728"/>
            <a:ext cx="6480000" cy="720000"/>
          </a:xfrm>
          <a:prstGeom prst="rect">
            <a:avLst/>
          </a:prstGeom>
        </p:spPr>
        <p:txBody>
          <a:bodyPr vert="horz" lIns="91440" tIns="45720" rIns="91440" bIns="45720" rtlCol="0" anchor="ctr">
            <a:noAutofit/>
          </a:bodyPr>
          <a:lstStyle/>
          <a:p>
            <a:pPr algn="r">
              <a:spcBef>
                <a:spcPct val="0"/>
              </a:spcBef>
              <a:defRPr/>
            </a:pPr>
            <a:endParaRPr lang="en-US" sz="2400" dirty="0">
              <a:solidFill>
                <a:prstClr val="white"/>
              </a:solidFill>
            </a:endParaRPr>
          </a:p>
        </p:txBody>
      </p:sp>
      <p:sp>
        <p:nvSpPr>
          <p:cNvPr id="13"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a:spcBef>
                <a:spcPct val="0"/>
              </a:spcBef>
              <a:defRPr/>
            </a:pPr>
            <a:r>
              <a:rPr lang="fr-FR" sz="3200" b="1" dirty="0" smtClean="0">
                <a:solidFill>
                  <a:prstClr val="white"/>
                </a:solidFill>
              </a:rPr>
              <a:t>Conclusions et perspectives</a:t>
            </a:r>
            <a:endParaRPr lang="fr-FR" sz="3200" b="1" dirty="0">
              <a:solidFill>
                <a:prstClr val="white"/>
              </a:solidFill>
            </a:endParaRPr>
          </a:p>
        </p:txBody>
      </p:sp>
      <p:sp>
        <p:nvSpPr>
          <p:cNvPr id="10"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23</a:t>
            </a:fld>
            <a:r>
              <a:rPr lang="fr-BE" dirty="0" smtClean="0">
                <a:solidFill>
                  <a:schemeClr val="tx2">
                    <a:lumMod val="75000"/>
                  </a:schemeClr>
                </a:solidFill>
              </a:rPr>
              <a:t>/24</a:t>
            </a:r>
            <a:endParaRPr lang="fr-BE" dirty="0">
              <a:solidFill>
                <a:schemeClr val="tx2">
                  <a:lumMod val="75000"/>
                </a:schemeClr>
              </a:solidFill>
            </a:endParaRPr>
          </a:p>
        </p:txBody>
      </p:sp>
      <p:sp>
        <p:nvSpPr>
          <p:cNvPr id="14" name="Espace réservé du pied de page 41"/>
          <p:cNvSpPr>
            <a:spLocks noGrp="1"/>
          </p:cNvSpPr>
          <p:nvPr>
            <p:ph type="ftr" sz="quarter" idx="11"/>
          </p:nvPr>
        </p:nvSpPr>
        <p:spPr>
          <a:xfrm>
            <a:off x="107504" y="6356350"/>
            <a:ext cx="3961612" cy="365125"/>
          </a:xfrm>
        </p:spPr>
        <p:txBody>
          <a:bodyPr/>
          <a:lstStyle/>
          <a:p>
            <a:r>
              <a:rPr lang="fr-FR" dirty="0">
                <a:solidFill>
                  <a:schemeClr val="bg1"/>
                </a:solidFill>
              </a:rPr>
              <a:t>Projet de Fin d’Etudes, Mohamed Amine </a:t>
            </a:r>
            <a:r>
              <a:rPr lang="fr-FR" dirty="0" err="1">
                <a:solidFill>
                  <a:schemeClr val="bg1"/>
                </a:solidFill>
              </a:rPr>
              <a:t>Barrak</a:t>
            </a:r>
            <a:r>
              <a:rPr lang="fr-FR" dirty="0">
                <a:solidFill>
                  <a:schemeClr val="bg1"/>
                </a:solidFill>
              </a:rPr>
              <a:t>, ISI, </a:t>
            </a:r>
            <a:r>
              <a:rPr lang="fr-FR" dirty="0" smtClean="0">
                <a:solidFill>
                  <a:schemeClr val="bg1"/>
                </a:solidFill>
              </a:rPr>
              <a:t>2013</a:t>
            </a:r>
            <a:endParaRPr lang="fr-BE" dirty="0">
              <a:solidFill>
                <a:schemeClr val="bg1"/>
              </a:solidFill>
            </a:endParaRPr>
          </a:p>
        </p:txBody>
      </p:sp>
      <p:sp>
        <p:nvSpPr>
          <p:cNvPr id="15" name="Espace réservé du contenu 3"/>
          <p:cNvSpPr>
            <a:spLocks noGrp="1"/>
          </p:cNvSpPr>
          <p:nvPr>
            <p:ph idx="1"/>
          </p:nvPr>
        </p:nvSpPr>
        <p:spPr>
          <a:xfrm>
            <a:off x="457200" y="992135"/>
            <a:ext cx="8229600" cy="5291259"/>
          </a:xfrm>
        </p:spPr>
        <p:txBody>
          <a:bodyPr>
            <a:noAutofit/>
          </a:bodyPr>
          <a:lstStyle/>
          <a:p>
            <a:pPr marL="361950" indent="0">
              <a:lnSpc>
                <a:spcPct val="150000"/>
              </a:lnSpc>
              <a:buNone/>
            </a:pPr>
            <a:r>
              <a:rPr lang="fr-FR" sz="2000" b="1" dirty="0" smtClean="0">
                <a:ln w="0"/>
                <a:solidFill>
                  <a:schemeClr val="tx2">
                    <a:lumMod val="75000"/>
                  </a:schemeClr>
                </a:solidFill>
              </a:rPr>
              <a:t>Conclusions</a:t>
            </a:r>
            <a:endParaRPr lang="fr-FR" sz="2000" b="1" dirty="0">
              <a:ln w="0"/>
              <a:solidFill>
                <a:schemeClr val="tx2">
                  <a:lumMod val="75000"/>
                </a:schemeClr>
              </a:solidFill>
            </a:endParaRPr>
          </a:p>
          <a:p>
            <a:pPr>
              <a:lnSpc>
                <a:spcPct val="150000"/>
              </a:lnSpc>
            </a:pPr>
            <a:r>
              <a:rPr lang="fr-FR" sz="2000" dirty="0" smtClean="0">
                <a:ln w="0"/>
                <a:solidFill>
                  <a:schemeClr val="tx2">
                    <a:lumMod val="75000"/>
                  </a:schemeClr>
                </a:solidFill>
                <a:effectLst/>
              </a:rPr>
              <a:t>Etude </a:t>
            </a:r>
            <a:r>
              <a:rPr lang="fr-FR" sz="2000" dirty="0">
                <a:ln w="0"/>
                <a:solidFill>
                  <a:schemeClr val="tx2">
                    <a:lumMod val="75000"/>
                  </a:schemeClr>
                </a:solidFill>
                <a:effectLst/>
              </a:rPr>
              <a:t>et implémentation </a:t>
            </a:r>
            <a:r>
              <a:rPr lang="fr-FR" sz="2000" dirty="0" smtClean="0">
                <a:ln w="0"/>
                <a:solidFill>
                  <a:schemeClr val="tx2">
                    <a:lumMod val="75000"/>
                  </a:schemeClr>
                </a:solidFill>
                <a:effectLst/>
              </a:rPr>
              <a:t>des </a:t>
            </a:r>
            <a:r>
              <a:rPr lang="fr-FR" sz="2000" dirty="0">
                <a:ln w="0"/>
                <a:solidFill>
                  <a:schemeClr val="tx2">
                    <a:lumMod val="75000"/>
                  </a:schemeClr>
                </a:solidFill>
                <a:effectLst/>
              </a:rPr>
              <a:t>interfaces de communication CANopen </a:t>
            </a:r>
            <a:r>
              <a:rPr lang="fr-FR" sz="2000" dirty="0" smtClean="0">
                <a:ln w="0"/>
                <a:solidFill>
                  <a:schemeClr val="tx2">
                    <a:lumMod val="75000"/>
                  </a:schemeClr>
                </a:solidFill>
                <a:effectLst/>
              </a:rPr>
              <a:t>pour: </a:t>
            </a:r>
            <a:endParaRPr lang="fr-FR" sz="2000" dirty="0">
              <a:ln w="0"/>
              <a:solidFill>
                <a:schemeClr val="tx2">
                  <a:lumMod val="75000"/>
                </a:schemeClr>
              </a:solidFill>
              <a:effectLst/>
            </a:endParaRPr>
          </a:p>
          <a:p>
            <a:pPr lvl="1">
              <a:spcBef>
                <a:spcPts val="600"/>
              </a:spcBef>
            </a:pPr>
            <a:r>
              <a:rPr lang="fr-FR" sz="1600" dirty="0" smtClean="0">
                <a:ln w="0"/>
                <a:solidFill>
                  <a:schemeClr val="tx2">
                    <a:lumMod val="75000"/>
                  </a:schemeClr>
                </a:solidFill>
                <a:effectLst/>
              </a:rPr>
              <a:t>La </a:t>
            </a:r>
            <a:r>
              <a:rPr lang="fr-FR" sz="1600" dirty="0">
                <a:ln w="0"/>
                <a:solidFill>
                  <a:schemeClr val="tx2">
                    <a:lumMod val="75000"/>
                  </a:schemeClr>
                </a:solidFill>
                <a:effectLst/>
              </a:rPr>
              <a:t>gestion de réseau (NMT, SYNC, </a:t>
            </a:r>
            <a:r>
              <a:rPr lang="fr-FR" sz="1600" dirty="0" smtClean="0">
                <a:ln w="0"/>
                <a:solidFill>
                  <a:schemeClr val="tx2">
                    <a:lumMod val="75000"/>
                  </a:schemeClr>
                </a:solidFill>
                <a:effectLst/>
              </a:rPr>
              <a:t>Emergency)</a:t>
            </a:r>
            <a:endParaRPr lang="fr-FR" sz="1600" dirty="0">
              <a:ln w="0"/>
              <a:solidFill>
                <a:schemeClr val="tx2">
                  <a:lumMod val="75000"/>
                </a:schemeClr>
              </a:solidFill>
              <a:effectLst/>
            </a:endParaRPr>
          </a:p>
          <a:p>
            <a:pPr lvl="1">
              <a:spcBef>
                <a:spcPts val="600"/>
              </a:spcBef>
            </a:pPr>
            <a:r>
              <a:rPr lang="fr-FR" sz="1600" dirty="0" smtClean="0">
                <a:ln w="0"/>
                <a:solidFill>
                  <a:schemeClr val="tx2">
                    <a:lumMod val="75000"/>
                  </a:schemeClr>
                </a:solidFill>
                <a:effectLst/>
              </a:rPr>
              <a:t>Le </a:t>
            </a:r>
            <a:r>
              <a:rPr lang="fr-FR" sz="1600" dirty="0">
                <a:ln w="0"/>
                <a:solidFill>
                  <a:schemeClr val="tx2">
                    <a:lumMod val="75000"/>
                  </a:schemeClr>
                </a:solidFill>
                <a:effectLst/>
              </a:rPr>
              <a:t>contrôle de l’état des nœuds </a:t>
            </a:r>
            <a:r>
              <a:rPr lang="fr-FR" sz="1600" dirty="0" smtClean="0">
                <a:ln w="0"/>
                <a:solidFill>
                  <a:schemeClr val="tx2">
                    <a:lumMod val="75000"/>
                  </a:schemeClr>
                </a:solidFill>
                <a:effectLst/>
              </a:rPr>
              <a:t>(</a:t>
            </a:r>
            <a:r>
              <a:rPr lang="fr-FR" sz="1600" dirty="0" err="1" smtClean="0">
                <a:ln w="0"/>
                <a:solidFill>
                  <a:schemeClr val="tx2">
                    <a:lumMod val="75000"/>
                  </a:schemeClr>
                </a:solidFill>
                <a:effectLst/>
              </a:rPr>
              <a:t>Heartbeat</a:t>
            </a:r>
            <a:r>
              <a:rPr lang="fr-FR" sz="1600" dirty="0" smtClean="0">
                <a:ln w="0"/>
                <a:solidFill>
                  <a:schemeClr val="tx2">
                    <a:lumMod val="75000"/>
                  </a:schemeClr>
                </a:solidFill>
                <a:effectLst/>
              </a:rPr>
              <a:t>) </a:t>
            </a:r>
            <a:endParaRPr lang="fr-FR" sz="1600" dirty="0">
              <a:ln w="0"/>
              <a:solidFill>
                <a:schemeClr val="tx2">
                  <a:lumMod val="75000"/>
                </a:schemeClr>
              </a:solidFill>
              <a:effectLst/>
            </a:endParaRPr>
          </a:p>
          <a:p>
            <a:pPr lvl="1">
              <a:spcBef>
                <a:spcPts val="600"/>
              </a:spcBef>
            </a:pPr>
            <a:r>
              <a:rPr lang="fr-FR" sz="1600" dirty="0" smtClean="0">
                <a:ln w="0"/>
                <a:solidFill>
                  <a:schemeClr val="tx2">
                    <a:lumMod val="75000"/>
                  </a:schemeClr>
                </a:solidFill>
                <a:effectLst/>
              </a:rPr>
              <a:t>L’accès </a:t>
            </a:r>
            <a:r>
              <a:rPr lang="fr-FR" sz="1600" dirty="0">
                <a:ln w="0"/>
                <a:solidFill>
                  <a:schemeClr val="tx2">
                    <a:lumMod val="75000"/>
                  </a:schemeClr>
                </a:solidFill>
                <a:effectLst/>
              </a:rPr>
              <a:t>au dictionnaire objet (PDO, SDO)</a:t>
            </a:r>
          </a:p>
          <a:p>
            <a:pPr>
              <a:lnSpc>
                <a:spcPct val="150000"/>
              </a:lnSpc>
            </a:pPr>
            <a:r>
              <a:rPr lang="fr-FR" sz="2000" dirty="0">
                <a:ln w="0"/>
                <a:solidFill>
                  <a:schemeClr val="tx2">
                    <a:lumMod val="75000"/>
                  </a:schemeClr>
                </a:solidFill>
                <a:effectLst/>
              </a:rPr>
              <a:t>Validation de l’implémentation du protocole sur la plateforme DSP </a:t>
            </a:r>
            <a:r>
              <a:rPr lang="fr-FR" sz="2000" dirty="0" err="1" smtClean="0">
                <a:ln w="0"/>
                <a:solidFill>
                  <a:schemeClr val="tx2">
                    <a:lumMod val="75000"/>
                  </a:schemeClr>
                </a:solidFill>
                <a:effectLst/>
              </a:rPr>
              <a:t>ezLINX</a:t>
            </a:r>
            <a:endParaRPr lang="fr-FR" sz="2000" dirty="0">
              <a:ln w="0"/>
              <a:solidFill>
                <a:schemeClr val="tx2">
                  <a:lumMod val="75000"/>
                </a:schemeClr>
              </a:solidFill>
            </a:endParaRPr>
          </a:p>
          <a:p>
            <a:endParaRPr lang="fr-FR" sz="900" dirty="0" smtClean="0">
              <a:ln w="0"/>
              <a:solidFill>
                <a:schemeClr val="tx2">
                  <a:lumMod val="75000"/>
                </a:schemeClr>
              </a:solidFill>
            </a:endParaRPr>
          </a:p>
          <a:p>
            <a:pPr marL="361950" indent="0">
              <a:lnSpc>
                <a:spcPct val="150000"/>
              </a:lnSpc>
              <a:buNone/>
            </a:pPr>
            <a:r>
              <a:rPr lang="fr-FR" sz="2000" b="1" dirty="0" smtClean="0">
                <a:ln w="0"/>
                <a:solidFill>
                  <a:schemeClr val="tx2">
                    <a:lumMod val="75000"/>
                  </a:schemeClr>
                </a:solidFill>
                <a:effectLst/>
              </a:rPr>
              <a:t>Perspectives</a:t>
            </a:r>
          </a:p>
          <a:p>
            <a:pPr>
              <a:lnSpc>
                <a:spcPct val="150000"/>
              </a:lnSpc>
            </a:pPr>
            <a:r>
              <a:rPr lang="fr-FR" sz="2000" dirty="0" smtClean="0">
                <a:ln w="0"/>
                <a:solidFill>
                  <a:schemeClr val="tx2">
                    <a:lumMod val="75000"/>
                  </a:schemeClr>
                </a:solidFill>
                <a:effectLst/>
              </a:rPr>
              <a:t>Intégration </a:t>
            </a:r>
            <a:r>
              <a:rPr lang="fr-FR" sz="2000" dirty="0">
                <a:ln w="0"/>
                <a:solidFill>
                  <a:schemeClr val="tx2">
                    <a:lumMod val="75000"/>
                  </a:schemeClr>
                </a:solidFill>
                <a:effectLst/>
              </a:rPr>
              <a:t>du code développé sous l’environnement </a:t>
            </a:r>
            <a:r>
              <a:rPr lang="fr-FR" sz="2000" dirty="0" smtClean="0">
                <a:ln w="0"/>
                <a:solidFill>
                  <a:schemeClr val="tx2">
                    <a:lumMod val="75000"/>
                  </a:schemeClr>
                </a:solidFill>
                <a:effectLst/>
              </a:rPr>
              <a:t>UNIX</a:t>
            </a:r>
          </a:p>
          <a:p>
            <a:pPr>
              <a:lnSpc>
                <a:spcPct val="150000"/>
              </a:lnSpc>
            </a:pPr>
            <a:r>
              <a:rPr lang="fr-FR" sz="2000" dirty="0">
                <a:ln w="0"/>
                <a:solidFill>
                  <a:schemeClr val="tx2">
                    <a:lumMod val="75000"/>
                  </a:schemeClr>
                </a:solidFill>
              </a:rPr>
              <a:t>Optimisation du code en langage assembleur </a:t>
            </a:r>
          </a:p>
          <a:p>
            <a:pPr>
              <a:lnSpc>
                <a:spcPct val="150000"/>
              </a:lnSpc>
            </a:pPr>
            <a:r>
              <a:rPr lang="fr-FR" sz="2000" dirty="0" smtClean="0">
                <a:ln w="0"/>
                <a:solidFill>
                  <a:schemeClr val="tx2">
                    <a:lumMod val="75000"/>
                  </a:schemeClr>
                </a:solidFill>
                <a:effectLst/>
              </a:rPr>
              <a:t>Test </a:t>
            </a:r>
            <a:r>
              <a:rPr lang="fr-FR" sz="2000" dirty="0">
                <a:ln w="0"/>
                <a:solidFill>
                  <a:schemeClr val="tx2">
                    <a:lumMod val="75000"/>
                  </a:schemeClr>
                </a:solidFill>
                <a:effectLst/>
              </a:rPr>
              <a:t>du fonctionnement sur la carte </a:t>
            </a:r>
            <a:r>
              <a:rPr lang="fr-FR" sz="2000" dirty="0" err="1" smtClean="0">
                <a:ln w="0"/>
                <a:solidFill>
                  <a:schemeClr val="tx2">
                    <a:lumMod val="75000"/>
                  </a:schemeClr>
                </a:solidFill>
                <a:effectLst/>
              </a:rPr>
              <a:t>ezLINX</a:t>
            </a:r>
            <a:endParaRPr lang="fr-FR" sz="2000" dirty="0">
              <a:ln w="0"/>
              <a:solidFill>
                <a:schemeClr val="tx2">
                  <a:lumMod val="75000"/>
                </a:schemeClr>
              </a:solidFill>
              <a:effectLst/>
            </a:endParaRPr>
          </a:p>
        </p:txBody>
      </p:sp>
    </p:spTree>
    <p:extLst>
      <p:ext uri="{BB962C8B-B14F-4D97-AF65-F5344CB8AC3E}">
        <p14:creationId xmlns:p14="http://schemas.microsoft.com/office/powerpoint/2010/main" val="4292412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2" y="1701008"/>
            <a:ext cx="9144000" cy="18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5" name="Titre 1"/>
          <p:cNvSpPr txBox="1">
            <a:spLocks/>
          </p:cNvSpPr>
          <p:nvPr/>
        </p:nvSpPr>
        <p:spPr>
          <a:xfrm>
            <a:off x="2483768" y="1700808"/>
            <a:ext cx="6480720" cy="1800199"/>
          </a:xfrm>
          <a:prstGeom prst="rect">
            <a:avLst/>
          </a:prstGeom>
        </p:spPr>
        <p:txBody>
          <a:bodyPr vert="horz" lIns="91440" tIns="45720" rIns="91440" bIns="45720" rtlCol="0" anchor="ct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3200" b="1" dirty="0" smtClean="0">
                <a:ln w="10541" cmpd="sng">
                  <a:solidFill>
                    <a:schemeClr val="accent1">
                      <a:shade val="88000"/>
                      <a:satMod val="110000"/>
                    </a:schemeClr>
                  </a:solidFill>
                  <a:prstDash val="solid"/>
                </a:ln>
                <a:solidFill>
                  <a:schemeClr val="bg1"/>
                </a:solidFill>
                <a:latin typeface="+mj-lt"/>
                <a:ea typeface="+mj-ea"/>
                <a:cs typeface="+mj-cs"/>
              </a:rPr>
              <a:t>Merci Pour Votre Attention</a:t>
            </a:r>
            <a:endParaRPr kumimoji="0" lang="fr-FR" sz="3600" b="1" i="0" u="none" strike="noStrike" kern="1200" spc="0" normalizeH="0" baseline="0" dirty="0">
              <a:ln w="0"/>
              <a:solidFill>
                <a:schemeClr val="bg1"/>
              </a:solidFill>
              <a:effectLst>
                <a:reflection blurRad="12700" stA="50000" endPos="50000" dist="5000" dir="5400000" sy="-100000" rotWithShape="0"/>
              </a:effectLst>
              <a:uLnTx/>
              <a:uFillTx/>
              <a:latin typeface="+mj-lt"/>
              <a:ea typeface="+mj-ea"/>
              <a:cs typeface="+mj-cs"/>
            </a:endParaRPr>
          </a:p>
        </p:txBody>
      </p:sp>
      <p:pic>
        <p:nvPicPr>
          <p:cNvPr id="2050" name="Picture 2" descr="http://www.cafesciencedundee.co.uk/wp-content/uploads/2011/09/digital_eye-300x264.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2859384"/>
            <a:ext cx="1466952" cy="128969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Image 6" descr="C:\Documents and Settings\Administrateur\Mes documents\2010\00 EBSYS Admin\logo ebsys\logo-EBSYS-petit.jpg"/>
          <p:cNvPicPr>
            <a:picLocks noChangeAspect="1" noChangeArrowheads="1"/>
          </p:cNvPicPr>
          <p:nvPr/>
        </p:nvPicPr>
        <p:blipFill>
          <a:blip r:embed="rId4" cstate="print"/>
          <a:srcRect/>
          <a:stretch>
            <a:fillRect/>
          </a:stretch>
        </p:blipFill>
        <p:spPr bwMode="auto">
          <a:xfrm>
            <a:off x="105699" y="5870450"/>
            <a:ext cx="2137335" cy="866425"/>
          </a:xfrm>
          <a:prstGeom prst="rect">
            <a:avLst/>
          </a:prstGeom>
          <a:noFill/>
          <a:ln w="9525">
            <a:noFill/>
            <a:miter lim="800000"/>
            <a:headEnd/>
            <a:tailEnd/>
          </a:ln>
        </p:spPr>
      </p:pic>
      <p:pic>
        <p:nvPicPr>
          <p:cNvPr id="8" name="Picture 2" descr="D:\Mes documents\Mortadha\Projets\PFE by MAMD\PFE Yosra et Tasnim\RapportPFEfinal\RapportPFEfinal\RapportPFE\isi.png"/>
          <p:cNvPicPr>
            <a:picLocks noChangeAspect="1" noChangeArrowheads="1"/>
          </p:cNvPicPr>
          <p:nvPr/>
        </p:nvPicPr>
        <p:blipFill>
          <a:blip r:embed="rId5" cstate="print"/>
          <a:srcRect/>
          <a:stretch>
            <a:fillRect/>
          </a:stretch>
        </p:blipFill>
        <p:spPr bwMode="auto">
          <a:xfrm>
            <a:off x="6956178" y="348463"/>
            <a:ext cx="2077972" cy="87956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1" name="Rectangle 10"/>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2" name="Titre 1"/>
          <p:cNvSpPr txBox="1">
            <a:spLocks/>
          </p:cNvSpPr>
          <p:nvPr/>
        </p:nvSpPr>
        <p:spPr>
          <a:xfrm>
            <a:off x="2484488" y="260728"/>
            <a:ext cx="6480000"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normalizeH="0" baseline="0" noProof="0" dirty="0">
              <a:ln>
                <a:noFill/>
              </a:ln>
              <a:solidFill>
                <a:schemeClr val="bg1"/>
              </a:solidFill>
              <a:effectLst/>
              <a:uLnTx/>
              <a:uFillTx/>
              <a:latin typeface="+mj-lt"/>
              <a:ea typeface="+mj-ea"/>
              <a:cs typeface="+mj-cs"/>
            </a:endParaRPr>
          </a:p>
        </p:txBody>
      </p:sp>
      <p:sp>
        <p:nvSpPr>
          <p:cNvPr id="13"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fr-FR" sz="3200" b="1" i="0" u="none" strike="noStrike" kern="1200" cap="none" normalizeH="0" baseline="0" dirty="0" smtClean="0">
                <a:ln>
                  <a:noFill/>
                </a:ln>
                <a:solidFill>
                  <a:schemeClr val="bg1"/>
                </a:solidFill>
                <a:effectLst/>
                <a:uLnTx/>
                <a:uFillTx/>
                <a:latin typeface="+mj-lt"/>
                <a:ea typeface="+mj-ea"/>
                <a:cs typeface="+mj-cs"/>
              </a:rPr>
              <a:t>Initialisation SDO </a:t>
            </a:r>
            <a:r>
              <a:rPr kumimoji="0" lang="fr-FR" sz="3200" b="1" i="0" u="none" strike="noStrike" kern="1200" cap="none" normalizeH="0" baseline="0" dirty="0" err="1" smtClean="0">
                <a:ln>
                  <a:noFill/>
                </a:ln>
                <a:solidFill>
                  <a:schemeClr val="bg1"/>
                </a:solidFill>
                <a:effectLst/>
                <a:uLnTx/>
                <a:uFillTx/>
                <a:latin typeface="+mj-lt"/>
                <a:ea typeface="+mj-ea"/>
                <a:cs typeface="+mj-cs"/>
              </a:rPr>
              <a:t>download</a:t>
            </a:r>
            <a:r>
              <a:rPr kumimoji="0" lang="fr-FR" sz="3200" b="1" i="0" u="none" strike="noStrike" kern="1200" cap="none" normalizeH="0" baseline="0" dirty="0" smtClean="0">
                <a:ln>
                  <a:noFill/>
                </a:ln>
                <a:solidFill>
                  <a:schemeClr val="bg1"/>
                </a:solidFill>
                <a:effectLst/>
                <a:uLnTx/>
                <a:uFillTx/>
                <a:latin typeface="+mj-lt"/>
                <a:ea typeface="+mj-ea"/>
                <a:cs typeface="+mj-cs"/>
              </a:rPr>
              <a:t> (serveur)</a:t>
            </a:r>
            <a:endParaRPr kumimoji="0" lang="fr-FR" sz="3200" b="1" i="0" u="none" strike="noStrike" kern="1200" cap="none" normalizeH="0" baseline="0" dirty="0">
              <a:ln>
                <a:noFill/>
              </a:ln>
              <a:solidFill>
                <a:schemeClr val="bg1"/>
              </a:solidFill>
              <a:effectLst/>
              <a:uLnTx/>
              <a:uFillTx/>
              <a:latin typeface="+mj-lt"/>
              <a:ea typeface="+mj-ea"/>
              <a:cs typeface="+mj-cs"/>
            </a:endParaRPr>
          </a:p>
        </p:txBody>
      </p:sp>
      <p:pic>
        <p:nvPicPr>
          <p:cNvPr id="6148" name="Picture 4" descr="C:\Users\Amin\Desktop\test présentation\recevoir SDO de la part du Client extented R_SD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1519238"/>
            <a:ext cx="8583613" cy="3819525"/>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25</a:t>
            </a:fld>
            <a:r>
              <a:rPr lang="fr-BE" dirty="0" smtClean="0">
                <a:solidFill>
                  <a:schemeClr val="tx2">
                    <a:lumMod val="75000"/>
                  </a:schemeClr>
                </a:solidFill>
              </a:rPr>
              <a:t>/27</a:t>
            </a:r>
            <a:endParaRPr lang="fr-BE" dirty="0">
              <a:solidFill>
                <a:schemeClr val="tx2">
                  <a:lumMod val="75000"/>
                </a:schemeClr>
              </a:solidFill>
            </a:endParaRPr>
          </a:p>
        </p:txBody>
      </p:sp>
      <p:sp>
        <p:nvSpPr>
          <p:cNvPr id="16" name="Rectangle 15"/>
          <p:cNvSpPr/>
          <p:nvPr/>
        </p:nvSpPr>
        <p:spPr>
          <a:xfrm>
            <a:off x="320591" y="152736"/>
            <a:ext cx="2016084" cy="90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1400"/>
          </a:p>
        </p:txBody>
      </p:sp>
      <p:sp>
        <p:nvSpPr>
          <p:cNvPr id="19" name="ZoneTexte 18"/>
          <p:cNvSpPr txBox="1"/>
          <p:nvPr/>
        </p:nvSpPr>
        <p:spPr>
          <a:xfrm>
            <a:off x="320591" y="188640"/>
            <a:ext cx="2101884" cy="830997"/>
          </a:xfrm>
          <a:prstGeom prst="rect">
            <a:avLst/>
          </a:prstGeom>
          <a:noFill/>
        </p:spPr>
        <p:txBody>
          <a:bodyPr wrap="square" rtlCol="0">
            <a:spAutoFit/>
          </a:bodyPr>
          <a:lstStyle/>
          <a:p>
            <a:pPr>
              <a:spcBef>
                <a:spcPts val="600"/>
              </a:spcBef>
            </a:pPr>
            <a:r>
              <a:rPr lang="fr-FR" sz="1200" dirty="0">
                <a:solidFill>
                  <a:schemeClr val="tx2">
                    <a:lumMod val="40000"/>
                    <a:lumOff val="60000"/>
                  </a:schemeClr>
                </a:solidFill>
              </a:rPr>
              <a:t>Protocole CANopen</a:t>
            </a:r>
          </a:p>
          <a:p>
            <a:pPr>
              <a:spcBef>
                <a:spcPts val="600"/>
              </a:spcBef>
            </a:pPr>
            <a:r>
              <a:rPr lang="fr-FR" sz="1200" dirty="0">
                <a:solidFill>
                  <a:schemeClr val="tx2">
                    <a:lumMod val="40000"/>
                    <a:lumOff val="60000"/>
                  </a:schemeClr>
                </a:solidFill>
              </a:rPr>
              <a:t>Conception CANopen</a:t>
            </a:r>
          </a:p>
          <a:p>
            <a:pPr>
              <a:spcBef>
                <a:spcPts val="600"/>
              </a:spcBef>
            </a:pPr>
            <a:r>
              <a:rPr lang="fr-FR" sz="1400" b="1" u="sng" dirty="0">
                <a:solidFill>
                  <a:schemeClr val="tx2">
                    <a:lumMod val="75000"/>
                  </a:schemeClr>
                </a:solidFill>
              </a:rPr>
              <a:t>Implémentation sur DSP</a:t>
            </a:r>
          </a:p>
        </p:txBody>
      </p:sp>
      <p:sp>
        <p:nvSpPr>
          <p:cNvPr id="20" name="Espace réservé du pied de page 41"/>
          <p:cNvSpPr>
            <a:spLocks noGrp="1"/>
          </p:cNvSpPr>
          <p:nvPr>
            <p:ph type="ftr" sz="quarter" idx="11"/>
          </p:nvPr>
        </p:nvSpPr>
        <p:spPr>
          <a:xfrm>
            <a:off x="107504" y="6356350"/>
            <a:ext cx="3961612" cy="365125"/>
          </a:xfrm>
        </p:spPr>
        <p:txBody>
          <a:bodyPr/>
          <a:lstStyle/>
          <a:p>
            <a:r>
              <a:rPr lang="fr-FR" dirty="0">
                <a:solidFill>
                  <a:schemeClr val="bg1"/>
                </a:solidFill>
              </a:rPr>
              <a:t>Projet de Fin d’Etudes, Mohamed Amine </a:t>
            </a:r>
            <a:r>
              <a:rPr lang="fr-FR" dirty="0" err="1">
                <a:solidFill>
                  <a:schemeClr val="bg1"/>
                </a:solidFill>
              </a:rPr>
              <a:t>Barrak</a:t>
            </a:r>
            <a:r>
              <a:rPr lang="fr-FR" dirty="0">
                <a:solidFill>
                  <a:schemeClr val="bg1"/>
                </a:solidFill>
              </a:rPr>
              <a:t>, ISI, </a:t>
            </a:r>
            <a:r>
              <a:rPr lang="fr-FR" dirty="0" smtClean="0">
                <a:solidFill>
                  <a:schemeClr val="bg1"/>
                </a:solidFill>
              </a:rPr>
              <a:t>2013</a:t>
            </a:r>
            <a:endParaRPr lang="fr-BE" dirty="0">
              <a:solidFill>
                <a:schemeClr val="bg1"/>
              </a:solidFill>
            </a:endParaRPr>
          </a:p>
        </p:txBody>
      </p:sp>
    </p:spTree>
    <p:extLst>
      <p:ext uri="{BB962C8B-B14F-4D97-AF65-F5344CB8AC3E}">
        <p14:creationId xmlns:p14="http://schemas.microsoft.com/office/powerpoint/2010/main" val="485014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1" name="Rectangle 10"/>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2" name="Titre 1"/>
          <p:cNvSpPr txBox="1">
            <a:spLocks/>
          </p:cNvSpPr>
          <p:nvPr/>
        </p:nvSpPr>
        <p:spPr>
          <a:xfrm>
            <a:off x="2484488" y="260728"/>
            <a:ext cx="6480000"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normalizeH="0" baseline="0" noProof="0" dirty="0">
              <a:ln>
                <a:noFill/>
              </a:ln>
              <a:solidFill>
                <a:schemeClr val="bg1"/>
              </a:solidFill>
              <a:effectLst/>
              <a:uLnTx/>
              <a:uFillTx/>
              <a:latin typeface="+mj-lt"/>
              <a:ea typeface="+mj-ea"/>
              <a:cs typeface="+mj-cs"/>
            </a:endParaRPr>
          </a:p>
        </p:txBody>
      </p:sp>
      <p:sp>
        <p:nvSpPr>
          <p:cNvPr id="13"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fr-FR" sz="3200" b="1" dirty="0" smtClean="0">
                <a:solidFill>
                  <a:schemeClr val="bg1"/>
                </a:solidFill>
                <a:latin typeface="+mj-lt"/>
                <a:ea typeface="+mj-ea"/>
                <a:cs typeface="+mj-cs"/>
              </a:rPr>
              <a:t>Test SDO </a:t>
            </a:r>
            <a:r>
              <a:rPr lang="fr-FR" sz="3200" b="1" dirty="0" err="1" smtClean="0">
                <a:solidFill>
                  <a:schemeClr val="bg1"/>
                </a:solidFill>
                <a:latin typeface="+mj-lt"/>
                <a:ea typeface="+mj-ea"/>
                <a:cs typeface="+mj-cs"/>
              </a:rPr>
              <a:t>Download</a:t>
            </a:r>
            <a:r>
              <a:rPr lang="fr-FR" sz="3200" b="1" dirty="0" smtClean="0">
                <a:solidFill>
                  <a:schemeClr val="bg1"/>
                </a:solidFill>
                <a:latin typeface="+mj-lt"/>
                <a:ea typeface="+mj-ea"/>
                <a:cs typeface="+mj-cs"/>
              </a:rPr>
              <a:t> par le client</a:t>
            </a:r>
            <a:endParaRPr kumimoji="0" lang="fr-FR" sz="3200" b="1" i="0" u="none" strike="noStrike" kern="1200" cap="none" normalizeH="0" baseline="0" dirty="0">
              <a:ln>
                <a:noFill/>
              </a:ln>
              <a:solidFill>
                <a:schemeClr val="bg1"/>
              </a:solidFill>
              <a:effectLst/>
              <a:uLnTx/>
              <a:uFillTx/>
              <a:latin typeface="+mj-lt"/>
              <a:ea typeface="+mj-ea"/>
              <a:cs typeface="+mj-cs"/>
            </a:endParaRPr>
          </a:p>
        </p:txBody>
      </p:sp>
      <p:pic>
        <p:nvPicPr>
          <p:cNvPr id="4099" name="Picture 3" descr="C:\Users\Amin\Desktop\test présentation\init sdo 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44" y="1412776"/>
            <a:ext cx="8490544" cy="4335852"/>
          </a:xfrm>
          <a:prstGeom prst="rect">
            <a:avLst/>
          </a:prstGeom>
          <a:noFill/>
          <a:extLst>
            <a:ext uri="{909E8E84-426E-40DD-AFC4-6F175D3DCCD1}">
              <a14:hiddenFill xmlns:a14="http://schemas.microsoft.com/office/drawing/2010/main">
                <a:solidFill>
                  <a:srgbClr val="FFFFFF"/>
                </a:solidFill>
              </a14:hiddenFill>
            </a:ext>
          </a:extLst>
        </p:spPr>
      </p:pic>
      <p:sp>
        <p:nvSpPr>
          <p:cNvPr id="14"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26</a:t>
            </a:fld>
            <a:r>
              <a:rPr lang="fr-BE" dirty="0" smtClean="0">
                <a:solidFill>
                  <a:schemeClr val="tx2">
                    <a:lumMod val="75000"/>
                  </a:schemeClr>
                </a:solidFill>
              </a:rPr>
              <a:t>/31</a:t>
            </a:r>
            <a:endParaRPr lang="fr-BE" dirty="0">
              <a:solidFill>
                <a:schemeClr val="tx2">
                  <a:lumMod val="75000"/>
                </a:schemeClr>
              </a:solidFill>
            </a:endParaRPr>
          </a:p>
        </p:txBody>
      </p:sp>
      <p:sp>
        <p:nvSpPr>
          <p:cNvPr id="21" name="Espace réservé du pied de page 41"/>
          <p:cNvSpPr>
            <a:spLocks noGrp="1"/>
          </p:cNvSpPr>
          <p:nvPr>
            <p:ph type="ftr" sz="quarter" idx="11"/>
          </p:nvPr>
        </p:nvSpPr>
        <p:spPr>
          <a:xfrm>
            <a:off x="107504" y="6356350"/>
            <a:ext cx="3961612" cy="365125"/>
          </a:xfrm>
        </p:spPr>
        <p:txBody>
          <a:bodyPr/>
          <a:lstStyle/>
          <a:p>
            <a:r>
              <a:rPr lang="fr-FR" dirty="0">
                <a:solidFill>
                  <a:schemeClr val="bg1"/>
                </a:solidFill>
              </a:rPr>
              <a:t>Projet de Fin d’Etudes, Mohamed Amine </a:t>
            </a:r>
            <a:r>
              <a:rPr lang="fr-FR" dirty="0" err="1">
                <a:solidFill>
                  <a:schemeClr val="bg1"/>
                </a:solidFill>
              </a:rPr>
              <a:t>Barrak</a:t>
            </a:r>
            <a:r>
              <a:rPr lang="fr-FR" dirty="0">
                <a:solidFill>
                  <a:schemeClr val="bg1"/>
                </a:solidFill>
              </a:rPr>
              <a:t>, ISI, </a:t>
            </a:r>
            <a:r>
              <a:rPr lang="fr-FR" dirty="0" smtClean="0">
                <a:solidFill>
                  <a:schemeClr val="bg1"/>
                </a:solidFill>
              </a:rPr>
              <a:t>2013</a:t>
            </a:r>
            <a:endParaRPr lang="fr-BE" dirty="0">
              <a:solidFill>
                <a:schemeClr val="bg1"/>
              </a:solidFill>
            </a:endParaRPr>
          </a:p>
        </p:txBody>
      </p:sp>
    </p:spTree>
    <p:extLst>
      <p:ext uri="{BB962C8B-B14F-4D97-AF65-F5344CB8AC3E}">
        <p14:creationId xmlns:p14="http://schemas.microsoft.com/office/powerpoint/2010/main" val="485014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1" name="Rectangle 10"/>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2" name="Titre 1"/>
          <p:cNvSpPr txBox="1">
            <a:spLocks/>
          </p:cNvSpPr>
          <p:nvPr/>
        </p:nvSpPr>
        <p:spPr>
          <a:xfrm>
            <a:off x="2484488" y="260728"/>
            <a:ext cx="6480000"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normalizeH="0" baseline="0" noProof="0" dirty="0">
              <a:ln>
                <a:noFill/>
              </a:ln>
              <a:solidFill>
                <a:schemeClr val="bg1"/>
              </a:solidFill>
              <a:effectLst/>
              <a:uLnTx/>
              <a:uFillTx/>
              <a:latin typeface="+mj-lt"/>
              <a:ea typeface="+mj-ea"/>
              <a:cs typeface="+mj-cs"/>
            </a:endParaRPr>
          </a:p>
        </p:txBody>
      </p:sp>
      <p:sp>
        <p:nvSpPr>
          <p:cNvPr id="13"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fr-FR" sz="3200" b="1" dirty="0" smtClean="0">
                <a:solidFill>
                  <a:schemeClr val="bg1"/>
                </a:solidFill>
                <a:latin typeface="+mj-lt"/>
                <a:ea typeface="+mj-ea"/>
                <a:cs typeface="+mj-cs"/>
              </a:rPr>
              <a:t>Test </a:t>
            </a:r>
            <a:r>
              <a:rPr lang="fr-FR" sz="3200" b="1" dirty="0" err="1" smtClean="0">
                <a:solidFill>
                  <a:schemeClr val="bg1"/>
                </a:solidFill>
                <a:latin typeface="+mj-lt"/>
                <a:ea typeface="+mj-ea"/>
                <a:cs typeface="+mj-cs"/>
              </a:rPr>
              <a:t>Download</a:t>
            </a:r>
            <a:r>
              <a:rPr lang="fr-FR" sz="3200" b="1" dirty="0" smtClean="0">
                <a:solidFill>
                  <a:schemeClr val="bg1"/>
                </a:solidFill>
                <a:latin typeface="+mj-lt"/>
                <a:ea typeface="+mj-ea"/>
                <a:cs typeface="+mj-cs"/>
              </a:rPr>
              <a:t> SDO segmenté par le client</a:t>
            </a:r>
            <a:endParaRPr kumimoji="0" lang="fr-FR" sz="3200" b="1" i="0" u="none" strike="noStrike" kern="1200" cap="none" normalizeH="0" baseline="0" dirty="0">
              <a:ln>
                <a:noFill/>
              </a:ln>
              <a:solidFill>
                <a:schemeClr val="bg1"/>
              </a:solidFill>
              <a:effectLst/>
              <a:uLnTx/>
              <a:uFillTx/>
              <a:latin typeface="+mj-lt"/>
              <a:ea typeface="+mj-ea"/>
              <a:cs typeface="+mj-cs"/>
            </a:endParaRPr>
          </a:p>
        </p:txBody>
      </p:sp>
      <p:pic>
        <p:nvPicPr>
          <p:cNvPr id="5124" name="Picture 4" descr="C:\Users\Amin\Desktop\test présentation\t_sdo_seg_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477973"/>
            <a:ext cx="8344049" cy="4272845"/>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27</a:t>
            </a:fld>
            <a:r>
              <a:rPr lang="fr-BE" dirty="0" smtClean="0">
                <a:solidFill>
                  <a:schemeClr val="tx2">
                    <a:lumMod val="75000"/>
                  </a:schemeClr>
                </a:solidFill>
              </a:rPr>
              <a:t>/31</a:t>
            </a:r>
            <a:endParaRPr lang="fr-BE" dirty="0">
              <a:solidFill>
                <a:schemeClr val="tx2">
                  <a:lumMod val="75000"/>
                </a:schemeClr>
              </a:solidFill>
            </a:endParaRPr>
          </a:p>
        </p:txBody>
      </p:sp>
      <p:sp>
        <p:nvSpPr>
          <p:cNvPr id="21" name="Espace réservé du pied de page 41"/>
          <p:cNvSpPr>
            <a:spLocks noGrp="1"/>
          </p:cNvSpPr>
          <p:nvPr>
            <p:ph type="ftr" sz="quarter" idx="11"/>
          </p:nvPr>
        </p:nvSpPr>
        <p:spPr>
          <a:xfrm>
            <a:off x="107504" y="6356350"/>
            <a:ext cx="3961612" cy="365125"/>
          </a:xfrm>
        </p:spPr>
        <p:txBody>
          <a:bodyPr/>
          <a:lstStyle/>
          <a:p>
            <a:r>
              <a:rPr lang="fr-FR" dirty="0">
                <a:solidFill>
                  <a:schemeClr val="bg1"/>
                </a:solidFill>
              </a:rPr>
              <a:t>Projet de Fin d’Etudes, Mohamed Amine </a:t>
            </a:r>
            <a:r>
              <a:rPr lang="fr-FR" dirty="0" err="1">
                <a:solidFill>
                  <a:schemeClr val="bg1"/>
                </a:solidFill>
              </a:rPr>
              <a:t>Barrak</a:t>
            </a:r>
            <a:r>
              <a:rPr lang="fr-FR" dirty="0">
                <a:solidFill>
                  <a:schemeClr val="bg1"/>
                </a:solidFill>
              </a:rPr>
              <a:t>, ISI, </a:t>
            </a:r>
            <a:r>
              <a:rPr lang="fr-FR" dirty="0" smtClean="0">
                <a:solidFill>
                  <a:schemeClr val="bg1"/>
                </a:solidFill>
              </a:rPr>
              <a:t>2013</a:t>
            </a:r>
            <a:endParaRPr lang="fr-BE" dirty="0">
              <a:solidFill>
                <a:schemeClr val="bg1"/>
              </a:solidFill>
            </a:endParaRPr>
          </a:p>
        </p:txBody>
      </p:sp>
    </p:spTree>
    <p:extLst>
      <p:ext uri="{BB962C8B-B14F-4D97-AF65-F5344CB8AC3E}">
        <p14:creationId xmlns:p14="http://schemas.microsoft.com/office/powerpoint/2010/main" val="485014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1" name="Rectangle 10"/>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2" name="Titre 1"/>
          <p:cNvSpPr txBox="1">
            <a:spLocks/>
          </p:cNvSpPr>
          <p:nvPr/>
        </p:nvSpPr>
        <p:spPr>
          <a:xfrm>
            <a:off x="2484488" y="260728"/>
            <a:ext cx="6480000"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normalizeH="0" baseline="0" noProof="0" dirty="0">
              <a:ln>
                <a:noFill/>
              </a:ln>
              <a:solidFill>
                <a:schemeClr val="bg1"/>
              </a:solidFill>
              <a:effectLst/>
              <a:uLnTx/>
              <a:uFillTx/>
              <a:latin typeface="+mj-lt"/>
              <a:ea typeface="+mj-ea"/>
              <a:cs typeface="+mj-cs"/>
            </a:endParaRPr>
          </a:p>
        </p:txBody>
      </p:sp>
      <p:sp>
        <p:nvSpPr>
          <p:cNvPr id="13"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US" sz="3200" b="1" dirty="0" smtClean="0">
                <a:solidFill>
                  <a:schemeClr val="bg1"/>
                </a:solidFill>
                <a:latin typeface="+mj-lt"/>
                <a:ea typeface="+mj-ea"/>
                <a:cs typeface="+mj-cs"/>
              </a:rPr>
              <a:t>Test de Synchronization (SYNC)</a:t>
            </a:r>
            <a:endParaRPr kumimoji="0" lang="fr-FR" sz="3200" b="1" i="0" u="none" strike="noStrike" kern="1200" cap="none" normalizeH="0" baseline="0" dirty="0">
              <a:ln>
                <a:noFill/>
              </a:ln>
              <a:solidFill>
                <a:schemeClr val="bg1"/>
              </a:solidFill>
              <a:effectLst/>
              <a:uLnTx/>
              <a:uFillTx/>
              <a:latin typeface="+mj-lt"/>
              <a:ea typeface="+mj-ea"/>
              <a:cs typeface="+mj-cs"/>
            </a:endParaRPr>
          </a:p>
        </p:txBody>
      </p:sp>
      <p:pic>
        <p:nvPicPr>
          <p:cNvPr id="3074" name="Picture 2" descr="C:\Users\Amin\Desktop\test présentation\syn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68" y="1556792"/>
            <a:ext cx="8741420" cy="4295976"/>
          </a:xfrm>
          <a:prstGeom prst="rect">
            <a:avLst/>
          </a:prstGeom>
          <a:noFill/>
          <a:extLst>
            <a:ext uri="{909E8E84-426E-40DD-AFC4-6F175D3DCCD1}">
              <a14:hiddenFill xmlns:a14="http://schemas.microsoft.com/office/drawing/2010/main">
                <a:solidFill>
                  <a:srgbClr val="FFFFFF"/>
                </a:solidFill>
              </a14:hiddenFill>
            </a:ext>
          </a:extLst>
        </p:spPr>
      </p:pic>
      <p:sp>
        <p:nvSpPr>
          <p:cNvPr id="14"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28</a:t>
            </a:fld>
            <a:r>
              <a:rPr lang="fr-BE" dirty="0" smtClean="0">
                <a:solidFill>
                  <a:schemeClr val="tx2">
                    <a:lumMod val="75000"/>
                  </a:schemeClr>
                </a:solidFill>
              </a:rPr>
              <a:t>/31</a:t>
            </a:r>
            <a:endParaRPr lang="fr-BE" dirty="0">
              <a:solidFill>
                <a:schemeClr val="tx2">
                  <a:lumMod val="75000"/>
                </a:schemeClr>
              </a:solidFill>
            </a:endParaRPr>
          </a:p>
        </p:txBody>
      </p:sp>
      <p:sp>
        <p:nvSpPr>
          <p:cNvPr id="19" name="Espace réservé du pied de page 41"/>
          <p:cNvSpPr>
            <a:spLocks noGrp="1"/>
          </p:cNvSpPr>
          <p:nvPr>
            <p:ph type="ftr" sz="quarter" idx="11"/>
          </p:nvPr>
        </p:nvSpPr>
        <p:spPr>
          <a:xfrm>
            <a:off x="107504" y="6356350"/>
            <a:ext cx="3961612" cy="365125"/>
          </a:xfrm>
        </p:spPr>
        <p:txBody>
          <a:bodyPr/>
          <a:lstStyle/>
          <a:p>
            <a:r>
              <a:rPr lang="fr-FR" dirty="0">
                <a:solidFill>
                  <a:schemeClr val="bg1"/>
                </a:solidFill>
              </a:rPr>
              <a:t>Projet de Fin d’Etudes, Mohamed Amine </a:t>
            </a:r>
            <a:r>
              <a:rPr lang="fr-FR" dirty="0" err="1">
                <a:solidFill>
                  <a:schemeClr val="bg1"/>
                </a:solidFill>
              </a:rPr>
              <a:t>Barrak</a:t>
            </a:r>
            <a:r>
              <a:rPr lang="fr-FR" dirty="0">
                <a:solidFill>
                  <a:schemeClr val="bg1"/>
                </a:solidFill>
              </a:rPr>
              <a:t>, ISI, </a:t>
            </a:r>
            <a:r>
              <a:rPr lang="fr-FR" dirty="0" smtClean="0">
                <a:solidFill>
                  <a:schemeClr val="bg1"/>
                </a:solidFill>
              </a:rPr>
              <a:t>2013</a:t>
            </a:r>
            <a:endParaRPr lang="fr-BE" dirty="0">
              <a:solidFill>
                <a:schemeClr val="bg1"/>
              </a:solidFill>
            </a:endParaRPr>
          </a:p>
        </p:txBody>
      </p:sp>
    </p:spTree>
    <p:extLst>
      <p:ext uri="{BB962C8B-B14F-4D97-AF65-F5344CB8AC3E}">
        <p14:creationId xmlns:p14="http://schemas.microsoft.com/office/powerpoint/2010/main" val="485014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1" name="Rectangle 10"/>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2" name="Titre 1"/>
          <p:cNvSpPr txBox="1">
            <a:spLocks/>
          </p:cNvSpPr>
          <p:nvPr/>
        </p:nvSpPr>
        <p:spPr>
          <a:xfrm>
            <a:off x="2484488" y="260728"/>
            <a:ext cx="6480000"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normalizeH="0" baseline="0" noProof="0" dirty="0">
              <a:ln>
                <a:noFill/>
              </a:ln>
              <a:solidFill>
                <a:schemeClr val="bg1"/>
              </a:solidFill>
              <a:effectLst/>
              <a:uLnTx/>
              <a:uFillTx/>
              <a:latin typeface="+mj-lt"/>
              <a:ea typeface="+mj-ea"/>
              <a:cs typeface="+mj-cs"/>
            </a:endParaRPr>
          </a:p>
        </p:txBody>
      </p:sp>
      <p:sp>
        <p:nvSpPr>
          <p:cNvPr id="13"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3200" b="1" i="0" u="none" strike="noStrike" kern="1200" cap="none" normalizeH="0" baseline="0" dirty="0" smtClean="0">
                <a:ln>
                  <a:noFill/>
                </a:ln>
                <a:solidFill>
                  <a:schemeClr val="bg1"/>
                </a:solidFill>
                <a:effectLst/>
                <a:uLnTx/>
                <a:uFillTx/>
                <a:latin typeface="+mj-lt"/>
                <a:ea typeface="+mj-ea"/>
                <a:cs typeface="+mj-cs"/>
              </a:rPr>
              <a:t>Test de l’Initialisation SDO </a:t>
            </a:r>
            <a:r>
              <a:rPr kumimoji="0" lang="fr-FR" sz="3200" b="1" i="0" u="none" strike="noStrike" kern="1200" cap="none" normalizeH="0" baseline="0" dirty="0" err="1" smtClean="0">
                <a:ln>
                  <a:noFill/>
                </a:ln>
                <a:solidFill>
                  <a:schemeClr val="bg1"/>
                </a:solidFill>
                <a:effectLst/>
                <a:uLnTx/>
                <a:uFillTx/>
                <a:latin typeface="+mj-lt"/>
                <a:ea typeface="+mj-ea"/>
                <a:cs typeface="+mj-cs"/>
              </a:rPr>
              <a:t>Upload</a:t>
            </a:r>
            <a:r>
              <a:rPr kumimoji="0" lang="fr-FR" sz="3200" b="1" i="0" u="none" strike="noStrike" kern="1200" cap="none" normalizeH="0" baseline="0" dirty="0" smtClean="0">
                <a:ln>
                  <a:noFill/>
                </a:ln>
                <a:solidFill>
                  <a:schemeClr val="bg1"/>
                </a:solidFill>
                <a:effectLst/>
                <a:uLnTx/>
                <a:uFillTx/>
                <a:latin typeface="+mj-lt"/>
                <a:ea typeface="+mj-ea"/>
                <a:cs typeface="+mj-cs"/>
              </a:rPr>
              <a:t> par le serveur</a:t>
            </a:r>
            <a:endParaRPr kumimoji="0" lang="fr-FR" sz="3200" b="1" i="0" u="none" strike="noStrike" kern="1200" cap="none" normalizeH="0" baseline="0" dirty="0">
              <a:ln>
                <a:noFill/>
              </a:ln>
              <a:solidFill>
                <a:schemeClr val="bg1"/>
              </a:solidFill>
              <a:effectLst/>
              <a:uLnTx/>
              <a:uFillTx/>
              <a:latin typeface="+mj-lt"/>
              <a:ea typeface="+mj-ea"/>
              <a:cs typeface="+mj-cs"/>
            </a:endParaRPr>
          </a:p>
        </p:txBody>
      </p:sp>
      <p:pic>
        <p:nvPicPr>
          <p:cNvPr id="7171" name="Picture 3" descr="C:\Users\Amin\Desktop\test présentation\R_SDO up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738" y="1556792"/>
            <a:ext cx="6947614" cy="3991393"/>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29</a:t>
            </a:fld>
            <a:r>
              <a:rPr lang="fr-BE" dirty="0" smtClean="0">
                <a:solidFill>
                  <a:schemeClr val="tx2">
                    <a:lumMod val="75000"/>
                  </a:schemeClr>
                </a:solidFill>
              </a:rPr>
              <a:t>/31</a:t>
            </a:r>
            <a:endParaRPr lang="fr-BE" dirty="0">
              <a:solidFill>
                <a:schemeClr val="tx2">
                  <a:lumMod val="75000"/>
                </a:schemeClr>
              </a:solidFill>
            </a:endParaRPr>
          </a:p>
        </p:txBody>
      </p:sp>
      <p:sp>
        <p:nvSpPr>
          <p:cNvPr id="20" name="Espace réservé du pied de page 41"/>
          <p:cNvSpPr>
            <a:spLocks noGrp="1"/>
          </p:cNvSpPr>
          <p:nvPr>
            <p:ph type="ftr" sz="quarter" idx="11"/>
          </p:nvPr>
        </p:nvSpPr>
        <p:spPr>
          <a:xfrm>
            <a:off x="107504" y="6356350"/>
            <a:ext cx="3961612" cy="365125"/>
          </a:xfrm>
        </p:spPr>
        <p:txBody>
          <a:bodyPr/>
          <a:lstStyle/>
          <a:p>
            <a:r>
              <a:rPr lang="fr-FR" dirty="0">
                <a:solidFill>
                  <a:schemeClr val="bg1"/>
                </a:solidFill>
              </a:rPr>
              <a:t>Projet de Fin d’Etudes, Mohamed Amine </a:t>
            </a:r>
            <a:r>
              <a:rPr lang="fr-FR" dirty="0" err="1">
                <a:solidFill>
                  <a:schemeClr val="bg1"/>
                </a:solidFill>
              </a:rPr>
              <a:t>Barrak</a:t>
            </a:r>
            <a:r>
              <a:rPr lang="fr-FR" dirty="0">
                <a:solidFill>
                  <a:schemeClr val="bg1"/>
                </a:solidFill>
              </a:rPr>
              <a:t>, ISI, </a:t>
            </a:r>
            <a:r>
              <a:rPr lang="fr-FR" dirty="0" smtClean="0">
                <a:solidFill>
                  <a:schemeClr val="bg1"/>
                </a:solidFill>
              </a:rPr>
              <a:t>2013</a:t>
            </a:r>
            <a:endParaRPr lang="fr-BE" dirty="0">
              <a:solidFill>
                <a:schemeClr val="bg1"/>
              </a:solidFill>
            </a:endParaRPr>
          </a:p>
        </p:txBody>
      </p:sp>
    </p:spTree>
    <p:extLst>
      <p:ext uri="{BB962C8B-B14F-4D97-AF65-F5344CB8AC3E}">
        <p14:creationId xmlns:p14="http://schemas.microsoft.com/office/powerpoint/2010/main" val="485014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9" name="Titre 1"/>
          <p:cNvSpPr txBox="1">
            <a:spLocks/>
          </p:cNvSpPr>
          <p:nvPr/>
        </p:nvSpPr>
        <p:spPr>
          <a:xfrm>
            <a:off x="2484488" y="260728"/>
            <a:ext cx="6480000"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normalizeH="0" baseline="0" noProof="0" dirty="0">
              <a:ln>
                <a:noFill/>
              </a:ln>
              <a:solidFill>
                <a:schemeClr val="bg1"/>
              </a:solidFill>
              <a:effectLst/>
              <a:uLnTx/>
              <a:uFillTx/>
              <a:latin typeface="+mj-lt"/>
              <a:ea typeface="+mj-ea"/>
              <a:cs typeface="+mj-cs"/>
            </a:endParaRPr>
          </a:p>
        </p:txBody>
      </p:sp>
      <p:sp>
        <p:nvSpPr>
          <p:cNvPr id="10"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3200" b="1" dirty="0" smtClean="0">
                <a:solidFill>
                  <a:schemeClr val="bg1"/>
                </a:solidFill>
                <a:latin typeface="+mj-lt"/>
                <a:ea typeface="+mj-ea"/>
                <a:cs typeface="+mj-cs"/>
              </a:rPr>
              <a:t>Plan de la </a:t>
            </a:r>
            <a:r>
              <a:rPr lang="fr-FR" sz="3200" b="1" dirty="0" smtClean="0">
                <a:solidFill>
                  <a:schemeClr val="bg1"/>
                </a:solidFill>
                <a:latin typeface="+mj-lt"/>
                <a:ea typeface="+mj-ea"/>
                <a:cs typeface="+mj-cs"/>
              </a:rPr>
              <a:t>présentation</a:t>
            </a:r>
            <a:endParaRPr kumimoji="0" lang="fr-FR" sz="3200" b="1" i="0" u="none" strike="noStrike" kern="1200" cap="none" normalizeH="0" baseline="0" dirty="0">
              <a:ln>
                <a:noFill/>
              </a:ln>
              <a:solidFill>
                <a:schemeClr val="bg1"/>
              </a:solidFill>
              <a:effectLst/>
              <a:uLnTx/>
              <a:uFillTx/>
              <a:latin typeface="+mj-lt"/>
              <a:ea typeface="+mj-ea"/>
              <a:cs typeface="+mj-cs"/>
            </a:endParaRPr>
          </a:p>
        </p:txBody>
      </p:sp>
      <p:sp>
        <p:nvSpPr>
          <p:cNvPr id="11" name="Shape 7171"/>
          <p:cNvSpPr>
            <a:spLocks noChangeArrowheads="1"/>
          </p:cNvSpPr>
          <p:nvPr/>
        </p:nvSpPr>
        <p:spPr bwMode="ltGray">
          <a:xfrm rot="5400000">
            <a:off x="-2422526" y="1367756"/>
            <a:ext cx="4824413" cy="4770438"/>
          </a:xfrm>
          <a:custGeom>
            <a:avLst/>
            <a:gdLst>
              <a:gd name="T0" fmla="*/ 2147483647 w 21600"/>
              <a:gd name="T1" fmla="*/ 0 h 21600"/>
              <a:gd name="T2" fmla="*/ 1805036702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401 w 21600"/>
              <a:gd name="T13" fmla="*/ 0 h 21600"/>
              <a:gd name="T14" fmla="*/ 21199 w 21600"/>
              <a:gd name="T15" fmla="*/ 13628 h 21600"/>
            </a:gdLst>
            <a:ahLst/>
            <a:cxnLst>
              <a:cxn ang="T8">
                <a:pos x="T0" y="T1"/>
              </a:cxn>
              <a:cxn ang="T9">
                <a:pos x="T2" y="T3"/>
              </a:cxn>
              <a:cxn ang="T10">
                <a:pos x="T4" y="T5"/>
              </a:cxn>
              <a:cxn ang="T11">
                <a:pos x="T6" y="T7"/>
              </a:cxn>
            </a:cxnLst>
            <a:rect l="T12" t="T13" r="T14" b="T15"/>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E2E2E2"/>
              </a:gs>
              <a:gs pos="50000">
                <a:schemeClr val="bg2"/>
              </a:gs>
              <a:gs pos="100000">
                <a:srgbClr val="E2E2E2"/>
              </a:gs>
            </a:gsLst>
            <a:lin ang="0" scaled="1"/>
          </a:gradFill>
          <a:ln w="9525">
            <a:noFill/>
            <a:miter lim="800000"/>
            <a:headEnd/>
            <a:tailEnd/>
          </a:ln>
        </p:spPr>
        <p:txBody>
          <a:bodyPr wrap="none" anchor="ctr"/>
          <a:lstStyle/>
          <a:p>
            <a:pPr>
              <a:defRPr/>
            </a:pPr>
            <a:endParaRPr lang="fr-FR" dirty="0">
              <a:cs typeface="+mn-cs"/>
            </a:endParaRPr>
          </a:p>
        </p:txBody>
      </p:sp>
      <p:sp>
        <p:nvSpPr>
          <p:cNvPr id="12" name="Rounded Rectangle 5127"/>
          <p:cNvSpPr>
            <a:spLocks noChangeArrowheads="1"/>
          </p:cNvSpPr>
          <p:nvPr/>
        </p:nvSpPr>
        <p:spPr bwMode="gray">
          <a:xfrm>
            <a:off x="2478027" y="2564904"/>
            <a:ext cx="4911824" cy="576064"/>
          </a:xfrm>
          <a:prstGeom prst="roundRect">
            <a:avLst>
              <a:gd name="adj" fmla="val 50000"/>
            </a:avLst>
          </a:prstGeom>
          <a:noFill/>
          <a:ln w="28575" algn="ctr">
            <a:solidFill>
              <a:schemeClr val="bg2"/>
            </a:solidFill>
            <a:round/>
            <a:headEnd/>
            <a:tailEnd/>
          </a:ln>
        </p:spPr>
        <p:txBody>
          <a:bodyPr wrap="none" anchor="ctr"/>
          <a:lstStyle/>
          <a:p>
            <a:pPr eaLnBrk="0" hangingPunct="0"/>
            <a:r>
              <a:rPr lang="fr-FR" sz="2400" dirty="0">
                <a:ln w="0"/>
                <a:solidFill>
                  <a:schemeClr val="tx2">
                    <a:lumMod val="75000"/>
                  </a:schemeClr>
                </a:solidFill>
                <a:effectLst/>
              </a:rPr>
              <a:t>Présentation du protocole CANopen </a:t>
            </a:r>
          </a:p>
        </p:txBody>
      </p:sp>
      <p:sp>
        <p:nvSpPr>
          <p:cNvPr id="13" name="Rounded Rectangle 5128"/>
          <p:cNvSpPr>
            <a:spLocks noChangeArrowheads="1"/>
          </p:cNvSpPr>
          <p:nvPr/>
        </p:nvSpPr>
        <p:spPr bwMode="gray">
          <a:xfrm>
            <a:off x="2065339" y="1773013"/>
            <a:ext cx="2087672" cy="576064"/>
          </a:xfrm>
          <a:prstGeom prst="roundRect">
            <a:avLst>
              <a:gd name="adj" fmla="val 50000"/>
            </a:avLst>
          </a:prstGeom>
          <a:noFill/>
          <a:ln w="28575" algn="ctr">
            <a:solidFill>
              <a:schemeClr val="bg2"/>
            </a:solidFill>
            <a:round/>
            <a:headEnd/>
            <a:tailEnd/>
          </a:ln>
        </p:spPr>
        <p:txBody>
          <a:bodyPr wrap="none" anchor="ctr"/>
          <a:lstStyle/>
          <a:p>
            <a:r>
              <a:rPr lang="en-US" sz="2400" dirty="0">
                <a:ln w="0"/>
                <a:solidFill>
                  <a:schemeClr val="tx2">
                    <a:lumMod val="75000"/>
                  </a:schemeClr>
                </a:solidFill>
                <a:effectLst/>
              </a:rPr>
              <a:t>Introduction</a:t>
            </a:r>
          </a:p>
        </p:txBody>
      </p:sp>
      <p:sp>
        <p:nvSpPr>
          <p:cNvPr id="14" name="Rounded Rectangle 5142"/>
          <p:cNvSpPr>
            <a:spLocks noChangeArrowheads="1"/>
          </p:cNvSpPr>
          <p:nvPr/>
        </p:nvSpPr>
        <p:spPr bwMode="gray">
          <a:xfrm>
            <a:off x="2484488" y="4149760"/>
            <a:ext cx="4939268" cy="576000"/>
          </a:xfrm>
          <a:prstGeom prst="roundRect">
            <a:avLst>
              <a:gd name="adj" fmla="val 50000"/>
            </a:avLst>
          </a:prstGeom>
          <a:noFill/>
          <a:ln w="28575" algn="ctr">
            <a:solidFill>
              <a:schemeClr val="bg2"/>
            </a:solidFill>
            <a:round/>
            <a:headEnd/>
            <a:tailEnd/>
          </a:ln>
        </p:spPr>
        <p:txBody>
          <a:bodyPr wrap="none" anchor="ctr"/>
          <a:lstStyle/>
          <a:p>
            <a:r>
              <a:rPr lang="fr-FR" sz="2400" dirty="0">
                <a:ln w="0"/>
                <a:solidFill>
                  <a:schemeClr val="tx2">
                    <a:lumMod val="75000"/>
                  </a:schemeClr>
                </a:solidFill>
                <a:effectLst/>
              </a:rPr>
              <a:t>Implémentation </a:t>
            </a:r>
            <a:r>
              <a:rPr lang="fr-FR" sz="2400" dirty="0" smtClean="0">
                <a:ln w="0"/>
                <a:solidFill>
                  <a:schemeClr val="tx2">
                    <a:lumMod val="75000"/>
                  </a:schemeClr>
                </a:solidFill>
                <a:effectLst/>
              </a:rPr>
              <a:t>et validation sur DSP</a:t>
            </a:r>
            <a:endParaRPr lang="fr-FR" sz="2400" dirty="0">
              <a:ln w="0"/>
              <a:solidFill>
                <a:schemeClr val="tx2">
                  <a:lumMod val="75000"/>
                </a:schemeClr>
              </a:solidFill>
              <a:effectLst/>
            </a:endParaRPr>
          </a:p>
        </p:txBody>
      </p:sp>
      <p:sp>
        <p:nvSpPr>
          <p:cNvPr id="15" name="Rounded Rectangle 5183"/>
          <p:cNvSpPr>
            <a:spLocks noChangeArrowheads="1"/>
          </p:cNvSpPr>
          <p:nvPr/>
        </p:nvSpPr>
        <p:spPr bwMode="gray">
          <a:xfrm>
            <a:off x="2599620" y="3356992"/>
            <a:ext cx="4824136" cy="576064"/>
          </a:xfrm>
          <a:prstGeom prst="roundRect">
            <a:avLst>
              <a:gd name="adj" fmla="val 50000"/>
            </a:avLst>
          </a:prstGeom>
          <a:noFill/>
          <a:ln w="28575" algn="ctr">
            <a:solidFill>
              <a:schemeClr val="bg2"/>
            </a:solidFill>
            <a:round/>
            <a:headEnd/>
            <a:tailEnd/>
          </a:ln>
        </p:spPr>
        <p:txBody>
          <a:bodyPr wrap="none" anchor="ctr"/>
          <a:lstStyle/>
          <a:p>
            <a:pPr eaLnBrk="0" hangingPunct="0"/>
            <a:r>
              <a:rPr lang="en-US" sz="2400" dirty="0">
                <a:ln w="0"/>
                <a:solidFill>
                  <a:schemeClr val="tx2">
                    <a:lumMod val="75000"/>
                  </a:schemeClr>
                </a:solidFill>
                <a:effectLst/>
              </a:rPr>
              <a:t>Conception du protocole CANopen</a:t>
            </a:r>
          </a:p>
        </p:txBody>
      </p:sp>
      <p:sp>
        <p:nvSpPr>
          <p:cNvPr id="22" name="AutoShape 47"/>
          <p:cNvSpPr>
            <a:spLocks noChangeArrowheads="1"/>
          </p:cNvSpPr>
          <p:nvPr/>
        </p:nvSpPr>
        <p:spPr bwMode="ltGray">
          <a:xfrm rot="5400000" flipH="1">
            <a:off x="-2016918" y="182460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gradFill rotWithShape="1">
            <a:gsLst>
              <a:gs pos="0">
                <a:schemeClr val="accent1">
                  <a:alpha val="56000"/>
                </a:schemeClr>
              </a:gs>
              <a:gs pos="100000">
                <a:srgbClr val="FFFFFF">
                  <a:alpha val="48000"/>
                </a:srgbClr>
              </a:gs>
            </a:gsLst>
            <a:lin ang="5400000" scaled="1"/>
          </a:gradFill>
          <a:ln w="0" algn="ctr">
            <a:noFill/>
            <a:miter lim="800000"/>
            <a:headEnd/>
            <a:tailEnd/>
          </a:ln>
        </p:spPr>
        <p:txBody>
          <a:bodyPr rot="10800000" vert="eaVert" wrap="none" anchor="ctr"/>
          <a:lstStyle/>
          <a:p>
            <a:endParaRPr lang="fr-FR"/>
          </a:p>
        </p:txBody>
      </p:sp>
      <p:sp>
        <p:nvSpPr>
          <p:cNvPr id="23" name="Rounded Rectangle 5142"/>
          <p:cNvSpPr>
            <a:spLocks noChangeArrowheads="1"/>
          </p:cNvSpPr>
          <p:nvPr/>
        </p:nvSpPr>
        <p:spPr bwMode="gray">
          <a:xfrm>
            <a:off x="2137909" y="5013224"/>
            <a:ext cx="3816424" cy="576016"/>
          </a:xfrm>
          <a:prstGeom prst="roundRect">
            <a:avLst>
              <a:gd name="adj" fmla="val 50000"/>
            </a:avLst>
          </a:prstGeom>
          <a:noFill/>
          <a:ln w="28575" algn="ctr">
            <a:solidFill>
              <a:schemeClr val="bg2"/>
            </a:solidFill>
            <a:round/>
            <a:headEnd/>
            <a:tailEnd/>
          </a:ln>
        </p:spPr>
        <p:txBody>
          <a:bodyPr wrap="none" anchor="ctr"/>
          <a:lstStyle/>
          <a:p>
            <a:r>
              <a:rPr lang="en-US" sz="2400" dirty="0">
                <a:ln w="0"/>
                <a:solidFill>
                  <a:schemeClr val="tx2">
                    <a:lumMod val="75000"/>
                  </a:schemeClr>
                </a:solidFill>
                <a:effectLst/>
              </a:rPr>
              <a:t>Conclusions et perspectives </a:t>
            </a:r>
          </a:p>
        </p:txBody>
      </p:sp>
      <p:sp>
        <p:nvSpPr>
          <p:cNvPr id="20"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3</a:t>
            </a:fld>
            <a:r>
              <a:rPr lang="fr-BE" dirty="0" smtClean="0">
                <a:solidFill>
                  <a:schemeClr val="tx2">
                    <a:lumMod val="75000"/>
                  </a:schemeClr>
                </a:solidFill>
              </a:rPr>
              <a:t>/24</a:t>
            </a:r>
            <a:endParaRPr lang="fr-BE" dirty="0">
              <a:solidFill>
                <a:schemeClr val="tx2">
                  <a:lumMod val="75000"/>
                </a:schemeClr>
              </a:solidFill>
            </a:endParaRPr>
          </a:p>
        </p:txBody>
      </p:sp>
      <p:sp>
        <p:nvSpPr>
          <p:cNvPr id="25" name="Espace réservé du pied de page 41"/>
          <p:cNvSpPr>
            <a:spLocks noGrp="1"/>
          </p:cNvSpPr>
          <p:nvPr>
            <p:ph type="ftr" sz="quarter" idx="11"/>
          </p:nvPr>
        </p:nvSpPr>
        <p:spPr>
          <a:xfrm>
            <a:off x="107504" y="6356350"/>
            <a:ext cx="3961612" cy="365125"/>
          </a:xfrm>
        </p:spPr>
        <p:txBody>
          <a:bodyPr/>
          <a:lstStyle/>
          <a:p>
            <a:r>
              <a:rPr lang="fr-FR" dirty="0">
                <a:solidFill>
                  <a:schemeClr val="bg1"/>
                </a:solidFill>
              </a:rPr>
              <a:t>Projet de Fin d’Etudes, Mohamed Amine </a:t>
            </a:r>
            <a:r>
              <a:rPr lang="fr-FR" dirty="0" err="1">
                <a:solidFill>
                  <a:schemeClr val="bg1"/>
                </a:solidFill>
              </a:rPr>
              <a:t>Barrak</a:t>
            </a:r>
            <a:r>
              <a:rPr lang="fr-FR" dirty="0">
                <a:solidFill>
                  <a:schemeClr val="bg1"/>
                </a:solidFill>
              </a:rPr>
              <a:t>, ISI, </a:t>
            </a:r>
            <a:r>
              <a:rPr lang="fr-FR" dirty="0" smtClean="0">
                <a:solidFill>
                  <a:schemeClr val="bg1"/>
                </a:solidFill>
              </a:rPr>
              <a:t>2013</a:t>
            </a:r>
            <a:endParaRPr lang="fr-BE" dirty="0">
              <a:solidFill>
                <a:schemeClr val="bg1"/>
              </a:solidFill>
            </a:endParaRPr>
          </a:p>
        </p:txBody>
      </p:sp>
    </p:spTree>
    <p:extLst>
      <p:ext uri="{BB962C8B-B14F-4D97-AF65-F5344CB8AC3E}">
        <p14:creationId xmlns:p14="http://schemas.microsoft.com/office/powerpoint/2010/main" val="1431268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strVal val="#ppt_w*0.70"/>
                                          </p:val>
                                        </p:tav>
                                        <p:tav tm="100000">
                                          <p:val>
                                            <p:strVal val="#ppt_w"/>
                                          </p:val>
                                        </p:tav>
                                      </p:tavLst>
                                    </p:anim>
                                    <p:anim calcmode="lin" valueType="num">
                                      <p:cBhvr>
                                        <p:cTn id="8" dur="500" fill="hold"/>
                                        <p:tgtEl>
                                          <p:spTgt spid="13"/>
                                        </p:tgtEl>
                                        <p:attrNameLst>
                                          <p:attrName>ppt_h</p:attrName>
                                        </p:attrNameLst>
                                      </p:cBhvr>
                                      <p:tavLst>
                                        <p:tav tm="0">
                                          <p:val>
                                            <p:strVal val="#ppt_h"/>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55"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strVal val="#ppt_w*0.70"/>
                                          </p:val>
                                        </p:tav>
                                        <p:tav tm="100000">
                                          <p:val>
                                            <p:strVal val="#ppt_w"/>
                                          </p:val>
                                        </p:tav>
                                      </p:tavLst>
                                    </p:anim>
                                    <p:anim calcmode="lin" valueType="num">
                                      <p:cBhvr>
                                        <p:cTn id="14" dur="500" fill="hold"/>
                                        <p:tgtEl>
                                          <p:spTgt spid="12"/>
                                        </p:tgtEl>
                                        <p:attrNameLst>
                                          <p:attrName>ppt_h</p:attrName>
                                        </p:attrNameLst>
                                      </p:cBhvr>
                                      <p:tavLst>
                                        <p:tav tm="0">
                                          <p:val>
                                            <p:strVal val="#ppt_h"/>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55"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strVal val="#ppt_w*0.70"/>
                                          </p:val>
                                        </p:tav>
                                        <p:tav tm="100000">
                                          <p:val>
                                            <p:strVal val="#ppt_w"/>
                                          </p:val>
                                        </p:tav>
                                      </p:tavLst>
                                    </p:anim>
                                    <p:anim calcmode="lin" valueType="num">
                                      <p:cBhvr>
                                        <p:cTn id="20" dur="500" fill="hold"/>
                                        <p:tgtEl>
                                          <p:spTgt spid="15"/>
                                        </p:tgtEl>
                                        <p:attrNameLst>
                                          <p:attrName>ppt_h</p:attrName>
                                        </p:attrNameLst>
                                      </p:cBhvr>
                                      <p:tavLst>
                                        <p:tav tm="0">
                                          <p:val>
                                            <p:strVal val="#ppt_h"/>
                                          </p:val>
                                        </p:tav>
                                        <p:tav tm="100000">
                                          <p:val>
                                            <p:strVal val="#ppt_h"/>
                                          </p:val>
                                        </p:tav>
                                      </p:tavLst>
                                    </p:anim>
                                    <p:animEffect transition="in" filter="fade">
                                      <p:cBhvr>
                                        <p:cTn id="21" dur="500"/>
                                        <p:tgtEl>
                                          <p:spTgt spid="15"/>
                                        </p:tgtEl>
                                      </p:cBhvr>
                                    </p:animEffect>
                                  </p:childTnLst>
                                </p:cTn>
                              </p:par>
                            </p:childTnLst>
                          </p:cTn>
                        </p:par>
                        <p:par>
                          <p:cTn id="22" fill="hold">
                            <p:stCondLst>
                              <p:cond delay="1500"/>
                            </p:stCondLst>
                            <p:childTnLst>
                              <p:par>
                                <p:cTn id="23" presetID="55"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strVal val="#ppt_w*0.70"/>
                                          </p:val>
                                        </p:tav>
                                        <p:tav tm="100000">
                                          <p:val>
                                            <p:strVal val="#ppt_w"/>
                                          </p:val>
                                        </p:tav>
                                      </p:tavLst>
                                    </p:anim>
                                    <p:anim calcmode="lin" valueType="num">
                                      <p:cBhvr>
                                        <p:cTn id="26" dur="500" fill="hold"/>
                                        <p:tgtEl>
                                          <p:spTgt spid="14"/>
                                        </p:tgtEl>
                                        <p:attrNameLst>
                                          <p:attrName>ppt_h</p:attrName>
                                        </p:attrNameLst>
                                      </p:cBhvr>
                                      <p:tavLst>
                                        <p:tav tm="0">
                                          <p:val>
                                            <p:strVal val="#ppt_h"/>
                                          </p:val>
                                        </p:tav>
                                        <p:tav tm="100000">
                                          <p:val>
                                            <p:strVal val="#ppt_h"/>
                                          </p:val>
                                        </p:tav>
                                      </p:tavLst>
                                    </p:anim>
                                    <p:animEffect transition="in" filter="fade">
                                      <p:cBhvr>
                                        <p:cTn id="27" dur="500"/>
                                        <p:tgtEl>
                                          <p:spTgt spid="14"/>
                                        </p:tgtEl>
                                      </p:cBhvr>
                                    </p:animEffect>
                                  </p:childTnLst>
                                </p:cTn>
                              </p:par>
                            </p:childTnLst>
                          </p:cTn>
                        </p:par>
                        <p:par>
                          <p:cTn id="28" fill="hold">
                            <p:stCondLst>
                              <p:cond delay="2000"/>
                            </p:stCondLst>
                            <p:childTnLst>
                              <p:par>
                                <p:cTn id="29" presetID="55"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strVal val="#ppt_w*0.70"/>
                                          </p:val>
                                        </p:tav>
                                        <p:tav tm="100000">
                                          <p:val>
                                            <p:strVal val="#ppt_w"/>
                                          </p:val>
                                        </p:tav>
                                      </p:tavLst>
                                    </p:anim>
                                    <p:anim calcmode="lin" valueType="num">
                                      <p:cBhvr>
                                        <p:cTn id="32" dur="500" fill="hold"/>
                                        <p:tgtEl>
                                          <p:spTgt spid="23"/>
                                        </p:tgtEl>
                                        <p:attrNameLst>
                                          <p:attrName>ppt_h</p:attrName>
                                        </p:attrNameLst>
                                      </p:cBhvr>
                                      <p:tavLst>
                                        <p:tav tm="0">
                                          <p:val>
                                            <p:strVal val="#ppt_h"/>
                                          </p:val>
                                        </p:tav>
                                        <p:tav tm="100000">
                                          <p:val>
                                            <p:strVal val="#ppt_h"/>
                                          </p:val>
                                        </p:tav>
                                      </p:tavLst>
                                    </p:anim>
                                    <p:animEffect transition="in" filter="fade">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12" y="1701008"/>
            <a:ext cx="9144000" cy="18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9" name="Rectangle 8"/>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2" name="Titre 1"/>
          <p:cNvSpPr txBox="1">
            <a:spLocks/>
          </p:cNvSpPr>
          <p:nvPr/>
        </p:nvSpPr>
        <p:spPr>
          <a:xfrm>
            <a:off x="2555776" y="1700808"/>
            <a:ext cx="6480720" cy="1800200"/>
          </a:xfrm>
          <a:prstGeom prst="rect">
            <a:avLst/>
          </a:prstGeom>
        </p:spPr>
        <p:txBody>
          <a:bodyPr vert="horz" lIns="91440" tIns="45720" rIns="91440" bIns="45720" rtlCol="0" anchor="ctr">
            <a:noAutofit/>
          </a:bodyPr>
          <a:lstStyle/>
          <a:p>
            <a:pPr algn="r">
              <a:spcBef>
                <a:spcPct val="0"/>
              </a:spcBef>
              <a:defRPr/>
            </a:pPr>
            <a:r>
              <a:rPr lang="fr-FR" sz="3200" spc="300" dirty="0" smtClean="0">
                <a:solidFill>
                  <a:schemeClr val="bg1"/>
                </a:solidFill>
                <a:latin typeface="+mj-lt"/>
                <a:ea typeface="+mj-ea"/>
                <a:cs typeface="+mj-cs"/>
              </a:rPr>
              <a:t>Présentation </a:t>
            </a:r>
            <a:r>
              <a:rPr lang="fr-FR" sz="3200" spc="300" dirty="0">
                <a:solidFill>
                  <a:schemeClr val="bg1"/>
                </a:solidFill>
                <a:latin typeface="+mj-lt"/>
                <a:ea typeface="+mj-ea"/>
                <a:cs typeface="+mj-cs"/>
              </a:rPr>
              <a:t>du protocole CANopen </a:t>
            </a:r>
          </a:p>
        </p:txBody>
      </p:sp>
      <p:grpSp>
        <p:nvGrpSpPr>
          <p:cNvPr id="3" name="Groupe 2"/>
          <p:cNvGrpSpPr/>
          <p:nvPr/>
        </p:nvGrpSpPr>
        <p:grpSpPr>
          <a:xfrm>
            <a:off x="107504" y="1700808"/>
            <a:ext cx="2880200" cy="1800200"/>
            <a:chOff x="107504" y="1700808"/>
            <a:chExt cx="2880200" cy="1800200"/>
          </a:xfrm>
        </p:grpSpPr>
        <p:sp>
          <p:nvSpPr>
            <p:cNvPr id="13" name="Rectangle 12"/>
            <p:cNvSpPr/>
            <p:nvPr/>
          </p:nvSpPr>
          <p:spPr>
            <a:xfrm>
              <a:off x="107704" y="1700808"/>
              <a:ext cx="2880000" cy="18002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0" name="ZoneTexte 9"/>
            <p:cNvSpPr txBox="1"/>
            <p:nvPr/>
          </p:nvSpPr>
          <p:spPr>
            <a:xfrm>
              <a:off x="107504" y="1844824"/>
              <a:ext cx="2880000" cy="1585049"/>
            </a:xfrm>
            <a:prstGeom prst="rect">
              <a:avLst/>
            </a:prstGeom>
            <a:noFill/>
          </p:spPr>
          <p:txBody>
            <a:bodyPr wrap="square" rtlCol="0">
              <a:spAutoFit/>
            </a:bodyPr>
            <a:lstStyle/>
            <a:p>
              <a:pPr>
                <a:lnSpc>
                  <a:spcPct val="150000"/>
                </a:lnSpc>
                <a:spcBef>
                  <a:spcPts val="600"/>
                </a:spcBef>
              </a:pPr>
              <a:r>
                <a:rPr lang="fr-FR" sz="2000" b="1" u="sng" dirty="0">
                  <a:solidFill>
                    <a:schemeClr val="tx2">
                      <a:lumMod val="75000"/>
                    </a:schemeClr>
                  </a:solidFill>
                </a:rPr>
                <a:t>Protocole CANopen</a:t>
              </a:r>
            </a:p>
            <a:p>
              <a:pPr>
                <a:lnSpc>
                  <a:spcPct val="150000"/>
                </a:lnSpc>
                <a:spcBef>
                  <a:spcPts val="600"/>
                </a:spcBef>
              </a:pPr>
              <a:r>
                <a:rPr lang="fr-FR" dirty="0" smtClean="0">
                  <a:solidFill>
                    <a:schemeClr val="tx2">
                      <a:lumMod val="40000"/>
                      <a:lumOff val="60000"/>
                    </a:schemeClr>
                  </a:solidFill>
                </a:rPr>
                <a:t>Conception CANopen</a:t>
              </a:r>
            </a:p>
            <a:p>
              <a:pPr>
                <a:lnSpc>
                  <a:spcPct val="150000"/>
                </a:lnSpc>
                <a:spcBef>
                  <a:spcPts val="600"/>
                </a:spcBef>
              </a:pPr>
              <a:r>
                <a:rPr lang="fr-FR" dirty="0">
                  <a:solidFill>
                    <a:schemeClr val="tx2">
                      <a:lumMod val="40000"/>
                      <a:lumOff val="60000"/>
                    </a:schemeClr>
                  </a:solidFill>
                </a:rPr>
                <a:t>Implémentation sur DSP</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r"/>
            <a:endParaRPr lang="fr-FR" dirty="0"/>
          </a:p>
        </p:txBody>
      </p:sp>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24"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normalizeH="0" baseline="0" noProof="0" dirty="0">
              <a:ln>
                <a:noFill/>
              </a:ln>
              <a:solidFill>
                <a:schemeClr val="bg1"/>
              </a:solidFill>
              <a:effectLst/>
              <a:uLnTx/>
              <a:uFillTx/>
              <a:latin typeface="+mj-lt"/>
              <a:ea typeface="+mj-ea"/>
              <a:cs typeface="+mj-cs"/>
            </a:endParaRPr>
          </a:p>
        </p:txBody>
      </p:sp>
      <p:sp>
        <p:nvSpPr>
          <p:cNvPr id="4" name="Espace réservé du contenu 3"/>
          <p:cNvSpPr>
            <a:spLocks noGrp="1"/>
          </p:cNvSpPr>
          <p:nvPr>
            <p:ph idx="1"/>
          </p:nvPr>
        </p:nvSpPr>
        <p:spPr>
          <a:xfrm>
            <a:off x="457200" y="1279301"/>
            <a:ext cx="8229600" cy="4525963"/>
          </a:xfrm>
        </p:spPr>
        <p:txBody>
          <a:bodyPr>
            <a:normAutofit/>
          </a:bodyPr>
          <a:lstStyle/>
          <a:p>
            <a:r>
              <a:rPr lang="fr-FR" sz="2000" dirty="0">
                <a:ln w="0"/>
                <a:solidFill>
                  <a:schemeClr val="tx2">
                    <a:lumMod val="75000"/>
                  </a:schemeClr>
                </a:solidFill>
                <a:effectLst/>
              </a:rPr>
              <a:t>CANopen définit un protocole de communication pour les systèmes d'automatisation industrielle distribués basés sur le bus CAN </a:t>
            </a:r>
          </a:p>
          <a:p>
            <a:r>
              <a:rPr lang="fr-FR" sz="2000" dirty="0">
                <a:ln w="0"/>
                <a:solidFill>
                  <a:schemeClr val="tx2">
                    <a:lumMod val="75000"/>
                  </a:schemeClr>
                </a:solidFill>
                <a:effectLst/>
              </a:rPr>
              <a:t>Développé au sein du groupe </a:t>
            </a:r>
            <a:r>
              <a:rPr lang="fr-FR" sz="2000" dirty="0" err="1">
                <a:ln w="0"/>
                <a:solidFill>
                  <a:schemeClr val="tx2">
                    <a:lumMod val="75000"/>
                  </a:schemeClr>
                </a:solidFill>
                <a:effectLst/>
              </a:rPr>
              <a:t>CiA</a:t>
            </a:r>
            <a:endParaRPr lang="fr-FR" sz="2000" dirty="0">
              <a:ln w="0"/>
              <a:solidFill>
                <a:schemeClr val="tx2">
                  <a:lumMod val="75000"/>
                </a:schemeClr>
              </a:solidFill>
              <a:effectLst/>
            </a:endParaRPr>
          </a:p>
          <a:p>
            <a:r>
              <a:rPr lang="fr-FR" sz="2000" dirty="0">
                <a:ln w="0"/>
                <a:solidFill>
                  <a:schemeClr val="tx2">
                    <a:lumMod val="75000"/>
                  </a:schemeClr>
                </a:solidFill>
                <a:effectLst/>
              </a:rPr>
              <a:t>Normalisé </a:t>
            </a:r>
            <a:r>
              <a:rPr lang="fr-FR" sz="2000" dirty="0" smtClean="0">
                <a:ln w="0"/>
                <a:solidFill>
                  <a:schemeClr val="tx2">
                    <a:lumMod val="75000"/>
                  </a:schemeClr>
                </a:solidFill>
                <a:effectLst/>
              </a:rPr>
              <a:t>en Décembre </a:t>
            </a:r>
            <a:r>
              <a:rPr lang="fr-FR" sz="2000" dirty="0">
                <a:ln w="0"/>
                <a:solidFill>
                  <a:schemeClr val="tx2">
                    <a:lumMod val="75000"/>
                  </a:schemeClr>
                </a:solidFill>
                <a:effectLst/>
              </a:rPr>
              <a:t>2002 sous CENELEC EN 50325-4</a:t>
            </a:r>
          </a:p>
          <a:p>
            <a:r>
              <a:rPr lang="fr-FR" sz="2000" dirty="0">
                <a:ln w="0"/>
                <a:solidFill>
                  <a:schemeClr val="tx2">
                    <a:lumMod val="75000"/>
                  </a:schemeClr>
                </a:solidFill>
                <a:effectLst/>
              </a:rPr>
              <a:t>Utilisé dans de nombreux secteurs de l’industrie</a:t>
            </a:r>
          </a:p>
        </p:txBody>
      </p:sp>
      <p:sp>
        <p:nvSpPr>
          <p:cNvPr id="30" name="Titre 1"/>
          <p:cNvSpPr txBox="1">
            <a:spLocks/>
          </p:cNvSpPr>
          <p:nvPr/>
        </p:nvSpPr>
        <p:spPr>
          <a:xfrm>
            <a:off x="179512" y="26064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fr-FR" sz="3200" b="1" dirty="0" smtClean="0">
                <a:solidFill>
                  <a:schemeClr val="bg1"/>
                </a:solidFill>
                <a:latin typeface="+mj-lt"/>
                <a:ea typeface="+mj-ea"/>
                <a:cs typeface="+mj-cs"/>
              </a:rPr>
              <a:t>Protocole CANopen</a:t>
            </a:r>
            <a:endParaRPr kumimoji="0" lang="fr-FR" sz="3200" b="1" i="0" u="none" strike="noStrike" kern="1200" cap="none" normalizeH="0" baseline="0" dirty="0">
              <a:ln>
                <a:noFill/>
              </a:ln>
              <a:solidFill>
                <a:schemeClr val="bg1"/>
              </a:solidFill>
              <a:effectLst/>
              <a:uLnTx/>
              <a:uFillTx/>
              <a:latin typeface="+mj-lt"/>
              <a:ea typeface="+mj-ea"/>
              <a:cs typeface="+mj-cs"/>
            </a:endParaRPr>
          </a:p>
        </p:txBody>
      </p:sp>
      <p:sp>
        <p:nvSpPr>
          <p:cNvPr id="38" name="AutoShape 11" descr="http://wholesalesatellite.com/wp-content/uploads/2012/03/satellite1-900px-x-350px.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9" name="AutoShape 13" descr="data:image/jpeg;base64,/9j/4AAQSkZJRgABAQAAAQABAAD/2wCEAAkGBhQQERUUExQWFBUVFBUVFhUVGBoWFRgYFhgVFxQUGhYYHCYeFxokHhUVIDsgJCcpLCwsFR8xNTAqNSctOCkBCQoKDgwOFw8PGikkHyQsLC4qLDUpKS0tNTUpNS41KSotNS8qLCkpLSwpKiwsLC4pLTAqNSkvNSk0MiwpKSkvL//AABEIAHQAoQMBIgACEQEDEQH/xAAcAAABBAMBAAAAAAAAAAAAAAAAAQIEBQMGBwj/xAA9EAABAwIDAwcKBAcBAQAAAAABAAIRAyEEEjEFQVEGIjJSYXGxBxQWNFRygZGT0hNiwfAjQlOh0eHxFTP/xAAZAQADAQEBAAAAAAAAAAAAAAABAgMABAX/xAArEQACAQMDAwMDBQEAAAAAAAAAARECAyExQWESUXEEkfATsdEjMqHh8SL/2gAMAwEAAhEDEQA/AOo8rttnC0s4XL6vKCu8lwrVQHHNAqPAGa8RPat78pvqxXMKR5o91vgFezqzm9Roie7bmI/r1vqP/wArGduYj+vW+q/7lEJTCVeEcsslnbuI9orfVf8AcmHbuI9orfVf9yhuKahCHTZLO3sT7RW+rU+5N/8AexPtFf6tT7lDJTJQaQZZMO38T7RX+rU+5YzygxPtNf6tT7lDJTHlKMmyYeUOJ9pr/VqfcmHlDifacR9ap9yhJhQgZNk08o8V7TiPrVPuTDykxXtOI+tU+5QSU13y0HHvKEIZE13KPFe1Yj61T7knpBiy4NbicQ4mwDatWSTuAzfuFCo0TUcGtEk/AAbyTuHatv2VsdlBhs51Uuh1SwZEdBo11jS8C8Talqy7mdu/zV8DIk7JOJpDNUxNapULTzTWqFjAR71z+Y8DHFWL9tVYEVn3BJl74t/Nc2bv/wBKFWqNbSc48xjXc4uOp3Ex0nWNge7Raft7lCcQcrOZSAgT0nDdmPDsV71NFmqmpLPafZ1baw8dt9qqr/los9vcvq5zMo4irpDqmdwsBYMg297Ur0LQPNb7o8F5KqaHuK9a4fot90eC4LlTqcsyMiEIUxjSvKb6sVy2mbD3R4BdS8pvqxXK6LhAmTzRoYvlEHQ2ndvVrOrOb1GiHEphKC5MJXQcyQEprilKY4rDCFyY5OcUwpQjSVjcslzYXJsANSeHbpuVjsXk1WxTmwCymb/iu6AbIBIvL98AakapRkincUxxVjj9i1KIYXRmqucKdEc6s5g6NUtbIAdaBrzgdFWvsYOosf1CEjxAwpaGHdVcGU2Oe85oa0STDZNt0QSTwCa8rofkt2GaeIqOrEU3vw1RlKk4xVLc1M1ahH8jR/DF73NrJanA6UsrcJswUqYaQWS0FxJGcugSCRpF+wDSSs+M2kyg0ueBAYWBrhzsx1/DYZyugXc64ncSo22uUdMDOHNqOdJa1ggSDDu1rA4EDecoI4nTcZjHVXZnmT/YDgBuC616n9GlLNUdoSnh5mNZ3xwPVCcIybW2s/EOlxsOi0Gw/wAlQXRun9UqYVxttuWAx1ND3FetqHRb7o8F5IqaHuXrfD9FvujwU6h6TIhCEoxpXlN9WK5MDYdzfDTtXWfKd6sVyRhsO4eAVrW5C/oh8ppKbmSSrnMKSmkodbhv38CmkoMIjimkoKs+TWxPPK4pzlaGl7yNcoIbDeDiSLmwglKMkSeTmCdUa805pxnFbFkZvwqcNBo0W/1nhxBdqA4CwJW1bE5T4CgynSa8UG04aKdRri5oGhc4AjMdTw03KNtJoFQYOThcJTGb+HJfUaBnzT/M5xzRMwWkmSLaftLZ9RzyHsNOczqZIJIZmJpguMF7IcLm9ikep0JQoItI16c4lmcMbWNNlWeaHS57WNMyBBmwi8KM6kajmhgLnvMZRdznmSTHzPCxNgpG0cTUcylSq2NFpawdFrWG5hsDMSRObSLRJKk4ba/4dE5AwVXg0iS3nNpmDabfytbcfExCSWhmpHgswAm1XFRIi7KUjUHe78+p0bA5xoq2Ke5znlxLnAhxkglpEFto5sWy6QVIr4MimKrnD+ITkElz3wYe4mTlA/Nc/BQinJjSmuTs0LGUAoQrG4p8rG4oBMdTQ9x/VeuMP0G+6PBeSKsXiYvExMbpi09y9b4foN90eCSodGRCEJRjSvKb6sVyEHTuHgF17ym+rFcezadw8Aq2tyF7RD5TSU2UhKsc8ClyQlIXLPg6DHkhzy2GOcZbIJDgGsaZm4MknSDAKAyRHJW4cisTSwlCriarXtzkMpuJEVQ0kllJkbjq8yNAFQ47DsBa00/ww4Z2B3TLHk5S/tcGzB3RAg3shtVxeaziTUaAxmUQ2kB1ABDIi0DmyXawUlVUKS1FtyTNomtWqB9d4oHRlENNSpTZcx+HIDBfWo4Ez0dypMVhK1QtHnVaWtyNBa0ZQJO4nm9l5Wd1QBwykAk3JkgE7zJ1Pfv1WQVHSRZx49GImxEmFxO/U32w9U5x/B2q0ku+V2/0qa2yquhrmodA2pTa4Gb2M839IUWrhnNnOzJEy5hLqfxB5zJ4i0K9fUJcBIYeOs8AJWDOC45nSBaROWd8xvHDvWV5pxrhd8yb6Sa7Z4KKrhnPMNaXO5xOXnc0CS6RuAuoUyrzE0zkc1pLW1AAQbAgGWzxE7lRvBBg6jVddNSqUo5KqYeRpKYSlP7/AOphKxgJWMpSUwlAIx5se5eusP0G+6PBeRH6HuOtt37svXeH6DfdHgkY6MiEIQCaV5TfViuNz4DwC7J5TfViuLk/p4BUt7kbuiHlyQuTW3t++5Jm/fgrEBSU11wkLlN2Vsp2IdrkpggOqEFwHYGi73dgRSbcIKRZ0scMY85qTnV3vbNTNmbksGMywIObK0Acd4Tm52FzYjIXNIOoIJzADsM96udnmlgqdSuW5hQaH02mb1iSygHGbuL5PdTPBaphdouqvJqvJe9xeXRGYuu7uEzA4Lm9VQul0rMcT7fk7bL6alOvmCxIMFjQIi89uoA/zomvMw4tDQNYMHgNIBA1WHOCCSXGbNi0jdG5Oc2C0Bg43PN7e8rzq4621zxtnc7aJ6UnxzvjYc0xmcGiDpJkmNTvt3lNg5Q0xHAdm7/iMkuMtkngbRxPae5YXOgauzDUnQcexa3HUpXbnxvsa5PS45487BiyS2TpYgDXWx71ZjkiK9IF8tqGCPyt/pmeInuJRsfZX4rw6CWtNgb5nDT4DXvUrbPK+nhJZTitW0In+HTP53DU/kb8SF6FhRRn7QcF6qasfeTRNq7POHqmm4yRPEGJIbIIFyL/ABUJyk7R2jUxFQ1Kry953mwAGjQBYAcFEJVCaAOAjf2boi3x/wABYylJTHfvuO/98UGMhHmx7ivXeH6DfdHgvIVTQ9xXr3D9BvujwSMZGRCEIBNK8pvqxXFXH9PBdq8pvqxXEXG/y7NypbJXNhxKQuTSRBvcH4ReTmns4K/2JybLyH1RbpBhtI3OqdVv5dTv4K9K6nCJJNmLYnJ51eHvltIk5Toapbq1nZcS75dm2Y0sw9MHmspgOa0g2aBDSGwZO+95JMTqm7R2szC0wXOOhDGiM7r6MFw1o+V76QtD2rtipiX5nmwJytHRbPie1WdVNrTL+a/j31K/tRk2ztU16hMuySMrDYCBlzFugdHymOKryUkppK5m23LJk+ntZ0AP5wG8Wd/hSv8A06ZPSI4yDPwlUhSEqLs06rHjkurtWjz5Npw2GdVMMBcABJkNaCdJdIEncNSoeJxH4Uh8sgwWnpzvEcVX7P27Wof/ADdETHYDqLaiSTfTcoFes57i5xLnHUkyfmh9KnV58h+q9sFi7lJX/DNJjzTpncLPAOoz6hpmSBCqdOxKSmFyoTBxTCg/uU1yAwOTJSn9/wCuKYSgFCVDb4fpZevsP0G+6PBeQKjpEdh3Ru/0vX+H6DfdHglYxkQhCBjSvKd6sVw93SgSSTAAEkkxAAGp7F3jyh4J1XDw0SVzjYWzPNpe6hVfVMc6BDW3lrBmsTbnG+sRKpbicsSpSJsLkv8AgxUrhrni4puu2nxcY6dQWOsCFM2zyobhhlaGvflgU3DNlmZqPd1r2jndwS7Wxdd7SKNJ7SdHPA5thMNBIntJ3DXdqp5K4gyS1xJuSQSSTqSd66KrqpxT8/vnbYEQsFdisW+s8vqPzOMgk9gsAAOa3cABHisGZW/opX6h+ST0TxHVPy/2o9SF6WU5cmyrr0Sr9Q/JN9EcR1D8lupG6WUxSSrr0QxHUPyKb6H4jqn5FDqQYZSvcI04amd1/mb9iaSrz0OxHVPyTTyNxHVPyKEoMMoiUj3zaTA0B3Tcx8Ve+hmI6v8AYpPQrEdX+yEoMGvymErYvQjEdUzaLW7ZtwTfQfE9X+xQkMGvl3HTT4cEwnxW44TkeWtGfDOqOlmY53NBAeS5rYbNOW5RPOu3tS1uRwc8FuFqNZlILBXcSXZiQ7OaRgAQMsISE0t4se4r1PnH4zDJdBaC10FrZawNIE2ku4HQri2xPJg/EAtLMrodDnVXMbfo80UXad4nsXdG7OfmBziJYYgzzcsgGYvHDQlAJYoQlWMNfTB1ErF5kzqhCFjB5kzqhHmTOqEIWMHmTOqEeZM6oQhYweZM6oR5kzqhCFjB5kzqhHmTOqEIWMHmTOqEeZM6oQhYweZM6oR5kzqhCFjB5kzqhHmTOqEIWMHmTOqEeZM6oQhYw+nh2t0ACyIQsYEIQsY//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pSp>
        <p:nvGrpSpPr>
          <p:cNvPr id="42" name="Groupe 41"/>
          <p:cNvGrpSpPr/>
          <p:nvPr/>
        </p:nvGrpSpPr>
        <p:grpSpPr>
          <a:xfrm>
            <a:off x="330353" y="3356219"/>
            <a:ext cx="8342794" cy="2761463"/>
            <a:chOff x="355764" y="3573016"/>
            <a:chExt cx="8342794" cy="2761463"/>
          </a:xfrm>
        </p:grpSpPr>
        <p:pic>
          <p:nvPicPr>
            <p:cNvPr id="12293" name="Picture 5" descr="http://www.ixxat.fr/portal/pics/branch_header_shi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5649" y="4974596"/>
              <a:ext cx="2072201" cy="1359883"/>
            </a:xfrm>
            <a:prstGeom prst="rect">
              <a:avLst/>
            </a:prstGeom>
            <a:noFill/>
            <a:extLst>
              <a:ext uri="{909E8E84-426E-40DD-AFC4-6F175D3DCCD1}">
                <a14:hiddenFill xmlns:a14="http://schemas.microsoft.com/office/drawing/2010/main">
                  <a:solidFill>
                    <a:srgbClr val="FFFFFF"/>
                  </a:solidFill>
                </a14:hiddenFill>
              </a:ext>
            </a:extLst>
          </p:spPr>
        </p:pic>
        <p:pic>
          <p:nvPicPr>
            <p:cNvPr id="12295" name="Picture 7" descr="http://can-newsletter.org/assets/files/ttmedia/images/2300-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5342" y="3573016"/>
              <a:ext cx="2252816" cy="1087417"/>
            </a:xfrm>
            <a:prstGeom prst="rect">
              <a:avLst/>
            </a:prstGeom>
            <a:noFill/>
            <a:extLst>
              <a:ext uri="{909E8E84-426E-40DD-AFC4-6F175D3DCCD1}">
                <a14:hiddenFill xmlns:a14="http://schemas.microsoft.com/office/drawing/2010/main">
                  <a:solidFill>
                    <a:srgbClr val="FFFFFF"/>
                  </a:solidFill>
                </a14:hiddenFill>
              </a:ext>
            </a:extLst>
          </p:spPr>
        </p:pic>
        <p:pic>
          <p:nvPicPr>
            <p:cNvPr id="12306"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764" y="4028678"/>
              <a:ext cx="2565721" cy="1848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307" name="Picture 19" descr="C:\Users\Amin\Downloads\VW-JETTA.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152" y="3928201"/>
              <a:ext cx="2758406" cy="2092791"/>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Rectangle 54"/>
          <p:cNvSpPr/>
          <p:nvPr/>
        </p:nvSpPr>
        <p:spPr>
          <a:xfrm>
            <a:off x="320591" y="152736"/>
            <a:ext cx="2016084" cy="90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1400"/>
          </a:p>
        </p:txBody>
      </p:sp>
      <p:sp>
        <p:nvSpPr>
          <p:cNvPr id="58" name="ZoneTexte 57"/>
          <p:cNvSpPr txBox="1"/>
          <p:nvPr/>
        </p:nvSpPr>
        <p:spPr>
          <a:xfrm>
            <a:off x="467544" y="188640"/>
            <a:ext cx="1728192" cy="830997"/>
          </a:xfrm>
          <a:prstGeom prst="rect">
            <a:avLst/>
          </a:prstGeom>
          <a:noFill/>
        </p:spPr>
        <p:txBody>
          <a:bodyPr wrap="square" rtlCol="0">
            <a:spAutoFit/>
          </a:bodyPr>
          <a:lstStyle/>
          <a:p>
            <a:pPr>
              <a:spcBef>
                <a:spcPts val="600"/>
              </a:spcBef>
            </a:pPr>
            <a:r>
              <a:rPr lang="fr-FR" sz="1400" b="1" u="sng" dirty="0">
                <a:solidFill>
                  <a:schemeClr val="tx2">
                    <a:lumMod val="75000"/>
                  </a:schemeClr>
                </a:solidFill>
              </a:rPr>
              <a:t>Protocole CANopen</a:t>
            </a:r>
          </a:p>
          <a:p>
            <a:pPr>
              <a:spcBef>
                <a:spcPts val="600"/>
              </a:spcBef>
            </a:pPr>
            <a:r>
              <a:rPr lang="fr-FR" sz="1200" dirty="0" smtClean="0">
                <a:solidFill>
                  <a:schemeClr val="tx2">
                    <a:lumMod val="40000"/>
                    <a:lumOff val="60000"/>
                  </a:schemeClr>
                </a:solidFill>
              </a:rPr>
              <a:t>Conception CANopen</a:t>
            </a:r>
          </a:p>
          <a:p>
            <a:pPr>
              <a:spcBef>
                <a:spcPts val="600"/>
              </a:spcBef>
            </a:pPr>
            <a:r>
              <a:rPr lang="fr-FR" sz="1200" dirty="0">
                <a:solidFill>
                  <a:schemeClr val="tx2">
                    <a:lumMod val="40000"/>
                    <a:lumOff val="60000"/>
                  </a:schemeClr>
                </a:solidFill>
              </a:rPr>
              <a:t>Implémentation sur DSP</a:t>
            </a:r>
          </a:p>
        </p:txBody>
      </p:sp>
      <p:sp>
        <p:nvSpPr>
          <p:cNvPr id="60"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5</a:t>
            </a:fld>
            <a:r>
              <a:rPr lang="fr-BE" dirty="0" smtClean="0">
                <a:solidFill>
                  <a:schemeClr val="tx2">
                    <a:lumMod val="75000"/>
                  </a:schemeClr>
                </a:solidFill>
              </a:rPr>
              <a:t>/24</a:t>
            </a:r>
            <a:endParaRPr lang="fr-BE" dirty="0">
              <a:solidFill>
                <a:schemeClr val="tx2">
                  <a:lumMod val="75000"/>
                </a:schemeClr>
              </a:solidFill>
            </a:endParaRPr>
          </a:p>
        </p:txBody>
      </p:sp>
      <p:sp>
        <p:nvSpPr>
          <p:cNvPr id="61" name="Espace réservé du pied de page 41"/>
          <p:cNvSpPr>
            <a:spLocks noGrp="1"/>
          </p:cNvSpPr>
          <p:nvPr>
            <p:ph type="ftr" sz="quarter" idx="11"/>
          </p:nvPr>
        </p:nvSpPr>
        <p:spPr>
          <a:xfrm>
            <a:off x="107504" y="6356350"/>
            <a:ext cx="3961612" cy="365125"/>
          </a:xfrm>
        </p:spPr>
        <p:txBody>
          <a:bodyPr/>
          <a:lstStyle/>
          <a:p>
            <a:r>
              <a:rPr lang="fr-FR" dirty="0">
                <a:solidFill>
                  <a:schemeClr val="bg1"/>
                </a:solidFill>
              </a:rPr>
              <a:t>Projet de Fin d’Etudes, Mohamed Amine </a:t>
            </a:r>
            <a:r>
              <a:rPr lang="fr-FR" dirty="0" err="1">
                <a:solidFill>
                  <a:schemeClr val="bg1"/>
                </a:solidFill>
              </a:rPr>
              <a:t>Barrak</a:t>
            </a:r>
            <a:r>
              <a:rPr lang="fr-FR" dirty="0">
                <a:solidFill>
                  <a:schemeClr val="bg1"/>
                </a:solidFill>
              </a:rPr>
              <a:t>, ISI, </a:t>
            </a:r>
            <a:r>
              <a:rPr lang="fr-FR" dirty="0" smtClean="0">
                <a:solidFill>
                  <a:schemeClr val="bg1"/>
                </a:solidFill>
              </a:rPr>
              <a:t>2013</a:t>
            </a:r>
            <a:endParaRPr lang="fr-BE" dirty="0">
              <a:solidFill>
                <a:schemeClr val="bg1"/>
              </a:solidFill>
            </a:endParaRPr>
          </a:p>
        </p:txBody>
      </p:sp>
    </p:spTree>
    <p:extLst>
      <p:ext uri="{BB962C8B-B14F-4D97-AF65-F5344CB8AC3E}">
        <p14:creationId xmlns:p14="http://schemas.microsoft.com/office/powerpoint/2010/main" val="3204479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24"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normalizeH="0" baseline="0" noProof="0" dirty="0">
              <a:ln>
                <a:noFill/>
              </a:ln>
              <a:solidFill>
                <a:schemeClr val="bg1"/>
              </a:solidFill>
              <a:effectLst/>
              <a:uLnTx/>
              <a:uFillTx/>
              <a:latin typeface="+mj-lt"/>
              <a:ea typeface="+mj-ea"/>
              <a:cs typeface="+mj-cs"/>
            </a:endParaRPr>
          </a:p>
        </p:txBody>
      </p:sp>
      <p:sp>
        <p:nvSpPr>
          <p:cNvPr id="4" name="Espace réservé du contenu 3"/>
          <p:cNvSpPr>
            <a:spLocks noGrp="1"/>
          </p:cNvSpPr>
          <p:nvPr>
            <p:ph idx="1"/>
          </p:nvPr>
        </p:nvSpPr>
        <p:spPr>
          <a:xfrm>
            <a:off x="457200" y="1279301"/>
            <a:ext cx="8229600" cy="4525963"/>
          </a:xfrm>
        </p:spPr>
        <p:txBody>
          <a:bodyPr>
            <a:normAutofit/>
          </a:bodyPr>
          <a:lstStyle/>
          <a:p>
            <a:pPr marL="285750"/>
            <a:r>
              <a:rPr lang="fr-FR" sz="2000" dirty="0" smtClean="0">
                <a:ln w="0"/>
                <a:solidFill>
                  <a:schemeClr val="tx2">
                    <a:lumMod val="75000"/>
                  </a:schemeClr>
                </a:solidFill>
                <a:effectLst/>
              </a:rPr>
              <a:t>Jusqu’à </a:t>
            </a:r>
            <a:r>
              <a:rPr lang="fr-FR" sz="2000" dirty="0">
                <a:ln w="0"/>
                <a:solidFill>
                  <a:schemeClr val="tx2">
                    <a:lumMod val="75000"/>
                  </a:schemeClr>
                </a:solidFill>
                <a:effectLst/>
              </a:rPr>
              <a:t>127 nœuds sont connectés sur le même réseau.</a:t>
            </a:r>
          </a:p>
          <a:p>
            <a:pPr marL="285750"/>
            <a:r>
              <a:rPr lang="fr-FR" sz="2000" dirty="0" smtClean="0">
                <a:ln w="0"/>
                <a:solidFill>
                  <a:schemeClr val="tx2">
                    <a:lumMod val="75000"/>
                  </a:schemeClr>
                </a:solidFill>
                <a:effectLst/>
              </a:rPr>
              <a:t>Le </a:t>
            </a:r>
            <a:r>
              <a:rPr lang="fr-FR" sz="2000" dirty="0">
                <a:ln w="0"/>
                <a:solidFill>
                  <a:schemeClr val="tx2">
                    <a:lumMod val="75000"/>
                  </a:schemeClr>
                </a:solidFill>
                <a:effectLst/>
              </a:rPr>
              <a:t>débit de transmissions de données peut atteindre 1 Mbps pour une longueur du bus de </a:t>
            </a:r>
            <a:r>
              <a:rPr lang="fr-FR" sz="2000" dirty="0" smtClean="0">
                <a:ln w="0"/>
                <a:solidFill>
                  <a:schemeClr val="tx2">
                    <a:lumMod val="75000"/>
                  </a:schemeClr>
                </a:solidFill>
                <a:effectLst/>
              </a:rPr>
              <a:t>30m</a:t>
            </a:r>
          </a:p>
          <a:p>
            <a:pPr marL="285750"/>
            <a:r>
              <a:rPr lang="fr-FR" sz="2000" dirty="0">
                <a:ln w="0"/>
                <a:solidFill>
                  <a:schemeClr val="tx2">
                    <a:lumMod val="75000"/>
                  </a:schemeClr>
                </a:solidFill>
              </a:rPr>
              <a:t>Transmission de données différentielle effectuée sur une paire torsadée : (CAN H et CAN L</a:t>
            </a:r>
            <a:r>
              <a:rPr lang="fr-FR" sz="2000" dirty="0" smtClean="0">
                <a:ln w="0"/>
                <a:solidFill>
                  <a:schemeClr val="tx2">
                    <a:lumMod val="75000"/>
                  </a:schemeClr>
                </a:solidFill>
              </a:rPr>
              <a:t>)</a:t>
            </a:r>
            <a:endParaRPr lang="fr-FR" sz="2000" dirty="0">
              <a:ln w="0"/>
              <a:solidFill>
                <a:schemeClr val="tx2">
                  <a:lumMod val="75000"/>
                </a:schemeClr>
              </a:solidFill>
              <a:effectLst/>
            </a:endParaRPr>
          </a:p>
          <a:p>
            <a:pPr marL="285750"/>
            <a:r>
              <a:rPr lang="fr-FR" sz="2000" dirty="0" smtClean="0">
                <a:ln w="0"/>
                <a:solidFill>
                  <a:schemeClr val="tx2">
                    <a:lumMod val="75000"/>
                  </a:schemeClr>
                </a:solidFill>
                <a:effectLst/>
              </a:rPr>
              <a:t>La </a:t>
            </a:r>
            <a:r>
              <a:rPr lang="fr-FR" sz="2000" dirty="0">
                <a:ln w="0"/>
                <a:solidFill>
                  <a:schemeClr val="tx2">
                    <a:lumMod val="75000"/>
                  </a:schemeClr>
                </a:solidFill>
                <a:effectLst/>
              </a:rPr>
              <a:t>ligne du bus est terminée par des résistances de 120 </a:t>
            </a:r>
            <a:r>
              <a:rPr lang="el-GR" sz="2000" dirty="0">
                <a:ln w="0"/>
                <a:solidFill>
                  <a:schemeClr val="tx2">
                    <a:lumMod val="75000"/>
                  </a:schemeClr>
                </a:solidFill>
                <a:effectLst/>
              </a:rPr>
              <a:t>Ω</a:t>
            </a:r>
            <a:r>
              <a:rPr lang="fr-FR" sz="2000" dirty="0" smtClean="0">
                <a:ln w="0"/>
                <a:solidFill>
                  <a:schemeClr val="tx2">
                    <a:lumMod val="75000"/>
                  </a:schemeClr>
                </a:solidFill>
                <a:effectLst/>
              </a:rPr>
              <a:t>.</a:t>
            </a:r>
          </a:p>
          <a:p>
            <a:pPr marL="285750"/>
            <a:r>
              <a:rPr lang="fr-FR" sz="2000" dirty="0">
                <a:ln w="0"/>
                <a:solidFill>
                  <a:schemeClr val="tx2">
                    <a:lumMod val="75000"/>
                  </a:schemeClr>
                </a:solidFill>
              </a:rPr>
              <a:t>Un nœud du bus CAN requiert un microcontrôleur et un contrôleur CAN</a:t>
            </a:r>
            <a:r>
              <a:rPr lang="fr-FR" sz="2000" dirty="0" smtClean="0">
                <a:ln w="0"/>
                <a:solidFill>
                  <a:schemeClr val="tx2">
                    <a:lumMod val="75000"/>
                  </a:schemeClr>
                </a:solidFill>
              </a:rPr>
              <a:t>.</a:t>
            </a:r>
          </a:p>
        </p:txBody>
      </p:sp>
      <p:sp>
        <p:nvSpPr>
          <p:cNvPr id="30" name="Titre 1"/>
          <p:cNvSpPr txBox="1">
            <a:spLocks/>
          </p:cNvSpPr>
          <p:nvPr/>
        </p:nvSpPr>
        <p:spPr>
          <a:xfrm>
            <a:off x="179512" y="26064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fr-FR" sz="3200" b="1" dirty="0" smtClean="0">
                <a:solidFill>
                  <a:schemeClr val="bg1"/>
                </a:solidFill>
                <a:latin typeface="+mj-lt"/>
                <a:ea typeface="+mj-ea"/>
                <a:cs typeface="+mj-cs"/>
              </a:rPr>
              <a:t>Caractéristiques du réseau CAN</a:t>
            </a:r>
            <a:endParaRPr kumimoji="0" lang="fr-FR" sz="3200" b="1" i="0" u="none" strike="noStrike" kern="1200" cap="none" normalizeH="0" baseline="0" dirty="0">
              <a:ln>
                <a:noFill/>
              </a:ln>
              <a:solidFill>
                <a:schemeClr val="bg1"/>
              </a:solidFill>
              <a:effectLst/>
              <a:uLnTx/>
              <a:uFillTx/>
              <a:latin typeface="+mj-lt"/>
              <a:ea typeface="+mj-ea"/>
              <a:cs typeface="+mj-cs"/>
            </a:endParaRPr>
          </a:p>
        </p:txBody>
      </p:sp>
      <p:pic>
        <p:nvPicPr>
          <p:cNvPr id="12290" name="Picture 2" descr="C:\Users\Amin\Desktop\cablage C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333" y="3737676"/>
            <a:ext cx="4810712" cy="2643692"/>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e 12"/>
          <p:cNvGrpSpPr/>
          <p:nvPr/>
        </p:nvGrpSpPr>
        <p:grpSpPr>
          <a:xfrm>
            <a:off x="1210908" y="4097030"/>
            <a:ext cx="3879738" cy="576064"/>
            <a:chOff x="2627784" y="3789040"/>
            <a:chExt cx="4320480" cy="576064"/>
          </a:xfrm>
        </p:grpSpPr>
        <p:sp>
          <p:nvSpPr>
            <p:cNvPr id="5" name="Ellipse 4"/>
            <p:cNvSpPr/>
            <p:nvPr/>
          </p:nvSpPr>
          <p:spPr>
            <a:xfrm>
              <a:off x="2627784" y="3789040"/>
              <a:ext cx="1512168" cy="576064"/>
            </a:xfrm>
            <a:prstGeom prst="ellipse">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noFill/>
              </a:endParaRPr>
            </a:p>
          </p:txBody>
        </p:sp>
        <p:sp>
          <p:nvSpPr>
            <p:cNvPr id="33" name="Ellipse 32"/>
            <p:cNvSpPr/>
            <p:nvPr/>
          </p:nvSpPr>
          <p:spPr>
            <a:xfrm>
              <a:off x="5436096" y="3789040"/>
              <a:ext cx="1512168" cy="576064"/>
            </a:xfrm>
            <a:prstGeom prst="ellipse">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noFill/>
              </a:endParaRPr>
            </a:p>
          </p:txBody>
        </p:sp>
      </p:grpSp>
      <p:grpSp>
        <p:nvGrpSpPr>
          <p:cNvPr id="12" name="Groupe 11"/>
          <p:cNvGrpSpPr/>
          <p:nvPr/>
        </p:nvGrpSpPr>
        <p:grpSpPr>
          <a:xfrm>
            <a:off x="519510" y="4938672"/>
            <a:ext cx="4896544" cy="759134"/>
            <a:chOff x="1871700" y="4609376"/>
            <a:chExt cx="5436604" cy="979864"/>
          </a:xfrm>
        </p:grpSpPr>
        <p:sp>
          <p:nvSpPr>
            <p:cNvPr id="34" name="Ellipse 33"/>
            <p:cNvSpPr/>
            <p:nvPr/>
          </p:nvSpPr>
          <p:spPr>
            <a:xfrm>
              <a:off x="1871700" y="4630266"/>
              <a:ext cx="540060" cy="958974"/>
            </a:xfrm>
            <a:prstGeom prst="ellipse">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noFill/>
              </a:endParaRPr>
            </a:p>
          </p:txBody>
        </p:sp>
        <p:sp>
          <p:nvSpPr>
            <p:cNvPr id="35" name="Ellipse 34"/>
            <p:cNvSpPr/>
            <p:nvPr/>
          </p:nvSpPr>
          <p:spPr>
            <a:xfrm>
              <a:off x="6768244" y="4609376"/>
              <a:ext cx="540060" cy="958974"/>
            </a:xfrm>
            <a:prstGeom prst="ellipse">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noFill/>
              </a:endParaRPr>
            </a:p>
          </p:txBody>
        </p:sp>
      </p:grpSp>
      <p:grpSp>
        <p:nvGrpSpPr>
          <p:cNvPr id="8" name="Groupe 7"/>
          <p:cNvGrpSpPr/>
          <p:nvPr/>
        </p:nvGrpSpPr>
        <p:grpSpPr>
          <a:xfrm>
            <a:off x="883723" y="5015105"/>
            <a:ext cx="4175391" cy="634162"/>
            <a:chOff x="2516623" y="4986747"/>
            <a:chExt cx="4175391" cy="490142"/>
          </a:xfrm>
        </p:grpSpPr>
        <p:cxnSp>
          <p:nvCxnSpPr>
            <p:cNvPr id="7" name="Connecteur droit 6"/>
            <p:cNvCxnSpPr/>
            <p:nvPr/>
          </p:nvCxnSpPr>
          <p:spPr>
            <a:xfrm>
              <a:off x="2516623" y="4986747"/>
              <a:ext cx="417539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Connecteur droit 35"/>
            <p:cNvCxnSpPr/>
            <p:nvPr/>
          </p:nvCxnSpPr>
          <p:spPr>
            <a:xfrm>
              <a:off x="2516623" y="5476889"/>
              <a:ext cx="4175391"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9" name="Rectangle 18"/>
          <p:cNvSpPr/>
          <p:nvPr/>
        </p:nvSpPr>
        <p:spPr>
          <a:xfrm>
            <a:off x="320591" y="152736"/>
            <a:ext cx="2016084" cy="90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1400"/>
          </a:p>
        </p:txBody>
      </p:sp>
      <p:sp>
        <p:nvSpPr>
          <p:cNvPr id="20" name="ZoneTexte 19"/>
          <p:cNvSpPr txBox="1"/>
          <p:nvPr/>
        </p:nvSpPr>
        <p:spPr>
          <a:xfrm>
            <a:off x="467544" y="188640"/>
            <a:ext cx="1728192" cy="830997"/>
          </a:xfrm>
          <a:prstGeom prst="rect">
            <a:avLst/>
          </a:prstGeom>
          <a:noFill/>
        </p:spPr>
        <p:txBody>
          <a:bodyPr wrap="square" rtlCol="0">
            <a:spAutoFit/>
          </a:bodyPr>
          <a:lstStyle/>
          <a:p>
            <a:pPr>
              <a:spcBef>
                <a:spcPts val="600"/>
              </a:spcBef>
            </a:pPr>
            <a:r>
              <a:rPr lang="fr-FR" sz="1400" b="1" u="sng" dirty="0">
                <a:solidFill>
                  <a:schemeClr val="tx2">
                    <a:lumMod val="75000"/>
                  </a:schemeClr>
                </a:solidFill>
              </a:rPr>
              <a:t>Protocole CANopen</a:t>
            </a:r>
          </a:p>
          <a:p>
            <a:pPr>
              <a:spcBef>
                <a:spcPts val="600"/>
              </a:spcBef>
            </a:pPr>
            <a:r>
              <a:rPr lang="fr-FR" sz="1200" dirty="0" smtClean="0">
                <a:solidFill>
                  <a:schemeClr val="tx2">
                    <a:lumMod val="40000"/>
                    <a:lumOff val="60000"/>
                  </a:schemeClr>
                </a:solidFill>
              </a:rPr>
              <a:t>Conception CANopen</a:t>
            </a:r>
          </a:p>
          <a:p>
            <a:pPr>
              <a:spcBef>
                <a:spcPts val="600"/>
              </a:spcBef>
            </a:pPr>
            <a:r>
              <a:rPr lang="fr-FR" sz="1200" dirty="0">
                <a:solidFill>
                  <a:schemeClr val="tx2">
                    <a:lumMod val="40000"/>
                    <a:lumOff val="60000"/>
                  </a:schemeClr>
                </a:solidFill>
              </a:rPr>
              <a:t>Implémentation sur DSP</a:t>
            </a:r>
          </a:p>
        </p:txBody>
      </p:sp>
      <p:sp>
        <p:nvSpPr>
          <p:cNvPr id="22"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6</a:t>
            </a:fld>
            <a:r>
              <a:rPr lang="fr-BE" dirty="0" smtClean="0">
                <a:solidFill>
                  <a:schemeClr val="tx2">
                    <a:lumMod val="75000"/>
                  </a:schemeClr>
                </a:solidFill>
              </a:rPr>
              <a:t>/24</a:t>
            </a:r>
            <a:endParaRPr lang="fr-BE" dirty="0">
              <a:solidFill>
                <a:schemeClr val="tx2">
                  <a:lumMod val="75000"/>
                </a:schemeClr>
              </a:solidFill>
            </a:endParaRPr>
          </a:p>
        </p:txBody>
      </p:sp>
      <p:sp>
        <p:nvSpPr>
          <p:cNvPr id="23" name="Espace réservé du pied de page 41"/>
          <p:cNvSpPr>
            <a:spLocks noGrp="1"/>
          </p:cNvSpPr>
          <p:nvPr>
            <p:ph type="ftr" sz="quarter" idx="11"/>
          </p:nvPr>
        </p:nvSpPr>
        <p:spPr>
          <a:xfrm>
            <a:off x="107504" y="6356350"/>
            <a:ext cx="3961612" cy="365125"/>
          </a:xfrm>
        </p:spPr>
        <p:txBody>
          <a:bodyPr/>
          <a:lstStyle/>
          <a:p>
            <a:r>
              <a:rPr lang="fr-FR" dirty="0">
                <a:solidFill>
                  <a:schemeClr val="bg1"/>
                </a:solidFill>
              </a:rPr>
              <a:t>Projet de Fin d’Etudes, Mohamed Amine </a:t>
            </a:r>
            <a:r>
              <a:rPr lang="fr-FR" dirty="0" err="1">
                <a:solidFill>
                  <a:schemeClr val="bg1"/>
                </a:solidFill>
              </a:rPr>
              <a:t>Barrak</a:t>
            </a:r>
            <a:r>
              <a:rPr lang="fr-FR" dirty="0">
                <a:solidFill>
                  <a:schemeClr val="bg1"/>
                </a:solidFill>
              </a:rPr>
              <a:t>, ISI, </a:t>
            </a:r>
            <a:r>
              <a:rPr lang="fr-FR" dirty="0" smtClean="0">
                <a:solidFill>
                  <a:schemeClr val="bg1"/>
                </a:solidFill>
              </a:rPr>
              <a:t>2013</a:t>
            </a:r>
            <a:endParaRPr lang="fr-BE" dirty="0">
              <a:solidFill>
                <a:schemeClr val="bg1"/>
              </a:solidFill>
            </a:endParaRPr>
          </a:p>
        </p:txBody>
      </p:sp>
      <p:pic>
        <p:nvPicPr>
          <p:cNvPr id="47" name="Picture 1" descr="C:\Users\Amin\Desktop\noeu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2294" y="4151093"/>
            <a:ext cx="3314208" cy="1812237"/>
          </a:xfrm>
          <a:prstGeom prst="rect">
            <a:avLst/>
          </a:prstGeom>
          <a:noFill/>
          <a:extLst>
            <a:ext uri="{909E8E84-426E-40DD-AFC4-6F175D3DCCD1}">
              <a14:hiddenFill xmlns:a14="http://schemas.microsoft.com/office/drawing/2010/main">
                <a:solidFill>
                  <a:srgbClr val="FFFFFF"/>
                </a:solidFill>
              </a14:hiddenFill>
            </a:ext>
          </a:extLst>
        </p:spPr>
      </p:pic>
      <p:grpSp>
        <p:nvGrpSpPr>
          <p:cNvPr id="56" name="Groupe 55"/>
          <p:cNvGrpSpPr/>
          <p:nvPr/>
        </p:nvGrpSpPr>
        <p:grpSpPr>
          <a:xfrm>
            <a:off x="2228394" y="4673785"/>
            <a:ext cx="1936422" cy="1109652"/>
            <a:chOff x="2228394" y="4673785"/>
            <a:chExt cx="1936422" cy="1109652"/>
          </a:xfrm>
        </p:grpSpPr>
        <p:sp>
          <p:nvSpPr>
            <p:cNvPr id="57" name="Ellipse 56"/>
            <p:cNvSpPr/>
            <p:nvPr/>
          </p:nvSpPr>
          <p:spPr>
            <a:xfrm>
              <a:off x="2228394" y="4673785"/>
              <a:ext cx="787953" cy="451053"/>
            </a:xfrm>
            <a:prstGeom prst="ellipse">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noFill/>
              </a:endParaRPr>
            </a:p>
          </p:txBody>
        </p:sp>
        <p:sp>
          <p:nvSpPr>
            <p:cNvPr id="58" name="Ellipse 57"/>
            <p:cNvSpPr/>
            <p:nvPr/>
          </p:nvSpPr>
          <p:spPr>
            <a:xfrm>
              <a:off x="3376863" y="5332384"/>
              <a:ext cx="787953" cy="451053"/>
            </a:xfrm>
            <a:prstGeom prst="ellipse">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noFill/>
              </a:endParaRPr>
            </a:p>
          </p:txBody>
        </p:sp>
      </p:grpSp>
      <p:sp>
        <p:nvSpPr>
          <p:cNvPr id="48" name="Rectangle à coins arrondis 47"/>
          <p:cNvSpPr/>
          <p:nvPr/>
        </p:nvSpPr>
        <p:spPr>
          <a:xfrm>
            <a:off x="6247212" y="4262271"/>
            <a:ext cx="1779080" cy="633704"/>
          </a:xfrm>
          <a:prstGeom prst="roundRect">
            <a:avLst/>
          </a:prstGeom>
          <a:solidFill>
            <a:schemeClr val="accent2">
              <a:alpha val="19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1617925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fade">
                                      <p:cBhvr>
                                        <p:cTn id="23" dur="50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Effect transition="in" filter="fade">
                                      <p:cBhvr>
                                        <p:cTn id="39" dur="500"/>
                                        <p:tgtEl>
                                          <p:spTgt spid="4">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animEffect transition="in" filter="fade">
                                      <p:cBhvr>
                                        <p:cTn id="44" dur="500"/>
                                        <p:tgtEl>
                                          <p:spTgt spid="4">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24"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normalizeH="0" baseline="0" noProof="0" dirty="0">
              <a:ln>
                <a:noFill/>
              </a:ln>
              <a:solidFill>
                <a:schemeClr val="bg1"/>
              </a:solidFill>
              <a:effectLst/>
              <a:uLnTx/>
              <a:uFillTx/>
              <a:latin typeface="+mj-lt"/>
              <a:ea typeface="+mj-ea"/>
              <a:cs typeface="+mj-cs"/>
            </a:endParaRPr>
          </a:p>
        </p:txBody>
      </p:sp>
      <p:sp>
        <p:nvSpPr>
          <p:cNvPr id="9" name="Titre 1"/>
          <p:cNvSpPr txBox="1">
            <a:spLocks/>
          </p:cNvSpPr>
          <p:nvPr/>
        </p:nvSpPr>
        <p:spPr>
          <a:xfrm>
            <a:off x="179512" y="26064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fr-FR" sz="3200" b="1" dirty="0" smtClean="0">
                <a:solidFill>
                  <a:schemeClr val="bg1"/>
                </a:solidFill>
                <a:latin typeface="+mj-lt"/>
                <a:ea typeface="+mj-ea"/>
                <a:cs typeface="+mj-cs"/>
              </a:rPr>
              <a:t>Architecture d’un nœud CANopen</a:t>
            </a:r>
            <a:endParaRPr kumimoji="0" lang="fr-FR" sz="3200" b="1" i="0" u="none" strike="noStrike" kern="1200" cap="none" normalizeH="0" baseline="0" dirty="0">
              <a:ln>
                <a:noFill/>
              </a:ln>
              <a:solidFill>
                <a:schemeClr val="bg1"/>
              </a:solidFill>
              <a:effectLst/>
              <a:uLnTx/>
              <a:uFillTx/>
              <a:latin typeface="+mj-lt"/>
              <a:ea typeface="+mj-ea"/>
              <a:cs typeface="+mj-cs"/>
            </a:endParaRPr>
          </a:p>
        </p:txBody>
      </p:sp>
      <p:pic>
        <p:nvPicPr>
          <p:cNvPr id="20481" name="Imag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958" y="3284984"/>
            <a:ext cx="7327953"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ce réservé du contenu 3"/>
          <p:cNvSpPr>
            <a:spLocks noGrp="1"/>
          </p:cNvSpPr>
          <p:nvPr>
            <p:ph idx="1"/>
          </p:nvPr>
        </p:nvSpPr>
        <p:spPr>
          <a:xfrm>
            <a:off x="457200" y="1279301"/>
            <a:ext cx="8229600" cy="4525963"/>
          </a:xfrm>
        </p:spPr>
        <p:txBody>
          <a:bodyPr>
            <a:normAutofit/>
          </a:bodyPr>
          <a:lstStyle/>
          <a:p>
            <a:r>
              <a:rPr lang="fr-FR" sz="2000" dirty="0">
                <a:ln w="0"/>
                <a:solidFill>
                  <a:schemeClr val="tx2">
                    <a:lumMod val="75000"/>
                  </a:schemeClr>
                </a:solidFill>
                <a:effectLst/>
              </a:rPr>
              <a:t>L’architecture interne d’un appareil CANopen se compose de :</a:t>
            </a:r>
          </a:p>
          <a:p>
            <a:pPr lvl="1"/>
            <a:r>
              <a:rPr lang="fr-FR" sz="2000" dirty="0">
                <a:ln w="0"/>
                <a:solidFill>
                  <a:schemeClr val="tx2">
                    <a:lumMod val="75000"/>
                  </a:schemeClr>
                </a:solidFill>
                <a:effectLst/>
              </a:rPr>
              <a:t>Une interface de communication </a:t>
            </a:r>
          </a:p>
          <a:p>
            <a:pPr lvl="1"/>
            <a:r>
              <a:rPr lang="fr-FR" sz="2000" dirty="0">
                <a:ln w="0"/>
                <a:solidFill>
                  <a:schemeClr val="tx2">
                    <a:lumMod val="75000"/>
                  </a:schemeClr>
                </a:solidFill>
                <a:effectLst/>
              </a:rPr>
              <a:t>Un processus d'application </a:t>
            </a:r>
          </a:p>
          <a:p>
            <a:pPr lvl="1"/>
            <a:r>
              <a:rPr lang="fr-FR" sz="2000" dirty="0">
                <a:ln w="0"/>
                <a:solidFill>
                  <a:schemeClr val="tx2">
                    <a:lumMod val="75000"/>
                  </a:schemeClr>
                </a:solidFill>
                <a:effectLst/>
              </a:rPr>
              <a:t>Un Dictionnaire Objets </a:t>
            </a:r>
          </a:p>
        </p:txBody>
      </p:sp>
      <p:sp>
        <p:nvSpPr>
          <p:cNvPr id="12" name="Rectangle 11"/>
          <p:cNvSpPr/>
          <p:nvPr/>
        </p:nvSpPr>
        <p:spPr>
          <a:xfrm>
            <a:off x="320591" y="152736"/>
            <a:ext cx="2016084" cy="90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1400"/>
          </a:p>
        </p:txBody>
      </p:sp>
      <p:sp>
        <p:nvSpPr>
          <p:cNvPr id="13" name="ZoneTexte 12"/>
          <p:cNvSpPr txBox="1"/>
          <p:nvPr/>
        </p:nvSpPr>
        <p:spPr>
          <a:xfrm>
            <a:off x="467544" y="188640"/>
            <a:ext cx="1728192" cy="830997"/>
          </a:xfrm>
          <a:prstGeom prst="rect">
            <a:avLst/>
          </a:prstGeom>
          <a:noFill/>
        </p:spPr>
        <p:txBody>
          <a:bodyPr wrap="square" rtlCol="0">
            <a:spAutoFit/>
          </a:bodyPr>
          <a:lstStyle/>
          <a:p>
            <a:pPr>
              <a:spcBef>
                <a:spcPts val="600"/>
              </a:spcBef>
            </a:pPr>
            <a:r>
              <a:rPr lang="fr-FR" sz="1400" b="1" u="sng" dirty="0">
                <a:solidFill>
                  <a:schemeClr val="tx2">
                    <a:lumMod val="75000"/>
                  </a:schemeClr>
                </a:solidFill>
              </a:rPr>
              <a:t>Protocole CANopen</a:t>
            </a:r>
          </a:p>
          <a:p>
            <a:pPr>
              <a:spcBef>
                <a:spcPts val="600"/>
              </a:spcBef>
            </a:pPr>
            <a:r>
              <a:rPr lang="fr-FR" sz="1200" dirty="0" smtClean="0">
                <a:solidFill>
                  <a:schemeClr val="tx2">
                    <a:lumMod val="40000"/>
                    <a:lumOff val="60000"/>
                  </a:schemeClr>
                </a:solidFill>
              </a:rPr>
              <a:t>Conception CANopen</a:t>
            </a:r>
          </a:p>
          <a:p>
            <a:pPr>
              <a:spcBef>
                <a:spcPts val="600"/>
              </a:spcBef>
            </a:pPr>
            <a:r>
              <a:rPr lang="fr-FR" sz="1200" dirty="0">
                <a:solidFill>
                  <a:schemeClr val="tx2">
                    <a:lumMod val="40000"/>
                    <a:lumOff val="60000"/>
                  </a:schemeClr>
                </a:solidFill>
              </a:rPr>
              <a:t>Implémentation sur DSP</a:t>
            </a:r>
          </a:p>
        </p:txBody>
      </p:sp>
      <p:sp>
        <p:nvSpPr>
          <p:cNvPr id="15"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7</a:t>
            </a:fld>
            <a:r>
              <a:rPr lang="fr-BE" dirty="0" smtClean="0">
                <a:solidFill>
                  <a:schemeClr val="tx2">
                    <a:lumMod val="75000"/>
                  </a:schemeClr>
                </a:solidFill>
              </a:rPr>
              <a:t>/24</a:t>
            </a:r>
            <a:endParaRPr lang="fr-BE" dirty="0">
              <a:solidFill>
                <a:schemeClr val="tx2">
                  <a:lumMod val="75000"/>
                </a:schemeClr>
              </a:solidFill>
            </a:endParaRPr>
          </a:p>
        </p:txBody>
      </p:sp>
      <p:sp>
        <p:nvSpPr>
          <p:cNvPr id="19" name="Espace réservé du pied de page 41"/>
          <p:cNvSpPr>
            <a:spLocks noGrp="1"/>
          </p:cNvSpPr>
          <p:nvPr>
            <p:ph type="ftr" sz="quarter" idx="11"/>
          </p:nvPr>
        </p:nvSpPr>
        <p:spPr>
          <a:xfrm>
            <a:off x="107504" y="6356350"/>
            <a:ext cx="3961612" cy="365125"/>
          </a:xfrm>
        </p:spPr>
        <p:txBody>
          <a:bodyPr/>
          <a:lstStyle/>
          <a:p>
            <a:r>
              <a:rPr lang="fr-FR" dirty="0">
                <a:solidFill>
                  <a:schemeClr val="bg1"/>
                </a:solidFill>
              </a:rPr>
              <a:t>Projet de Fin d’Etudes, Mohamed Amine </a:t>
            </a:r>
            <a:r>
              <a:rPr lang="fr-FR" dirty="0" err="1">
                <a:solidFill>
                  <a:schemeClr val="bg1"/>
                </a:solidFill>
              </a:rPr>
              <a:t>Barrak</a:t>
            </a:r>
            <a:r>
              <a:rPr lang="fr-FR" dirty="0">
                <a:solidFill>
                  <a:schemeClr val="bg1"/>
                </a:solidFill>
              </a:rPr>
              <a:t>, ISI, </a:t>
            </a:r>
            <a:r>
              <a:rPr lang="fr-FR" dirty="0" smtClean="0">
                <a:solidFill>
                  <a:schemeClr val="bg1"/>
                </a:solidFill>
              </a:rPr>
              <a:t>2013</a:t>
            </a:r>
            <a:endParaRPr lang="fr-BE" dirty="0">
              <a:solidFill>
                <a:schemeClr val="bg1"/>
              </a:solidFill>
            </a:endParaRPr>
          </a:p>
        </p:txBody>
      </p:sp>
      <p:sp>
        <p:nvSpPr>
          <p:cNvPr id="2" name="Ellipse 1"/>
          <p:cNvSpPr/>
          <p:nvPr/>
        </p:nvSpPr>
        <p:spPr>
          <a:xfrm>
            <a:off x="1497724" y="3373818"/>
            <a:ext cx="1970690" cy="2192833"/>
          </a:xfrm>
          <a:prstGeom prst="ellipse">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5733391" y="3379580"/>
            <a:ext cx="1970690" cy="2192833"/>
          </a:xfrm>
          <a:prstGeom prst="ellipse">
            <a:avLst/>
          </a:prstGeom>
          <a:solidFill>
            <a:schemeClr val="accent2">
              <a:alpha val="24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3713295" y="3373818"/>
            <a:ext cx="1970690" cy="2192833"/>
          </a:xfrm>
          <a:prstGeom prst="ellipse">
            <a:avLst/>
          </a:prstGeom>
          <a:solidFill>
            <a:schemeClr val="accent3">
              <a:lumMod val="50000"/>
              <a:alpha val="24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846076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500"/>
                                        <p:tgtEl>
                                          <p:spTgt spid="1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Effect transition="in" filter="fade">
                                      <p:cBhvr>
                                        <p:cTn id="23" dur="500"/>
                                        <p:tgtEl>
                                          <p:spTgt spid="11">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2" grpId="0" uiExpand="1" animBg="1"/>
      <p:bldP spid="14" grpId="0" uiExpand="1"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12" y="1701008"/>
            <a:ext cx="9144000" cy="18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5" name="Rectangle 14"/>
          <p:cNvSpPr/>
          <p:nvPr/>
        </p:nvSpPr>
        <p:spPr>
          <a:xfrm>
            <a:off x="107704" y="1700808"/>
            <a:ext cx="2880000" cy="18002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20" name="Titre 1"/>
          <p:cNvSpPr txBox="1">
            <a:spLocks/>
          </p:cNvSpPr>
          <p:nvPr/>
        </p:nvSpPr>
        <p:spPr>
          <a:xfrm>
            <a:off x="2555776" y="1700808"/>
            <a:ext cx="6480720" cy="18002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300" normalizeH="0" baseline="0" noProof="0" dirty="0">
              <a:ln>
                <a:noFill/>
              </a:ln>
              <a:solidFill>
                <a:schemeClr val="bg1"/>
              </a:solidFill>
              <a:effectLst/>
              <a:uLnTx/>
              <a:uFillTx/>
              <a:latin typeface="+mj-lt"/>
              <a:ea typeface="+mj-ea"/>
              <a:cs typeface="+mj-cs"/>
            </a:endParaRPr>
          </a:p>
        </p:txBody>
      </p:sp>
      <p:sp>
        <p:nvSpPr>
          <p:cNvPr id="10" name="ZoneTexte 9"/>
          <p:cNvSpPr txBox="1"/>
          <p:nvPr/>
        </p:nvSpPr>
        <p:spPr>
          <a:xfrm>
            <a:off x="107504" y="1844824"/>
            <a:ext cx="2880000" cy="1538883"/>
          </a:xfrm>
          <a:prstGeom prst="rect">
            <a:avLst/>
          </a:prstGeom>
          <a:noFill/>
        </p:spPr>
        <p:txBody>
          <a:bodyPr wrap="square" rtlCol="0">
            <a:spAutoFit/>
          </a:bodyPr>
          <a:lstStyle/>
          <a:p>
            <a:pPr>
              <a:lnSpc>
                <a:spcPct val="150000"/>
              </a:lnSpc>
              <a:spcBef>
                <a:spcPts val="600"/>
              </a:spcBef>
            </a:pPr>
            <a:r>
              <a:rPr lang="fr-FR" dirty="0">
                <a:solidFill>
                  <a:schemeClr val="tx2">
                    <a:lumMod val="40000"/>
                    <a:lumOff val="60000"/>
                  </a:schemeClr>
                </a:solidFill>
              </a:rPr>
              <a:t>Protocole CANopen</a:t>
            </a:r>
          </a:p>
          <a:p>
            <a:pPr>
              <a:lnSpc>
                <a:spcPct val="150000"/>
              </a:lnSpc>
              <a:spcBef>
                <a:spcPts val="600"/>
              </a:spcBef>
            </a:pPr>
            <a:r>
              <a:rPr lang="fr-FR" sz="2000" b="1" u="sng" dirty="0" smtClean="0">
                <a:solidFill>
                  <a:schemeClr val="tx2">
                    <a:lumMod val="75000"/>
                  </a:schemeClr>
                </a:solidFill>
              </a:rPr>
              <a:t>Conception </a:t>
            </a:r>
            <a:r>
              <a:rPr lang="fr-FR" sz="2000" b="1" u="sng" dirty="0">
                <a:solidFill>
                  <a:schemeClr val="tx2">
                    <a:lumMod val="75000"/>
                  </a:schemeClr>
                </a:solidFill>
              </a:rPr>
              <a:t>CANopen</a:t>
            </a:r>
          </a:p>
          <a:p>
            <a:pPr>
              <a:lnSpc>
                <a:spcPct val="150000"/>
              </a:lnSpc>
              <a:spcBef>
                <a:spcPts val="600"/>
              </a:spcBef>
            </a:pPr>
            <a:r>
              <a:rPr lang="fr-FR" dirty="0">
                <a:solidFill>
                  <a:schemeClr val="tx2">
                    <a:lumMod val="40000"/>
                    <a:lumOff val="60000"/>
                  </a:schemeClr>
                </a:solidFill>
              </a:rPr>
              <a:t>Implémentation sur DSP</a:t>
            </a:r>
          </a:p>
        </p:txBody>
      </p:sp>
      <p:sp>
        <p:nvSpPr>
          <p:cNvPr id="11" name="Titre 1"/>
          <p:cNvSpPr txBox="1">
            <a:spLocks/>
          </p:cNvSpPr>
          <p:nvPr/>
        </p:nvSpPr>
        <p:spPr>
          <a:xfrm>
            <a:off x="2708176" y="1714165"/>
            <a:ext cx="6480720" cy="1800200"/>
          </a:xfrm>
          <a:prstGeom prst="rect">
            <a:avLst/>
          </a:prstGeom>
        </p:spPr>
        <p:txBody>
          <a:bodyPr vert="horz" lIns="91440" tIns="45720" rIns="91440" bIns="45720" rtlCol="0" anchor="ctr">
            <a:noAutofit/>
          </a:bodyPr>
          <a:lstStyle/>
          <a:p>
            <a:pPr algn="r" eaLnBrk="0" hangingPunct="0"/>
            <a:r>
              <a:rPr lang="en-US" sz="3200" spc="300" dirty="0" smtClean="0">
                <a:solidFill>
                  <a:schemeClr val="bg1"/>
                </a:solidFill>
                <a:latin typeface="+mj-lt"/>
                <a:ea typeface="+mj-ea"/>
                <a:cs typeface="+mj-cs"/>
              </a:rPr>
              <a:t>Interface </a:t>
            </a:r>
            <a:r>
              <a:rPr lang="en-US" sz="3200" spc="300" dirty="0">
                <a:solidFill>
                  <a:schemeClr val="bg1"/>
                </a:solidFill>
                <a:latin typeface="+mj-lt"/>
                <a:ea typeface="+mj-ea"/>
                <a:cs typeface="+mj-cs"/>
              </a:rPr>
              <a:t>de communication CANopen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12" y="152736"/>
            <a:ext cx="9144000" cy="900000"/>
          </a:xfrm>
          <a:prstGeom prst="rect">
            <a:avLst/>
          </a:prstGeom>
          <a:solidFill>
            <a:schemeClr val="tx2">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7" name="Rectangle 16"/>
          <p:cNvSpPr/>
          <p:nvPr/>
        </p:nvSpPr>
        <p:spPr>
          <a:xfrm>
            <a:off x="0" y="6381368"/>
            <a:ext cx="9144000" cy="360000"/>
          </a:xfrm>
          <a:prstGeom prst="rect">
            <a:avLst/>
          </a:prstGeom>
          <a:solidFill>
            <a:schemeClr val="tx2">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8" name="Rectangle 17"/>
          <p:cNvSpPr/>
          <p:nvPr/>
        </p:nvSpPr>
        <p:spPr>
          <a:xfrm>
            <a:off x="7596496" y="6381368"/>
            <a:ext cx="1440000" cy="36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24" name="Titre 1"/>
          <p:cNvSpPr txBox="1">
            <a:spLocks/>
          </p:cNvSpPr>
          <p:nvPr/>
        </p:nvSpPr>
        <p:spPr>
          <a:xfrm>
            <a:off x="179512" y="260728"/>
            <a:ext cx="8784976" cy="720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normalizeH="0" baseline="0" noProof="0" dirty="0">
              <a:ln>
                <a:noFill/>
              </a:ln>
              <a:solidFill>
                <a:schemeClr val="bg1"/>
              </a:solidFill>
              <a:effectLst/>
              <a:uLnTx/>
              <a:uFillTx/>
              <a:latin typeface="+mj-lt"/>
              <a:ea typeface="+mj-ea"/>
              <a:cs typeface="+mj-cs"/>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2" name="Titre 1"/>
          <p:cNvSpPr txBox="1">
            <a:spLocks/>
          </p:cNvSpPr>
          <p:nvPr/>
        </p:nvSpPr>
        <p:spPr>
          <a:xfrm>
            <a:off x="179512" y="264423"/>
            <a:ext cx="8784976" cy="720000"/>
          </a:xfrm>
          <a:prstGeom prst="rect">
            <a:avLst/>
          </a:prstGeom>
        </p:spPr>
        <p:txBody>
          <a:bodyPr vert="horz" lIns="91440" tIns="45720" rIns="91440" bIns="45720" rtlCol="0" anchor="ctr">
            <a:noAutofit/>
          </a:bodyPr>
          <a:lstStyle/>
          <a:p>
            <a:pPr algn="r">
              <a:spcBef>
                <a:spcPct val="0"/>
              </a:spcBef>
              <a:defRPr/>
            </a:pPr>
            <a:r>
              <a:rPr lang="fr-FR" sz="3200" b="1" dirty="0" smtClean="0">
                <a:solidFill>
                  <a:schemeClr val="bg1"/>
                </a:solidFill>
                <a:latin typeface="+mj-lt"/>
                <a:ea typeface="+mj-ea"/>
                <a:cs typeface="+mj-cs"/>
              </a:rPr>
              <a:t> Objets de communication CANopen</a:t>
            </a:r>
            <a:endParaRPr kumimoji="0" lang="fr-FR" sz="3200" b="1" i="0" u="none" strike="noStrike" kern="1200" cap="none" normalizeH="0" baseline="0" dirty="0">
              <a:ln>
                <a:noFill/>
              </a:ln>
              <a:solidFill>
                <a:schemeClr val="bg1"/>
              </a:solidFill>
              <a:effectLst/>
              <a:uLnTx/>
              <a:uFillTx/>
              <a:latin typeface="+mj-lt"/>
              <a:ea typeface="+mj-ea"/>
              <a:cs typeface="+mj-cs"/>
            </a:endParaRPr>
          </a:p>
        </p:txBody>
      </p:sp>
      <p:sp>
        <p:nvSpPr>
          <p:cNvPr id="4" name="ZoneTexte 3"/>
          <p:cNvSpPr txBox="1"/>
          <p:nvPr/>
        </p:nvSpPr>
        <p:spPr>
          <a:xfrm>
            <a:off x="575556" y="1133688"/>
            <a:ext cx="7992888" cy="2480679"/>
          </a:xfrm>
          <a:prstGeom prst="rect">
            <a:avLst/>
          </a:prstGeom>
          <a:noFill/>
        </p:spPr>
        <p:txBody>
          <a:bodyPr wrap="square" rtlCol="0">
            <a:spAutoFit/>
          </a:bodyPr>
          <a:lstStyle/>
          <a:p>
            <a:pPr marL="285750" indent="-285750">
              <a:buFont typeface="Arial" pitchFamily="34" charset="0"/>
              <a:buChar char="•"/>
            </a:pPr>
            <a:r>
              <a:rPr lang="fr-FR" sz="2000" dirty="0">
                <a:ln w="0"/>
                <a:solidFill>
                  <a:schemeClr val="tx2">
                    <a:lumMod val="75000"/>
                  </a:schemeClr>
                </a:solidFill>
              </a:rPr>
              <a:t>CANopen </a:t>
            </a:r>
            <a:r>
              <a:rPr lang="fr-FR" sz="2000" dirty="0" smtClean="0">
                <a:ln w="0"/>
                <a:solidFill>
                  <a:schemeClr val="tx2">
                    <a:lumMod val="75000"/>
                  </a:schemeClr>
                </a:solidFill>
              </a:rPr>
              <a:t>définit </a:t>
            </a:r>
            <a:r>
              <a:rPr lang="fr-FR" sz="2000" dirty="0">
                <a:ln w="0"/>
                <a:solidFill>
                  <a:schemeClr val="tx2">
                    <a:lumMod val="75000"/>
                  </a:schemeClr>
                </a:solidFill>
              </a:rPr>
              <a:t>les objets de </a:t>
            </a:r>
            <a:r>
              <a:rPr lang="fr-FR" sz="2000" dirty="0" smtClean="0">
                <a:ln w="0"/>
                <a:solidFill>
                  <a:schemeClr val="tx2">
                    <a:lumMod val="75000"/>
                  </a:schemeClr>
                </a:solidFill>
              </a:rPr>
              <a:t>communication :</a:t>
            </a:r>
            <a:endParaRPr lang="fr-FR" sz="2000" dirty="0">
              <a:ln w="0"/>
              <a:solidFill>
                <a:schemeClr val="tx2">
                  <a:lumMod val="75000"/>
                </a:schemeClr>
              </a:solidFill>
            </a:endParaRPr>
          </a:p>
          <a:p>
            <a:pPr marL="742950" lvl="1" indent="-285750">
              <a:spcBef>
                <a:spcPct val="20000"/>
              </a:spcBef>
              <a:buFont typeface="Arial" pitchFamily="34" charset="0"/>
              <a:buChar char="–"/>
            </a:pPr>
            <a:r>
              <a:rPr lang="fr-FR" sz="1600" dirty="0" err="1" smtClean="0">
                <a:ln w="0"/>
                <a:solidFill>
                  <a:schemeClr val="tx2">
                    <a:lumMod val="75000"/>
                  </a:schemeClr>
                </a:solidFill>
                <a:effectLst/>
              </a:rPr>
              <a:t>Process</a:t>
            </a:r>
            <a:r>
              <a:rPr lang="fr-FR" sz="1600" dirty="0" smtClean="0">
                <a:ln w="0"/>
                <a:solidFill>
                  <a:schemeClr val="tx2">
                    <a:lumMod val="75000"/>
                  </a:schemeClr>
                </a:solidFill>
                <a:effectLst/>
              </a:rPr>
              <a:t> Data Object (PDO</a:t>
            </a:r>
            <a:r>
              <a:rPr lang="fr-FR" sz="1600" dirty="0">
                <a:ln w="0"/>
                <a:solidFill>
                  <a:schemeClr val="tx2">
                    <a:lumMod val="75000"/>
                  </a:schemeClr>
                </a:solidFill>
                <a:effectLst/>
              </a:rPr>
              <a:t>),</a:t>
            </a:r>
          </a:p>
          <a:p>
            <a:pPr marL="742950" lvl="1" indent="-285750">
              <a:spcBef>
                <a:spcPct val="20000"/>
              </a:spcBef>
              <a:buFont typeface="Arial" pitchFamily="34" charset="0"/>
              <a:buChar char="–"/>
            </a:pPr>
            <a:r>
              <a:rPr lang="fr-FR" sz="1600" dirty="0" smtClean="0">
                <a:ln w="0"/>
                <a:solidFill>
                  <a:schemeClr val="tx2">
                    <a:lumMod val="75000"/>
                  </a:schemeClr>
                </a:solidFill>
                <a:effectLst/>
              </a:rPr>
              <a:t>Service Data Object (SDO</a:t>
            </a:r>
            <a:r>
              <a:rPr lang="fr-FR" sz="1600" dirty="0">
                <a:ln w="0"/>
                <a:solidFill>
                  <a:schemeClr val="tx2">
                    <a:lumMod val="75000"/>
                  </a:schemeClr>
                </a:solidFill>
                <a:effectLst/>
              </a:rPr>
              <a:t>),</a:t>
            </a:r>
          </a:p>
          <a:p>
            <a:pPr marL="742950" lvl="1" indent="-285750">
              <a:spcBef>
                <a:spcPct val="20000"/>
              </a:spcBef>
              <a:buFont typeface="Arial" pitchFamily="34" charset="0"/>
              <a:buChar char="–"/>
            </a:pPr>
            <a:r>
              <a:rPr lang="fr-FR" sz="1600" dirty="0" smtClean="0">
                <a:ln w="0"/>
                <a:solidFill>
                  <a:schemeClr val="tx2">
                    <a:lumMod val="75000"/>
                  </a:schemeClr>
                </a:solidFill>
                <a:effectLst/>
              </a:rPr>
              <a:t>Network Management (NMT</a:t>
            </a:r>
            <a:r>
              <a:rPr lang="fr-FR" sz="1600" dirty="0">
                <a:ln w="0"/>
                <a:solidFill>
                  <a:schemeClr val="tx2">
                    <a:lumMod val="75000"/>
                  </a:schemeClr>
                </a:solidFill>
                <a:effectLst/>
              </a:rPr>
              <a:t>),</a:t>
            </a:r>
          </a:p>
          <a:p>
            <a:pPr marL="742950" lvl="1" indent="-285750">
              <a:spcBef>
                <a:spcPct val="20000"/>
              </a:spcBef>
              <a:buFont typeface="Arial" pitchFamily="34" charset="0"/>
              <a:buChar char="–"/>
            </a:pPr>
            <a:r>
              <a:rPr lang="fr-FR" sz="1600" dirty="0">
                <a:ln w="0"/>
                <a:solidFill>
                  <a:schemeClr val="tx2">
                    <a:lumMod val="75000"/>
                  </a:schemeClr>
                </a:solidFill>
              </a:rPr>
              <a:t>F</a:t>
            </a:r>
            <a:r>
              <a:rPr lang="fr-FR" sz="1600" dirty="0" smtClean="0">
                <a:ln w="0"/>
                <a:solidFill>
                  <a:schemeClr val="tx2">
                    <a:lumMod val="75000"/>
                  </a:schemeClr>
                </a:solidFill>
                <a:effectLst/>
              </a:rPr>
              <a:t>onctions spéciales </a:t>
            </a:r>
            <a:r>
              <a:rPr lang="fr-FR" sz="1600" dirty="0">
                <a:ln w="0"/>
                <a:solidFill>
                  <a:schemeClr val="tx2">
                    <a:lumMod val="75000"/>
                  </a:schemeClr>
                </a:solidFill>
                <a:effectLst/>
              </a:rPr>
              <a:t>(SYNC, EMCY, </a:t>
            </a:r>
            <a:r>
              <a:rPr lang="fr-FR" sz="1600" dirty="0" err="1" smtClean="0">
                <a:ln w="0"/>
                <a:solidFill>
                  <a:schemeClr val="tx2">
                    <a:lumMod val="75000"/>
                  </a:schemeClr>
                </a:solidFill>
                <a:effectLst/>
              </a:rPr>
              <a:t>TIME_Stamp,HB</a:t>
            </a:r>
            <a:r>
              <a:rPr lang="fr-FR" sz="1600" dirty="0" smtClean="0">
                <a:ln w="0"/>
                <a:solidFill>
                  <a:schemeClr val="tx2">
                    <a:lumMod val="75000"/>
                  </a:schemeClr>
                </a:solidFill>
                <a:effectLst/>
              </a:rPr>
              <a:t>).</a:t>
            </a:r>
          </a:p>
          <a:p>
            <a:pPr marL="285750" indent="-285750">
              <a:buFont typeface="Arial" pitchFamily="34" charset="0"/>
              <a:buChar char="•"/>
            </a:pPr>
            <a:r>
              <a:rPr lang="fr-FR" sz="2000" dirty="0" smtClean="0">
                <a:ln w="0"/>
                <a:solidFill>
                  <a:schemeClr val="tx2">
                    <a:lumMod val="75000"/>
                  </a:schemeClr>
                </a:solidFill>
              </a:rPr>
              <a:t>Chaque objet possède un COB_ID sur 4 bits un </a:t>
            </a:r>
            <a:r>
              <a:rPr lang="fr-FR" sz="2000" dirty="0" err="1" smtClean="0">
                <a:ln w="0"/>
                <a:solidFill>
                  <a:schemeClr val="tx2">
                    <a:lumMod val="75000"/>
                  </a:schemeClr>
                </a:solidFill>
              </a:rPr>
              <a:t>Node_ID</a:t>
            </a:r>
            <a:r>
              <a:rPr lang="fr-FR" sz="2000" dirty="0" smtClean="0">
                <a:ln w="0"/>
                <a:solidFill>
                  <a:schemeClr val="tx2">
                    <a:lumMod val="75000"/>
                  </a:schemeClr>
                </a:solidFill>
              </a:rPr>
              <a:t> sur 7 bits</a:t>
            </a:r>
          </a:p>
          <a:p>
            <a:pPr lvl="2"/>
            <a:endParaRPr lang="fr-FR" dirty="0" smtClean="0"/>
          </a:p>
          <a:p>
            <a:endParaRPr lang="fr-FR" dirty="0">
              <a:ln w="0"/>
              <a:solidFill>
                <a:schemeClr val="tx2">
                  <a:lumMod val="75000"/>
                </a:schemeClr>
              </a:solidFill>
            </a:endParaRPr>
          </a:p>
        </p:txBody>
      </p:sp>
      <p:sp>
        <p:nvSpPr>
          <p:cNvPr id="15" name="Espace réservé du numéro de diapositive 40"/>
          <p:cNvSpPr>
            <a:spLocks noGrp="1"/>
          </p:cNvSpPr>
          <p:nvPr>
            <p:ph type="sldNum" sz="quarter" idx="12"/>
          </p:nvPr>
        </p:nvSpPr>
        <p:spPr>
          <a:xfrm>
            <a:off x="6553200" y="6356350"/>
            <a:ext cx="2133600" cy="365125"/>
          </a:xfrm>
        </p:spPr>
        <p:txBody>
          <a:bodyPr/>
          <a:lstStyle/>
          <a:p>
            <a:r>
              <a:rPr lang="fr-BE" dirty="0" smtClean="0">
                <a:solidFill>
                  <a:schemeClr val="tx2">
                    <a:lumMod val="75000"/>
                  </a:schemeClr>
                </a:solidFill>
              </a:rPr>
              <a:t>Page </a:t>
            </a:r>
            <a:fld id="{CF4668DC-857F-487D-BFFA-8C0CA5037977}" type="slidenum">
              <a:rPr lang="fr-BE" smtClean="0">
                <a:solidFill>
                  <a:schemeClr val="tx2">
                    <a:lumMod val="75000"/>
                  </a:schemeClr>
                </a:solidFill>
              </a:rPr>
              <a:pPr/>
              <a:t>9</a:t>
            </a:fld>
            <a:r>
              <a:rPr lang="fr-BE" dirty="0" smtClean="0">
                <a:solidFill>
                  <a:schemeClr val="tx2">
                    <a:lumMod val="75000"/>
                  </a:schemeClr>
                </a:solidFill>
              </a:rPr>
              <a:t>/24</a:t>
            </a:r>
            <a:endParaRPr lang="fr-BE" dirty="0">
              <a:solidFill>
                <a:schemeClr val="tx2">
                  <a:lumMod val="75000"/>
                </a:schemeClr>
              </a:solidFill>
            </a:endParaRPr>
          </a:p>
        </p:txBody>
      </p:sp>
      <p:graphicFrame>
        <p:nvGraphicFramePr>
          <p:cNvPr id="7" name="Tableau 6"/>
          <p:cNvGraphicFramePr>
            <a:graphicFrameLocks noGrp="1"/>
          </p:cNvGraphicFramePr>
          <p:nvPr>
            <p:extLst>
              <p:ext uri="{D42A27DB-BD31-4B8C-83A1-F6EECF244321}">
                <p14:modId xmlns:p14="http://schemas.microsoft.com/office/powerpoint/2010/main" val="2827882969"/>
              </p:ext>
            </p:extLst>
          </p:nvPr>
        </p:nvGraphicFramePr>
        <p:xfrm>
          <a:off x="1911460" y="3039550"/>
          <a:ext cx="5108812" cy="3288828"/>
        </p:xfrm>
        <a:graphic>
          <a:graphicData uri="http://schemas.openxmlformats.org/drawingml/2006/table">
            <a:tbl>
              <a:tblPr firstRow="1" firstCol="1" bandRow="1">
                <a:tableStyleId>{69CF1AB2-1976-4502-BF36-3FF5EA218861}</a:tableStyleId>
              </a:tblPr>
              <a:tblGrid>
                <a:gridCol w="2382954"/>
                <a:gridCol w="2725858"/>
              </a:tblGrid>
              <a:tr h="360040">
                <a:tc>
                  <a:txBody>
                    <a:bodyPr/>
                    <a:lstStyle/>
                    <a:p>
                      <a:pPr indent="270510" algn="ctr">
                        <a:lnSpc>
                          <a:spcPct val="150000"/>
                        </a:lnSpc>
                        <a:spcAft>
                          <a:spcPts val="0"/>
                        </a:spcAft>
                      </a:pPr>
                      <a:r>
                        <a:rPr lang="fr-FR" sz="1400" dirty="0">
                          <a:effectLst/>
                        </a:rPr>
                        <a:t>Objet de communication</a:t>
                      </a:r>
                      <a:endParaRPr lang="fr-FR" sz="1800" dirty="0">
                        <a:solidFill>
                          <a:srgbClr val="070A17"/>
                        </a:solidFill>
                        <a:effectLst/>
                        <a:latin typeface="Times New Roman"/>
                        <a:ea typeface="Calibri"/>
                      </a:endParaRPr>
                    </a:p>
                  </a:txBody>
                  <a:tcPr marL="61718" marR="61718" marT="0" marB="0"/>
                </a:tc>
                <a:tc>
                  <a:txBody>
                    <a:bodyPr/>
                    <a:lstStyle/>
                    <a:p>
                      <a:pPr indent="270510" algn="l">
                        <a:lnSpc>
                          <a:spcPct val="150000"/>
                        </a:lnSpc>
                        <a:spcAft>
                          <a:spcPts val="0"/>
                        </a:spcAft>
                      </a:pPr>
                      <a:r>
                        <a:rPr lang="fr-FR" sz="1400" dirty="0">
                          <a:effectLst/>
                        </a:rPr>
                        <a:t>COB_ID </a:t>
                      </a:r>
                      <a:endParaRPr lang="fr-FR" sz="1800" dirty="0">
                        <a:solidFill>
                          <a:srgbClr val="070A17"/>
                        </a:solidFill>
                        <a:effectLst/>
                        <a:latin typeface="Times New Roman"/>
                        <a:ea typeface="Calibri"/>
                      </a:endParaRPr>
                    </a:p>
                  </a:txBody>
                  <a:tcPr marL="61718" marR="61718" marT="0" marB="0"/>
                </a:tc>
              </a:tr>
              <a:tr h="257678">
                <a:tc>
                  <a:txBody>
                    <a:bodyPr/>
                    <a:lstStyle/>
                    <a:p>
                      <a:pPr indent="270510" algn="just">
                        <a:lnSpc>
                          <a:spcPct val="150000"/>
                        </a:lnSpc>
                        <a:spcAft>
                          <a:spcPts val="0"/>
                        </a:spcAft>
                      </a:pPr>
                      <a:r>
                        <a:rPr lang="fr-FR" sz="1400" dirty="0">
                          <a:effectLst/>
                        </a:rPr>
                        <a:t>NMT</a:t>
                      </a:r>
                      <a:endParaRPr lang="fr-FR" sz="1800" dirty="0">
                        <a:solidFill>
                          <a:srgbClr val="070A17"/>
                        </a:solidFill>
                        <a:effectLst/>
                        <a:latin typeface="Times New Roman"/>
                        <a:ea typeface="Calibri"/>
                      </a:endParaRPr>
                    </a:p>
                  </a:txBody>
                  <a:tcPr marL="61718" marR="61718" marT="0" marB="0"/>
                </a:tc>
                <a:tc>
                  <a:txBody>
                    <a:bodyPr/>
                    <a:lstStyle/>
                    <a:p>
                      <a:pPr indent="270510" algn="just">
                        <a:lnSpc>
                          <a:spcPct val="150000"/>
                        </a:lnSpc>
                        <a:spcAft>
                          <a:spcPts val="0"/>
                        </a:spcAft>
                      </a:pPr>
                      <a:r>
                        <a:rPr lang="fr-FR" sz="1400" dirty="0">
                          <a:effectLst/>
                        </a:rPr>
                        <a:t>0</a:t>
                      </a:r>
                      <a:endParaRPr lang="fr-FR" sz="1800" dirty="0">
                        <a:solidFill>
                          <a:srgbClr val="070A17"/>
                        </a:solidFill>
                        <a:effectLst/>
                        <a:latin typeface="Times New Roman"/>
                        <a:ea typeface="Calibri"/>
                      </a:endParaRPr>
                    </a:p>
                  </a:txBody>
                  <a:tcPr marL="61718" marR="61718" marT="0" marB="0"/>
                </a:tc>
              </a:tr>
              <a:tr h="257678">
                <a:tc>
                  <a:txBody>
                    <a:bodyPr/>
                    <a:lstStyle/>
                    <a:p>
                      <a:pPr indent="270510" algn="just">
                        <a:lnSpc>
                          <a:spcPct val="150000"/>
                        </a:lnSpc>
                        <a:spcAft>
                          <a:spcPts val="0"/>
                        </a:spcAft>
                      </a:pPr>
                      <a:r>
                        <a:rPr lang="fr-FR" sz="1400" dirty="0">
                          <a:effectLst/>
                        </a:rPr>
                        <a:t>SYNC</a:t>
                      </a:r>
                      <a:endParaRPr lang="fr-FR" sz="1800" dirty="0">
                        <a:solidFill>
                          <a:srgbClr val="070A17"/>
                        </a:solidFill>
                        <a:effectLst/>
                        <a:latin typeface="Times New Roman"/>
                        <a:ea typeface="Calibri"/>
                      </a:endParaRPr>
                    </a:p>
                  </a:txBody>
                  <a:tcPr marL="61718" marR="61718" marT="0" marB="0"/>
                </a:tc>
                <a:tc>
                  <a:txBody>
                    <a:bodyPr/>
                    <a:lstStyle/>
                    <a:p>
                      <a:pPr indent="270510" algn="just">
                        <a:lnSpc>
                          <a:spcPct val="150000"/>
                        </a:lnSpc>
                        <a:spcAft>
                          <a:spcPts val="0"/>
                        </a:spcAft>
                      </a:pPr>
                      <a:r>
                        <a:rPr lang="fr-FR" sz="1400" dirty="0">
                          <a:effectLst/>
                        </a:rPr>
                        <a:t>128(0080h)</a:t>
                      </a:r>
                      <a:endParaRPr lang="fr-FR" sz="1800" dirty="0">
                        <a:solidFill>
                          <a:srgbClr val="070A17"/>
                        </a:solidFill>
                        <a:effectLst/>
                        <a:latin typeface="Times New Roman"/>
                        <a:ea typeface="Calibri"/>
                      </a:endParaRPr>
                    </a:p>
                  </a:txBody>
                  <a:tcPr marL="61718" marR="61718" marT="0" marB="0"/>
                </a:tc>
              </a:tr>
              <a:tr h="257678">
                <a:tc>
                  <a:txBody>
                    <a:bodyPr/>
                    <a:lstStyle/>
                    <a:p>
                      <a:pPr indent="270510" algn="just">
                        <a:lnSpc>
                          <a:spcPct val="150000"/>
                        </a:lnSpc>
                        <a:spcAft>
                          <a:spcPts val="0"/>
                        </a:spcAft>
                      </a:pPr>
                      <a:r>
                        <a:rPr lang="fr-FR" sz="1400" dirty="0">
                          <a:effectLst/>
                        </a:rPr>
                        <a:t>TIME STAMP</a:t>
                      </a:r>
                      <a:endParaRPr lang="fr-FR" sz="1800" dirty="0">
                        <a:solidFill>
                          <a:srgbClr val="070A17"/>
                        </a:solidFill>
                        <a:effectLst/>
                        <a:latin typeface="Times New Roman"/>
                        <a:ea typeface="Calibri"/>
                      </a:endParaRPr>
                    </a:p>
                  </a:txBody>
                  <a:tcPr marL="61718" marR="61718" marT="0" marB="0"/>
                </a:tc>
                <a:tc>
                  <a:txBody>
                    <a:bodyPr/>
                    <a:lstStyle/>
                    <a:p>
                      <a:pPr indent="270510" algn="just">
                        <a:lnSpc>
                          <a:spcPct val="150000"/>
                        </a:lnSpc>
                        <a:spcAft>
                          <a:spcPts val="0"/>
                        </a:spcAft>
                      </a:pPr>
                      <a:r>
                        <a:rPr lang="fr-FR" sz="1400" dirty="0">
                          <a:effectLst/>
                        </a:rPr>
                        <a:t>256 (100h)</a:t>
                      </a:r>
                      <a:endParaRPr lang="fr-FR" sz="1800" dirty="0">
                        <a:solidFill>
                          <a:srgbClr val="070A17"/>
                        </a:solidFill>
                        <a:effectLst/>
                        <a:latin typeface="Times New Roman"/>
                        <a:ea typeface="Calibri"/>
                      </a:endParaRPr>
                    </a:p>
                  </a:txBody>
                  <a:tcPr marL="61718" marR="61718" marT="0" marB="0"/>
                </a:tc>
              </a:tr>
              <a:tr h="257678">
                <a:tc>
                  <a:txBody>
                    <a:bodyPr/>
                    <a:lstStyle/>
                    <a:p>
                      <a:pPr indent="270510" algn="just">
                        <a:lnSpc>
                          <a:spcPct val="150000"/>
                        </a:lnSpc>
                        <a:spcAft>
                          <a:spcPts val="0"/>
                        </a:spcAft>
                      </a:pPr>
                      <a:r>
                        <a:rPr lang="fr-FR" sz="1400" dirty="0">
                          <a:effectLst/>
                        </a:rPr>
                        <a:t>EMERGENCY</a:t>
                      </a:r>
                      <a:endParaRPr lang="fr-FR" sz="1800" dirty="0">
                        <a:solidFill>
                          <a:srgbClr val="070A17"/>
                        </a:solidFill>
                        <a:effectLst/>
                        <a:latin typeface="Times New Roman"/>
                        <a:ea typeface="Calibri"/>
                      </a:endParaRPr>
                    </a:p>
                  </a:txBody>
                  <a:tcPr marL="61718" marR="61718" marT="0" marB="0"/>
                </a:tc>
                <a:tc>
                  <a:txBody>
                    <a:bodyPr/>
                    <a:lstStyle/>
                    <a:p>
                      <a:pPr indent="270510" algn="just">
                        <a:lnSpc>
                          <a:spcPct val="150000"/>
                        </a:lnSpc>
                        <a:spcAft>
                          <a:spcPts val="0"/>
                        </a:spcAft>
                      </a:pPr>
                      <a:r>
                        <a:rPr lang="fr-FR" sz="1400" dirty="0">
                          <a:effectLst/>
                        </a:rPr>
                        <a:t>129+Node_ID (0081h-00FFh)  </a:t>
                      </a:r>
                      <a:endParaRPr lang="fr-FR" sz="1800" dirty="0">
                        <a:solidFill>
                          <a:srgbClr val="070A17"/>
                        </a:solidFill>
                        <a:effectLst/>
                        <a:latin typeface="Times New Roman"/>
                        <a:ea typeface="Calibri"/>
                      </a:endParaRPr>
                    </a:p>
                  </a:txBody>
                  <a:tcPr marL="61718" marR="61718" marT="0" marB="0"/>
                </a:tc>
              </a:tr>
              <a:tr h="257678">
                <a:tc>
                  <a:txBody>
                    <a:bodyPr/>
                    <a:lstStyle/>
                    <a:p>
                      <a:pPr indent="270510" algn="just">
                        <a:lnSpc>
                          <a:spcPct val="150000"/>
                        </a:lnSpc>
                        <a:spcAft>
                          <a:spcPts val="0"/>
                        </a:spcAft>
                      </a:pPr>
                      <a:r>
                        <a:rPr lang="fr-FR" sz="1400" dirty="0" smtClean="0">
                          <a:effectLst/>
                        </a:rPr>
                        <a:t>T_PDO</a:t>
                      </a:r>
                      <a:endParaRPr lang="fr-FR" sz="1800" dirty="0">
                        <a:solidFill>
                          <a:srgbClr val="070A17"/>
                        </a:solidFill>
                        <a:effectLst/>
                        <a:latin typeface="Times New Roman"/>
                        <a:ea typeface="Calibri"/>
                      </a:endParaRPr>
                    </a:p>
                  </a:txBody>
                  <a:tcPr marL="61718" marR="61718" marT="0" marB="0"/>
                </a:tc>
                <a:tc>
                  <a:txBody>
                    <a:bodyPr/>
                    <a:lstStyle/>
                    <a:p>
                      <a:pPr indent="270510" algn="just">
                        <a:lnSpc>
                          <a:spcPct val="150000"/>
                        </a:lnSpc>
                        <a:spcAft>
                          <a:spcPts val="0"/>
                        </a:spcAft>
                      </a:pPr>
                      <a:r>
                        <a:rPr lang="fr-FR" sz="1400">
                          <a:effectLst/>
                        </a:rPr>
                        <a:t>385+Node_ID (0181h-01FFh)</a:t>
                      </a:r>
                      <a:endParaRPr lang="fr-FR" sz="1800">
                        <a:solidFill>
                          <a:srgbClr val="070A17"/>
                        </a:solidFill>
                        <a:effectLst/>
                        <a:latin typeface="Times New Roman"/>
                        <a:ea typeface="Calibri"/>
                      </a:endParaRPr>
                    </a:p>
                  </a:txBody>
                  <a:tcPr marL="61718" marR="61718" marT="0" marB="0"/>
                </a:tc>
              </a:tr>
              <a:tr h="257678">
                <a:tc>
                  <a:txBody>
                    <a:bodyPr/>
                    <a:lstStyle/>
                    <a:p>
                      <a:pPr indent="270510" algn="just">
                        <a:lnSpc>
                          <a:spcPct val="150000"/>
                        </a:lnSpc>
                        <a:spcAft>
                          <a:spcPts val="0"/>
                        </a:spcAft>
                      </a:pPr>
                      <a:r>
                        <a:rPr lang="fr-FR" sz="1400" dirty="0" smtClean="0">
                          <a:effectLst/>
                        </a:rPr>
                        <a:t>R_PDO</a:t>
                      </a:r>
                      <a:endParaRPr lang="fr-FR" sz="1800" dirty="0">
                        <a:solidFill>
                          <a:srgbClr val="070A17"/>
                        </a:solidFill>
                        <a:effectLst/>
                        <a:latin typeface="Times New Roman"/>
                        <a:ea typeface="Calibri"/>
                      </a:endParaRPr>
                    </a:p>
                  </a:txBody>
                  <a:tcPr marL="61718" marR="61718" marT="0" marB="0"/>
                </a:tc>
                <a:tc>
                  <a:txBody>
                    <a:bodyPr/>
                    <a:lstStyle/>
                    <a:p>
                      <a:pPr indent="270510" algn="just">
                        <a:lnSpc>
                          <a:spcPct val="150000"/>
                        </a:lnSpc>
                        <a:spcAft>
                          <a:spcPts val="0"/>
                        </a:spcAft>
                      </a:pPr>
                      <a:r>
                        <a:rPr lang="fr-FR" sz="1400" dirty="0">
                          <a:effectLst/>
                        </a:rPr>
                        <a:t>513+Node_ID (0201h-027Fh)</a:t>
                      </a:r>
                      <a:endParaRPr lang="fr-FR" sz="1800" dirty="0">
                        <a:solidFill>
                          <a:srgbClr val="070A17"/>
                        </a:solidFill>
                        <a:effectLst/>
                        <a:latin typeface="Times New Roman"/>
                        <a:ea typeface="Calibri"/>
                      </a:endParaRPr>
                    </a:p>
                  </a:txBody>
                  <a:tcPr marL="61718" marR="61718" marT="0" marB="0"/>
                </a:tc>
              </a:tr>
              <a:tr h="257678">
                <a:tc>
                  <a:txBody>
                    <a:bodyPr/>
                    <a:lstStyle/>
                    <a:p>
                      <a:pPr indent="270510" algn="just">
                        <a:lnSpc>
                          <a:spcPct val="150000"/>
                        </a:lnSpc>
                        <a:spcAft>
                          <a:spcPts val="0"/>
                        </a:spcAft>
                      </a:pPr>
                      <a:r>
                        <a:rPr lang="fr-FR" sz="1400" dirty="0">
                          <a:effectLst/>
                        </a:rPr>
                        <a:t>T_SDO</a:t>
                      </a:r>
                      <a:endParaRPr lang="fr-FR" sz="1800" dirty="0">
                        <a:solidFill>
                          <a:srgbClr val="070A17"/>
                        </a:solidFill>
                        <a:effectLst/>
                        <a:latin typeface="Times New Roman"/>
                        <a:ea typeface="Calibri"/>
                      </a:endParaRPr>
                    </a:p>
                  </a:txBody>
                  <a:tcPr marL="61718" marR="61718" marT="0" marB="0"/>
                </a:tc>
                <a:tc>
                  <a:txBody>
                    <a:bodyPr/>
                    <a:lstStyle/>
                    <a:p>
                      <a:pPr indent="270510" algn="just">
                        <a:lnSpc>
                          <a:spcPct val="150000"/>
                        </a:lnSpc>
                        <a:spcAft>
                          <a:spcPts val="0"/>
                        </a:spcAft>
                      </a:pPr>
                      <a:r>
                        <a:rPr lang="fr-FR" sz="1400" dirty="0">
                          <a:effectLst/>
                        </a:rPr>
                        <a:t>1409+Node_ID(0581h-05FFh)  </a:t>
                      </a:r>
                      <a:endParaRPr lang="fr-FR" sz="1800" dirty="0">
                        <a:solidFill>
                          <a:srgbClr val="070A17"/>
                        </a:solidFill>
                        <a:effectLst/>
                        <a:latin typeface="Times New Roman"/>
                        <a:ea typeface="Calibri"/>
                      </a:endParaRPr>
                    </a:p>
                  </a:txBody>
                  <a:tcPr marL="61718" marR="61718" marT="0" marB="0"/>
                </a:tc>
              </a:tr>
              <a:tr h="257678">
                <a:tc>
                  <a:txBody>
                    <a:bodyPr/>
                    <a:lstStyle/>
                    <a:p>
                      <a:pPr indent="270510" algn="just">
                        <a:lnSpc>
                          <a:spcPct val="150000"/>
                        </a:lnSpc>
                        <a:spcAft>
                          <a:spcPts val="0"/>
                        </a:spcAft>
                      </a:pPr>
                      <a:r>
                        <a:rPr lang="fr-FR" sz="1400" dirty="0">
                          <a:effectLst/>
                        </a:rPr>
                        <a:t>R_SDO</a:t>
                      </a:r>
                      <a:endParaRPr lang="fr-FR" sz="1800" dirty="0">
                        <a:solidFill>
                          <a:srgbClr val="070A17"/>
                        </a:solidFill>
                        <a:effectLst/>
                        <a:latin typeface="Times New Roman"/>
                        <a:ea typeface="Calibri"/>
                      </a:endParaRPr>
                    </a:p>
                  </a:txBody>
                  <a:tcPr marL="61718" marR="61718" marT="0" marB="0"/>
                </a:tc>
                <a:tc>
                  <a:txBody>
                    <a:bodyPr/>
                    <a:lstStyle/>
                    <a:p>
                      <a:pPr indent="270510" algn="just">
                        <a:lnSpc>
                          <a:spcPct val="150000"/>
                        </a:lnSpc>
                        <a:spcAft>
                          <a:spcPts val="0"/>
                        </a:spcAft>
                      </a:pPr>
                      <a:r>
                        <a:rPr lang="fr-FR" sz="1400">
                          <a:effectLst/>
                        </a:rPr>
                        <a:t>1537+Node_ID(0601h-067Fh)  </a:t>
                      </a:r>
                      <a:endParaRPr lang="fr-FR" sz="1800">
                        <a:solidFill>
                          <a:srgbClr val="070A17"/>
                        </a:solidFill>
                        <a:effectLst/>
                        <a:latin typeface="Times New Roman"/>
                        <a:ea typeface="Calibri"/>
                      </a:endParaRPr>
                    </a:p>
                  </a:txBody>
                  <a:tcPr marL="61718" marR="61718" marT="0" marB="0"/>
                </a:tc>
              </a:tr>
              <a:tr h="368468">
                <a:tc>
                  <a:txBody>
                    <a:bodyPr/>
                    <a:lstStyle/>
                    <a:p>
                      <a:pPr indent="270510" algn="just">
                        <a:lnSpc>
                          <a:spcPct val="150000"/>
                        </a:lnSpc>
                        <a:spcAft>
                          <a:spcPts val="0"/>
                        </a:spcAft>
                      </a:pPr>
                      <a:r>
                        <a:rPr lang="fr-FR" sz="1400" dirty="0" err="1">
                          <a:effectLst/>
                        </a:rPr>
                        <a:t>Heartbeat</a:t>
                      </a:r>
                      <a:endParaRPr lang="fr-FR" sz="1800" dirty="0">
                        <a:solidFill>
                          <a:srgbClr val="070A17"/>
                        </a:solidFill>
                        <a:effectLst/>
                        <a:latin typeface="Times New Roman"/>
                        <a:ea typeface="Calibri"/>
                      </a:endParaRPr>
                    </a:p>
                  </a:txBody>
                  <a:tcPr marL="61718" marR="61718" marT="0" marB="0"/>
                </a:tc>
                <a:tc>
                  <a:txBody>
                    <a:bodyPr/>
                    <a:lstStyle/>
                    <a:p>
                      <a:pPr indent="270510" algn="just">
                        <a:lnSpc>
                          <a:spcPct val="150000"/>
                        </a:lnSpc>
                        <a:spcAft>
                          <a:spcPts val="0"/>
                        </a:spcAft>
                      </a:pPr>
                      <a:r>
                        <a:rPr lang="fr-FR" sz="1400" dirty="0">
                          <a:effectLst/>
                        </a:rPr>
                        <a:t>1792+Node_ID (0700h-077F)</a:t>
                      </a:r>
                      <a:endParaRPr lang="fr-FR" sz="1800" dirty="0">
                        <a:solidFill>
                          <a:srgbClr val="070A17"/>
                        </a:solidFill>
                        <a:effectLst/>
                        <a:latin typeface="Times New Roman"/>
                        <a:ea typeface="Calibri"/>
                      </a:endParaRPr>
                    </a:p>
                  </a:txBody>
                  <a:tcPr marL="61718" marR="61718" marT="0" marB="0"/>
                </a:tc>
              </a:tr>
            </a:tbl>
          </a:graphicData>
        </a:graphic>
      </p:graphicFrame>
      <p:sp>
        <p:nvSpPr>
          <p:cNvPr id="19" name="Rectangle 18"/>
          <p:cNvSpPr/>
          <p:nvPr/>
        </p:nvSpPr>
        <p:spPr>
          <a:xfrm>
            <a:off x="320591" y="152736"/>
            <a:ext cx="2016084" cy="900000"/>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1400"/>
          </a:p>
        </p:txBody>
      </p:sp>
      <p:sp>
        <p:nvSpPr>
          <p:cNvPr id="20" name="ZoneTexte 19"/>
          <p:cNvSpPr txBox="1"/>
          <p:nvPr/>
        </p:nvSpPr>
        <p:spPr>
          <a:xfrm>
            <a:off x="467543" y="188640"/>
            <a:ext cx="1869131" cy="861774"/>
          </a:xfrm>
          <a:prstGeom prst="rect">
            <a:avLst/>
          </a:prstGeom>
          <a:noFill/>
        </p:spPr>
        <p:txBody>
          <a:bodyPr wrap="square" rtlCol="0">
            <a:spAutoFit/>
          </a:bodyPr>
          <a:lstStyle/>
          <a:p>
            <a:pPr>
              <a:spcBef>
                <a:spcPts val="600"/>
              </a:spcBef>
            </a:pPr>
            <a:r>
              <a:rPr lang="fr-FR" sz="1200" dirty="0">
                <a:solidFill>
                  <a:schemeClr val="tx2">
                    <a:lumMod val="40000"/>
                    <a:lumOff val="60000"/>
                  </a:schemeClr>
                </a:solidFill>
              </a:rPr>
              <a:t>Protocole CANopen</a:t>
            </a:r>
          </a:p>
          <a:p>
            <a:pPr>
              <a:spcBef>
                <a:spcPts val="600"/>
              </a:spcBef>
            </a:pPr>
            <a:r>
              <a:rPr lang="fr-FR" sz="1400" b="1" u="sng" dirty="0">
                <a:solidFill>
                  <a:schemeClr val="tx2">
                    <a:lumMod val="75000"/>
                  </a:schemeClr>
                </a:solidFill>
              </a:rPr>
              <a:t>Conception CANopen</a:t>
            </a:r>
          </a:p>
          <a:p>
            <a:pPr>
              <a:spcBef>
                <a:spcPts val="600"/>
              </a:spcBef>
            </a:pPr>
            <a:r>
              <a:rPr lang="fr-FR" sz="1200" dirty="0">
                <a:solidFill>
                  <a:schemeClr val="tx2">
                    <a:lumMod val="40000"/>
                    <a:lumOff val="60000"/>
                  </a:schemeClr>
                </a:solidFill>
              </a:rPr>
              <a:t>Implémentation sur DSP</a:t>
            </a:r>
          </a:p>
        </p:txBody>
      </p:sp>
      <p:sp>
        <p:nvSpPr>
          <p:cNvPr id="21" name="Espace réservé du pied de page 41"/>
          <p:cNvSpPr>
            <a:spLocks noGrp="1"/>
          </p:cNvSpPr>
          <p:nvPr>
            <p:ph type="ftr" sz="quarter" idx="11"/>
          </p:nvPr>
        </p:nvSpPr>
        <p:spPr>
          <a:xfrm>
            <a:off x="107504" y="6356350"/>
            <a:ext cx="3961612" cy="365125"/>
          </a:xfrm>
        </p:spPr>
        <p:txBody>
          <a:bodyPr/>
          <a:lstStyle/>
          <a:p>
            <a:r>
              <a:rPr lang="fr-FR" dirty="0">
                <a:solidFill>
                  <a:schemeClr val="bg1"/>
                </a:solidFill>
              </a:rPr>
              <a:t>Projet de Fin d’Etudes, Mohamed Amine </a:t>
            </a:r>
            <a:r>
              <a:rPr lang="fr-FR" dirty="0" err="1">
                <a:solidFill>
                  <a:schemeClr val="bg1"/>
                </a:solidFill>
              </a:rPr>
              <a:t>Barrak</a:t>
            </a:r>
            <a:r>
              <a:rPr lang="fr-FR" dirty="0">
                <a:solidFill>
                  <a:schemeClr val="bg1"/>
                </a:solidFill>
              </a:rPr>
              <a:t>, ISI, </a:t>
            </a:r>
            <a:r>
              <a:rPr lang="fr-FR" dirty="0" smtClean="0">
                <a:solidFill>
                  <a:schemeClr val="bg1"/>
                </a:solidFill>
              </a:rPr>
              <a:t>2013</a:t>
            </a:r>
            <a:endParaRPr lang="fr-BE" dirty="0">
              <a:solidFill>
                <a:schemeClr val="bg1"/>
              </a:solidFill>
            </a:endParaRPr>
          </a:p>
        </p:txBody>
      </p:sp>
    </p:spTree>
    <p:custDataLst>
      <p:tags r:id="rId1"/>
    </p:custDataLst>
    <p:extLst>
      <p:ext uri="{BB962C8B-B14F-4D97-AF65-F5344CB8AC3E}">
        <p14:creationId xmlns:p14="http://schemas.microsoft.com/office/powerpoint/2010/main" val="846076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9|0.4"/>
</p:tagLst>
</file>

<file path=ppt/tags/tag10.xml><?xml version="1.0" encoding="utf-8"?>
<p:tagLst xmlns:a="http://schemas.openxmlformats.org/drawingml/2006/main" xmlns:r="http://schemas.openxmlformats.org/officeDocument/2006/relationships" xmlns:p="http://schemas.openxmlformats.org/presentationml/2006/main">
  <p:tag name="TIMING" val="|0"/>
</p:tagLst>
</file>

<file path=ppt/tags/tag2.xml><?xml version="1.0" encoding="utf-8"?>
<p:tagLst xmlns:a="http://schemas.openxmlformats.org/drawingml/2006/main" xmlns:r="http://schemas.openxmlformats.org/officeDocument/2006/relationships" xmlns:p="http://schemas.openxmlformats.org/presentationml/2006/main">
  <p:tag name="TIMING" val="|0.5|0.6|0.5|0.6|0.6"/>
</p:tagLst>
</file>

<file path=ppt/tags/tag3.xml><?xml version="1.0" encoding="utf-8"?>
<p:tagLst xmlns:a="http://schemas.openxmlformats.org/drawingml/2006/main" xmlns:r="http://schemas.openxmlformats.org/officeDocument/2006/relationships" xmlns:p="http://schemas.openxmlformats.org/presentationml/2006/main">
  <p:tag name="TIMING" val="|0.1|0.5|1.3"/>
</p:tagLst>
</file>

<file path=ppt/tags/tag4.xml><?xml version="1.0" encoding="utf-8"?>
<p:tagLst xmlns:a="http://schemas.openxmlformats.org/drawingml/2006/main" xmlns:r="http://schemas.openxmlformats.org/officeDocument/2006/relationships" xmlns:p="http://schemas.openxmlformats.org/presentationml/2006/main">
  <p:tag name="TIMING" val="|0.3"/>
</p:tagLst>
</file>

<file path=ppt/tags/tag5.xml><?xml version="1.0" encoding="utf-8"?>
<p:tagLst xmlns:a="http://schemas.openxmlformats.org/drawingml/2006/main" xmlns:r="http://schemas.openxmlformats.org/officeDocument/2006/relationships" xmlns:p="http://schemas.openxmlformats.org/presentationml/2006/main">
  <p:tag name="TIMING" val="|0|0|0|0|0|0"/>
</p:tagLst>
</file>

<file path=ppt/tags/tag6.xml><?xml version="1.0" encoding="utf-8"?>
<p:tagLst xmlns:a="http://schemas.openxmlformats.org/drawingml/2006/main" xmlns:r="http://schemas.openxmlformats.org/officeDocument/2006/relationships" xmlns:p="http://schemas.openxmlformats.org/presentationml/2006/main">
  <p:tag name="TIMING" val="|0|0.4"/>
</p:tagLst>
</file>

<file path=ppt/tags/tag7.xml><?xml version="1.0" encoding="utf-8"?>
<p:tagLst xmlns:a="http://schemas.openxmlformats.org/drawingml/2006/main" xmlns:r="http://schemas.openxmlformats.org/officeDocument/2006/relationships" xmlns:p="http://schemas.openxmlformats.org/presentationml/2006/main">
  <p:tag name="TIMING" val="|0"/>
</p:tagLst>
</file>

<file path=ppt/tags/tag8.xml><?xml version="1.0" encoding="utf-8"?>
<p:tagLst xmlns:a="http://schemas.openxmlformats.org/drawingml/2006/main" xmlns:r="http://schemas.openxmlformats.org/officeDocument/2006/relationships" xmlns:p="http://schemas.openxmlformats.org/presentationml/2006/main">
  <p:tag name="TIMING" val="|0|0|0|0"/>
</p:tagLst>
</file>

<file path=ppt/tags/tag9.xml><?xml version="1.0" encoding="utf-8"?>
<p:tagLst xmlns:a="http://schemas.openxmlformats.org/drawingml/2006/main" xmlns:r="http://schemas.openxmlformats.org/officeDocument/2006/relationships" xmlns:p="http://schemas.openxmlformats.org/presentationml/2006/main">
  <p:tag name="TIMING" val="|0"/>
</p:tagLst>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85750" indent="-285750">
          <a:buFontTx/>
          <a:buChar char="-"/>
          <a:defRPr b="1" dirty="0" smtClean="0">
            <a:ln w="0"/>
            <a:solidFill>
              <a:schemeClr val="tx2">
                <a:lumMod val="75000"/>
              </a:schemeClr>
            </a:solidFill>
            <a:effectLst>
              <a:reflection blurRad="12700" stA="50000" endPos="50000" dist="5000" dir="5400000" sy="-100000" rotWithShape="0"/>
            </a:effectLst>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377365</TotalTime>
  <Words>3004</Words>
  <Application>Microsoft Office PowerPoint</Application>
  <PresentationFormat>Affichage à l'écran (4:3)</PresentationFormat>
  <Paragraphs>379</Paragraphs>
  <Slides>29</Slides>
  <Notes>28</Notes>
  <HiddenSlides>0</HiddenSlides>
  <MMClips>0</MMClips>
  <ScaleCrop>false</ScaleCrop>
  <HeadingPairs>
    <vt:vector size="6" baseType="variant">
      <vt:variant>
        <vt:lpstr>Thème</vt:lpstr>
      </vt:variant>
      <vt:variant>
        <vt:i4>1</vt:i4>
      </vt:variant>
      <vt:variant>
        <vt:lpstr>Serveurs OLE incorporés</vt:lpstr>
      </vt:variant>
      <vt:variant>
        <vt:i4>2</vt:i4>
      </vt:variant>
      <vt:variant>
        <vt:lpstr>Titres des diapositives</vt:lpstr>
      </vt:variant>
      <vt:variant>
        <vt:i4>29</vt:i4>
      </vt:variant>
    </vt:vector>
  </HeadingPairs>
  <TitlesOfParts>
    <vt:vector size="32" baseType="lpstr">
      <vt:lpstr>Thème Office</vt:lpstr>
      <vt:lpstr>Visio</vt:lpstr>
      <vt:lpstr>Microsoft Visio Drawing</vt:lpstr>
      <vt:lpstr>Implémentation du protocole CANopen  sur la plateforme ezLINX</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of Studies Project Report  Design and Development of Real Time License Plate Recognition system on an Embedded DSP Platform</dc:title>
  <dc:creator>RyM</dc:creator>
  <cp:lastModifiedBy>Amin</cp:lastModifiedBy>
  <cp:revision>514</cp:revision>
  <dcterms:created xsi:type="dcterms:W3CDTF">2012-08-14T22:23:11Z</dcterms:created>
  <dcterms:modified xsi:type="dcterms:W3CDTF">2013-05-29T12:48:20Z</dcterms:modified>
</cp:coreProperties>
</file>