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57" r:id="rId4"/>
    <p:sldId id="259" r:id="rId5"/>
    <p:sldId id="367" r:id="rId6"/>
    <p:sldId id="370" r:id="rId7"/>
    <p:sldId id="368" r:id="rId8"/>
    <p:sldId id="369" r:id="rId9"/>
    <p:sldId id="374" r:id="rId10"/>
    <p:sldId id="375" r:id="rId11"/>
    <p:sldId id="378" r:id="rId12"/>
    <p:sldId id="377" r:id="rId13"/>
    <p:sldId id="381" r:id="rId14"/>
    <p:sldId id="382" r:id="rId15"/>
    <p:sldId id="380" r:id="rId16"/>
    <p:sldId id="400" r:id="rId17"/>
    <p:sldId id="402" r:id="rId18"/>
    <p:sldId id="383" r:id="rId19"/>
    <p:sldId id="385" r:id="rId20"/>
    <p:sldId id="405" r:id="rId21"/>
    <p:sldId id="386" r:id="rId22"/>
    <p:sldId id="387" r:id="rId23"/>
    <p:sldId id="388" r:id="rId24"/>
    <p:sldId id="389" r:id="rId25"/>
    <p:sldId id="393" r:id="rId26"/>
    <p:sldId id="392" r:id="rId27"/>
    <p:sldId id="395" r:id="rId28"/>
    <p:sldId id="396" r:id="rId29"/>
    <p:sldId id="398" r:id="rId30"/>
    <p:sldId id="397" r:id="rId31"/>
    <p:sldId id="403" r:id="rId32"/>
    <p:sldId id="40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2D3"/>
    <a:srgbClr val="BD392F"/>
    <a:srgbClr val="558B2F"/>
    <a:srgbClr val="1EA185"/>
    <a:srgbClr val="8E00DB"/>
    <a:srgbClr val="F29B26"/>
    <a:srgbClr val="D84D5A"/>
    <a:srgbClr val="7E5F00"/>
    <a:srgbClr val="4E342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5465" autoAdjust="0"/>
  </p:normalViewPr>
  <p:slideViewPr>
    <p:cSldViewPr snapToGrid="0">
      <p:cViewPr varScale="1">
        <p:scale>
          <a:sx n="83" d="100"/>
          <a:sy n="83" d="100"/>
        </p:scale>
        <p:origin x="153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Nous tenons tout d’abord à vous remercier pour l’intérêt, que vous avez bien voulu porter à</a:t>
            </a:r>
          </a:p>
          <a:p>
            <a:r>
              <a:rPr lang="fr-FR" dirty="0" smtClean="0"/>
              <a:t>notre travail, en acceptant de faire partie de ce jury et en nous permettant de soutenir devant vous, avec enthousiasme, ce projet de fin d'étude intitulé (nom)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26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62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351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572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impossible,</a:t>
            </a:r>
            <a:r>
              <a:rPr lang="fr-FR" baseline="0" dirty="0"/>
              <a:t> voire impensable de nos jours, de gérer une entreprise sérieuse sans l’informatiser. Cette dernière peut gagner énormément d’avantages concurrentiels en intégrant des outils de gestion informatisés. </a:t>
            </a:r>
          </a:p>
          <a:p>
            <a:r>
              <a:rPr lang="fr-FR" baseline="0" dirty="0"/>
              <a:t>Cela permettra notamment de : </a:t>
            </a:r>
          </a:p>
          <a:p>
            <a:r>
              <a:rPr lang="fr-FR" baseline="0" dirty="0"/>
              <a:t> - Faciliter la circulation de l’information et du management au sein de la société. </a:t>
            </a:r>
          </a:p>
          <a:p>
            <a:r>
              <a:rPr lang="fr-FR" baseline="0" dirty="0"/>
              <a:t> - Améliorer la productivité de l’entreprise</a:t>
            </a:r>
          </a:p>
          <a:p>
            <a:r>
              <a:rPr lang="fr-FR" baseline="0" dirty="0"/>
              <a:t> - Accroitre la capacité logistique</a:t>
            </a:r>
          </a:p>
          <a:p>
            <a:r>
              <a:rPr lang="fr-FR" baseline="0" dirty="0"/>
              <a:t>-  Exploiter ses ressources au maximum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992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est impossible,</a:t>
            </a:r>
            <a:r>
              <a:rPr lang="fr-FR" baseline="0" dirty="0"/>
              <a:t> voire impensable de nos jours, de gérer une entreprise sérieuse sans l’informatiser. Cette dernière peut gagner énormément d’avantages concurrentiels en intégrant des outils de gestion informatisés. </a:t>
            </a:r>
          </a:p>
          <a:p>
            <a:r>
              <a:rPr lang="fr-FR" baseline="0" dirty="0"/>
              <a:t>Cela permettra notamment de : </a:t>
            </a:r>
          </a:p>
          <a:p>
            <a:r>
              <a:rPr lang="fr-FR" baseline="0" dirty="0"/>
              <a:t> - Faciliter la circulation de l’information et du management au sein de la société. </a:t>
            </a:r>
          </a:p>
          <a:p>
            <a:r>
              <a:rPr lang="fr-FR" baseline="0" dirty="0"/>
              <a:t> - Améliorer la productivité de l’entreprise</a:t>
            </a:r>
          </a:p>
          <a:p>
            <a:r>
              <a:rPr lang="fr-FR" baseline="0" dirty="0"/>
              <a:t> - Accroitre la capacité logistique</a:t>
            </a:r>
          </a:p>
          <a:p>
            <a:r>
              <a:rPr lang="fr-FR" baseline="0" dirty="0"/>
              <a:t>-  Exploiter ses ressources au maximum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34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la modélisation de notre système d’information, nous avons utilisé le langage de modélisation UML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Voici le digramme de cas d’utilisation générale, qui est composé des acteurs suivants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visiteur, utilisateur, candidat, recruteur et l’administrateur.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visiteur peut consulter les offres d’emploi actives sans être inscrit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il n’y a que le candidat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peut postuler à une offre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2)Les utilisateurs qui sont le candidat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 recruteur et l’administrateur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peuvent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modifier les informations de leur compte tel que le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 de passe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3)Le candidat peut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gérer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ses cv en modifiant leurs informations et 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également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gérer ses candidatures ( il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peut par ex postuler à des offres et annuler ses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postulances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4)Le recruteur peut gérer ses offres (il peut par ex gérer les candidatures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classifiant les CV selon des critères , filtrer les candidats et répondre au candidatures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***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5)Enfin L’administrateur peut consulter le tableau de bord  et gérer les paramètres du site comme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peut le voir sur la figure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Nous passons au diagramme de classes, ce diagramme le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notre base de données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vu que nous avons suivi le model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mvc,il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composé des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suivantes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1)Les classes Administrateur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recruteur et candidats  héritent de la classe membre qui contient plusieurs attributs comme l’attribut de la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derniere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conx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et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lattribut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email par exemple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2)Nous avons la classe recruteur qui peut créer plusieurs offres qui sont 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composées de  plusieurs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attributs , par ex le titre de l’offre, le salaire, la date de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modifiction,date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desactivation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classe offre a un secteur d’activité, les langues et les compétences requises,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3)Il y a aussi la classe candidat qui peut postuler aux offres d’emploi avec ses CV ses derniers se  constitue des expériences, formations et les compétences acquises , Quand  le candidat postule , les information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concernanat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postulance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sont comme attribut date-candidature et réponse du recruteur dans le la classe candidatures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Voici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les énumérations que nous avons utilisé, tel que le niveau d’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etude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,type de contrat ex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Notre présentation se déroulera en 5 temps :</a:t>
            </a:r>
          </a:p>
          <a:p>
            <a:r>
              <a:rPr lang="fr-FR" dirty="0" smtClean="0"/>
              <a:t>-Nous commencerons d'abord par Le contexte et la </a:t>
            </a:r>
            <a:r>
              <a:rPr lang="fr-FR" dirty="0" err="1" smtClean="0"/>
              <a:t>problèmatique</a:t>
            </a:r>
            <a:r>
              <a:rPr lang="fr-FR" dirty="0" smtClean="0"/>
              <a:t> ,nous parlerons après des méthodes </a:t>
            </a:r>
            <a:r>
              <a:rPr lang="fr-FR" dirty="0" err="1" smtClean="0"/>
              <a:t>mathematiques</a:t>
            </a:r>
            <a:r>
              <a:rPr lang="fr-FR" dirty="0" smtClean="0"/>
              <a:t> d'aide à la décision ,nous présenterons par la suite notre conception et notre </a:t>
            </a:r>
            <a:r>
              <a:rPr lang="fr-FR" dirty="0" err="1" smtClean="0"/>
              <a:t>implementaion</a:t>
            </a:r>
            <a:r>
              <a:rPr lang="fr-FR" dirty="0" smtClean="0"/>
              <a:t> ,et nous clôturerons enfin avec la conclusion générale et les perspectives.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59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3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408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1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Nous allons commencer par le contexte</a:t>
            </a:r>
            <a:r>
              <a:rPr lang="fr-FR" baseline="0" dirty="0" smtClean="0"/>
              <a:t> et la problématique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recrutement est un ensemble d’actions mises en œuvre pour trouver un candidat correspondant aux besoins d'une organisation pour un poste donné,</a:t>
            </a:r>
            <a:r>
              <a:rPr lang="fr-FR" baseline="0" dirty="0" smtClean="0"/>
              <a:t> c’est </a:t>
            </a:r>
            <a:r>
              <a:rPr lang="fr-FR" dirty="0" smtClean="0"/>
              <a:t>une procédure indispensable dans toutes les organisations,</a:t>
            </a:r>
            <a:r>
              <a:rPr lang="fr-FR" baseline="0" dirty="0" smtClean="0"/>
              <a:t> </a:t>
            </a:r>
            <a:r>
              <a:rPr lang="fr-FR" dirty="0" smtClean="0"/>
              <a:t>Il s’agit d’une démarche qui vise à trouver des candidats en s’appuyant sur des profils bien déterminés et ce dans le but de rassembler le personnel nécessaire pour une société</a:t>
            </a:r>
          </a:p>
          <a:p>
            <a:endParaRPr lang="fr-FR" dirty="0" smtClean="0"/>
          </a:p>
          <a:p>
            <a:r>
              <a:rPr lang="fr-FR" dirty="0" smtClean="0"/>
              <a:t>Les recruteurs de nos jours utilisent diverses moyens pour attirer les candidats.</a:t>
            </a:r>
          </a:p>
          <a:p>
            <a:endParaRPr lang="fr-FR" dirty="0" smtClean="0"/>
          </a:p>
          <a:p>
            <a:r>
              <a:rPr lang="fr-FR" dirty="0" smtClean="0"/>
              <a:t>Comme nous pouvons le voir, les sites d'offres d'emploi sont les plus utilisés, ....87%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les sites de recrutements réalisent-ils un tel chiffre? (avantages) </a:t>
            </a:r>
          </a:p>
          <a:p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Comme nous pouvons le voir, nombreux sont les avantages, nous pouvons citer: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1) la gratuité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 2) Un accès à un large public de candidats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/>
              <a:t> 3) Les offres resteront sur le site tant qu’elle</a:t>
            </a:r>
            <a:r>
              <a:rPr lang="fr-FR" sz="1200" baseline="0" dirty="0" smtClean="0"/>
              <a:t> ne seront pas supprimées  </a:t>
            </a:r>
            <a:endParaRPr lang="fr-FR" sz="1200" dirty="0" smtClean="0"/>
          </a:p>
          <a:p>
            <a:r>
              <a:rPr lang="fr-FR" dirty="0" smtClean="0"/>
              <a:t> 4) les messages et réponses sont en temps réel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290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recrutement passe par diverses</a:t>
            </a:r>
            <a:r>
              <a:rPr lang="fr-FR" baseline="0" dirty="0" smtClean="0"/>
              <a:t> étapes, qui sont: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L’analyse des besoins 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Le recrutement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La sélection</a:t>
            </a:r>
          </a:p>
          <a:p>
            <a:pPr marL="228600" indent="-228600">
              <a:buAutoNum type="arabicParenR"/>
            </a:pPr>
            <a:r>
              <a:rPr lang="fr-FR" baseline="0" dirty="0" smtClean="0"/>
              <a:t>L’accueil et l’intégration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à l'étape de sélection du meilleur ou des meilleurs candidats, nous constatons que le recruteur peut faire face à des difficultés quand il y a un nombre importants de profils et quand</a:t>
            </a:r>
            <a:r>
              <a:rPr lang="fr-FR" baseline="0" dirty="0" smtClean="0"/>
              <a:t> les CV sont flou 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19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D’où notre objectif sera donc d’élaborer une méthode efficace, opérant pour la classification des CV par rapport à une offre d’emploi </a:t>
            </a:r>
          </a:p>
          <a:p>
            <a:r>
              <a:rPr lang="fr-FR" dirty="0" smtClean="0"/>
              <a:t>selon plusieurs critères fournis, avec possibilité de modifier le poids de ces critères, tout cela à travers une plateforme web.</a:t>
            </a:r>
          </a:p>
          <a:p>
            <a:endParaRPr lang="fr-FR" dirty="0" smtClean="0"/>
          </a:p>
          <a:p>
            <a:r>
              <a:rPr lang="fr-FR" dirty="0" smtClean="0"/>
              <a:t>Mais permettre également: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1) aux recruteurs de localiser leurs offres sur Google </a:t>
            </a:r>
            <a:r>
              <a:rPr lang="fr-FR" baseline="0" dirty="0" err="1" smtClean="0"/>
              <a:t>maps</a:t>
            </a:r>
            <a:r>
              <a:rPr lang="fr-FR" baseline="0" dirty="0" smtClean="0"/>
              <a:t> et de spécifier plusieurs critères à la fois lors de la classification des CV</a:t>
            </a:r>
            <a:endParaRPr lang="fr-F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2) </a:t>
            </a:r>
            <a:r>
              <a:rPr lang="fr-FR" dirty="0" smtClean="0"/>
              <a:t>aux candidats de postuler à des offres</a:t>
            </a:r>
            <a:r>
              <a:rPr lang="fr-FR" baseline="0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3) aux recruteurs de rendre une réponse.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887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Nous allons maintenant passer aux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méthodes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mathématiques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d’aide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à la decision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multicriteres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5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7AE692-284F-4FF0-8422-AD7D3BAEF7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45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4"/>
            <a:ext cx="9144000" cy="1023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8300"/>
            <a:ext cx="9144000" cy="423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494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35500" y="4368800"/>
            <a:ext cx="2463800" cy="165100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0349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89000" y="2032000"/>
            <a:ext cx="4584700" cy="2590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704753" y="2032000"/>
            <a:ext cx="4584700" cy="25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263900" y="1714500"/>
            <a:ext cx="5638800" cy="31877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59700" y="3936997"/>
            <a:ext cx="3517900" cy="24892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4203700" y="3936999"/>
            <a:ext cx="3517900" cy="24892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647700" y="3937000"/>
            <a:ext cx="3517900" cy="24892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7759700" y="1447799"/>
            <a:ext cx="3517900" cy="24892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4203700" y="1447799"/>
            <a:ext cx="3517900" cy="24892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647700" y="1447800"/>
            <a:ext cx="3517900" cy="24892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965200" y="3937000"/>
            <a:ext cx="32004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4521200" y="3937000"/>
            <a:ext cx="32004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8077200" y="3937000"/>
            <a:ext cx="32004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077200" y="1447800"/>
            <a:ext cx="32004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521200" y="1447800"/>
            <a:ext cx="3200400" cy="21336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965200" y="1447800"/>
            <a:ext cx="3200400" cy="213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9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68600" y="2146300"/>
            <a:ext cx="2400300" cy="30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07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346200"/>
            <a:ext cx="121920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8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752600"/>
            <a:ext cx="2527300" cy="34544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3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38200" y="1421342"/>
            <a:ext cx="2311400" cy="260455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572934" y="1421340"/>
            <a:ext cx="2302933" cy="260455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316133" y="1421338"/>
            <a:ext cx="2298700" cy="260455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055100" y="1421336"/>
            <a:ext cx="2298700" cy="260455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88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177714" y="1882772"/>
            <a:ext cx="2887133" cy="311891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706620" y="1882772"/>
            <a:ext cx="2887133" cy="311891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235527" y="1882772"/>
            <a:ext cx="2887133" cy="3118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4744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7548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57300" y="1117600"/>
            <a:ext cx="2578100" cy="33401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581400" y="2921000"/>
            <a:ext cx="1193800" cy="177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0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025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241800" y="1955800"/>
            <a:ext cx="3657600" cy="2222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857" y="3708400"/>
            <a:ext cx="2196843" cy="219709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937257" y="2971800"/>
            <a:ext cx="2196843" cy="219709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137657" y="2120900"/>
            <a:ext cx="2196843" cy="219709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639557" y="381000"/>
            <a:ext cx="2196843" cy="2197096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854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7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080000" y="127000"/>
            <a:ext cx="6504517" cy="43156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080000" y="4584700"/>
            <a:ext cx="2084917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289800" y="4584700"/>
            <a:ext cx="2084917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499600" y="4584700"/>
            <a:ext cx="2084917" cy="1600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22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1100" cy="22733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2733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804400" y="0"/>
            <a:ext cx="2387600" cy="22733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2451100" y="2273300"/>
            <a:ext cx="2451100" cy="22733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53300" y="2273300"/>
            <a:ext cx="2451100" cy="22733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4546600"/>
            <a:ext cx="2451100" cy="23114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4902200" y="4546600"/>
            <a:ext cx="2451100" cy="23114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9804400" y="4546600"/>
            <a:ext cx="2387600" cy="23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06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253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3700" y="1905000"/>
            <a:ext cx="5473700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9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105400" y="2413000"/>
            <a:ext cx="2032000" cy="2946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4076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15300" y="0"/>
            <a:ext cx="40767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38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15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5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48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934700" y="6441162"/>
            <a:ext cx="495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1333" smtClean="0">
                <a:solidFill>
                  <a:schemeClr val="bg1">
                    <a:lumMod val="65000"/>
                  </a:schemeClr>
                </a:solidFill>
              </a:rPr>
              <a:pPr algn="ctr"/>
              <a:t>‹N°›</a:t>
            </a:fld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96900" y="6337300"/>
            <a:ext cx="10998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58800" y="6432987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0" dirty="0">
                <a:solidFill>
                  <a:schemeClr val="accent4"/>
                </a:solidFill>
              </a:rPr>
              <a:t>Solutions</a:t>
            </a:r>
            <a:endParaRPr lang="en-US" sz="1600" b="0" spc="0" dirty="0">
              <a:solidFill>
                <a:schemeClr val="accent4"/>
              </a:solidFill>
            </a:endParaRPr>
          </a:p>
        </p:txBody>
      </p:sp>
      <p:sp>
        <p:nvSpPr>
          <p:cNvPr id="11" name="Chevron 10">
            <a:hlinkClick r:id="" action="ppaction://hlinkshowjump?jump=nextslide"/>
          </p:cNvPr>
          <p:cNvSpPr/>
          <p:nvPr userDrawn="1"/>
        </p:nvSpPr>
        <p:spPr>
          <a:xfrm>
            <a:off x="11442700" y="6461899"/>
            <a:ext cx="121920" cy="231648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Chevron 11">
            <a:hlinkClick r:id="" action="ppaction://hlinkshowjump?jump=previousslide"/>
          </p:cNvPr>
          <p:cNvSpPr/>
          <p:nvPr userDrawn="1"/>
        </p:nvSpPr>
        <p:spPr>
          <a:xfrm flipH="1">
            <a:off x="10800080" y="6461899"/>
            <a:ext cx="121920" cy="231648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978400" y="6471087"/>
            <a:ext cx="223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spc="0" dirty="0">
                <a:solidFill>
                  <a:schemeClr val="bg1">
                    <a:lumMod val="65000"/>
                  </a:schemeClr>
                </a:solidFill>
              </a:rPr>
              <a:t>www.domain.com</a:t>
            </a:r>
          </a:p>
        </p:txBody>
      </p:sp>
    </p:spTree>
    <p:extLst>
      <p:ext uri="{BB962C8B-B14F-4D97-AF65-F5344CB8AC3E}">
        <p14:creationId xmlns:p14="http://schemas.microsoft.com/office/powerpoint/2010/main" val="29831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THB_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175" y="-125730"/>
            <a:ext cx="1875155" cy="18751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67460" y="234950"/>
            <a:ext cx="943292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charset="0"/>
              </a:rPr>
              <a:t>Ministère</a:t>
            </a:r>
            <a:r>
              <a:rPr lang="en-US" sz="2000" dirty="0">
                <a:latin typeface="Times New Roman" charset="0"/>
              </a:rPr>
              <a:t> de </a:t>
            </a:r>
            <a:r>
              <a:rPr lang="en-US" sz="2000" dirty="0" err="1">
                <a:latin typeface="Times New Roman" charset="0"/>
              </a:rPr>
              <a:t>l'Enseignement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Supérieur</a:t>
            </a:r>
            <a:r>
              <a:rPr lang="en-US" sz="2000" dirty="0">
                <a:latin typeface="Times New Roman" charset="0"/>
              </a:rPr>
              <a:t> et de la Recherche </a:t>
            </a:r>
            <a:r>
              <a:rPr lang="en-US" sz="2000" dirty="0" err="1">
                <a:latin typeface="Times New Roman" charset="0"/>
              </a:rPr>
              <a:t>Scienti</a:t>
            </a:r>
            <a:r>
              <a:rPr lang="x-none" altLang="en-US" sz="2000" dirty="0">
                <a:latin typeface="Times New Roman" charset="0"/>
              </a:rPr>
              <a:t>fi</a:t>
            </a:r>
            <a:r>
              <a:rPr lang="en-US" sz="2000" dirty="0">
                <a:latin typeface="Times New Roman" charset="0"/>
              </a:rPr>
              <a:t>que</a:t>
            </a:r>
          </a:p>
          <a:p>
            <a:pPr algn="ctr"/>
            <a:r>
              <a:rPr lang="en-US" sz="2000" dirty="0" err="1">
                <a:latin typeface="Times New Roman" charset="0"/>
              </a:rPr>
              <a:t>Université</a:t>
            </a:r>
            <a:r>
              <a:rPr lang="en-US" sz="2000" dirty="0">
                <a:latin typeface="Times New Roman" charset="0"/>
              </a:rPr>
              <a:t> des Sciences et de la </a:t>
            </a:r>
            <a:r>
              <a:rPr lang="en-US" sz="2000" dirty="0" err="1">
                <a:latin typeface="Times New Roman" charset="0"/>
              </a:rPr>
              <a:t>Technologie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Houari</a:t>
            </a:r>
            <a:r>
              <a:rPr lang="en-US" sz="2000" dirty="0">
                <a:latin typeface="Times New Roman" charset="0"/>
              </a:rPr>
              <a:t> Boumediene</a:t>
            </a:r>
          </a:p>
          <a:p>
            <a:pPr algn="ctr"/>
            <a:r>
              <a:rPr lang="en-US" sz="2000" dirty="0" err="1">
                <a:latin typeface="Times New Roman" charset="0"/>
              </a:rPr>
              <a:t>Faculté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d'électronique</a:t>
            </a:r>
            <a:r>
              <a:rPr lang="en-US" sz="2000" dirty="0">
                <a:latin typeface="Times New Roman" charset="0"/>
              </a:rPr>
              <a:t> et </a:t>
            </a:r>
            <a:r>
              <a:rPr lang="en-US" sz="2000" dirty="0" err="1">
                <a:latin typeface="Times New Roman" charset="0"/>
              </a:rPr>
              <a:t>d'informatique</a:t>
            </a:r>
            <a:endParaRPr lang="en-US" sz="2000" dirty="0">
              <a:latin typeface="Times New Roman" charset="0"/>
            </a:endParaRPr>
          </a:p>
          <a:p>
            <a:pPr algn="ctr"/>
            <a:r>
              <a:rPr lang="en-US" sz="2000" dirty="0" err="1">
                <a:latin typeface="Times New Roman" charset="0"/>
              </a:rPr>
              <a:t>Département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 err="1">
                <a:latin typeface="Times New Roman" charset="0"/>
              </a:rPr>
              <a:t>d'informatique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3660" y="3172444"/>
            <a:ext cx="12092940" cy="175432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altLang="en-US" sz="36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Arial" charset="0"/>
              </a:rPr>
              <a:t>Conception et réalisation d’un système d’informations pour une classification de Curriculum Vitæ de candidats par rapport à une offre d’emploi</a:t>
            </a:r>
            <a:endParaRPr lang="x-none" altLang="en-US" sz="36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/>
              <a:latin typeface="Arial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27555" y="1680210"/>
            <a:ext cx="778065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hangingPunct="0">
              <a:defRPr/>
            </a:pPr>
            <a:r>
              <a:rPr lang="fr-FR" sz="2800" b="1" kern="0" dirty="0">
                <a:solidFill>
                  <a:srgbClr val="263248"/>
                </a:solidFill>
                <a:latin typeface="Times New Roman" panose="02020603050405020304" pitchFamily="18" charset="0"/>
                <a:ea typeface="Roboto Condensed Light"/>
                <a:cs typeface="Times New Roman" panose="02020603050405020304" pitchFamily="18" charset="0"/>
                <a:sym typeface="Roboto Condensed Light"/>
              </a:rPr>
              <a:t> Projet de Fin d’Études</a:t>
            </a:r>
          </a:p>
          <a:p>
            <a:pPr lvl="0" algn="ctr" eaLnBrk="0" hangingPunct="0">
              <a:defRPr/>
            </a:pPr>
            <a:r>
              <a:rPr lang="fr-FR" sz="2200" kern="0" dirty="0">
                <a:solidFill>
                  <a:srgbClr val="263248"/>
                </a:solidFill>
                <a:latin typeface="Times New Roman" panose="02020603050405020304" pitchFamily="18" charset="0"/>
                <a:ea typeface="Roboto Condensed Light"/>
                <a:cs typeface="Times New Roman" panose="02020603050405020304" pitchFamily="18" charset="0"/>
                <a:sym typeface="Roboto Condensed Light"/>
              </a:rPr>
              <a:t>Pour l’obtention du diplôme de Licence en Informatique</a:t>
            </a:r>
          </a:p>
          <a:p>
            <a:pPr lvl="0" algn="ctr" eaLnBrk="0" hangingPunct="0">
              <a:defRPr/>
            </a:pPr>
            <a:r>
              <a:rPr lang="fr-FR" sz="2200" kern="0" dirty="0">
                <a:solidFill>
                  <a:srgbClr val="263248"/>
                </a:solidFill>
                <a:latin typeface="Times New Roman" panose="02020603050405020304" pitchFamily="18" charset="0"/>
                <a:ea typeface="Roboto Condensed Light"/>
                <a:cs typeface="Times New Roman" panose="02020603050405020304" pitchFamily="18" charset="0"/>
                <a:sym typeface="Roboto Condensed Light"/>
              </a:rPr>
              <a:t>Option : Licence Ingénierie des Systèmes d’Information et des Logiciels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785110" y="331597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73660" y="5601335"/>
            <a:ext cx="4083685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latin typeface="Tw Cen MT" panose="020B0602020104020603" pitchFamily="34" charset="0"/>
              </a:rPr>
              <a:t>Réalisé</a:t>
            </a:r>
            <a:r>
              <a:rPr lang="en-US" b="1" dirty="0">
                <a:latin typeface="Tw Cen MT" panose="020B0602020104020603" pitchFamily="34" charset="0"/>
              </a:rPr>
              <a:t> par: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altLang="fr-FR" sz="2000" dirty="0">
                <a:latin typeface="Tw Cen MT" panose="020B0602020104020603" pitchFamily="34" charset="0"/>
              </a:rPr>
              <a:t>OUHIB Mohamed </a:t>
            </a:r>
            <a:r>
              <a:rPr lang="fr-FR" altLang="fr-FR" sz="2000" dirty="0" err="1">
                <a:latin typeface="Tw Cen MT" panose="020B0602020104020603" pitchFamily="34" charset="0"/>
              </a:rPr>
              <a:t>Nacer</a:t>
            </a:r>
            <a:endParaRPr lang="x-none" altLang="fr-FR" sz="2000" dirty="0">
              <a:latin typeface="Tw Cen MT" panose="020B0602020104020603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fr-FR" sz="2000" dirty="0">
                <a:latin typeface="Tw Cen MT" panose="020B0602020104020603" pitchFamily="34" charset="0"/>
              </a:rPr>
              <a:t>DJEGHRI Amine</a:t>
            </a:r>
            <a:endParaRPr lang="x-none" sz="2000" dirty="0">
              <a:latin typeface="Tw Cen MT" panose="020B0602020104020603" pitchFamily="34" charset="0"/>
            </a:endParaRPr>
          </a:p>
        </p:txBody>
      </p:sp>
      <p:sp>
        <p:nvSpPr>
          <p:cNvPr id="13" name="ZoneTexte 3"/>
          <p:cNvSpPr txBox="1"/>
          <p:nvPr/>
        </p:nvSpPr>
        <p:spPr>
          <a:xfrm>
            <a:off x="4338320" y="6370320"/>
            <a:ext cx="2969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latin typeface="Tw Cen MT" panose="020B0602020104020603" pitchFamily="34" charset="0"/>
              </a:rPr>
              <a:t>2017/2018</a:t>
            </a:r>
            <a:endParaRPr lang="x-none" altLang="fr-FR" dirty="0">
              <a:latin typeface="Tw Cen MT" panose="020B0602020104020603" pitchFamily="34" charset="0"/>
            </a:endParaRPr>
          </a:p>
        </p:txBody>
      </p:sp>
      <p:sp>
        <p:nvSpPr>
          <p:cNvPr id="14" name="Subtitle 2"/>
          <p:cNvSpPr txBox="1"/>
          <p:nvPr/>
        </p:nvSpPr>
        <p:spPr>
          <a:xfrm>
            <a:off x="9625772" y="5588276"/>
            <a:ext cx="2849880" cy="171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b="1" dirty="0">
                <a:latin typeface="Tw Cen MT" panose="020B0602020104020603" pitchFamily="34" charset="0"/>
              </a:rPr>
              <a:t>Encadré</a:t>
            </a:r>
            <a:r>
              <a:rPr lang="en-US" sz="2600" b="1" dirty="0">
                <a:latin typeface="Tw Cen MT" panose="020B0602020104020603" pitchFamily="34" charset="0"/>
              </a:rPr>
              <a:t> par: </a:t>
            </a:r>
          </a:p>
          <a:p>
            <a:pPr marL="342900" indent="-342900" algn="l">
              <a:buFontTx/>
              <a:buChar char="-"/>
            </a:pPr>
            <a:r>
              <a:rPr sz="2000" dirty="0">
                <a:latin typeface="Tw Cen MT" panose="020B0602020104020603" pitchFamily="34" charset="0"/>
              </a:rPr>
              <a:t>M</a:t>
            </a:r>
            <a:r>
              <a:rPr lang="fr-FR" sz="2000" dirty="0">
                <a:latin typeface="Tw Cen MT" panose="020B0602020104020603" pitchFamily="34" charset="0"/>
              </a:rPr>
              <a:t>r</a:t>
            </a:r>
            <a:r>
              <a:rPr sz="2000" dirty="0">
                <a:latin typeface="Tw Cen MT" panose="020B0602020104020603" pitchFamily="34" charset="0"/>
              </a:rPr>
              <a:t> </a:t>
            </a:r>
            <a:r>
              <a:rPr lang="fr-FR" sz="2000" dirty="0">
                <a:latin typeface="Tw Cen MT" panose="020B0602020104020603" pitchFamily="34" charset="0"/>
              </a:rPr>
              <a:t>K. Atif</a:t>
            </a:r>
            <a:endParaRPr sz="20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C388E8-65BC-4CC6-9B52-0EF71E038DFA}"/>
              </a:ext>
            </a:extLst>
          </p:cNvPr>
          <p:cNvSpPr/>
          <p:nvPr/>
        </p:nvSpPr>
        <p:spPr>
          <a:xfrm>
            <a:off x="3628621" y="1326834"/>
            <a:ext cx="4934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Type de problématiques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48835-BD4F-47CA-BF7E-8725A249B69C}"/>
              </a:ext>
            </a:extLst>
          </p:cNvPr>
          <p:cNvSpPr txBox="1"/>
          <p:nvPr/>
        </p:nvSpPr>
        <p:spPr>
          <a:xfrm>
            <a:off x="1809190" y="48533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Choix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74369-B10F-47C9-820C-B28BA92F4706}"/>
              </a:ext>
            </a:extLst>
          </p:cNvPr>
          <p:cNvSpPr txBox="1"/>
          <p:nvPr/>
        </p:nvSpPr>
        <p:spPr>
          <a:xfrm>
            <a:off x="5261517" y="4934181"/>
            <a:ext cx="1248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Affectation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A5CAE8-B92A-4A2E-9F04-7AC3990B4477}"/>
              </a:ext>
            </a:extLst>
          </p:cNvPr>
          <p:cNvSpPr txBox="1"/>
          <p:nvPr/>
        </p:nvSpPr>
        <p:spPr>
          <a:xfrm>
            <a:off x="9057866" y="49341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Classement</a:t>
            </a:r>
          </a:p>
        </p:txBody>
      </p:sp>
      <p:sp>
        <p:nvSpPr>
          <p:cNvPr id="23" name="Organigramme : Connecteur 22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1" y="2045714"/>
            <a:ext cx="2382213" cy="283959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699" y="2013721"/>
            <a:ext cx="3144521" cy="283959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13" y="2013721"/>
            <a:ext cx="2944415" cy="28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A2DAD4B-C727-48E2-B1D3-FEBCC28FE391}"/>
              </a:ext>
            </a:extLst>
          </p:cNvPr>
          <p:cNvSpPr txBox="1">
            <a:spLocks/>
          </p:cNvSpPr>
          <p:nvPr/>
        </p:nvSpPr>
        <p:spPr>
          <a:xfrm>
            <a:off x="1653329" y="1331800"/>
            <a:ext cx="888534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Deux grandes familles de méthodes mathématiques multicritères</a:t>
            </a:r>
          </a:p>
        </p:txBody>
      </p:sp>
      <p:sp>
        <p:nvSpPr>
          <p:cNvPr id="19" name="Chevron 35">
            <a:extLst>
              <a:ext uri="{FF2B5EF4-FFF2-40B4-BE49-F238E27FC236}">
                <a16:creationId xmlns:a16="http://schemas.microsoft.com/office/drawing/2014/main" id="{C3701E9C-81F8-43A3-BED7-A743563333B5}"/>
              </a:ext>
            </a:extLst>
          </p:cNvPr>
          <p:cNvSpPr/>
          <p:nvPr/>
        </p:nvSpPr>
        <p:spPr>
          <a:xfrm>
            <a:off x="2599249" y="3559347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14C7F-0A10-45B9-B4B4-E13071890C82}"/>
              </a:ext>
            </a:extLst>
          </p:cNvPr>
          <p:cNvSpPr txBox="1"/>
          <p:nvPr/>
        </p:nvSpPr>
        <p:spPr>
          <a:xfrm>
            <a:off x="2874413" y="3505800"/>
            <a:ext cx="657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w Cen MT" panose="020B0602020104020603" pitchFamily="34" charset="0"/>
              </a:rPr>
              <a:t>Critère unique de synthèse : </a:t>
            </a:r>
            <a:r>
              <a:rPr lang="fr-FR" sz="2400" b="1" dirty="0">
                <a:latin typeface="Tw Cen MT" panose="020B0602020104020603" pitchFamily="34" charset="0"/>
              </a:rPr>
              <a:t>AHP, Somme pondérée</a:t>
            </a:r>
          </a:p>
        </p:txBody>
      </p:sp>
      <p:sp>
        <p:nvSpPr>
          <p:cNvPr id="21" name="Chevron 35">
            <a:extLst>
              <a:ext uri="{FF2B5EF4-FFF2-40B4-BE49-F238E27FC236}">
                <a16:creationId xmlns:a16="http://schemas.microsoft.com/office/drawing/2014/main" id="{61F18C17-72A4-49EF-B188-F97B14FEA043}"/>
              </a:ext>
            </a:extLst>
          </p:cNvPr>
          <p:cNvSpPr/>
          <p:nvPr/>
        </p:nvSpPr>
        <p:spPr>
          <a:xfrm>
            <a:off x="2614559" y="4638615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7D29F-A7C6-44EA-8916-D39EB00F358C}"/>
              </a:ext>
            </a:extLst>
          </p:cNvPr>
          <p:cNvSpPr txBox="1"/>
          <p:nvPr/>
        </p:nvSpPr>
        <p:spPr>
          <a:xfrm>
            <a:off x="2889723" y="4585066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w Cen MT" panose="020B0602020104020603" pitchFamily="34" charset="0"/>
              </a:rPr>
              <a:t>Méthodes de </a:t>
            </a:r>
            <a:r>
              <a:rPr lang="fr-FR" sz="2400" dirty="0" err="1">
                <a:latin typeface="Tw Cen MT" panose="020B0602020104020603" pitchFamily="34" charset="0"/>
              </a:rPr>
              <a:t>surclassement</a:t>
            </a:r>
            <a:r>
              <a:rPr lang="fr-FR" sz="2400" dirty="0">
                <a:latin typeface="Tw Cen MT" panose="020B0602020104020603" pitchFamily="34" charset="0"/>
              </a:rPr>
              <a:t> </a:t>
            </a:r>
            <a:r>
              <a:rPr lang="fr-FR" sz="2400" dirty="0" smtClean="0">
                <a:latin typeface="Tw Cen MT" panose="020B0602020104020603" pitchFamily="34" charset="0"/>
              </a:rPr>
              <a:t>: </a:t>
            </a:r>
            <a:r>
              <a:rPr lang="fr-FR" sz="2400" b="1" dirty="0" smtClean="0">
                <a:latin typeface="Tw Cen MT" panose="020B0602020104020603" pitchFamily="34" charset="0"/>
              </a:rPr>
              <a:t>ELECTRE</a:t>
            </a:r>
            <a:r>
              <a:rPr lang="fr-FR" sz="2400" b="1" dirty="0">
                <a:latin typeface="Tw Cen MT" panose="020B0602020104020603" pitchFamily="34" charset="0"/>
              </a:rPr>
              <a:t>, </a:t>
            </a:r>
            <a:r>
              <a:rPr lang="fr-FR" sz="2400" b="1" dirty="0" err="1">
                <a:latin typeface="Tw Cen MT" panose="020B0602020104020603" pitchFamily="34" charset="0"/>
              </a:rPr>
              <a:t>Promethee</a:t>
            </a:r>
            <a:endParaRPr lang="fr-FR" sz="2400" b="1" dirty="0">
              <a:latin typeface="Tw Cen MT" panose="020B0602020104020603" pitchFamily="34" charset="0"/>
            </a:endParaRPr>
          </a:p>
        </p:txBody>
      </p:sp>
      <p:sp>
        <p:nvSpPr>
          <p:cNvPr id="20" name="Organigramme : Connecteur 19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059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5" y="4916865"/>
            <a:ext cx="987359" cy="11821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5" y="3430783"/>
            <a:ext cx="987359" cy="11821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26" y="1944701"/>
            <a:ext cx="987359" cy="1182162"/>
          </a:xfrm>
          <a:prstGeom prst="rect">
            <a:avLst/>
          </a:prstGeom>
        </p:spPr>
      </p:pic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D2EB-0284-409E-BBE3-49AD75397A4A}"/>
              </a:ext>
            </a:extLst>
          </p:cNvPr>
          <p:cNvSpPr txBox="1"/>
          <p:nvPr/>
        </p:nvSpPr>
        <p:spPr>
          <a:xfrm>
            <a:off x="4141198" y="1518639"/>
            <a:ext cx="353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Classement des </a:t>
            </a:r>
            <a:r>
              <a:rPr lang="fr-F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CVs</a:t>
            </a:r>
            <a:endParaRPr lang="fr-FR" sz="3200" b="1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8F34C-CE98-4B47-99E4-64B1E9A9A3F0}"/>
              </a:ext>
            </a:extLst>
          </p:cNvPr>
          <p:cNvSpPr txBox="1"/>
          <p:nvPr/>
        </p:nvSpPr>
        <p:spPr>
          <a:xfrm>
            <a:off x="8986200" y="2367080"/>
            <a:ext cx="405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DEF51-83A4-4452-B94B-E4D2CE325869}"/>
              </a:ext>
            </a:extLst>
          </p:cNvPr>
          <p:cNvSpPr txBox="1"/>
          <p:nvPr/>
        </p:nvSpPr>
        <p:spPr>
          <a:xfrm>
            <a:off x="8986200" y="3894763"/>
            <a:ext cx="405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33750-E48A-431D-90AB-2431EDA1BCEE}"/>
              </a:ext>
            </a:extLst>
          </p:cNvPr>
          <p:cNvSpPr txBox="1"/>
          <p:nvPr/>
        </p:nvSpPr>
        <p:spPr>
          <a:xfrm>
            <a:off x="8990207" y="5272321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Organigramme : Connecteur 23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26" name="Shape 483"/>
          <p:cNvSpPr/>
          <p:nvPr/>
        </p:nvSpPr>
        <p:spPr>
          <a:xfrm>
            <a:off x="4991469" y="3128058"/>
            <a:ext cx="1205691" cy="119945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483"/>
          <p:cNvSpPr/>
          <p:nvPr/>
        </p:nvSpPr>
        <p:spPr>
          <a:xfrm>
            <a:off x="5988746" y="3778655"/>
            <a:ext cx="964498" cy="9769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483"/>
          <p:cNvSpPr/>
          <p:nvPr/>
        </p:nvSpPr>
        <p:spPr>
          <a:xfrm>
            <a:off x="5397833" y="4357417"/>
            <a:ext cx="783220" cy="741422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CE379-A991-444B-BA8D-E1B84BA98CAE}"/>
              </a:ext>
            </a:extLst>
          </p:cNvPr>
          <p:cNvSpPr/>
          <p:nvPr/>
        </p:nvSpPr>
        <p:spPr>
          <a:xfrm>
            <a:off x="4700573" y="3858020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0" cap="none" spc="0" normalizeH="0" baseline="0" noProof="0" dirty="0">
                <a:ln w="0"/>
                <a:solidFill>
                  <a:srgbClr val="85B4D9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cs typeface="Arial"/>
                <a:sym typeface="Arial"/>
              </a:rPr>
              <a:t>ELECTRE III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7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38893 0.18125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0" y="905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0.27383 -0.03541 " pathEditMode="relative" rAng="0" ptsTypes="AA">
                                      <p:cBhvr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178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3581 -0.19769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93 0.18125 L 0.67526 0.4437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125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83 -0.03541 L 0.67526 -0.1988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91" y="-817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81 -0.19769 L 0.67409 -0.2041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0" grpId="0"/>
      <p:bldP spid="31" grpId="0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3"/>
          <p:cNvCxnSpPr>
            <a:cxnSpLocks/>
            <a:endCxn id="39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29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1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37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3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5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3" name="Rectangle à coins arrondis 24"/>
          <p:cNvSpPr>
            <a:spLocks noChangeArrowheads="1"/>
          </p:cNvSpPr>
          <p:nvPr/>
        </p:nvSpPr>
        <p:spPr bwMode="auto">
          <a:xfrm>
            <a:off x="5029096" y="2037459"/>
            <a:ext cx="2133808" cy="26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Matrice de performances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à coins arrondis 6"/>
          <p:cNvSpPr>
            <a:spLocks noChangeArrowheads="1"/>
          </p:cNvSpPr>
          <p:nvPr/>
        </p:nvSpPr>
        <p:spPr bwMode="auto">
          <a:xfrm>
            <a:off x="6790753" y="1463381"/>
            <a:ext cx="1700212" cy="247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Famille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« 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»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de pseudo-crit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è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 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à coins arrondis 31"/>
          <p:cNvSpPr>
            <a:spLocks noChangeArrowheads="1"/>
          </p:cNvSpPr>
          <p:nvPr/>
        </p:nvSpPr>
        <p:spPr bwMode="auto">
          <a:xfrm>
            <a:off x="7495392" y="2523331"/>
            <a:ext cx="969011" cy="2339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Seuil de veto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à coins arrondis 34"/>
          <p:cNvSpPr>
            <a:spLocks noChangeArrowheads="1"/>
          </p:cNvSpPr>
          <p:nvPr/>
        </p:nvSpPr>
        <p:spPr bwMode="auto">
          <a:xfrm>
            <a:off x="3119049" y="3219086"/>
            <a:ext cx="2228850" cy="26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Indice de concordance pour chaque crit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è</a:t>
            </a: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à coins arrondis 35"/>
          <p:cNvSpPr>
            <a:spLocks noChangeArrowheads="1"/>
          </p:cNvSpPr>
          <p:nvPr/>
        </p:nvSpPr>
        <p:spPr bwMode="auto">
          <a:xfrm>
            <a:off x="6893615" y="3219086"/>
            <a:ext cx="2295525" cy="266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Indice de discordance pour chaque crit</a:t>
            </a:r>
            <a:r>
              <a:rPr kumimoji="0" lang="fr-FR" altLang="fr-FR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è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à coins arrondis 45"/>
          <p:cNvSpPr>
            <a:spLocks noChangeArrowheads="1"/>
          </p:cNvSpPr>
          <p:nvPr/>
        </p:nvSpPr>
        <p:spPr bwMode="auto">
          <a:xfrm>
            <a:off x="6633379" y="5545750"/>
            <a:ext cx="1724025" cy="238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Distillation ascendante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à coins arrondis 53"/>
          <p:cNvSpPr>
            <a:spLocks noChangeArrowheads="1"/>
          </p:cNvSpPr>
          <p:nvPr/>
        </p:nvSpPr>
        <p:spPr bwMode="auto">
          <a:xfrm>
            <a:off x="5251099" y="6281924"/>
            <a:ext cx="1724025" cy="238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Classement final 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à coins arrondis 38"/>
          <p:cNvSpPr>
            <a:spLocks noChangeArrowheads="1"/>
          </p:cNvSpPr>
          <p:nvPr/>
        </p:nvSpPr>
        <p:spPr bwMode="auto">
          <a:xfrm>
            <a:off x="3295503" y="3943123"/>
            <a:ext cx="1866900" cy="257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Relation de concordance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52"/>
          <p:cNvSpPr>
            <a:spLocks noChangeArrowheads="1"/>
          </p:cNvSpPr>
          <p:nvPr/>
        </p:nvSpPr>
        <p:spPr bwMode="auto">
          <a:xfrm>
            <a:off x="2431701" y="43364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3861062" y="4757305"/>
            <a:ext cx="4504101" cy="2667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 de </a:t>
            </a:r>
            <a:r>
              <a:rPr lang="fr-FR" sz="9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surclassement</a:t>
            </a:r>
            <a:r>
              <a:rPr lang="fr-FR" sz="9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floue (Matrice de crédibilité)</a:t>
            </a:r>
            <a:r>
              <a:rPr lang="fr-FR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56" name="Rectangle à coins arrondis 31"/>
          <p:cNvSpPr>
            <a:spLocks noChangeArrowheads="1"/>
          </p:cNvSpPr>
          <p:nvPr/>
        </p:nvSpPr>
        <p:spPr bwMode="auto">
          <a:xfrm>
            <a:off x="3750909" y="2523003"/>
            <a:ext cx="969011" cy="2339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Poids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à coins arrondis 6"/>
          <p:cNvSpPr>
            <a:spLocks noChangeArrowheads="1"/>
          </p:cNvSpPr>
          <p:nvPr/>
        </p:nvSpPr>
        <p:spPr bwMode="auto">
          <a:xfrm>
            <a:off x="3711550" y="1463381"/>
            <a:ext cx="1700212" cy="247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Ensemble </a:t>
            </a:r>
            <a:r>
              <a:rPr lang="fr-FR" altLang="fr-FR" sz="900" b="1" dirty="0"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« </a:t>
            </a:r>
            <a:r>
              <a:rPr lang="fr-FR" alt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</a:t>
            </a:r>
            <a:r>
              <a:rPr lang="fr-FR" altLang="fr-FR" sz="900" b="1" dirty="0"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 »</a:t>
            </a:r>
            <a:r>
              <a:rPr lang="fr-FR" alt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d</a:t>
            </a:r>
            <a:r>
              <a:rPr lang="fr-FR" altLang="fr-FR" sz="900" b="1" dirty="0"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’</a:t>
            </a:r>
            <a:r>
              <a:rPr lang="fr-FR" alt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alternatives </a:t>
            </a: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158" name="Rectangle à coins arrondis 45"/>
          <p:cNvSpPr>
            <a:spLocks noChangeArrowheads="1"/>
          </p:cNvSpPr>
          <p:nvPr/>
        </p:nvSpPr>
        <p:spPr bwMode="auto">
          <a:xfrm>
            <a:off x="3872829" y="5533902"/>
            <a:ext cx="1724025" cy="238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Distillation descendante </a:t>
            </a:r>
            <a:endParaRPr lang="fr-FR" sz="1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necteur droit avec flèche 161"/>
          <p:cNvCxnSpPr/>
          <p:nvPr/>
        </p:nvCxnSpPr>
        <p:spPr>
          <a:xfrm flipH="1">
            <a:off x="5248275" y="1721060"/>
            <a:ext cx="2824" cy="111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>
            <a:off x="6893615" y="1721060"/>
            <a:ext cx="0" cy="109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rot="5400000" flipH="1">
            <a:off x="6769615" y="1845060"/>
            <a:ext cx="2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rot="5400000" flipH="1">
            <a:off x="5123492" y="1845060"/>
            <a:ext cx="2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4228953" y="3499042"/>
            <a:ext cx="2261" cy="392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233474" y="2786979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7979897" y="2786979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 flipV="1">
            <a:off x="4231214" y="2763220"/>
            <a:ext cx="2261" cy="392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 flipV="1">
            <a:off x="7979897" y="2761345"/>
            <a:ext cx="2261" cy="392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4231214" y="3517113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247492" y="2331994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6975124" y="2331994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 flipH="1" flipV="1">
            <a:off x="6554495" y="2726360"/>
            <a:ext cx="845279" cy="4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>
            <a:off x="4717980" y="4237149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>
            <a:off x="7452184" y="3517113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723590" y="4218837"/>
            <a:ext cx="0" cy="467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>
            <a:off x="7448682" y="3504129"/>
            <a:ext cx="6615" cy="1205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4712370" y="5042317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>
            <a:off x="4717980" y="5024005"/>
            <a:ext cx="0" cy="467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/>
          <p:cNvCxnSpPr/>
          <p:nvPr/>
        </p:nvCxnSpPr>
        <p:spPr>
          <a:xfrm>
            <a:off x="7453530" y="5042317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7459140" y="5024005"/>
            <a:ext cx="0" cy="467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/>
          <p:nvPr/>
        </p:nvCxnSpPr>
        <p:spPr>
          <a:xfrm>
            <a:off x="5406152" y="5790339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>
            <a:off x="5411762" y="5772027"/>
            <a:ext cx="0" cy="467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>
            <a:off x="6815185" y="5790339"/>
            <a:ext cx="0" cy="91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6820795" y="5772027"/>
            <a:ext cx="0" cy="467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rot="5400000" flipH="1" flipV="1">
            <a:off x="4824852" y="2726360"/>
            <a:ext cx="845279" cy="40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358626" y="1387774"/>
            <a:ext cx="350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Schéma de l'algorithme ELECTRE III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8" name="Organigramme : Connecteur 57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10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4.58333E-6 0.0270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1.04167E-6 0.0270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-0.00026 0.0469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3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2.70833E-6 0.04699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00026 0.11319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4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00013 0.11319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4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00027 0.04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3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0.05902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-0.00026 0.16621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31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0.05903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1.875E-6 0.05903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6.25E-7 0.05902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-4.375E-6 0.05902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7" grpId="0" animBg="1"/>
      <p:bldP spid="138" grpId="0" animBg="1"/>
      <p:bldP spid="140" grpId="0" animBg="1"/>
      <p:bldP spid="141" grpId="0" animBg="1"/>
      <p:bldP spid="143" grpId="0" animBg="1"/>
      <p:bldP spid="155" grpId="0" animBg="1"/>
      <p:bldP spid="156" grpId="0" animBg="1"/>
      <p:bldP spid="157" grpId="0" animBg="1"/>
      <p:bldP spid="158" grpId="0" animBg="1"/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020E733-04BA-4F6F-8634-597718B61DE1}"/>
              </a:ext>
            </a:extLst>
          </p:cNvPr>
          <p:cNvSpPr txBox="1">
            <a:spLocks/>
          </p:cNvSpPr>
          <p:nvPr/>
        </p:nvSpPr>
        <p:spPr>
          <a:xfrm>
            <a:off x="1432455" y="1445454"/>
            <a:ext cx="932709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Quelques projets utilisant les méthodes Electre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0DDD54-4C05-4445-9140-9FC516283E56}"/>
              </a:ext>
            </a:extLst>
          </p:cNvPr>
          <p:cNvSpPr txBox="1">
            <a:spLocks/>
          </p:cNvSpPr>
          <p:nvPr/>
        </p:nvSpPr>
        <p:spPr>
          <a:xfrm>
            <a:off x="1188610" y="3004721"/>
            <a:ext cx="9915525" cy="259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w Cen MT" panose="020B0602020104020603" pitchFamily="34" charset="0"/>
              </a:rPr>
              <a:t>Evacuation strategy of emergent event in metro station based on the ELECTRE method (2018)</a:t>
            </a:r>
          </a:p>
          <a:p>
            <a:r>
              <a:rPr lang="en-US" dirty="0">
                <a:latin typeface="Tw Cen MT" panose="020B0602020104020603" pitchFamily="34" charset="0"/>
              </a:rPr>
              <a:t>Study of Decision Framework of Shopping Mall Photovoltaic Plan Selection Based on DEMATEL and ELECTRE III (2018)</a:t>
            </a:r>
          </a:p>
          <a:p>
            <a:r>
              <a:rPr lang="en-US" dirty="0">
                <a:latin typeface="Tw Cen MT" panose="020B0602020104020603" pitchFamily="34" charset="0"/>
              </a:rPr>
              <a:t>A Multicriteria Group Decision Model for Ranking Technology Packages in Agriculture (2018)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20" name="Organigramme : Connecteur 19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11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C8011-E4DA-40B6-8DDC-3C8B5D4B2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5" y="2081371"/>
            <a:ext cx="1182162" cy="1182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BA3BC8-7B68-40AA-AD3D-8AF003A89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5" y="3590105"/>
            <a:ext cx="1182162" cy="1182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C0E5DC-CC71-4ACC-A016-24BDBE5A4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7" y="5098839"/>
            <a:ext cx="1182162" cy="118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7F49D-A977-4173-999B-CC8294BD3D16}"/>
              </a:ext>
            </a:extLst>
          </p:cNvPr>
          <p:cNvSpPr txBox="1"/>
          <p:nvPr/>
        </p:nvSpPr>
        <p:spPr>
          <a:xfrm>
            <a:off x="177365" y="1335918"/>
            <a:ext cx="398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rgbClr val="0070C0"/>
                </a:solidFill>
                <a:latin typeface="Tw Cen MT" panose="020B0602020104020603" pitchFamily="34" charset="0"/>
              </a:rPr>
              <a:t>Ensemble d’alternatives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E11EA-2DB4-4FE7-83B8-D9F9AA614A69}"/>
              </a:ext>
            </a:extLst>
          </p:cNvPr>
          <p:cNvSpPr txBox="1"/>
          <p:nvPr/>
        </p:nvSpPr>
        <p:spPr>
          <a:xfrm>
            <a:off x="8442173" y="1364212"/>
            <a:ext cx="3087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rgbClr val="0070C0"/>
                </a:solidFill>
                <a:latin typeface="Tw Cen MT" panose="020B0602020104020603" pitchFamily="34" charset="0"/>
              </a:rPr>
              <a:t>Famille de critères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10D74-C33C-424C-8C43-CC077234286D}"/>
              </a:ext>
            </a:extLst>
          </p:cNvPr>
          <p:cNvSpPr txBox="1"/>
          <p:nvPr/>
        </p:nvSpPr>
        <p:spPr>
          <a:xfrm>
            <a:off x="9218484" y="2193630"/>
            <a:ext cx="28344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1EA185"/>
                </a:solidFill>
                <a:latin typeface="Tw Cen MT" panose="020B0602020104020603" pitchFamily="34" charset="0"/>
              </a:rPr>
              <a:t>Années d’expérience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9E10E0-DC98-43B6-9A20-91142E575F59}"/>
              </a:ext>
            </a:extLst>
          </p:cNvPr>
          <p:cNvSpPr txBox="1"/>
          <p:nvPr/>
        </p:nvSpPr>
        <p:spPr>
          <a:xfrm>
            <a:off x="9218484" y="3828632"/>
            <a:ext cx="24593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1EA185"/>
                </a:solidFill>
                <a:latin typeface="Tw Cen MT" panose="020B0602020104020603" pitchFamily="34" charset="0"/>
              </a:rPr>
              <a:t>Niveau de langue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F1571-F9B6-42D9-985E-93080C242D8A}"/>
              </a:ext>
            </a:extLst>
          </p:cNvPr>
          <p:cNvSpPr txBox="1"/>
          <p:nvPr/>
        </p:nvSpPr>
        <p:spPr>
          <a:xfrm>
            <a:off x="9218484" y="2738631"/>
            <a:ext cx="2140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1EA185"/>
                </a:solidFill>
                <a:latin typeface="Tw Cen MT" panose="020B0602020104020603" pitchFamily="34" charset="0"/>
              </a:rPr>
              <a:t>Niveau d’étude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A177A-6071-464D-AF3C-34B1BE6CE1C5}"/>
              </a:ext>
            </a:extLst>
          </p:cNvPr>
          <p:cNvSpPr txBox="1"/>
          <p:nvPr/>
        </p:nvSpPr>
        <p:spPr>
          <a:xfrm>
            <a:off x="9218484" y="3283632"/>
            <a:ext cx="30989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1EA185"/>
                </a:solidFill>
                <a:latin typeface="Tw Cen MT" panose="020B0602020104020603" pitchFamily="34" charset="0"/>
              </a:rPr>
              <a:t>Niveau de compétence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44FED8-709D-4352-83B0-D494585F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88079"/>
              </p:ext>
            </p:extLst>
          </p:nvPr>
        </p:nvGraphicFramePr>
        <p:xfrm>
          <a:off x="1144732" y="1335918"/>
          <a:ext cx="7357237" cy="503121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80740">
                  <a:extLst>
                    <a:ext uri="{9D8B030D-6E8A-4147-A177-3AD203B41FA5}">
                      <a16:colId xmlns:a16="http://schemas.microsoft.com/office/drawing/2014/main" val="46099797"/>
                    </a:ext>
                  </a:extLst>
                </a:gridCol>
                <a:gridCol w="2004539">
                  <a:extLst>
                    <a:ext uri="{9D8B030D-6E8A-4147-A177-3AD203B41FA5}">
                      <a16:colId xmlns:a16="http://schemas.microsoft.com/office/drawing/2014/main" val="3964832773"/>
                    </a:ext>
                  </a:extLst>
                </a:gridCol>
                <a:gridCol w="1183763">
                  <a:extLst>
                    <a:ext uri="{9D8B030D-6E8A-4147-A177-3AD203B41FA5}">
                      <a16:colId xmlns:a16="http://schemas.microsoft.com/office/drawing/2014/main" val="1393455179"/>
                    </a:ext>
                  </a:extLst>
                </a:gridCol>
                <a:gridCol w="1798513">
                  <a:extLst>
                    <a:ext uri="{9D8B030D-6E8A-4147-A177-3AD203B41FA5}">
                      <a16:colId xmlns:a16="http://schemas.microsoft.com/office/drawing/2014/main" val="3110148996"/>
                    </a:ext>
                  </a:extLst>
                </a:gridCol>
                <a:gridCol w="1389682">
                  <a:extLst>
                    <a:ext uri="{9D8B030D-6E8A-4147-A177-3AD203B41FA5}">
                      <a16:colId xmlns:a16="http://schemas.microsoft.com/office/drawing/2014/main" val="1658265586"/>
                    </a:ext>
                  </a:extLst>
                </a:gridCol>
              </a:tblGrid>
              <a:tr h="125780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53270"/>
                  </a:ext>
                </a:extLst>
              </a:tr>
              <a:tr h="125780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44146"/>
                  </a:ext>
                </a:extLst>
              </a:tr>
              <a:tr h="125780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61910"/>
                  </a:ext>
                </a:extLst>
              </a:tr>
              <a:tr h="125780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2209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8D9061D6-F2B2-40B1-AB73-C44E5C4217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60" y="2802251"/>
            <a:ext cx="900412" cy="9004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7D2509-C829-4487-BD78-B26300CAB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4035646"/>
            <a:ext cx="900412" cy="9004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6A88F7-9F03-4AB9-8379-76458C673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5319128"/>
            <a:ext cx="900412" cy="9004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CB2824-8958-4033-B222-4509B266B483}"/>
              </a:ext>
            </a:extLst>
          </p:cNvPr>
          <p:cNvSpPr txBox="1"/>
          <p:nvPr/>
        </p:nvSpPr>
        <p:spPr>
          <a:xfrm>
            <a:off x="2289709" y="1544097"/>
            <a:ext cx="1842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Années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d’expérience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2C436B-45DA-46F0-B529-4F531C477AAB}"/>
              </a:ext>
            </a:extLst>
          </p:cNvPr>
          <p:cNvSpPr txBox="1"/>
          <p:nvPr/>
        </p:nvSpPr>
        <p:spPr>
          <a:xfrm>
            <a:off x="4172074" y="1532340"/>
            <a:ext cx="112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Niveau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d’étude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3D2F3-8E32-4E56-A28C-B8E80179DCF1}"/>
              </a:ext>
            </a:extLst>
          </p:cNvPr>
          <p:cNvSpPr txBox="1"/>
          <p:nvPr/>
        </p:nvSpPr>
        <p:spPr>
          <a:xfrm>
            <a:off x="5276921" y="1544097"/>
            <a:ext cx="171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Niveau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 compétence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D6F02-65AE-445B-B394-272A97D47C57}"/>
              </a:ext>
            </a:extLst>
          </p:cNvPr>
          <p:cNvSpPr txBox="1"/>
          <p:nvPr/>
        </p:nvSpPr>
        <p:spPr>
          <a:xfrm>
            <a:off x="7244449" y="1544096"/>
            <a:ext cx="1044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Niveau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Tw Cen MT" panose="020B0602020104020603" pitchFamily="34" charset="0"/>
              </a:rPr>
              <a:t>langue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DBB44-99A8-4FBB-BC46-431DAD46F365}"/>
              </a:ext>
            </a:extLst>
          </p:cNvPr>
          <p:cNvSpPr txBox="1"/>
          <p:nvPr/>
        </p:nvSpPr>
        <p:spPr>
          <a:xfrm>
            <a:off x="2600181" y="297686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F6839-FDB6-403F-B0D6-509ABA2D7A90}"/>
              </a:ext>
            </a:extLst>
          </p:cNvPr>
          <p:cNvSpPr txBox="1"/>
          <p:nvPr/>
        </p:nvSpPr>
        <p:spPr>
          <a:xfrm>
            <a:off x="5705593" y="297686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05E2E8-2A74-4700-9AD5-1D7C9DCB1852}"/>
              </a:ext>
            </a:extLst>
          </p:cNvPr>
          <p:cNvSpPr txBox="1"/>
          <p:nvPr/>
        </p:nvSpPr>
        <p:spPr>
          <a:xfrm>
            <a:off x="4152887" y="297686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DB66D-CBE3-414A-8842-425F34F3B048}"/>
              </a:ext>
            </a:extLst>
          </p:cNvPr>
          <p:cNvSpPr txBox="1"/>
          <p:nvPr/>
        </p:nvSpPr>
        <p:spPr>
          <a:xfrm>
            <a:off x="7258299" y="297686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D7554-D8B2-49C0-B665-2BB750AD93CA}"/>
              </a:ext>
            </a:extLst>
          </p:cNvPr>
          <p:cNvSpPr txBox="1"/>
          <p:nvPr/>
        </p:nvSpPr>
        <p:spPr>
          <a:xfrm>
            <a:off x="2619368" y="419494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B1FE6-27E8-48F8-BEF8-123D8E9E24F0}"/>
              </a:ext>
            </a:extLst>
          </p:cNvPr>
          <p:cNvSpPr txBox="1"/>
          <p:nvPr/>
        </p:nvSpPr>
        <p:spPr>
          <a:xfrm>
            <a:off x="5724780" y="419494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EF2C84-7621-4CD1-B7E4-6939F3D971DE}"/>
              </a:ext>
            </a:extLst>
          </p:cNvPr>
          <p:cNvSpPr txBox="1"/>
          <p:nvPr/>
        </p:nvSpPr>
        <p:spPr>
          <a:xfrm>
            <a:off x="4172074" y="419494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627F50-C9A4-4A18-BF9F-FDF1268B8368}"/>
              </a:ext>
            </a:extLst>
          </p:cNvPr>
          <p:cNvSpPr txBox="1"/>
          <p:nvPr/>
        </p:nvSpPr>
        <p:spPr>
          <a:xfrm>
            <a:off x="7277486" y="4194942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F8C2F7-5F62-4111-8756-3D059506FC77}"/>
              </a:ext>
            </a:extLst>
          </p:cNvPr>
          <p:cNvSpPr txBox="1"/>
          <p:nvPr/>
        </p:nvSpPr>
        <p:spPr>
          <a:xfrm>
            <a:off x="2619368" y="5400901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1B4619-3C3B-4958-9544-458CADC1DE7F}"/>
              </a:ext>
            </a:extLst>
          </p:cNvPr>
          <p:cNvSpPr txBox="1"/>
          <p:nvPr/>
        </p:nvSpPr>
        <p:spPr>
          <a:xfrm>
            <a:off x="5724780" y="5400901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D03DB9-89C4-4B5F-9B76-B6B54D59AED6}"/>
              </a:ext>
            </a:extLst>
          </p:cNvPr>
          <p:cNvSpPr txBox="1"/>
          <p:nvPr/>
        </p:nvSpPr>
        <p:spPr>
          <a:xfrm>
            <a:off x="4172074" y="5400901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01936B-8CD7-4702-B136-5E527DB08D25}"/>
              </a:ext>
            </a:extLst>
          </p:cNvPr>
          <p:cNvSpPr txBox="1"/>
          <p:nvPr/>
        </p:nvSpPr>
        <p:spPr>
          <a:xfrm>
            <a:off x="7277486" y="5400901"/>
            <a:ext cx="10164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chemeClr val="bg1"/>
                </a:solidFill>
              </a:rPr>
              <a:t>Valeur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65D21-1B83-4F60-94A9-15674BA58F16}"/>
              </a:ext>
            </a:extLst>
          </p:cNvPr>
          <p:cNvSpPr/>
          <p:nvPr/>
        </p:nvSpPr>
        <p:spPr>
          <a:xfrm>
            <a:off x="9218484" y="3320800"/>
            <a:ext cx="2346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rPr>
              <a:t>Matrice de performances</a:t>
            </a:r>
          </a:p>
        </p:txBody>
      </p:sp>
      <p:sp>
        <p:nvSpPr>
          <p:cNvPr id="53" name="Organigramme : Connecteur 52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894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33" grpId="0"/>
      <p:bldP spid="34" grpId="0"/>
      <p:bldP spid="35" grpId="0"/>
      <p:bldP spid="36" grpId="0"/>
      <p:bldP spid="10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  <p:bldP spid="49" grpId="0"/>
      <p:bldP spid="50" grpId="0"/>
      <p:bldP spid="5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E5781-0480-4455-927B-EB6DDBFB76FF}"/>
              </a:ext>
            </a:extLst>
          </p:cNvPr>
          <p:cNvSpPr txBox="1"/>
          <p:nvPr/>
        </p:nvSpPr>
        <p:spPr>
          <a:xfrm>
            <a:off x="764580" y="1686024"/>
            <a:ext cx="2155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Classement descendant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105906-B0B2-4CE6-AF26-7DECEF88E0B4}"/>
              </a:ext>
            </a:extLst>
          </p:cNvPr>
          <p:cNvSpPr txBox="1"/>
          <p:nvPr/>
        </p:nvSpPr>
        <p:spPr>
          <a:xfrm>
            <a:off x="8783605" y="1686024"/>
            <a:ext cx="2155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Classement ascendant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36294-6505-4736-A2CB-0BBFF99BA57C}"/>
              </a:ext>
            </a:extLst>
          </p:cNvPr>
          <p:cNvSpPr txBox="1"/>
          <p:nvPr/>
        </p:nvSpPr>
        <p:spPr>
          <a:xfrm>
            <a:off x="4774092" y="1686024"/>
            <a:ext cx="2155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Classement Final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18D0F-66D6-457E-B90B-F302C6CFBECC}"/>
              </a:ext>
            </a:extLst>
          </p:cNvPr>
          <p:cNvSpPr txBox="1"/>
          <p:nvPr/>
        </p:nvSpPr>
        <p:spPr>
          <a:xfrm>
            <a:off x="4231341" y="4563035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incomplet</a:t>
            </a:r>
          </a:p>
        </p:txBody>
      </p:sp>
      <p:sp>
        <p:nvSpPr>
          <p:cNvPr id="19" name="Organigramme : Connecteur 18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500039" y="6251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13</a:t>
            </a:r>
          </a:p>
          <a:p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A5D2D-BD3F-4F3F-91FA-1461DE566213}"/>
              </a:ext>
            </a:extLst>
          </p:cNvPr>
          <p:cNvSpPr txBox="1"/>
          <p:nvPr/>
        </p:nvSpPr>
        <p:spPr>
          <a:xfrm>
            <a:off x="344178" y="3975587"/>
            <a:ext cx="755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kern="0" dirty="0">
                <a:solidFill>
                  <a:prstClr val="white"/>
                </a:solidFill>
                <a:latin typeface="Calibri"/>
              </a:rPr>
              <a:t>Conception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493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24" y="1517654"/>
            <a:ext cx="9522588" cy="468608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47" y="1478284"/>
            <a:ext cx="9205758" cy="49534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23" y="1249119"/>
            <a:ext cx="9634867" cy="53625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E39D3-86BB-4EC6-8831-48E1B601314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0149E3F0-F997-4E0A-8109-66469D28C08B}"/>
              </a:ext>
            </a:extLst>
          </p:cNvPr>
          <p:cNvGrpSpPr/>
          <p:nvPr/>
        </p:nvGrpSpPr>
        <p:grpSpPr>
          <a:xfrm>
            <a:off x="6431625" y="835589"/>
            <a:ext cx="243840" cy="243840"/>
            <a:chOff x="1802156" y="3284570"/>
            <a:chExt cx="365760" cy="36576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53D384B-83E3-48C7-ADE0-58D21F77E99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045BF83E-EA24-4942-8834-AF2E2439143A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17C52677-D50F-45A1-81DC-BB1C9382B856}"/>
              </a:ext>
            </a:extLst>
          </p:cNvPr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814D0C33-DA9B-414D-BD8B-3AC3EABAD95D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485D3BC4-BABB-45F1-BF34-485D71E4BE3C}"/>
              </a:ext>
            </a:extLst>
          </p:cNvPr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EA55B123-8E12-4DAC-98E4-BB07F111828C}"/>
              </a:ext>
            </a:extLst>
          </p:cNvPr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Conception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1C99271-02C4-4CC8-989F-B848F3562466}"/>
              </a:ext>
            </a:extLst>
          </p:cNvPr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Réalisation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61A98540-CB1E-4352-A10E-8076008DE814}"/>
              </a:ext>
            </a:extLst>
          </p:cNvPr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 et perspectives</a:t>
            </a:r>
          </a:p>
        </p:txBody>
      </p:sp>
      <p:sp>
        <p:nvSpPr>
          <p:cNvPr id="14" name="ZoneTexte 2">
            <a:extLst>
              <a:ext uri="{FF2B5EF4-FFF2-40B4-BE49-F238E27FC236}">
                <a16:creationId xmlns:a16="http://schemas.microsoft.com/office/drawing/2014/main" id="{09891021-3A19-4BF8-87D8-7FE5DB35DB60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Contexte et problématique</a:t>
            </a:r>
          </a:p>
        </p:txBody>
      </p:sp>
      <p:sp>
        <p:nvSpPr>
          <p:cNvPr id="15" name="ZoneTexte 2">
            <a:extLst>
              <a:ext uri="{FF2B5EF4-FFF2-40B4-BE49-F238E27FC236}">
                <a16:creationId xmlns:a16="http://schemas.microsoft.com/office/drawing/2014/main" id="{AC7292E6-70EB-4A61-B53D-57830DB4BB30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mathématique d’aide à la décision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B785A8AB-8C8A-4502-92DB-5B891434047F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rganigramme : Connecteur 17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12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94" y="964325"/>
            <a:ext cx="7238134" cy="52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/>
          <p:cNvCxnSpPr>
            <a:cxnSpLocks/>
            <a:endCxn id="10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0149E3F0-F997-4E0A-8109-66469D28C08B}"/>
              </a:ext>
            </a:extLst>
          </p:cNvPr>
          <p:cNvGrpSpPr/>
          <p:nvPr/>
        </p:nvGrpSpPr>
        <p:grpSpPr>
          <a:xfrm>
            <a:off x="6431625" y="835589"/>
            <a:ext cx="243840" cy="243840"/>
            <a:chOff x="1802156" y="3284570"/>
            <a:chExt cx="365760" cy="365760"/>
          </a:xfrm>
        </p:grpSpPr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853D384B-83E3-48C7-ADE0-58D21F77E99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045BF83E-EA24-4942-8834-AF2E2439143A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Oval 10">
            <a:extLst>
              <a:ext uri="{FF2B5EF4-FFF2-40B4-BE49-F238E27FC236}">
                <a16:creationId xmlns:a16="http://schemas.microsoft.com/office/drawing/2014/main" id="{814D0C33-DA9B-414D-BD8B-3AC3EABAD95D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rganigramme : Connecteur 14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500039" y="6251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13</a:t>
            </a:r>
            <a:endParaRPr lang="fr-FR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89" y="1147302"/>
            <a:ext cx="8632168" cy="4725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8" y="4080949"/>
            <a:ext cx="3570804" cy="2530764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34" y="1186673"/>
            <a:ext cx="6870302" cy="48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954E-6 4.44444E-6 L -0.11959 0.0486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-253218" y="168814"/>
            <a:ext cx="928467" cy="309489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0"/>
          <p:cNvSpPr txBox="1"/>
          <p:nvPr/>
        </p:nvSpPr>
        <p:spPr>
          <a:xfrm>
            <a:off x="801859" y="8317"/>
            <a:ext cx="52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</a:rPr>
              <a:t>Sommaire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5828030" y="1188749"/>
            <a:ext cx="19728" cy="4460970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rot="10800000">
            <a:off x="5697417" y="1080841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 rot="10800000">
            <a:off x="5221220" y="1076893"/>
            <a:ext cx="337625" cy="309489"/>
          </a:xfrm>
          <a:prstGeom prst="homePlate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9"/>
          <p:cNvSpPr txBox="1"/>
          <p:nvPr/>
        </p:nvSpPr>
        <p:spPr>
          <a:xfrm>
            <a:off x="1515043" y="1000804"/>
            <a:ext cx="350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BD392F"/>
                </a:solidFill>
                <a:latin typeface="Tw Cen MT" panose="020B0602020104020603" pitchFamily="34" charset="0"/>
              </a:rPr>
              <a:t>Contexte et problématique</a:t>
            </a:r>
          </a:p>
        </p:txBody>
      </p:sp>
      <p:sp>
        <p:nvSpPr>
          <p:cNvPr id="16" name="Oval 15"/>
          <p:cNvSpPr/>
          <p:nvPr/>
        </p:nvSpPr>
        <p:spPr>
          <a:xfrm rot="10800000">
            <a:off x="5697417" y="2196297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6099721" y="2196295"/>
            <a:ext cx="337625" cy="309489"/>
          </a:xfrm>
          <a:prstGeom prst="homePlat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2"/>
          <p:cNvSpPr txBox="1"/>
          <p:nvPr/>
        </p:nvSpPr>
        <p:spPr>
          <a:xfrm>
            <a:off x="6649700" y="1935540"/>
            <a:ext cx="310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400" dirty="0" smtClean="0">
                <a:solidFill>
                  <a:srgbClr val="558B2F"/>
                </a:solidFill>
                <a:latin typeface="Tw Cen MT" panose="020B0602020104020603" pitchFamily="34" charset="0"/>
                <a:sym typeface="+mn-ea"/>
              </a:rPr>
              <a:t>Méthode </a:t>
            </a:r>
            <a:r>
              <a:rPr lang="fr-FR" altLang="en-US" sz="2400" dirty="0">
                <a:solidFill>
                  <a:srgbClr val="558B2F"/>
                </a:solidFill>
                <a:latin typeface="Tw Cen MT" panose="020B0602020104020603" pitchFamily="34" charset="0"/>
                <a:sym typeface="+mn-ea"/>
              </a:rPr>
              <a:t>mathématique d’aide à la décision</a:t>
            </a:r>
            <a:endParaRPr lang="x-none" altLang="en-US" sz="2400" dirty="0">
              <a:solidFill>
                <a:srgbClr val="558B2F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98800" y="3311752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 rot="10800000">
            <a:off x="5220498" y="3311751"/>
            <a:ext cx="337625" cy="309489"/>
          </a:xfrm>
          <a:prstGeom prst="homePlate">
            <a:avLst/>
          </a:prstGeom>
          <a:solidFill>
            <a:srgbClr val="1EA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5"/>
          <p:cNvSpPr txBox="1"/>
          <p:nvPr/>
        </p:nvSpPr>
        <p:spPr>
          <a:xfrm>
            <a:off x="3461509" y="3205959"/>
            <a:ext cx="156036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400" dirty="0">
                <a:solidFill>
                  <a:srgbClr val="1EA185"/>
                </a:solidFill>
                <a:latin typeface="Tw Cen MT" panose="020B0602020104020603" pitchFamily="34" charset="0"/>
                <a:sym typeface="+mn-ea"/>
              </a:rPr>
              <a:t>Conception</a:t>
            </a:r>
            <a:endParaRPr lang="x-none" altLang="fr-FR" sz="2400" dirty="0">
              <a:solidFill>
                <a:srgbClr val="1EA185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461846" y="474299"/>
            <a:ext cx="125506" cy="114475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5707081" y="4427207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6099720" y="4423906"/>
            <a:ext cx="337625" cy="309489"/>
          </a:xfrm>
          <a:prstGeom prst="homePlat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32"/>
          <p:cNvSpPr txBox="1"/>
          <p:nvPr/>
        </p:nvSpPr>
        <p:spPr>
          <a:xfrm>
            <a:off x="6644120" y="4347817"/>
            <a:ext cx="150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Tw Cen MT" panose="020B0602020104020603" pitchFamily="34" charset="0"/>
                <a:sym typeface="+mn-ea"/>
              </a:rPr>
              <a:t>Réalisation</a:t>
            </a:r>
            <a:endParaRPr lang="en-US" altLang="fr-FR" sz="2400" dirty="0">
              <a:solidFill>
                <a:srgbClr val="7030A0"/>
              </a:solidFill>
              <a:latin typeface="Tw Cen MT" panose="020B0602020104020603" pitchFamily="34" charset="0"/>
              <a:sym typeface="+mn-ea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531537"/>
            <a:ext cx="2461846" cy="0"/>
          </a:xfrm>
          <a:prstGeom prst="line">
            <a:avLst/>
          </a:prstGeom>
          <a:ln w="317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entagon 46">
            <a:extLst>
              <a:ext uri="{FF2B5EF4-FFF2-40B4-BE49-F238E27FC236}">
                <a16:creationId xmlns:a16="http://schemas.microsoft.com/office/drawing/2014/main" id="{D5CB52A4-44D4-4B5D-88D3-ED0EE5FEFFB2}"/>
              </a:ext>
            </a:extLst>
          </p:cNvPr>
          <p:cNvSpPr/>
          <p:nvPr/>
        </p:nvSpPr>
        <p:spPr>
          <a:xfrm rot="10800000">
            <a:off x="5215234" y="5542664"/>
            <a:ext cx="337625" cy="309489"/>
          </a:xfrm>
          <a:prstGeom prst="homePlat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7759DD1-7886-4D3A-9154-817DE8A8F232}"/>
              </a:ext>
            </a:extLst>
          </p:cNvPr>
          <p:cNvSpPr/>
          <p:nvPr/>
        </p:nvSpPr>
        <p:spPr>
          <a:xfrm rot="10800000">
            <a:off x="5707081" y="5542663"/>
            <a:ext cx="281354" cy="3094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id="{401AFF11-A365-422C-AB81-BB49EB60EBE5}"/>
              </a:ext>
            </a:extLst>
          </p:cNvPr>
          <p:cNvSpPr txBox="1"/>
          <p:nvPr/>
        </p:nvSpPr>
        <p:spPr>
          <a:xfrm>
            <a:off x="3366229" y="5281909"/>
            <a:ext cx="184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52D3"/>
                </a:solidFill>
                <a:latin typeface="Tw Cen MT" panose="020B0602020104020603" pitchFamily="34" charset="0"/>
                <a:sym typeface="+mn-ea"/>
              </a:rPr>
              <a:t>Conclusion et </a:t>
            </a:r>
          </a:p>
          <a:p>
            <a:r>
              <a:rPr lang="en-US" sz="2400" dirty="0">
                <a:solidFill>
                  <a:srgbClr val="0252D3"/>
                </a:solidFill>
                <a:latin typeface="Tw Cen MT" panose="020B0602020104020603" pitchFamily="34" charset="0"/>
                <a:sym typeface="+mn-ea"/>
              </a:rPr>
              <a:t>perspectives</a:t>
            </a:r>
            <a:endParaRPr lang="en-US" altLang="fr-FR" sz="2400" dirty="0">
              <a:solidFill>
                <a:srgbClr val="0252D3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11" name="Organigramme : Connecteur 10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7" grpId="0" animBg="1"/>
      <p:bldP spid="21" grpId="0"/>
      <p:bldP spid="24" grpId="0" animBg="1"/>
      <p:bldP spid="25" grpId="0"/>
      <p:bldP spid="26" grpId="0" bldLvl="0" animBg="1"/>
      <p:bldP spid="47" grpId="0" animBg="1"/>
      <p:bldP spid="48" grpId="0"/>
      <p:bldP spid="23" grpId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0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A5D2D-BD3F-4F3F-91FA-1461DE566213}"/>
              </a:ext>
            </a:extLst>
          </p:cNvPr>
          <p:cNvSpPr txBox="1"/>
          <p:nvPr/>
        </p:nvSpPr>
        <p:spPr>
          <a:xfrm>
            <a:off x="344178" y="3975587"/>
            <a:ext cx="755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Réalisation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614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7">
            <a:extLst>
              <a:ext uri="{FF2B5EF4-FFF2-40B4-BE49-F238E27FC236}">
                <a16:creationId xmlns:a16="http://schemas.microsoft.com/office/drawing/2014/main" id="{232E9044-F35D-4BD1-B0C2-873D4143A5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277003" y="1533098"/>
            <a:ext cx="3293829" cy="3072564"/>
            <a:chOff x="1626431" y="1684420"/>
            <a:chExt cx="4682520" cy="4387510"/>
          </a:xfrm>
        </p:grpSpPr>
        <p:sp>
          <p:nvSpPr>
            <p:cNvPr id="74" name="AutoShape 18">
              <a:extLst>
                <a:ext uri="{FF2B5EF4-FFF2-40B4-BE49-F238E27FC236}">
                  <a16:creationId xmlns:a16="http://schemas.microsoft.com/office/drawing/2014/main" id="{9E2DC552-1093-455C-9045-39607C77E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066" y="1913667"/>
              <a:ext cx="4155251" cy="1392435"/>
            </a:xfrm>
            <a:custGeom>
              <a:avLst/>
              <a:gdLst>
                <a:gd name="T0" fmla="*/ 10800 w 21600"/>
                <a:gd name="T1" fmla="+- 0 12261 2923"/>
                <a:gd name="T2" fmla="*/ 12261 h 18677"/>
                <a:gd name="T3" fmla="*/ 10800 w 21600"/>
                <a:gd name="T4" fmla="+- 0 12261 2923"/>
                <a:gd name="T5" fmla="*/ 12261 h 18677"/>
                <a:gd name="T6" fmla="*/ 10800 w 21600"/>
                <a:gd name="T7" fmla="+- 0 12261 2923"/>
                <a:gd name="T8" fmla="*/ 12261 h 18677"/>
                <a:gd name="T9" fmla="*/ 10800 w 21600"/>
                <a:gd name="T10" fmla="+- 0 12261 2923"/>
                <a:gd name="T11" fmla="*/ 12261 h 18677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18677">
                  <a:moveTo>
                    <a:pt x="0" y="18677"/>
                  </a:moveTo>
                  <a:cubicBezTo>
                    <a:pt x="565" y="14923"/>
                    <a:pt x="1448" y="11555"/>
                    <a:pt x="2560" y="8730"/>
                  </a:cubicBezTo>
                  <a:cubicBezTo>
                    <a:pt x="7135" y="-2897"/>
                    <a:pt x="14475" y="-2923"/>
                    <a:pt x="19040" y="8730"/>
                  </a:cubicBezTo>
                  <a:cubicBezTo>
                    <a:pt x="20185" y="11651"/>
                    <a:pt x="21048" y="15035"/>
                    <a:pt x="21600" y="18677"/>
                  </a:cubicBezTo>
                </a:path>
              </a:pathLst>
            </a:cu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A284E407-BC99-48E8-A680-EEF9FB80A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520" y="1684420"/>
              <a:ext cx="444343" cy="444343"/>
            </a:xfrm>
            <a:prstGeom prst="ellipse">
              <a:avLst/>
            </a:prstGeom>
            <a:solidFill>
              <a:srgbClr val="F5C0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EACB7206-901B-4C3E-B8D0-6CC73DC5D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157" y="1790057"/>
              <a:ext cx="233068" cy="2330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B0CAF490-C55D-4F50-B01C-92B4B845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399" y="2110527"/>
              <a:ext cx="444343" cy="444343"/>
            </a:xfrm>
            <a:prstGeom prst="ellipse">
              <a:avLst/>
            </a:prstGeom>
            <a:solidFill>
              <a:srgbClr val="4DAA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F73731D8-954B-447B-987F-47648CAE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036" y="2216164"/>
              <a:ext cx="233069" cy="2330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FE34025B-0C6F-4355-B5A7-ED266F0A3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640" y="2110527"/>
              <a:ext cx="444343" cy="444343"/>
            </a:xfrm>
            <a:prstGeom prst="ellipse">
              <a:avLst/>
            </a:prstGeom>
            <a:solidFill>
              <a:srgbClr val="E680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D1A77765-3D8E-433D-A1AF-E60F15AE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277" y="2216164"/>
              <a:ext cx="233069" cy="2330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CEA19F21-491A-48A5-8EB3-6717E735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608" y="3219677"/>
              <a:ext cx="444343" cy="444343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 dirty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92BEACFD-3B0B-4228-A656-2FFD85FCB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0245" y="3325315"/>
              <a:ext cx="233068" cy="2330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6C7D462D-9B33-44F8-BDB3-21639921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431" y="3219677"/>
              <a:ext cx="444343" cy="444343"/>
            </a:xfrm>
            <a:prstGeom prst="ellipse">
              <a:avLst/>
            </a:prstGeom>
            <a:solidFill>
              <a:srgbClr val="584E95"/>
            </a:solidFill>
            <a:ln w="3175" cap="flat" cmpd="sng">
              <a:solidFill>
                <a:srgbClr val="8E00DB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6585CDD7-42B9-4510-A269-8568D273F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069" y="3325315"/>
              <a:ext cx="233068" cy="23306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5D753053-A1C3-42DB-A174-9913B6AA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808" y="2485800"/>
              <a:ext cx="3327767" cy="3327766"/>
            </a:xfrm>
            <a:prstGeom prst="ellipse">
              <a:avLst/>
            </a:prstGeom>
            <a:solidFill>
              <a:srgbClr val="ECEEF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86" name="AutoShape 30">
              <a:extLst>
                <a:ext uri="{FF2B5EF4-FFF2-40B4-BE49-F238E27FC236}">
                  <a16:creationId xmlns:a16="http://schemas.microsoft.com/office/drawing/2014/main" id="{B966794F-E436-4B5B-86B2-67D0F271C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476" y="4153591"/>
              <a:ext cx="3844506" cy="1918339"/>
            </a:xfrm>
            <a:custGeom>
              <a:avLst/>
              <a:gdLst>
                <a:gd name="T0" fmla="*/ 10800 w 21600"/>
                <a:gd name="T1" fmla="*/ 9837 h 19675"/>
                <a:gd name="T2" fmla="*/ 10800 w 21600"/>
                <a:gd name="T3" fmla="*/ 9837 h 19675"/>
                <a:gd name="T4" fmla="*/ 10800 w 21600"/>
                <a:gd name="T5" fmla="*/ 9837 h 19675"/>
                <a:gd name="T6" fmla="*/ 10800 w 21600"/>
                <a:gd name="T7" fmla="*/ 9837 h 19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19675">
                  <a:moveTo>
                    <a:pt x="0" y="0"/>
                  </a:moveTo>
                  <a:cubicBezTo>
                    <a:pt x="5" y="5032"/>
                    <a:pt x="1060" y="10062"/>
                    <a:pt x="3164" y="13901"/>
                  </a:cubicBezTo>
                  <a:cubicBezTo>
                    <a:pt x="7381" y="21600"/>
                    <a:pt x="14219" y="21600"/>
                    <a:pt x="18436" y="13901"/>
                  </a:cubicBezTo>
                  <a:cubicBezTo>
                    <a:pt x="20540" y="10062"/>
                    <a:pt x="21595" y="5032"/>
                    <a:pt x="21600" y="0"/>
                  </a:cubicBezTo>
                  <a:lnTo>
                    <a:pt x="21304" y="0"/>
                  </a:lnTo>
                  <a:cubicBezTo>
                    <a:pt x="21298" y="4894"/>
                    <a:pt x="20273" y="9783"/>
                    <a:pt x="18227" y="13517"/>
                  </a:cubicBezTo>
                  <a:cubicBezTo>
                    <a:pt x="14125" y="21005"/>
                    <a:pt x="7475" y="21005"/>
                    <a:pt x="3373" y="13517"/>
                  </a:cubicBezTo>
                  <a:cubicBezTo>
                    <a:pt x="1327" y="9783"/>
                    <a:pt x="302" y="4894"/>
                    <a:pt x="2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EEF3">
                <a:alpha val="4045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93" tIns="27093" rIns="27093" bIns="27093" anchor="ctr"/>
            <a:lstStyle/>
            <a:p>
              <a:pPr algn="ctr" defTabSz="585788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22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97" name="Group 41">
              <a:extLst>
                <a:ext uri="{FF2B5EF4-FFF2-40B4-BE49-F238E27FC236}">
                  <a16:creationId xmlns:a16="http://schemas.microsoft.com/office/drawing/2014/main" id="{F08FF344-B545-4597-A7EE-11FDA7AAA53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462507" y="3516837"/>
              <a:ext cx="2998444" cy="1541410"/>
              <a:chOff x="0" y="-296720"/>
              <a:chExt cx="2998444" cy="1541411"/>
            </a:xfrm>
          </p:grpSpPr>
          <p:grpSp>
            <p:nvGrpSpPr>
              <p:cNvPr id="98" name="Group 42">
                <a:extLst>
                  <a:ext uri="{FF2B5EF4-FFF2-40B4-BE49-F238E27FC236}">
                    <a16:creationId xmlns:a16="http://schemas.microsoft.com/office/drawing/2014/main" id="{9853FE4A-D7CF-4EA6-A5CE-9616C5D0CD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-296720"/>
                <a:ext cx="2998444" cy="1360195"/>
                <a:chOff x="-642307" y="-395934"/>
                <a:chExt cx="2998445" cy="1360196"/>
              </a:xfrm>
            </p:grpSpPr>
            <p:sp>
              <p:nvSpPr>
                <p:cNvPr id="105" name="Text Box 43">
                  <a:extLst>
                    <a:ext uri="{FF2B5EF4-FFF2-40B4-BE49-F238E27FC236}">
                      <a16:creationId xmlns:a16="http://schemas.microsoft.com/office/drawing/2014/main" id="{F1F11EA4-1536-4D4C-8F86-A4CFA0273E8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-195700" y="-395934"/>
                  <a:ext cx="2135302" cy="1296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>
                      <a:solidFill>
                        <a:srgbClr val="53585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Outils &amp;</a:t>
                  </a:r>
                </a:p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fr-FR" altLang="fr-FR" sz="2800" dirty="0">
                      <a:solidFill>
                        <a:srgbClr val="53585F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Arial" panose="020B0604020202020204" pitchFamily="34" charset="0"/>
                    </a:rPr>
                    <a:t>langages</a:t>
                  </a:r>
                </a:p>
              </p:txBody>
            </p:sp>
            <p:sp>
              <p:nvSpPr>
                <p:cNvPr id="106" name="Text Box 44">
                  <a:extLst>
                    <a:ext uri="{FF2B5EF4-FFF2-40B4-BE49-F238E27FC236}">
                      <a16:creationId xmlns:a16="http://schemas.microsoft.com/office/drawing/2014/main" id="{403DDF92-2CAA-468C-895D-8A2DD0ECE4C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-642307" y="379659"/>
                  <a:ext cx="2998445" cy="5846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800" dirty="0">
                    <a:solidFill>
                      <a:srgbClr val="53585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99" name="Group 45">
                <a:extLst>
                  <a:ext uri="{FF2B5EF4-FFF2-40B4-BE49-F238E27FC236}">
                    <a16:creationId xmlns:a16="http://schemas.microsoft.com/office/drawing/2014/main" id="{132A444F-2BAB-48EF-9F09-4BA7BBC0D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474" y="1111397"/>
                <a:ext cx="1053414" cy="133294"/>
                <a:chOff x="0" y="0"/>
                <a:chExt cx="1053413" cy="133293"/>
              </a:xfrm>
            </p:grpSpPr>
            <p:sp>
              <p:nvSpPr>
                <p:cNvPr id="100" name="Oval 46">
                  <a:extLst>
                    <a:ext uri="{FF2B5EF4-FFF2-40B4-BE49-F238E27FC236}">
                      <a16:creationId xmlns:a16="http://schemas.microsoft.com/office/drawing/2014/main" id="{A1CF6E90-1660-4420-AD9B-EFF3E7A30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33293" cy="133293"/>
                </a:xfrm>
                <a:prstGeom prst="ellipse">
                  <a:avLst/>
                </a:prstGeom>
                <a:solidFill>
                  <a:srgbClr val="584E9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101" name="Oval 47">
                  <a:extLst>
                    <a:ext uri="{FF2B5EF4-FFF2-40B4-BE49-F238E27FC236}">
                      <a16:creationId xmlns:a16="http://schemas.microsoft.com/office/drawing/2014/main" id="{FF575DAB-D099-4C61-A32B-C351504F16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030" y="0"/>
                  <a:ext cx="133293" cy="133293"/>
                </a:xfrm>
                <a:prstGeom prst="ellipse">
                  <a:avLst/>
                </a:prstGeom>
                <a:solidFill>
                  <a:srgbClr val="4DAAB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102" name="Oval 48">
                  <a:extLst>
                    <a:ext uri="{FF2B5EF4-FFF2-40B4-BE49-F238E27FC236}">
                      <a16:creationId xmlns:a16="http://schemas.microsoft.com/office/drawing/2014/main" id="{60C3FC46-C3FE-4E90-BA10-3A46470FB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060" y="0"/>
                  <a:ext cx="133293" cy="133293"/>
                </a:xfrm>
                <a:prstGeom prst="ellipse">
                  <a:avLst/>
                </a:prstGeom>
                <a:solidFill>
                  <a:srgbClr val="F5C04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103" name="Oval 49">
                  <a:extLst>
                    <a:ext uri="{FF2B5EF4-FFF2-40B4-BE49-F238E27FC236}">
                      <a16:creationId xmlns:a16="http://schemas.microsoft.com/office/drawing/2014/main" id="{AFB63410-1BE7-43AA-BE07-3B412B356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090" y="0"/>
                  <a:ext cx="133293" cy="133293"/>
                </a:xfrm>
                <a:prstGeom prst="ellipse">
                  <a:avLst/>
                </a:prstGeom>
                <a:solidFill>
                  <a:srgbClr val="E6803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104" name="Oval 50">
                  <a:extLst>
                    <a:ext uri="{FF2B5EF4-FFF2-40B4-BE49-F238E27FC236}">
                      <a16:creationId xmlns:a16="http://schemas.microsoft.com/office/drawing/2014/main" id="{7609A965-B3C2-415C-BD55-2D1650570D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120" y="0"/>
                  <a:ext cx="133293" cy="133293"/>
                </a:xfrm>
                <a:prstGeom prst="ellipse">
                  <a:avLst/>
                </a:prstGeom>
                <a:solidFill>
                  <a:srgbClr val="AE479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7093" tIns="27093" rIns="27093" bIns="27093" anchor="ctr"/>
                <a:lstStyle/>
                <a:p>
                  <a:pPr algn="ctr" defTabSz="585788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22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</p:grpSp>
      <p:sp>
        <p:nvSpPr>
          <p:cNvPr id="118" name="Freeform 5">
            <a:extLst>
              <a:ext uri="{FF2B5EF4-FFF2-40B4-BE49-F238E27FC236}">
                <a16:creationId xmlns:a16="http://schemas.microsoft.com/office/drawing/2014/main" id="{A50CAFDF-CF73-4F72-AE12-3B9E1A9C7BA7}"/>
              </a:ext>
            </a:extLst>
          </p:cNvPr>
          <p:cNvSpPr/>
          <p:nvPr/>
        </p:nvSpPr>
        <p:spPr>
          <a:xfrm>
            <a:off x="7496523" y="2082990"/>
            <a:ext cx="2922933" cy="1173351"/>
          </a:xfrm>
          <a:custGeom>
            <a:avLst/>
            <a:gdLst>
              <a:gd name="connsiteX0" fmla="*/ 0 w 5734050"/>
              <a:gd name="connsiteY0" fmla="*/ 1885950 h 1885950"/>
              <a:gd name="connsiteX1" fmla="*/ 1885950 w 5734050"/>
              <a:gd name="connsiteY1" fmla="*/ 0 h 1885950"/>
              <a:gd name="connsiteX2" fmla="*/ 5734050 w 5734050"/>
              <a:gd name="connsiteY2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4050" h="1885950">
                <a:moveTo>
                  <a:pt x="0" y="1885950"/>
                </a:moveTo>
                <a:lnTo>
                  <a:pt x="1885950" y="0"/>
                </a:lnTo>
                <a:lnTo>
                  <a:pt x="5734050" y="0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B51696CF-A22C-4E35-849F-21D44AF97709}"/>
              </a:ext>
            </a:extLst>
          </p:cNvPr>
          <p:cNvSpPr/>
          <p:nvPr/>
        </p:nvSpPr>
        <p:spPr>
          <a:xfrm flipH="1">
            <a:off x="1413519" y="2082990"/>
            <a:ext cx="2922933" cy="1204807"/>
          </a:xfrm>
          <a:custGeom>
            <a:avLst/>
            <a:gdLst>
              <a:gd name="connsiteX0" fmla="*/ 0 w 5734050"/>
              <a:gd name="connsiteY0" fmla="*/ 1885950 h 1885950"/>
              <a:gd name="connsiteX1" fmla="*/ 1885950 w 5734050"/>
              <a:gd name="connsiteY1" fmla="*/ 0 h 1885950"/>
              <a:gd name="connsiteX2" fmla="*/ 5734050 w 5734050"/>
              <a:gd name="connsiteY2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4050" h="1885950">
                <a:moveTo>
                  <a:pt x="0" y="1885950"/>
                </a:moveTo>
                <a:lnTo>
                  <a:pt x="1885950" y="0"/>
                </a:lnTo>
                <a:lnTo>
                  <a:pt x="5734050" y="0"/>
                </a:lnTo>
              </a:path>
            </a:pathLst>
          </a:custGeom>
          <a:ln>
            <a:solidFill>
              <a:srgbClr val="8E00D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62">
            <a:extLst>
              <a:ext uri="{FF2B5EF4-FFF2-40B4-BE49-F238E27FC236}">
                <a16:creationId xmlns:a16="http://schemas.microsoft.com/office/drawing/2014/main" id="{0218E414-04A0-4A2B-B073-B0F8B9297B5A}"/>
              </a:ext>
            </a:extLst>
          </p:cNvPr>
          <p:cNvSpPr/>
          <p:nvPr/>
        </p:nvSpPr>
        <p:spPr>
          <a:xfrm>
            <a:off x="6982710" y="4146317"/>
            <a:ext cx="3451603" cy="45719"/>
          </a:xfrm>
          <a:custGeom>
            <a:avLst/>
            <a:gdLst>
              <a:gd name="connsiteX0" fmla="*/ 0 w 2019300"/>
              <a:gd name="connsiteY0" fmla="*/ 0 h 0"/>
              <a:gd name="connsiteX1" fmla="*/ 2019300 w 201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62">
            <a:extLst>
              <a:ext uri="{FF2B5EF4-FFF2-40B4-BE49-F238E27FC236}">
                <a16:creationId xmlns:a16="http://schemas.microsoft.com/office/drawing/2014/main" id="{2A12AAA3-F572-480D-BB51-711C5062D903}"/>
              </a:ext>
            </a:extLst>
          </p:cNvPr>
          <p:cNvSpPr/>
          <p:nvPr/>
        </p:nvSpPr>
        <p:spPr>
          <a:xfrm rot="5400000">
            <a:off x="5020166" y="5450569"/>
            <a:ext cx="1771650" cy="45719"/>
          </a:xfrm>
          <a:custGeom>
            <a:avLst/>
            <a:gdLst>
              <a:gd name="connsiteX0" fmla="*/ 0 w 2019300"/>
              <a:gd name="connsiteY0" fmla="*/ 0 h 0"/>
              <a:gd name="connsiteX1" fmla="*/ 2019300 w 201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62">
            <a:extLst>
              <a:ext uri="{FF2B5EF4-FFF2-40B4-BE49-F238E27FC236}">
                <a16:creationId xmlns:a16="http://schemas.microsoft.com/office/drawing/2014/main" id="{8E3EB55D-632B-4BD9-A91E-C23CB4582ADC}"/>
              </a:ext>
            </a:extLst>
          </p:cNvPr>
          <p:cNvSpPr/>
          <p:nvPr/>
        </p:nvSpPr>
        <p:spPr>
          <a:xfrm>
            <a:off x="1413520" y="4146317"/>
            <a:ext cx="3432534" cy="74715"/>
          </a:xfrm>
          <a:custGeom>
            <a:avLst/>
            <a:gdLst>
              <a:gd name="connsiteX0" fmla="*/ 0 w 2019300"/>
              <a:gd name="connsiteY0" fmla="*/ 0 h 0"/>
              <a:gd name="connsiteX1" fmla="*/ 2019300 w 201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19300">
                <a:moveTo>
                  <a:pt x="0" y="0"/>
                </a:moveTo>
                <a:lnTo>
                  <a:pt x="2019300" y="0"/>
                </a:lnTo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Image 1">
            <a:extLst>
              <a:ext uri="{FF2B5EF4-FFF2-40B4-BE49-F238E27FC236}">
                <a16:creationId xmlns:a16="http://schemas.microsoft.com/office/drawing/2014/main" id="{5E1E34F8-55EB-4591-B955-318D48D44C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27" y="2439767"/>
            <a:ext cx="1504433" cy="1477401"/>
          </a:xfrm>
          <a:prstGeom prst="rect">
            <a:avLst/>
          </a:prstGeom>
          <a:ln w="19050" cap="sq">
            <a:noFill/>
            <a:miter lim="800000"/>
          </a:ln>
          <a:effectLst/>
        </p:spPr>
      </p:pic>
      <p:pic>
        <p:nvPicPr>
          <p:cNvPr id="125" name="Image 2">
            <a:extLst>
              <a:ext uri="{FF2B5EF4-FFF2-40B4-BE49-F238E27FC236}">
                <a16:creationId xmlns:a16="http://schemas.microsoft.com/office/drawing/2014/main" id="{EF86CF09-F07A-457E-AB9D-0F9F0DE1550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38" y="4660250"/>
            <a:ext cx="2228847" cy="1140896"/>
          </a:xfrm>
          <a:prstGeom prst="rect">
            <a:avLst/>
          </a:prstGeom>
        </p:spPr>
      </p:pic>
      <p:pic>
        <p:nvPicPr>
          <p:cNvPr id="127" name="Image 7">
            <a:extLst>
              <a:ext uri="{FF2B5EF4-FFF2-40B4-BE49-F238E27FC236}">
                <a16:creationId xmlns:a16="http://schemas.microsoft.com/office/drawing/2014/main" id="{C2126810-FD7B-4E10-8D0D-CF7A454F492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18" y="4807829"/>
            <a:ext cx="2917190" cy="647700"/>
          </a:xfrm>
          <a:prstGeom prst="rect">
            <a:avLst/>
          </a:prstGeom>
        </p:spPr>
      </p:pic>
      <p:pic>
        <p:nvPicPr>
          <p:cNvPr id="128" name="Image 8">
            <a:extLst>
              <a:ext uri="{FF2B5EF4-FFF2-40B4-BE49-F238E27FC236}">
                <a16:creationId xmlns:a16="http://schemas.microsoft.com/office/drawing/2014/main" id="{BA9F2C61-3D40-4D8E-89C2-6E76AB48301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45" y="4686771"/>
            <a:ext cx="1905000" cy="914400"/>
          </a:xfrm>
          <a:prstGeom prst="rect">
            <a:avLst/>
          </a:prstGeom>
        </p:spPr>
      </p:pic>
      <p:pic>
        <p:nvPicPr>
          <p:cNvPr id="129" name="Image 6">
            <a:extLst>
              <a:ext uri="{FF2B5EF4-FFF2-40B4-BE49-F238E27FC236}">
                <a16:creationId xmlns:a16="http://schemas.microsoft.com/office/drawing/2014/main" id="{60E21578-BC54-4CB6-ACAA-DF94AD5AF72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99" y="2259331"/>
            <a:ext cx="2743200" cy="626745"/>
          </a:xfrm>
          <a:prstGeom prst="rect">
            <a:avLst/>
          </a:prstGeom>
        </p:spPr>
      </p:pic>
      <p:pic>
        <p:nvPicPr>
          <p:cNvPr id="130" name="Image 5">
            <a:extLst>
              <a:ext uri="{FF2B5EF4-FFF2-40B4-BE49-F238E27FC236}">
                <a16:creationId xmlns:a16="http://schemas.microsoft.com/office/drawing/2014/main" id="{EECA195F-DB48-4950-852A-50EED08144B1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0" y="2167635"/>
            <a:ext cx="1398457" cy="1549422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3A5F378E-68AF-4FDA-921C-513E91ADE9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45" y="3025322"/>
            <a:ext cx="2421315" cy="105461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C97B30C7-AF56-4496-866D-479E9821A8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35" y="4425244"/>
            <a:ext cx="1776663" cy="1500742"/>
          </a:xfrm>
          <a:prstGeom prst="rect">
            <a:avLst/>
          </a:prstGeom>
        </p:spPr>
      </p:pic>
      <p:cxnSp>
        <p:nvCxnSpPr>
          <p:cNvPr id="51" name="Straight Connector 3"/>
          <p:cNvCxnSpPr>
            <a:cxnSpLocks/>
            <a:endCxn id="89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87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8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89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0" name="Group 5">
            <a:extLst>
              <a:ext uri="{FF2B5EF4-FFF2-40B4-BE49-F238E27FC236}">
                <a16:creationId xmlns:a16="http://schemas.microsoft.com/office/drawing/2014/main" id="{9F50907B-64CF-407F-8FE2-6F417EE644EF}"/>
              </a:ext>
            </a:extLst>
          </p:cNvPr>
          <p:cNvGrpSpPr/>
          <p:nvPr/>
        </p:nvGrpSpPr>
        <p:grpSpPr>
          <a:xfrm>
            <a:off x="8462599" y="874959"/>
            <a:ext cx="243840" cy="243840"/>
            <a:chOff x="1802156" y="3284570"/>
            <a:chExt cx="365760" cy="365760"/>
          </a:xfrm>
        </p:grpSpPr>
        <p:sp>
          <p:nvSpPr>
            <p:cNvPr id="91" name="Oval 6">
              <a:extLst>
                <a:ext uri="{FF2B5EF4-FFF2-40B4-BE49-F238E27FC236}">
                  <a16:creationId xmlns:a16="http://schemas.microsoft.com/office/drawing/2014/main" id="{9691CF9B-CA6C-49D3-976D-F38C2E95376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E0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964D9BCF-692F-4F0C-AC16-4C1F4DA74081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3" name="Oval 10">
            <a:extLst>
              <a:ext uri="{FF2B5EF4-FFF2-40B4-BE49-F238E27FC236}">
                <a16:creationId xmlns:a16="http://schemas.microsoft.com/office/drawing/2014/main" id="{108D3FA0-5103-42C7-A7CC-3A4551B72FC4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Organigramme : Connecteur 51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14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0" grpId="0" animBg="1"/>
      <p:bldP spid="121" grpId="0" animBg="1"/>
      <p:bldP spid="122" grpId="0" animBg="1"/>
      <p:bldP spid="123" grpId="0" animBg="1"/>
      <p:bldP spid="67" grpId="0" animBg="1"/>
      <p:bldP spid="68" grpId="0" animBg="1"/>
      <p:bldP spid="70" grpId="0"/>
      <p:bldP spid="71" grpId="0"/>
      <p:bldP spid="72" grpId="0"/>
      <p:bldP spid="87" grpId="0"/>
      <p:bldP spid="88" grpId="0"/>
      <p:bldP spid="89" grpId="0" animBg="1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B4E989-9BC5-4DB4-8DAD-C9ED72021E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9F50907B-64CF-407F-8FE2-6F417EE644EF}"/>
              </a:ext>
            </a:extLst>
          </p:cNvPr>
          <p:cNvGrpSpPr/>
          <p:nvPr/>
        </p:nvGrpSpPr>
        <p:grpSpPr>
          <a:xfrm>
            <a:off x="8462599" y="874959"/>
            <a:ext cx="243840" cy="243840"/>
            <a:chOff x="1802156" y="3284570"/>
            <a:chExt cx="365760" cy="36576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691CF9B-CA6C-49D3-976D-F38C2E95376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E0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64D9BCF-692F-4F0C-AC16-4C1F4DA74081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D639D396-9C73-4000-B336-EBCB54665F6B}"/>
              </a:ext>
            </a:extLst>
          </p:cNvPr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08D3FA0-5103-42C7-A7CC-3A4551B72FC4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98627DC-DA86-4945-87C5-6EB43981A9AC}"/>
              </a:ext>
            </a:extLst>
          </p:cNvPr>
          <p:cNvSpPr/>
          <p:nvPr/>
        </p:nvSpPr>
        <p:spPr>
          <a:xfrm>
            <a:off x="6470995" y="883778"/>
            <a:ext cx="16510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A2D327A0-5053-4AC3-960D-31AF2004352F}"/>
              </a:ext>
            </a:extLst>
          </p:cNvPr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04AA76E-4487-449E-A80E-34230490CE75}"/>
              </a:ext>
            </a:extLst>
          </p:cNvPr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4CA8D736-C9FA-4DB7-8E27-0403E5853E8D}"/>
              </a:ext>
            </a:extLst>
          </p:cNvPr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14" name="ZoneTexte 2">
            <a:extLst>
              <a:ext uri="{FF2B5EF4-FFF2-40B4-BE49-F238E27FC236}">
                <a16:creationId xmlns:a16="http://schemas.microsoft.com/office/drawing/2014/main" id="{474FEDAF-AFFF-4CDD-8263-1E1778872B5B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15" name="ZoneTexte 2">
            <a:extLst>
              <a:ext uri="{FF2B5EF4-FFF2-40B4-BE49-F238E27FC236}">
                <a16:creationId xmlns:a16="http://schemas.microsoft.com/office/drawing/2014/main" id="{D01F4300-12E5-406B-81DB-90CD433EDE93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350DB7B-3A21-4A67-B51F-C20A44B4DE37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rganigramme : Connecteur 17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15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248508"/>
            <a:ext cx="10199077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B4E989-9BC5-4DB4-8DAD-C9ED72021E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9F50907B-64CF-407F-8FE2-6F417EE644EF}"/>
              </a:ext>
            </a:extLst>
          </p:cNvPr>
          <p:cNvGrpSpPr/>
          <p:nvPr/>
        </p:nvGrpSpPr>
        <p:grpSpPr>
          <a:xfrm>
            <a:off x="8462599" y="874959"/>
            <a:ext cx="243840" cy="243840"/>
            <a:chOff x="1802156" y="3284570"/>
            <a:chExt cx="365760" cy="36576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691CF9B-CA6C-49D3-976D-F38C2E95376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E0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64D9BCF-692F-4F0C-AC16-4C1F4DA74081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D639D396-9C73-4000-B336-EBCB54665F6B}"/>
              </a:ext>
            </a:extLst>
          </p:cNvPr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08D3FA0-5103-42C7-A7CC-3A4551B72FC4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98627DC-DA86-4945-87C5-6EB43981A9AC}"/>
              </a:ext>
            </a:extLst>
          </p:cNvPr>
          <p:cNvSpPr/>
          <p:nvPr/>
        </p:nvSpPr>
        <p:spPr>
          <a:xfrm>
            <a:off x="6470995" y="883778"/>
            <a:ext cx="16510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A2D327A0-5053-4AC3-960D-31AF2004352F}"/>
              </a:ext>
            </a:extLst>
          </p:cNvPr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04AA76E-4487-449E-A80E-34230490CE75}"/>
              </a:ext>
            </a:extLst>
          </p:cNvPr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4CA8D736-C9FA-4DB7-8E27-0403E5853E8D}"/>
              </a:ext>
            </a:extLst>
          </p:cNvPr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14" name="ZoneTexte 2">
            <a:extLst>
              <a:ext uri="{FF2B5EF4-FFF2-40B4-BE49-F238E27FC236}">
                <a16:creationId xmlns:a16="http://schemas.microsoft.com/office/drawing/2014/main" id="{474FEDAF-AFFF-4CDD-8263-1E1778872B5B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15" name="ZoneTexte 2">
            <a:extLst>
              <a:ext uri="{FF2B5EF4-FFF2-40B4-BE49-F238E27FC236}">
                <a16:creationId xmlns:a16="http://schemas.microsoft.com/office/drawing/2014/main" id="{D01F4300-12E5-406B-81DB-90CD433EDE93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350DB7B-3A21-4A67-B51F-C20A44B4DE37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rganigramme : Connecteur 16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500039" y="6251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16</a:t>
            </a:r>
            <a:endParaRPr lang="fr-FR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5" y="1248508"/>
            <a:ext cx="10234246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B4E989-9BC5-4DB4-8DAD-C9ED72021E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9F50907B-64CF-407F-8FE2-6F417EE644EF}"/>
              </a:ext>
            </a:extLst>
          </p:cNvPr>
          <p:cNvGrpSpPr/>
          <p:nvPr/>
        </p:nvGrpSpPr>
        <p:grpSpPr>
          <a:xfrm>
            <a:off x="8462599" y="874959"/>
            <a:ext cx="243840" cy="243840"/>
            <a:chOff x="1802156" y="3284570"/>
            <a:chExt cx="365760" cy="36576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691CF9B-CA6C-49D3-976D-F38C2E95376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E0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64D9BCF-692F-4F0C-AC16-4C1F4DA74081}"/>
                </a:ext>
              </a:extLst>
            </p:cNvPr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D639D396-9C73-4000-B336-EBCB54665F6B}"/>
              </a:ext>
            </a:extLst>
          </p:cNvPr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08D3FA0-5103-42C7-A7CC-3A4551B72FC4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98627DC-DA86-4945-87C5-6EB43981A9AC}"/>
              </a:ext>
            </a:extLst>
          </p:cNvPr>
          <p:cNvSpPr/>
          <p:nvPr/>
        </p:nvSpPr>
        <p:spPr>
          <a:xfrm>
            <a:off x="6470995" y="883778"/>
            <a:ext cx="16510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A2D327A0-5053-4AC3-960D-31AF2004352F}"/>
              </a:ext>
            </a:extLst>
          </p:cNvPr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04AA76E-4487-449E-A80E-34230490CE75}"/>
              </a:ext>
            </a:extLst>
          </p:cNvPr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4CA8D736-C9FA-4DB7-8E27-0403E5853E8D}"/>
              </a:ext>
            </a:extLst>
          </p:cNvPr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14" name="ZoneTexte 2">
            <a:extLst>
              <a:ext uri="{FF2B5EF4-FFF2-40B4-BE49-F238E27FC236}">
                <a16:creationId xmlns:a16="http://schemas.microsoft.com/office/drawing/2014/main" id="{474FEDAF-AFFF-4CDD-8263-1E1778872B5B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15" name="ZoneTexte 2">
            <a:extLst>
              <a:ext uri="{FF2B5EF4-FFF2-40B4-BE49-F238E27FC236}">
                <a16:creationId xmlns:a16="http://schemas.microsoft.com/office/drawing/2014/main" id="{D01F4300-12E5-406B-81DB-90CD433EDE93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350DB7B-3A21-4A67-B51F-C20A44B4DE37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rganigramme : Connecteur 16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500039" y="6251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17</a:t>
            </a:r>
            <a:endParaRPr lang="fr-FR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5" y="1266093"/>
            <a:ext cx="10255452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B4E989-9BC5-4DB4-8DAD-C9ED72021E3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9F50907B-64CF-407F-8FE2-6F417EE644EF}"/>
              </a:ext>
            </a:extLst>
          </p:cNvPr>
          <p:cNvGrpSpPr/>
          <p:nvPr/>
        </p:nvGrpSpPr>
        <p:grpSpPr>
          <a:xfrm>
            <a:off x="8462599" y="874960"/>
            <a:ext cx="243840" cy="243840"/>
            <a:chOff x="1802156" y="3284570"/>
            <a:chExt cx="365760" cy="365760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691CF9B-CA6C-49D3-976D-F38C2E953764}"/>
                </a:ext>
              </a:extLst>
            </p:cNvPr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E00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64D9BCF-692F-4F0C-AC16-4C1F4DA74081}"/>
                </a:ext>
              </a:extLst>
            </p:cNvPr>
            <p:cNvSpPr/>
            <p:nvPr/>
          </p:nvSpPr>
          <p:spPr>
            <a:xfrm>
              <a:off x="1893596" y="3376009"/>
              <a:ext cx="182880" cy="182880"/>
            </a:xfrm>
            <a:prstGeom prst="ellipse">
              <a:avLst/>
            </a:prstGeom>
            <a:solidFill>
              <a:srgbClr val="8E0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" name="Oval 9">
            <a:extLst>
              <a:ext uri="{FF2B5EF4-FFF2-40B4-BE49-F238E27FC236}">
                <a16:creationId xmlns:a16="http://schemas.microsoft.com/office/drawing/2014/main" id="{D639D396-9C73-4000-B336-EBCB54665F6B}"/>
              </a:ext>
            </a:extLst>
          </p:cNvPr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108D3FA0-5103-42C7-A7CC-3A4551B72FC4}"/>
              </a:ext>
            </a:extLst>
          </p:cNvPr>
          <p:cNvSpPr/>
          <p:nvPr/>
        </p:nvSpPr>
        <p:spPr>
          <a:xfrm>
            <a:off x="825041" y="874959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E98627DC-DA86-4945-87C5-6EB43981A9AC}"/>
              </a:ext>
            </a:extLst>
          </p:cNvPr>
          <p:cNvSpPr/>
          <p:nvPr/>
        </p:nvSpPr>
        <p:spPr>
          <a:xfrm>
            <a:off x="6470995" y="883778"/>
            <a:ext cx="165100" cy="165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ZoneTexte 3">
            <a:extLst>
              <a:ext uri="{FF2B5EF4-FFF2-40B4-BE49-F238E27FC236}">
                <a16:creationId xmlns:a16="http://schemas.microsoft.com/office/drawing/2014/main" id="{A2D327A0-5053-4AC3-960D-31AF2004352F}"/>
              </a:ext>
            </a:extLst>
          </p:cNvPr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04AA76E-4487-449E-A80E-34230490CE75}"/>
              </a:ext>
            </a:extLst>
          </p:cNvPr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4CA8D736-C9FA-4DB7-8E27-0403E5853E8D}"/>
              </a:ext>
            </a:extLst>
          </p:cNvPr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14" name="ZoneTexte 2">
            <a:extLst>
              <a:ext uri="{FF2B5EF4-FFF2-40B4-BE49-F238E27FC236}">
                <a16:creationId xmlns:a16="http://schemas.microsoft.com/office/drawing/2014/main" id="{474FEDAF-AFFF-4CDD-8263-1E1778872B5B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15" name="ZoneTexte 2">
            <a:extLst>
              <a:ext uri="{FF2B5EF4-FFF2-40B4-BE49-F238E27FC236}">
                <a16:creationId xmlns:a16="http://schemas.microsoft.com/office/drawing/2014/main" id="{D01F4300-12E5-406B-81DB-90CD433EDE93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0350DB7B-3A21-4A67-B51F-C20A44B4DE37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rganigramme : Connecteur 16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18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5" y="1248508"/>
            <a:ext cx="1025183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2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A5D2D-BD3F-4F3F-91FA-1461DE566213}"/>
              </a:ext>
            </a:extLst>
          </p:cNvPr>
          <p:cNvSpPr txBox="1"/>
          <p:nvPr/>
        </p:nvSpPr>
        <p:spPr>
          <a:xfrm>
            <a:off x="344178" y="3875575"/>
            <a:ext cx="5751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</a:t>
            </a:r>
            <a:r>
              <a:rPr kumimoji="0" lang="en-US" sz="7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lang="en-US" sz="7200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sz="7200" kern="0" baseline="0" dirty="0">
                <a:solidFill>
                  <a:prstClr val="white"/>
                </a:solidFill>
                <a:latin typeface="Calibri"/>
              </a:rPr>
              <a:t>perspectives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27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Группа 6">
            <a:extLst>
              <a:ext uri="{FF2B5EF4-FFF2-40B4-BE49-F238E27FC236}">
                <a16:creationId xmlns:a16="http://schemas.microsoft.com/office/drawing/2014/main" id="{F043B1FD-1A92-4564-BFF6-627836CF9C9A}"/>
              </a:ext>
            </a:extLst>
          </p:cNvPr>
          <p:cNvGrpSpPr>
            <a:grpSpLocks/>
          </p:cNvGrpSpPr>
          <p:nvPr/>
        </p:nvGrpSpPr>
        <p:grpSpPr bwMode="auto">
          <a:xfrm>
            <a:off x="882888" y="1154119"/>
            <a:ext cx="9857143" cy="5335942"/>
            <a:chOff x="1423382" y="2267473"/>
            <a:chExt cx="15564307" cy="8556580"/>
          </a:xfrm>
        </p:grpSpPr>
        <p:sp>
          <p:nvSpPr>
            <p:cNvPr id="138" name="Полилиния 52">
              <a:extLst>
                <a:ext uri="{FF2B5EF4-FFF2-40B4-BE49-F238E27FC236}">
                  <a16:creationId xmlns:a16="http://schemas.microsoft.com/office/drawing/2014/main" id="{0949AA7C-863A-4CBA-9D6E-FC3337208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052" y="4805793"/>
              <a:ext cx="4140099" cy="4140004"/>
            </a:xfrm>
            <a:custGeom>
              <a:avLst/>
              <a:gdLst>
                <a:gd name="T0" fmla="*/ 2544143 w 7668212"/>
                <a:gd name="T1" fmla="*/ 129020 h 7668212"/>
                <a:gd name="T2" fmla="*/ 129020 w 7668212"/>
                <a:gd name="T3" fmla="*/ 2544143 h 7668212"/>
                <a:gd name="T4" fmla="*/ 2544143 w 7668212"/>
                <a:gd name="T5" fmla="*/ 4959266 h 7668212"/>
                <a:gd name="T6" fmla="*/ 4959266 w 7668212"/>
                <a:gd name="T7" fmla="*/ 2544143 h 7668212"/>
                <a:gd name="T8" fmla="*/ 2544143 w 7668212"/>
                <a:gd name="T9" fmla="*/ 129020 h 7668212"/>
                <a:gd name="T10" fmla="*/ 2544143 w 7668212"/>
                <a:gd name="T11" fmla="*/ 0 h 7668212"/>
                <a:gd name="T12" fmla="*/ 5088285 w 7668212"/>
                <a:gd name="T13" fmla="*/ 2544143 h 7668212"/>
                <a:gd name="T14" fmla="*/ 2544143 w 7668212"/>
                <a:gd name="T15" fmla="*/ 5088285 h 7668212"/>
                <a:gd name="T16" fmla="*/ 0 w 7668212"/>
                <a:gd name="T17" fmla="*/ 2544143 h 7668212"/>
                <a:gd name="T18" fmla="*/ 2544143 w 7668212"/>
                <a:gd name="T19" fmla="*/ 0 h 76682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68212" h="7668212">
                  <a:moveTo>
                    <a:pt x="3834106" y="194436"/>
                  </a:moveTo>
                  <a:cubicBezTo>
                    <a:pt x="1823972" y="194436"/>
                    <a:pt x="194436" y="1823972"/>
                    <a:pt x="194436" y="3834106"/>
                  </a:cubicBezTo>
                  <a:cubicBezTo>
                    <a:pt x="194436" y="5844240"/>
                    <a:pt x="1823972" y="7473776"/>
                    <a:pt x="3834106" y="7473776"/>
                  </a:cubicBezTo>
                  <a:cubicBezTo>
                    <a:pt x="5844240" y="7473776"/>
                    <a:pt x="7473776" y="5844240"/>
                    <a:pt x="7473776" y="3834106"/>
                  </a:cubicBezTo>
                  <a:cubicBezTo>
                    <a:pt x="7473776" y="1823972"/>
                    <a:pt x="5844240" y="194436"/>
                    <a:pt x="3834106" y="194436"/>
                  </a:cubicBezTo>
                  <a:close/>
                  <a:moveTo>
                    <a:pt x="3834106" y="0"/>
                  </a:moveTo>
                  <a:cubicBezTo>
                    <a:pt x="5951624" y="0"/>
                    <a:pt x="7668212" y="1716588"/>
                    <a:pt x="7668212" y="3834106"/>
                  </a:cubicBezTo>
                  <a:cubicBezTo>
                    <a:pt x="7668212" y="5951624"/>
                    <a:pt x="5951624" y="7668212"/>
                    <a:pt x="3834106" y="7668212"/>
                  </a:cubicBezTo>
                  <a:cubicBezTo>
                    <a:pt x="1716588" y="7668212"/>
                    <a:pt x="0" y="5951624"/>
                    <a:pt x="0" y="3834106"/>
                  </a:cubicBezTo>
                  <a:cubicBezTo>
                    <a:pt x="0" y="1716588"/>
                    <a:pt x="1716588" y="0"/>
                    <a:pt x="3834106" y="0"/>
                  </a:cubicBezTo>
                  <a:close/>
                </a:path>
              </a:pathLst>
            </a:custGeom>
            <a:solidFill>
              <a:srgbClr val="EFF0F4">
                <a:alpha val="4509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2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grpSp>
          <p:nvGrpSpPr>
            <p:cNvPr id="139" name="Группа 6">
              <a:extLst>
                <a:ext uri="{FF2B5EF4-FFF2-40B4-BE49-F238E27FC236}">
                  <a16:creationId xmlns:a16="http://schemas.microsoft.com/office/drawing/2014/main" id="{2616E9FB-87E9-4AD7-B7AF-5888752B6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3317" y="5228047"/>
              <a:ext cx="3295570" cy="3295493"/>
              <a:chOff x="8681397" y="3378135"/>
              <a:chExt cx="7669166" cy="7668989"/>
            </a:xfrm>
          </p:grpSpPr>
          <p:sp>
            <p:nvSpPr>
              <p:cNvPr id="226" name="Полилиния 44">
                <a:extLst>
                  <a:ext uri="{FF2B5EF4-FFF2-40B4-BE49-F238E27FC236}">
                    <a16:creationId xmlns:a16="http://schemas.microsoft.com/office/drawing/2014/main" id="{00F2D645-FCC5-47F0-A0C3-369A88942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1397" y="3378135"/>
                <a:ext cx="7669166" cy="7668989"/>
              </a:xfrm>
              <a:custGeom>
                <a:avLst/>
                <a:gdLst>
                  <a:gd name="T0" fmla="*/ 3834106 w 7668212"/>
                  <a:gd name="T1" fmla="*/ 194436 h 7668212"/>
                  <a:gd name="T2" fmla="*/ 194436 w 7668212"/>
                  <a:gd name="T3" fmla="*/ 3834106 h 7668212"/>
                  <a:gd name="T4" fmla="*/ 3834106 w 7668212"/>
                  <a:gd name="T5" fmla="*/ 7473776 h 7668212"/>
                  <a:gd name="T6" fmla="*/ 7473776 w 7668212"/>
                  <a:gd name="T7" fmla="*/ 3834106 h 7668212"/>
                  <a:gd name="T8" fmla="*/ 3834106 w 7668212"/>
                  <a:gd name="T9" fmla="*/ 194436 h 7668212"/>
                  <a:gd name="T10" fmla="*/ 3834106 w 7668212"/>
                  <a:gd name="T11" fmla="*/ 0 h 7668212"/>
                  <a:gd name="T12" fmla="*/ 7668212 w 7668212"/>
                  <a:gd name="T13" fmla="*/ 3834106 h 7668212"/>
                  <a:gd name="T14" fmla="*/ 3834106 w 7668212"/>
                  <a:gd name="T15" fmla="*/ 7668212 h 7668212"/>
                  <a:gd name="T16" fmla="*/ 0 w 7668212"/>
                  <a:gd name="T17" fmla="*/ 3834106 h 7668212"/>
                  <a:gd name="T18" fmla="*/ 3834106 w 7668212"/>
                  <a:gd name="T19" fmla="*/ 0 h 76682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668212" h="7668212">
                    <a:moveTo>
                      <a:pt x="3834106" y="194436"/>
                    </a:moveTo>
                    <a:cubicBezTo>
                      <a:pt x="1823972" y="194436"/>
                      <a:pt x="194436" y="1823972"/>
                      <a:pt x="194436" y="3834106"/>
                    </a:cubicBezTo>
                    <a:cubicBezTo>
                      <a:pt x="194436" y="5844240"/>
                      <a:pt x="1823972" y="7473776"/>
                      <a:pt x="3834106" y="7473776"/>
                    </a:cubicBezTo>
                    <a:cubicBezTo>
                      <a:pt x="5844240" y="7473776"/>
                      <a:pt x="7473776" y="5844240"/>
                      <a:pt x="7473776" y="3834106"/>
                    </a:cubicBezTo>
                    <a:cubicBezTo>
                      <a:pt x="7473776" y="1823972"/>
                      <a:pt x="5844240" y="194436"/>
                      <a:pt x="3834106" y="194436"/>
                    </a:cubicBezTo>
                    <a:close/>
                    <a:moveTo>
                      <a:pt x="3834106" y="0"/>
                    </a:moveTo>
                    <a:cubicBezTo>
                      <a:pt x="5951624" y="0"/>
                      <a:pt x="7668212" y="1716588"/>
                      <a:pt x="7668212" y="3834106"/>
                    </a:cubicBezTo>
                    <a:cubicBezTo>
                      <a:pt x="7668212" y="5951624"/>
                      <a:pt x="5951624" y="7668212"/>
                      <a:pt x="3834106" y="7668212"/>
                    </a:cubicBezTo>
                    <a:cubicBezTo>
                      <a:pt x="1716588" y="7668212"/>
                      <a:pt x="0" y="5951624"/>
                      <a:pt x="0" y="3834106"/>
                    </a:cubicBezTo>
                    <a:cubicBezTo>
                      <a:pt x="0" y="1716588"/>
                      <a:pt x="1716588" y="0"/>
                      <a:pt x="383410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242A6"/>
                  </a:gs>
                  <a:gs pos="49500">
                    <a:srgbClr val="5886CE"/>
                  </a:gs>
                  <a:gs pos="99001">
                    <a:srgbClr val="5EC9F6"/>
                  </a:gs>
                  <a:gs pos="100000">
                    <a:srgbClr val="5EC9F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marL="0" marR="0" lvl="0" indent="0" defTabSz="8255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22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Helvetica Neue" charset="0"/>
                </a:endParaRPr>
              </a:p>
            </p:txBody>
          </p:sp>
          <p:sp>
            <p:nvSpPr>
              <p:cNvPr id="227" name="Text Box 27">
                <a:extLst>
                  <a:ext uri="{FF2B5EF4-FFF2-40B4-BE49-F238E27FC236}">
                    <a16:creationId xmlns:a16="http://schemas.microsoft.com/office/drawing/2014/main" id="{3F06B17D-4875-4F06-9D2E-2139069232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81314" y="4965567"/>
                <a:ext cx="7569249" cy="3732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lvl="0" algn="ctr" defTabSz="8255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x-none" sz="3000" kern="0" dirty="0" smtClean="0">
                    <a:solidFill>
                      <a:srgbClr val="555B64"/>
                    </a:solidFill>
                    <a:latin typeface="Impact" charset="0"/>
                    <a:ea typeface="Impact" charset="0"/>
                    <a:cs typeface="Impact" charset="0"/>
                    <a:sym typeface="Helvetica Neue" charset="0"/>
                  </a:rPr>
                  <a:t>Notre application</a:t>
                </a:r>
                <a:endParaRPr kumimoji="0" lang="en-US" altLang="x-none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555B64"/>
                  </a:solidFill>
                  <a:effectLst/>
                  <a:uLnTx/>
                  <a:uFillTx/>
                  <a:latin typeface="Impact" charset="0"/>
                  <a:ea typeface="Impact" charset="0"/>
                  <a:cs typeface="Impact" charset="0"/>
                  <a:sym typeface="Helvetica Neue" charset="0"/>
                </a:endParaRPr>
              </a:p>
            </p:txBody>
          </p:sp>
        </p:grpSp>
        <p:sp>
          <p:nvSpPr>
            <p:cNvPr id="140" name="Овал 7">
              <a:extLst>
                <a:ext uri="{FF2B5EF4-FFF2-40B4-BE49-F238E27FC236}">
                  <a16:creationId xmlns:a16="http://schemas.microsoft.com/office/drawing/2014/main" id="{9E3D65DD-C534-48F9-9B87-B3170234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9000" y="4913737"/>
              <a:ext cx="3924205" cy="3924115"/>
            </a:xfrm>
            <a:prstGeom prst="ellipse">
              <a:avLst/>
            </a:prstGeom>
            <a:noFill/>
            <a:ln w="25400">
              <a:solidFill>
                <a:srgbClr val="BFC5CE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1" name="Овал 8">
              <a:extLst>
                <a:ext uri="{FF2B5EF4-FFF2-40B4-BE49-F238E27FC236}">
                  <a16:creationId xmlns:a16="http://schemas.microsoft.com/office/drawing/2014/main" id="{4C4F8893-714B-4F4F-9971-82C56823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7057" y="5051843"/>
              <a:ext cx="149221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2" name="Овал 56">
              <a:extLst>
                <a:ext uri="{FF2B5EF4-FFF2-40B4-BE49-F238E27FC236}">
                  <a16:creationId xmlns:a16="http://schemas.microsoft.com/office/drawing/2014/main" id="{9D2397F0-5E63-4C45-93D2-8C77960A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7057" y="8537828"/>
              <a:ext cx="150809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3" name="Овал 57">
              <a:extLst>
                <a:ext uri="{FF2B5EF4-FFF2-40B4-BE49-F238E27FC236}">
                  <a16:creationId xmlns:a16="http://schemas.microsoft.com/office/drawing/2014/main" id="{6DBA401F-1BEA-4AE2-BAFC-DBC079B25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2719" y="6623394"/>
              <a:ext cx="150808" cy="152393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4" name="Овал 58">
              <a:extLst>
                <a:ext uri="{FF2B5EF4-FFF2-40B4-BE49-F238E27FC236}">
                  <a16:creationId xmlns:a16="http://schemas.microsoft.com/office/drawing/2014/main" id="{3AB3160C-8229-4766-AADD-A9FAAE50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800" y="5043906"/>
              <a:ext cx="149221" cy="150805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5" name="Овал 59">
              <a:extLst>
                <a:ext uri="{FF2B5EF4-FFF2-40B4-BE49-F238E27FC236}">
                  <a16:creationId xmlns:a16="http://schemas.microsoft.com/office/drawing/2014/main" id="{676645C1-647C-4439-A3F7-0346E7A8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100" y="8550528"/>
              <a:ext cx="149221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6" name="Овал 60">
              <a:extLst>
                <a:ext uri="{FF2B5EF4-FFF2-40B4-BE49-F238E27FC236}">
                  <a16:creationId xmlns:a16="http://schemas.microsoft.com/office/drawing/2014/main" id="{4D19C591-E3BD-4CFA-B5EC-BAFD7610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801" y="6620219"/>
              <a:ext cx="149221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47" name="Полилиния 12">
              <a:extLst>
                <a:ext uri="{FF2B5EF4-FFF2-40B4-BE49-F238E27FC236}">
                  <a16:creationId xmlns:a16="http://schemas.microsoft.com/office/drawing/2014/main" id="{60B44ED1-4DAB-4000-BE7B-C994B700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6970" y="3903499"/>
              <a:ext cx="1587104" cy="1198800"/>
            </a:xfrm>
            <a:custGeom>
              <a:avLst/>
              <a:gdLst>
                <a:gd name="T0" fmla="*/ 0 w 2117558"/>
                <a:gd name="T1" fmla="*/ 1198800 h 1179094"/>
                <a:gd name="T2" fmla="*/ 739445 w 2117558"/>
                <a:gd name="T3" fmla="*/ 195722 h 1179094"/>
                <a:gd name="T4" fmla="*/ 1028010 w 2117558"/>
                <a:gd name="T5" fmla="*/ 0 h 1179094"/>
                <a:gd name="T6" fmla="*/ 1587103 w 2117558"/>
                <a:gd name="T7" fmla="*/ 0 h 11790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7558" h="1179094">
                  <a:moveTo>
                    <a:pt x="0" y="1179094"/>
                  </a:moveTo>
                  <a:lnTo>
                    <a:pt x="986589" y="192505"/>
                  </a:lnTo>
                  <a:cubicBezTo>
                    <a:pt x="1075897" y="111610"/>
                    <a:pt x="1187507" y="8412"/>
                    <a:pt x="1371600" y="0"/>
                  </a:cubicBezTo>
                  <a:lnTo>
                    <a:pt x="2117558" y="0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48" name="Полилиния 14">
              <a:extLst>
                <a:ext uri="{FF2B5EF4-FFF2-40B4-BE49-F238E27FC236}">
                  <a16:creationId xmlns:a16="http://schemas.microsoft.com/office/drawing/2014/main" id="{7887100E-2E57-42A4-83C5-C757CBE85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5916" y="6696783"/>
              <a:ext cx="785812" cy="346249"/>
            </a:xfrm>
            <a:custGeom>
              <a:avLst/>
              <a:gdLst>
                <a:gd name="T0" fmla="*/ 0 w 8163"/>
                <a:gd name="T1" fmla="*/ 0 h 346249"/>
                <a:gd name="T2" fmla="*/ 785812 w 8163"/>
                <a:gd name="T3" fmla="*/ 1432778362 h 34624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3" h="346249">
                  <a:moveTo>
                    <a:pt x="0" y="0"/>
                  </a:moveTo>
                  <a:lnTo>
                    <a:pt x="8163" y="4138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49" name="Полилиния 65">
              <a:extLst>
                <a:ext uri="{FF2B5EF4-FFF2-40B4-BE49-F238E27FC236}">
                  <a16:creationId xmlns:a16="http://schemas.microsoft.com/office/drawing/2014/main" id="{397B3DEF-D263-406D-A2FC-FAE842AC30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57975" y="3903500"/>
              <a:ext cx="1587103" cy="1198800"/>
            </a:xfrm>
            <a:custGeom>
              <a:avLst/>
              <a:gdLst>
                <a:gd name="T0" fmla="*/ 0 w 2117558"/>
                <a:gd name="T1" fmla="*/ 1198800 h 1179094"/>
                <a:gd name="T2" fmla="*/ 739445 w 2117558"/>
                <a:gd name="T3" fmla="*/ 195722 h 1179094"/>
                <a:gd name="T4" fmla="*/ 1028010 w 2117558"/>
                <a:gd name="T5" fmla="*/ 0 h 1179094"/>
                <a:gd name="T6" fmla="*/ 1587103 w 2117558"/>
                <a:gd name="T7" fmla="*/ 0 h 11790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7558" h="1179094">
                  <a:moveTo>
                    <a:pt x="0" y="1179094"/>
                  </a:moveTo>
                  <a:lnTo>
                    <a:pt x="986589" y="192505"/>
                  </a:lnTo>
                  <a:cubicBezTo>
                    <a:pt x="1075897" y="111610"/>
                    <a:pt x="1187507" y="8412"/>
                    <a:pt x="1371600" y="0"/>
                  </a:cubicBezTo>
                  <a:lnTo>
                    <a:pt x="2117558" y="0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50" name="Полилиния 66">
              <a:extLst>
                <a:ext uri="{FF2B5EF4-FFF2-40B4-BE49-F238E27FC236}">
                  <a16:creationId xmlns:a16="http://schemas.microsoft.com/office/drawing/2014/main" id="{31099B37-680F-4918-A6F7-AADF7C9F7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504" y="6694402"/>
              <a:ext cx="785812" cy="346249"/>
            </a:xfrm>
            <a:custGeom>
              <a:avLst/>
              <a:gdLst>
                <a:gd name="T0" fmla="*/ 0 w 8163"/>
                <a:gd name="T1" fmla="*/ 0 h 346249"/>
                <a:gd name="T2" fmla="*/ 785812 w 8163"/>
                <a:gd name="T3" fmla="*/ 1432778362 h 34624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3" h="346249">
                  <a:moveTo>
                    <a:pt x="0" y="0"/>
                  </a:moveTo>
                  <a:lnTo>
                    <a:pt x="8163" y="4138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51" name="Полилиния 69">
              <a:extLst>
                <a:ext uri="{FF2B5EF4-FFF2-40B4-BE49-F238E27FC236}">
                  <a16:creationId xmlns:a16="http://schemas.microsoft.com/office/drawing/2014/main" id="{5F925935-0B9B-4E26-B85D-8400A7912BC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657975" y="8623604"/>
              <a:ext cx="1588294" cy="1198800"/>
            </a:xfrm>
            <a:custGeom>
              <a:avLst/>
              <a:gdLst>
                <a:gd name="T0" fmla="*/ 0 w 2117558"/>
                <a:gd name="T1" fmla="*/ 1198800 h 1179094"/>
                <a:gd name="T2" fmla="*/ 740000 w 2117558"/>
                <a:gd name="T3" fmla="*/ 195722 h 1179094"/>
                <a:gd name="T4" fmla="*/ 1028781 w 2117558"/>
                <a:gd name="T5" fmla="*/ 0 h 1179094"/>
                <a:gd name="T6" fmla="*/ 1588294 w 2117558"/>
                <a:gd name="T7" fmla="*/ 0 h 11790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7558" h="1179094">
                  <a:moveTo>
                    <a:pt x="0" y="1179094"/>
                  </a:moveTo>
                  <a:lnTo>
                    <a:pt x="986589" y="192505"/>
                  </a:lnTo>
                  <a:cubicBezTo>
                    <a:pt x="1075897" y="111610"/>
                    <a:pt x="1187507" y="8412"/>
                    <a:pt x="1371600" y="0"/>
                  </a:cubicBezTo>
                  <a:lnTo>
                    <a:pt x="2117558" y="0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52" name="Полилиния 70">
              <a:extLst>
                <a:ext uri="{FF2B5EF4-FFF2-40B4-BE49-F238E27FC236}">
                  <a16:creationId xmlns:a16="http://schemas.microsoft.com/office/drawing/2014/main" id="{3D2176C7-FBE9-4574-B279-B19C1F93DEF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0035779" y="8623604"/>
              <a:ext cx="1588294" cy="1198800"/>
            </a:xfrm>
            <a:custGeom>
              <a:avLst/>
              <a:gdLst>
                <a:gd name="T0" fmla="*/ 0 w 2117558"/>
                <a:gd name="T1" fmla="*/ 1198800 h 1179094"/>
                <a:gd name="T2" fmla="*/ 740000 w 2117558"/>
                <a:gd name="T3" fmla="*/ 195722 h 1179094"/>
                <a:gd name="T4" fmla="*/ 1028781 w 2117558"/>
                <a:gd name="T5" fmla="*/ 0 h 1179094"/>
                <a:gd name="T6" fmla="*/ 1588294 w 2117558"/>
                <a:gd name="T7" fmla="*/ 0 h 11790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7558" h="1179094">
                  <a:moveTo>
                    <a:pt x="0" y="1179094"/>
                  </a:moveTo>
                  <a:lnTo>
                    <a:pt x="986589" y="192505"/>
                  </a:lnTo>
                  <a:cubicBezTo>
                    <a:pt x="1075897" y="111610"/>
                    <a:pt x="1187507" y="8412"/>
                    <a:pt x="1371600" y="0"/>
                  </a:cubicBezTo>
                  <a:lnTo>
                    <a:pt x="2117558" y="0"/>
                  </a:lnTo>
                </a:path>
              </a:pathLst>
            </a:custGeom>
            <a:noFill/>
            <a:ln w="25400" cap="flat" cmpd="sng">
              <a:solidFill>
                <a:srgbClr val="BFC5CE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charset="0"/>
                <a:sym typeface="Helvetica Neue" charset="0"/>
              </a:endParaRPr>
            </a:p>
          </p:txBody>
        </p:sp>
        <p:sp>
          <p:nvSpPr>
            <p:cNvPr id="154" name="Скругленный прямоугольник 77">
              <a:extLst>
                <a:ext uri="{FF2B5EF4-FFF2-40B4-BE49-F238E27FC236}">
                  <a16:creationId xmlns:a16="http://schemas.microsoft.com/office/drawing/2014/main" id="{1660CB52-ED39-4B0B-BCA6-4AD05A45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575" y="6199554"/>
              <a:ext cx="4140099" cy="967844"/>
            </a:xfrm>
            <a:prstGeom prst="roundRect">
              <a:avLst>
                <a:gd name="adj" fmla="val 50000"/>
              </a:avLst>
            </a:prstGeom>
            <a:solidFill>
              <a:srgbClr val="5AA1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55" name="Овал 78">
              <a:extLst>
                <a:ext uri="{FF2B5EF4-FFF2-40B4-BE49-F238E27FC236}">
                  <a16:creationId xmlns:a16="http://schemas.microsoft.com/office/drawing/2014/main" id="{31821975-3C57-4B94-9936-696244632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071" y="6556722"/>
              <a:ext cx="258757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56" name="Овал 79">
              <a:extLst>
                <a:ext uri="{FF2B5EF4-FFF2-40B4-BE49-F238E27FC236}">
                  <a16:creationId xmlns:a16="http://schemas.microsoft.com/office/drawing/2014/main" id="{7CBF464C-6D3F-48D2-AFE9-21DCCD7D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044" y="6610694"/>
              <a:ext cx="150809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57" name="Прямоугольник 80">
              <a:extLst>
                <a:ext uri="{FF2B5EF4-FFF2-40B4-BE49-F238E27FC236}">
                  <a16:creationId xmlns:a16="http://schemas.microsoft.com/office/drawing/2014/main" id="{6050E3EF-0525-4AC2-8C45-282F40739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10" y="6175592"/>
              <a:ext cx="3835156" cy="103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Tableau de </a:t>
              </a:r>
              <a:r>
                <a:rPr lang="en-US" altLang="ru-RU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bord</a:t>
              </a:r>
              <a:r>
                <a:rPr lang="en-US" altLang="ru-RU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riche</a:t>
              </a:r>
            </a:p>
            <a:p>
              <a:pPr marL="0" marR="0" lvl="0" indent="0" algn="ctr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ru-RU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</a:t>
              </a:r>
              <a:r>
                <a:rPr lang="en-US" altLang="ru-RU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en</a:t>
              </a:r>
              <a:r>
                <a:rPr lang="en-US" altLang="ru-RU" kern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</a:t>
              </a:r>
              <a:r>
                <a:rPr lang="en-US" altLang="ru-RU" kern="0" dirty="0" err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indicateurs</a:t>
              </a:r>
              <a:endParaRPr lang="en-US" altLang="ru-RU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 charset="0"/>
              </a:endParaRPr>
            </a:p>
          </p:txBody>
        </p:sp>
        <p:sp>
          <p:nvSpPr>
            <p:cNvPr id="159" name="Скругленный прямоугольник 95">
              <a:extLst>
                <a:ext uri="{FF2B5EF4-FFF2-40B4-BE49-F238E27FC236}">
                  <a16:creationId xmlns:a16="http://schemas.microsoft.com/office/drawing/2014/main" id="{0F7604C0-D3E9-4BE5-B923-CFDB32B5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963" y="3117808"/>
              <a:ext cx="4140099" cy="1511573"/>
            </a:xfrm>
            <a:prstGeom prst="roundRect">
              <a:avLst>
                <a:gd name="adj" fmla="val 50000"/>
              </a:avLst>
            </a:prstGeom>
            <a:solidFill>
              <a:srgbClr val="5568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60" name="Овал 98">
              <a:extLst>
                <a:ext uri="{FF2B5EF4-FFF2-40B4-BE49-F238E27FC236}">
                  <a16:creationId xmlns:a16="http://schemas.microsoft.com/office/drawing/2014/main" id="{FBC6585E-7F90-44BC-9B41-E6374B34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6763" y="6574184"/>
              <a:ext cx="260344" cy="2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61" name="Овал 99">
              <a:extLst>
                <a:ext uri="{FF2B5EF4-FFF2-40B4-BE49-F238E27FC236}">
                  <a16:creationId xmlns:a16="http://schemas.microsoft.com/office/drawing/2014/main" id="{1B42A883-D65B-4059-BFCD-BFB532C1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2325" y="6628156"/>
              <a:ext cx="149221" cy="150805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62" name="Прямоугольник 97">
              <a:extLst>
                <a:ext uri="{FF2B5EF4-FFF2-40B4-BE49-F238E27FC236}">
                  <a16:creationId xmlns:a16="http://schemas.microsoft.com/office/drawing/2014/main" id="{0C790E68-9482-4283-82F1-C912CCF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942" y="3369873"/>
              <a:ext cx="3723954" cy="1036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 algn="ctr"/>
              <a:r>
                <a:rPr lang="fr-FR" dirty="0">
                  <a:solidFill>
                    <a:schemeClr val="bg1"/>
                  </a:solidFill>
                </a:rPr>
                <a:t>Localiser  les offres sur la </a:t>
              </a:r>
              <a:r>
                <a:rPr lang="fr-FR" dirty="0" err="1">
                  <a:solidFill>
                    <a:schemeClr val="bg1"/>
                  </a:solidFill>
                </a:rPr>
                <a:t>map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70" name="Прямоугольник 167">
              <a:extLst>
                <a:ext uri="{FF2B5EF4-FFF2-40B4-BE49-F238E27FC236}">
                  <a16:creationId xmlns:a16="http://schemas.microsoft.com/office/drawing/2014/main" id="{A18BEBD6-568D-4FC5-9059-1EBF6F1F4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6174" y="2946268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5</a:t>
              </a: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72" name="Прямоугольник 173">
              <a:extLst>
                <a:ext uri="{FF2B5EF4-FFF2-40B4-BE49-F238E27FC236}">
                  <a16:creationId xmlns:a16="http://schemas.microsoft.com/office/drawing/2014/main" id="{01D1EDEA-597D-4C39-B38A-391690AF2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6174" y="4505328"/>
              <a:ext cx="851515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6</a:t>
              </a: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74" name="Прямоугольник 188">
              <a:extLst>
                <a:ext uri="{FF2B5EF4-FFF2-40B4-BE49-F238E27FC236}">
                  <a16:creationId xmlns:a16="http://schemas.microsoft.com/office/drawing/2014/main" id="{6E91845C-3617-47DD-81BC-42FE0A1B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6174" y="8863745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7</a:t>
              </a:r>
              <a:endParaRPr kumimoji="0" lang="ru-RU" altLang="ru-RU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76" name="Овал 168">
              <a:extLst>
                <a:ext uri="{FF2B5EF4-FFF2-40B4-BE49-F238E27FC236}">
                  <a16:creationId xmlns:a16="http://schemas.microsoft.com/office/drawing/2014/main" id="{7921DD34-F760-4868-8C4D-55B6DF6E4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7459" y="3007240"/>
              <a:ext cx="260344" cy="260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78" name="Овал 174">
              <a:extLst>
                <a:ext uri="{FF2B5EF4-FFF2-40B4-BE49-F238E27FC236}">
                  <a16:creationId xmlns:a16="http://schemas.microsoft.com/office/drawing/2014/main" id="{9ADDE1C4-C514-4B55-AF7D-FE3DEF3D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4284" y="4562916"/>
              <a:ext cx="258756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80" name="Овал 189">
              <a:extLst>
                <a:ext uri="{FF2B5EF4-FFF2-40B4-BE49-F238E27FC236}">
                  <a16:creationId xmlns:a16="http://schemas.microsoft.com/office/drawing/2014/main" id="{AE7F8C45-3551-4B9E-A4A2-B18409010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522" y="8921985"/>
              <a:ext cx="258757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A26AEE21-5B42-45A1-9630-944D33C3F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36174" y="10441040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8</a:t>
              </a: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86" name="Прямоугольник 203">
              <a:extLst>
                <a:ext uri="{FF2B5EF4-FFF2-40B4-BE49-F238E27FC236}">
                  <a16:creationId xmlns:a16="http://schemas.microsoft.com/office/drawing/2014/main" id="{1E33D909-25E8-4F18-AA9C-31F4CFD4A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82" y="4520464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2</a:t>
              </a:r>
              <a:endParaRPr kumimoji="0" lang="ru-RU" altLang="ru-RU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89" name="Прямоугольник 198">
              <a:extLst>
                <a:ext uri="{FF2B5EF4-FFF2-40B4-BE49-F238E27FC236}">
                  <a16:creationId xmlns:a16="http://schemas.microsoft.com/office/drawing/2014/main" id="{28FD9AD1-73DC-400F-AD03-2F50983C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82" y="2952013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1</a:t>
              </a:r>
              <a:endParaRPr kumimoji="0" lang="ru-RU" altLang="ru-RU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91" name="Прямоугольник 233">
              <a:extLst>
                <a:ext uri="{FF2B5EF4-FFF2-40B4-BE49-F238E27FC236}">
                  <a16:creationId xmlns:a16="http://schemas.microsoft.com/office/drawing/2014/main" id="{4D26B056-094E-46F7-8CD7-5878597A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82" y="10454721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4</a:t>
              </a:r>
              <a:endParaRPr kumimoji="0" lang="ru-RU" altLang="ru-RU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93" name="Овал 204">
              <a:extLst>
                <a:ext uri="{FF2B5EF4-FFF2-40B4-BE49-F238E27FC236}">
                  <a16:creationId xmlns:a16="http://schemas.microsoft.com/office/drawing/2014/main" id="{0646992E-265C-434A-B941-C8439ED4B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97111" y="4572441"/>
              <a:ext cx="260344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95" name="Овал 199">
              <a:extLst>
                <a:ext uri="{FF2B5EF4-FFF2-40B4-BE49-F238E27FC236}">
                  <a16:creationId xmlns:a16="http://schemas.microsoft.com/office/drawing/2014/main" id="{EB52FEFC-4E7A-4149-8226-3055CF01A4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617748" y="3010414"/>
              <a:ext cx="258756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199" name="Овал 229">
              <a:extLst>
                <a:ext uri="{FF2B5EF4-FFF2-40B4-BE49-F238E27FC236}">
                  <a16:creationId xmlns:a16="http://schemas.microsoft.com/office/drawing/2014/main" id="{72A04EE0-2610-41D4-A5F5-7F8CBD72FA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605049" y="8925160"/>
              <a:ext cx="260344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1" name="Прямоугольник 228">
              <a:extLst>
                <a:ext uri="{FF2B5EF4-FFF2-40B4-BE49-F238E27FC236}">
                  <a16:creationId xmlns:a16="http://schemas.microsoft.com/office/drawing/2014/main" id="{7FF1EA08-6173-47BB-8E9F-B0F2599F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382" y="8867191"/>
              <a:ext cx="8515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Step 3</a:t>
              </a:r>
              <a:endParaRPr kumimoji="0" lang="ru-RU" altLang="ru-RU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2" name="Скругленный прямоугольник 88">
              <a:extLst>
                <a:ext uri="{FF2B5EF4-FFF2-40B4-BE49-F238E27FC236}">
                  <a16:creationId xmlns:a16="http://schemas.microsoft.com/office/drawing/2014/main" id="{C2361165-84C0-437B-B861-2D13FD179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263" y="5711103"/>
              <a:ext cx="4151211" cy="1873839"/>
            </a:xfrm>
            <a:prstGeom prst="roundRect">
              <a:avLst>
                <a:gd name="adj" fmla="val 50000"/>
              </a:avLst>
            </a:prstGeom>
            <a:solidFill>
              <a:srgbClr val="57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 defTabSz="8255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chemeClr val="bg1"/>
                  </a:solidFill>
                </a:rPr>
                <a:t>La possibilité pour les recruteurs de répondre aux candidatures</a:t>
              </a:r>
              <a:endParaRPr kumimoji="0" lang="ru-RU" altLang="ru-RU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3" name="Овал 89">
              <a:extLst>
                <a:ext uri="{FF2B5EF4-FFF2-40B4-BE49-F238E27FC236}">
                  <a16:creationId xmlns:a16="http://schemas.microsoft.com/office/drawing/2014/main" id="{889DB042-CBC7-4788-B9DB-05C24A5A2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9433" y="3769204"/>
              <a:ext cx="258756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4" name="Овал 90">
              <a:extLst>
                <a:ext uri="{FF2B5EF4-FFF2-40B4-BE49-F238E27FC236}">
                  <a16:creationId xmlns:a16="http://schemas.microsoft.com/office/drawing/2014/main" id="{7E2663D6-FAEF-4A42-80ED-C1193941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407" y="3823176"/>
              <a:ext cx="150808" cy="150807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5" name="Прямоугольник 91">
              <a:extLst>
                <a:ext uri="{FF2B5EF4-FFF2-40B4-BE49-F238E27FC236}">
                  <a16:creationId xmlns:a16="http://schemas.microsoft.com/office/drawing/2014/main" id="{4B03AB47-A5F5-405D-A5EA-A5BCBA46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3886" y="3706564"/>
              <a:ext cx="2608405" cy="59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6" name="Скругленный прямоугольник 101">
              <a:extLst>
                <a:ext uri="{FF2B5EF4-FFF2-40B4-BE49-F238E27FC236}">
                  <a16:creationId xmlns:a16="http://schemas.microsoft.com/office/drawing/2014/main" id="{44786879-B876-4F7A-B465-A6D5C143C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068" y="9030375"/>
              <a:ext cx="4480804" cy="1595468"/>
            </a:xfrm>
            <a:prstGeom prst="roundRect">
              <a:avLst>
                <a:gd name="adj" fmla="val 50000"/>
              </a:avLst>
            </a:prstGeom>
            <a:solidFill>
              <a:srgbClr val="524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7" name="Овал 104">
              <a:extLst>
                <a:ext uri="{FF2B5EF4-FFF2-40B4-BE49-F238E27FC236}">
                  <a16:creationId xmlns:a16="http://schemas.microsoft.com/office/drawing/2014/main" id="{B1BEDF95-3CCE-48D0-9BFE-0150C1B2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2133" y="9696649"/>
              <a:ext cx="258756" cy="2587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8" name="Овал 105">
              <a:extLst>
                <a:ext uri="{FF2B5EF4-FFF2-40B4-BE49-F238E27FC236}">
                  <a16:creationId xmlns:a16="http://schemas.microsoft.com/office/drawing/2014/main" id="{6CD12005-4A56-4FB4-AB04-E6EAF22E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106" y="9750621"/>
              <a:ext cx="150808" cy="150806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09" name="Прямоугольник 103">
              <a:extLst>
                <a:ext uri="{FF2B5EF4-FFF2-40B4-BE49-F238E27FC236}">
                  <a16:creationId xmlns:a16="http://schemas.microsoft.com/office/drawing/2014/main" id="{C4424BCB-C81F-4310-A895-D67FDB721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0371" y="9129747"/>
              <a:ext cx="3714657" cy="1480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/>
              <a:r>
                <a:rPr lang="fr-FR" dirty="0">
                  <a:solidFill>
                    <a:schemeClr val="bg1"/>
                  </a:solidFill>
                </a:rPr>
                <a:t>Offrir un espace de candidature pour les candidats.</a:t>
              </a:r>
            </a:p>
          </p:txBody>
        </p:sp>
        <p:sp>
          <p:nvSpPr>
            <p:cNvPr id="210" name="Скругленный прямоугольник 82">
              <a:extLst>
                <a:ext uri="{FF2B5EF4-FFF2-40B4-BE49-F238E27FC236}">
                  <a16:creationId xmlns:a16="http://schemas.microsoft.com/office/drawing/2014/main" id="{1234F97E-C3CF-430B-A9A6-3F53562E4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643" y="8871433"/>
              <a:ext cx="4078325" cy="1924815"/>
            </a:xfrm>
            <a:prstGeom prst="roundRect">
              <a:avLst>
                <a:gd name="adj" fmla="val 50000"/>
              </a:avLst>
            </a:prstGeom>
            <a:solidFill>
              <a:srgbClr val="577C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1" name="Овал 83">
              <a:extLst>
                <a:ext uri="{FF2B5EF4-FFF2-40B4-BE49-F238E27FC236}">
                  <a16:creationId xmlns:a16="http://schemas.microsoft.com/office/drawing/2014/main" id="{3C165AD8-C2E5-471C-92C3-BC171AA12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151" y="9688712"/>
              <a:ext cx="258756" cy="260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2" name="Овал 84">
              <a:extLst>
                <a:ext uri="{FF2B5EF4-FFF2-40B4-BE49-F238E27FC236}">
                  <a16:creationId xmlns:a16="http://schemas.microsoft.com/office/drawing/2014/main" id="{7A782465-E9D2-4BAA-8952-ADCAED2B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125" y="9742684"/>
              <a:ext cx="149221" cy="152393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3" name="Прямоугольник 85">
              <a:extLst>
                <a:ext uri="{FF2B5EF4-FFF2-40B4-BE49-F238E27FC236}">
                  <a16:creationId xmlns:a16="http://schemas.microsoft.com/office/drawing/2014/main" id="{2A762C1F-3BDC-4CA8-B9B9-9DE856062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214" y="9030375"/>
              <a:ext cx="3669784" cy="1480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Possibilité</a:t>
              </a: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de </a:t>
              </a:r>
              <a:r>
                <a:rPr kumimoji="0" lang="en-US" altLang="ru-R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filtrer</a:t>
              </a: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les </a:t>
              </a:r>
              <a:r>
                <a:rPr kumimoji="0" lang="en-US" altLang="ru-R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offres</a:t>
              </a: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et les </a:t>
              </a:r>
              <a:r>
                <a:rPr kumimoji="0" lang="en-US" altLang="ru-R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profils</a:t>
              </a:r>
              <a:r>
                <a:rPr kumimoji="0" lang="en-US" alt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 des </a:t>
              </a:r>
              <a:r>
                <a:rPr kumimoji="0" lang="en-US" altLang="ru-RU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 charset="0"/>
                </a:rPr>
                <a:t>candidats</a:t>
              </a: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4" name="Скругленный прямоугольник 15">
              <a:extLst>
                <a:ext uri="{FF2B5EF4-FFF2-40B4-BE49-F238E27FC236}">
                  <a16:creationId xmlns:a16="http://schemas.microsoft.com/office/drawing/2014/main" id="{C546AFFF-58D8-4306-BCBD-DEEA3152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797" y="2267473"/>
              <a:ext cx="4921112" cy="3123066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lvl="0" algn="ctr" defTabSz="82550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dirty="0">
                  <a:solidFill>
                    <a:schemeClr val="bg1"/>
                  </a:solidFill>
                </a:rPr>
                <a:t>Fournir un outil d’aide à la décision permettant le classement des candidats par rapport à une offre d’emploi donnée</a:t>
              </a:r>
              <a:endParaRPr kumimoji="0" lang="ru-RU" altLang="ru-RU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5" name="Овал 71">
              <a:extLst>
                <a:ext uri="{FF2B5EF4-FFF2-40B4-BE49-F238E27FC236}">
                  <a16:creationId xmlns:a16="http://schemas.microsoft.com/office/drawing/2014/main" id="{890B19A0-9784-477F-92A1-B2AD45C8D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801" y="3772378"/>
              <a:ext cx="260344" cy="260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6" name="Овал 72">
              <a:extLst>
                <a:ext uri="{FF2B5EF4-FFF2-40B4-BE49-F238E27FC236}">
                  <a16:creationId xmlns:a16="http://schemas.microsoft.com/office/drawing/2014/main" id="{D3AE90C6-0D96-42AE-9BD5-BDF2502B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775" y="3826351"/>
              <a:ext cx="152396" cy="152393"/>
            </a:xfrm>
            <a:prstGeom prst="ellipse">
              <a:avLst/>
            </a:prstGeom>
            <a:solidFill>
              <a:srgbClr val="BFC5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8255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 charset="0"/>
              </a:endParaRPr>
            </a:p>
          </p:txBody>
        </p:sp>
        <p:sp>
          <p:nvSpPr>
            <p:cNvPr id="217" name="Прямоугольник 16">
              <a:extLst>
                <a:ext uri="{FF2B5EF4-FFF2-40B4-BE49-F238E27FC236}">
                  <a16:creationId xmlns:a16="http://schemas.microsoft.com/office/drawing/2014/main" id="{2C891AE9-0017-401F-A6AF-311864FE5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580" y="3710894"/>
              <a:ext cx="291688" cy="592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8255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" charset="0"/>
              </a:endParaRPr>
            </a:p>
          </p:txBody>
        </p:sp>
      </p:grpSp>
      <p:sp>
        <p:nvSpPr>
          <p:cNvPr id="229" name="Овал 89">
            <a:extLst>
              <a:ext uri="{FF2B5EF4-FFF2-40B4-BE49-F238E27FC236}">
                <a16:creationId xmlns:a16="http://schemas.microsoft.com/office/drawing/2014/main" id="{2B3E28D3-87A7-4DE6-BECC-47381A1C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938" y="3824643"/>
            <a:ext cx="163875" cy="161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8255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Neue" charset="0"/>
            </a:endParaRPr>
          </a:p>
        </p:txBody>
      </p:sp>
      <p:sp>
        <p:nvSpPr>
          <p:cNvPr id="228" name="Овал 90">
            <a:extLst>
              <a:ext uri="{FF2B5EF4-FFF2-40B4-BE49-F238E27FC236}">
                <a16:creationId xmlns:a16="http://schemas.microsoft.com/office/drawing/2014/main" id="{B7FFADCF-D387-4609-9879-4383DA03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22" y="3859599"/>
            <a:ext cx="95509" cy="94044"/>
          </a:xfrm>
          <a:prstGeom prst="ellipse">
            <a:avLst/>
          </a:prstGeom>
          <a:solidFill>
            <a:srgbClr val="BFC5C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marL="0" marR="0" lvl="0" indent="0" algn="ctr" defTabSz="8255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Helvetica Neue" charset="0"/>
            </a:endParaRPr>
          </a:p>
        </p:txBody>
      </p:sp>
      <p:cxnSp>
        <p:nvCxnSpPr>
          <p:cNvPr id="73" name="Straight Connector 3"/>
          <p:cNvCxnSpPr>
            <a:cxnSpLocks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95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96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grpSp>
        <p:nvGrpSpPr>
          <p:cNvPr id="98" name="Group 5"/>
          <p:cNvGrpSpPr/>
          <p:nvPr/>
        </p:nvGrpSpPr>
        <p:grpSpPr>
          <a:xfrm>
            <a:off x="10903744" y="835603"/>
            <a:ext cx="243840" cy="243840"/>
            <a:chOff x="1802156" y="3284570"/>
            <a:chExt cx="365760" cy="365760"/>
          </a:xfrm>
        </p:grpSpPr>
        <p:sp>
          <p:nvSpPr>
            <p:cNvPr id="99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0" name="Oval 7"/>
            <p:cNvSpPr/>
            <p:nvPr/>
          </p:nvSpPr>
          <p:spPr>
            <a:xfrm>
              <a:off x="1893596" y="3375989"/>
              <a:ext cx="182880" cy="182880"/>
            </a:xfrm>
            <a:prstGeom prst="ellipse">
              <a:avLst/>
            </a:prstGeom>
            <a:solidFill>
              <a:srgbClr val="0252D3"/>
            </a:solidFill>
            <a:ln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803492" y="864320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Organigramme : Connecteur 73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19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2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/>
      <p:bldP spid="1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</p:cNvCxnSpPr>
          <p:nvPr/>
        </p:nvCxnSpPr>
        <p:spPr>
          <a:xfrm>
            <a:off x="882888" y="964325"/>
            <a:ext cx="10020856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10903744" y="835603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5989"/>
              <a:ext cx="182880" cy="182880"/>
            </a:xfrm>
            <a:prstGeom prst="ellipse">
              <a:avLst/>
            </a:prstGeom>
            <a:solidFill>
              <a:srgbClr val="0252D3"/>
            </a:solidFill>
            <a:ln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803492" y="864320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Organigramme : Connecteur 57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1500039" y="6251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20</a:t>
            </a:r>
            <a:endParaRPr lang="fr-FR" dirty="0">
              <a:solidFill>
                <a:srgbClr val="00B0F0"/>
              </a:solidFill>
            </a:endParaRPr>
          </a:p>
          <a:p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C388E8-65BC-4CC6-9B52-0EF71E038DFA}"/>
              </a:ext>
            </a:extLst>
          </p:cNvPr>
          <p:cNvSpPr/>
          <p:nvPr/>
        </p:nvSpPr>
        <p:spPr>
          <a:xfrm>
            <a:off x="3628621" y="1292619"/>
            <a:ext cx="5038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 que nous avons appris</a:t>
            </a:r>
          </a:p>
        </p:txBody>
      </p:sp>
      <p:sp>
        <p:nvSpPr>
          <p:cNvPr id="69" name="Oval 21">
            <a:extLst>
              <a:ext uri="{FF2B5EF4-FFF2-40B4-BE49-F238E27FC236}">
                <a16:creationId xmlns:a16="http://schemas.microsoft.com/office/drawing/2014/main" id="{D2854D8D-E879-4F8A-91A5-B7FDAF6A1489}"/>
              </a:ext>
            </a:extLst>
          </p:cNvPr>
          <p:cNvSpPr/>
          <p:nvPr/>
        </p:nvSpPr>
        <p:spPr>
          <a:xfrm>
            <a:off x="1218449" y="3984615"/>
            <a:ext cx="720000" cy="720000"/>
          </a:xfrm>
          <a:prstGeom prst="ellipse">
            <a:avLst/>
          </a:prstGeom>
          <a:solidFill>
            <a:srgbClr val="1EA185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91F1E18D-03DB-41C2-953E-F2D807A31594}"/>
              </a:ext>
            </a:extLst>
          </p:cNvPr>
          <p:cNvSpPr/>
          <p:nvPr/>
        </p:nvSpPr>
        <p:spPr>
          <a:xfrm>
            <a:off x="1218449" y="2026609"/>
            <a:ext cx="720000" cy="720000"/>
          </a:xfrm>
          <a:prstGeom prst="ellipse">
            <a:avLst/>
          </a:prstGeom>
          <a:solidFill>
            <a:srgbClr val="1EA185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22">
            <a:extLst>
              <a:ext uri="{FF2B5EF4-FFF2-40B4-BE49-F238E27FC236}">
                <a16:creationId xmlns:a16="http://schemas.microsoft.com/office/drawing/2014/main" id="{7405CA61-AFF5-4548-ADD0-EAF65894A1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7" y="2220166"/>
            <a:ext cx="332885" cy="332885"/>
          </a:xfrm>
          <a:prstGeom prst="rect">
            <a:avLst/>
          </a:prstGeom>
        </p:spPr>
      </p:pic>
      <p:sp>
        <p:nvSpPr>
          <p:cNvPr id="72" name="Oval 21">
            <a:extLst>
              <a:ext uri="{FF2B5EF4-FFF2-40B4-BE49-F238E27FC236}">
                <a16:creationId xmlns:a16="http://schemas.microsoft.com/office/drawing/2014/main" id="{44DC77A7-1F97-4371-A67A-5B1B414FDBB0}"/>
              </a:ext>
            </a:extLst>
          </p:cNvPr>
          <p:cNvSpPr/>
          <p:nvPr/>
        </p:nvSpPr>
        <p:spPr>
          <a:xfrm>
            <a:off x="1218450" y="3043625"/>
            <a:ext cx="720000" cy="720000"/>
          </a:xfrm>
          <a:prstGeom prst="ellipse">
            <a:avLst/>
          </a:prstGeom>
          <a:solidFill>
            <a:srgbClr val="1EA185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22">
            <a:extLst>
              <a:ext uri="{FF2B5EF4-FFF2-40B4-BE49-F238E27FC236}">
                <a16:creationId xmlns:a16="http://schemas.microsoft.com/office/drawing/2014/main" id="{DAB5C578-F269-464E-9D48-8DB8FA4532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7" y="3237182"/>
            <a:ext cx="332885" cy="332885"/>
          </a:xfrm>
          <a:prstGeom prst="rect">
            <a:avLst/>
          </a:prstGeom>
        </p:spPr>
      </p:pic>
      <p:pic>
        <p:nvPicPr>
          <p:cNvPr id="74" name="Picture 22">
            <a:extLst>
              <a:ext uri="{FF2B5EF4-FFF2-40B4-BE49-F238E27FC236}">
                <a16:creationId xmlns:a16="http://schemas.microsoft.com/office/drawing/2014/main" id="{B0BC9513-9A81-4E83-894D-4F8937AF7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6" y="4178172"/>
            <a:ext cx="332885" cy="332885"/>
          </a:xfrm>
          <a:prstGeom prst="rect">
            <a:avLst/>
          </a:prstGeom>
        </p:spPr>
      </p:pic>
      <p:sp>
        <p:nvSpPr>
          <p:cNvPr id="75" name="Oval 21">
            <a:extLst>
              <a:ext uri="{FF2B5EF4-FFF2-40B4-BE49-F238E27FC236}">
                <a16:creationId xmlns:a16="http://schemas.microsoft.com/office/drawing/2014/main" id="{D2854D8D-E879-4F8A-91A5-B7FDAF6A1489}"/>
              </a:ext>
            </a:extLst>
          </p:cNvPr>
          <p:cNvSpPr/>
          <p:nvPr/>
        </p:nvSpPr>
        <p:spPr>
          <a:xfrm>
            <a:off x="1218449" y="4977985"/>
            <a:ext cx="720000" cy="720000"/>
          </a:xfrm>
          <a:prstGeom prst="ellipse">
            <a:avLst/>
          </a:prstGeom>
          <a:solidFill>
            <a:srgbClr val="1EA185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77" name="Picture 22">
            <a:extLst>
              <a:ext uri="{FF2B5EF4-FFF2-40B4-BE49-F238E27FC236}">
                <a16:creationId xmlns:a16="http://schemas.microsoft.com/office/drawing/2014/main" id="{B0BC9513-9A81-4E83-894D-4F8937AF7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6" y="5171542"/>
            <a:ext cx="332885" cy="332885"/>
          </a:xfrm>
          <a:prstGeom prst="rect">
            <a:avLst/>
          </a:prstGeom>
        </p:spPr>
      </p:pic>
      <p:sp>
        <p:nvSpPr>
          <p:cNvPr id="78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86096" y="1881143"/>
            <a:ext cx="547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alt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Acquérir de nouvelles compétences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86096" y="3169957"/>
            <a:ext cx="547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Etendre notre savoir pratique en Java EE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86095" y="4144559"/>
            <a:ext cx="547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Nous initier </a:t>
            </a:r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domaine d’aide à la décision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93211" y="5166858"/>
            <a:ext cx="547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Assimiler de nouvelles connaissance en SIG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86095" y="6122006"/>
            <a:ext cx="601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Offrir un espace de candidature pour les candidats.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Oval 21">
            <a:extLst>
              <a:ext uri="{FF2B5EF4-FFF2-40B4-BE49-F238E27FC236}">
                <a16:creationId xmlns:a16="http://schemas.microsoft.com/office/drawing/2014/main" id="{D2854D8D-E879-4F8A-91A5-B7FDAF6A1489}"/>
              </a:ext>
            </a:extLst>
          </p:cNvPr>
          <p:cNvSpPr/>
          <p:nvPr/>
        </p:nvSpPr>
        <p:spPr>
          <a:xfrm>
            <a:off x="1218449" y="5995674"/>
            <a:ext cx="720000" cy="720000"/>
          </a:xfrm>
          <a:prstGeom prst="ellipse">
            <a:avLst/>
          </a:prstGeom>
          <a:solidFill>
            <a:srgbClr val="1EA185"/>
          </a:solidFill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84" name="Picture 22">
            <a:extLst>
              <a:ext uri="{FF2B5EF4-FFF2-40B4-BE49-F238E27FC236}">
                <a16:creationId xmlns:a16="http://schemas.microsoft.com/office/drawing/2014/main" id="{B0BC9513-9A81-4E83-894D-4F8937AF7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6" y="6189231"/>
            <a:ext cx="332885" cy="3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5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4" grpId="0"/>
      <p:bldP spid="5" grpId="0"/>
      <p:bldP spid="6" grpId="0"/>
      <p:bldP spid="46" grpId="0"/>
      <p:bldP spid="48" grpId="0"/>
      <p:bldP spid="51" grpId="0" animBg="1"/>
      <p:bldP spid="65" grpId="0"/>
      <p:bldP spid="69" grpId="0" animBg="1"/>
      <p:bldP spid="70" grpId="0" animBg="1"/>
      <p:bldP spid="72" grpId="0" animBg="1"/>
      <p:bldP spid="75" grpId="0" animBg="1"/>
      <p:bldP spid="78" grpId="0"/>
      <p:bldP spid="79" grpId="0"/>
      <p:bldP spid="80" grpId="0"/>
      <p:bldP spid="81" grpId="0"/>
      <p:bldP spid="82" grpId="0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</p:cNvCxnSpPr>
          <p:nvPr/>
        </p:nvCxnSpPr>
        <p:spPr>
          <a:xfrm>
            <a:off x="882888" y="964325"/>
            <a:ext cx="10020856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10903744" y="835603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893596" y="3375989"/>
              <a:ext cx="182880" cy="182880"/>
            </a:xfrm>
            <a:prstGeom prst="ellipse">
              <a:avLst/>
            </a:prstGeom>
            <a:solidFill>
              <a:srgbClr val="0252D3"/>
            </a:solidFill>
            <a:ln>
              <a:solidFill>
                <a:srgbClr val="0252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803492" y="864320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A17961DF-63AA-4E19-AB34-51F379769DB5}"/>
              </a:ext>
            </a:extLst>
          </p:cNvPr>
          <p:cNvSpPr txBox="1"/>
          <p:nvPr/>
        </p:nvSpPr>
        <p:spPr>
          <a:xfrm>
            <a:off x="2086095" y="4608743"/>
            <a:ext cx="6580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L'amélioration du Système d’information géographique.</a:t>
            </a:r>
          </a:p>
        </p:txBody>
      </p:sp>
      <p:sp>
        <p:nvSpPr>
          <p:cNvPr id="28" name="ZoneTexte 24">
            <a:extLst>
              <a:ext uri="{FF2B5EF4-FFF2-40B4-BE49-F238E27FC236}">
                <a16:creationId xmlns:a16="http://schemas.microsoft.com/office/drawing/2014/main" id="{0711266E-4EB3-49C5-A2FA-0D46652D3533}"/>
              </a:ext>
            </a:extLst>
          </p:cNvPr>
          <p:cNvSpPr txBox="1"/>
          <p:nvPr/>
        </p:nvSpPr>
        <p:spPr>
          <a:xfrm>
            <a:off x="2086095" y="2224477"/>
            <a:ext cx="922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L'utilisation d'une approche par apprentissage automatique qui permettrait de retrouver les valeurs des paramètres de la méthode ELECTRE III à partir d’un jeu de données existants.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5FF75BD-FA81-4AC0-A475-56A15B5E14FA}"/>
              </a:ext>
            </a:extLst>
          </p:cNvPr>
          <p:cNvSpPr txBox="1"/>
          <p:nvPr/>
        </p:nvSpPr>
        <p:spPr>
          <a:xfrm>
            <a:off x="2086096" y="3450860"/>
            <a:ext cx="547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L'ajout d’un système de recommandation.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F4F75-C6C3-42A6-9056-5F8DEB13882F}"/>
              </a:ext>
            </a:extLst>
          </p:cNvPr>
          <p:cNvSpPr txBox="1"/>
          <p:nvPr/>
        </p:nvSpPr>
        <p:spPr>
          <a:xfrm>
            <a:off x="1106002" y="1258724"/>
            <a:ext cx="26497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800" dirty="0">
                <a:solidFill>
                  <a:srgbClr val="1EA185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Perspectives</a:t>
            </a:r>
          </a:p>
        </p:txBody>
      </p:sp>
      <p:sp>
        <p:nvSpPr>
          <p:cNvPr id="31" name="Organigramme : Connecteur 30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500039" y="6251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21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6" name="ZoneTexte 21">
            <a:extLst>
              <a:ext uri="{FF2B5EF4-FFF2-40B4-BE49-F238E27FC236}">
                <a16:creationId xmlns:a16="http://schemas.microsoft.com/office/drawing/2014/main" id="{A17961DF-63AA-4E19-AB34-51F379769DB5}"/>
              </a:ext>
            </a:extLst>
          </p:cNvPr>
          <p:cNvSpPr txBox="1"/>
          <p:nvPr/>
        </p:nvSpPr>
        <p:spPr>
          <a:xfrm>
            <a:off x="2057030" y="5543827"/>
            <a:ext cx="938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Prise en considération d’autres critères et amélioration des fonctions d’évaluation de la méthode ELECTRE 3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895499" y="2150910"/>
            <a:ext cx="1097141" cy="5414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droite 37"/>
          <p:cNvSpPr/>
          <p:nvPr/>
        </p:nvSpPr>
        <p:spPr>
          <a:xfrm>
            <a:off x="882888" y="3344499"/>
            <a:ext cx="1097141" cy="5414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882887" y="4538088"/>
            <a:ext cx="1097141" cy="5414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 droite 39"/>
          <p:cNvSpPr/>
          <p:nvPr/>
        </p:nvSpPr>
        <p:spPr>
          <a:xfrm>
            <a:off x="882886" y="5413479"/>
            <a:ext cx="1097141" cy="5414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7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36" grpId="0"/>
      <p:bldP spid="2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3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A5D2D-BD3F-4F3F-91FA-1461DE566213}"/>
              </a:ext>
            </a:extLst>
          </p:cNvPr>
          <p:cNvSpPr txBox="1"/>
          <p:nvPr/>
        </p:nvSpPr>
        <p:spPr>
          <a:xfrm>
            <a:off x="344178" y="3429000"/>
            <a:ext cx="6644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371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Contexte</a:t>
            </a:r>
            <a:r>
              <a:rPr kumimoji="0" lang="en-US" sz="7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et </a:t>
            </a:r>
            <a:r>
              <a:rPr kumimoji="0" lang="en-US" sz="72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problématique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015409" y="1292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489339" y="2967335"/>
            <a:ext cx="7213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Merci </a:t>
            </a:r>
            <a:r>
              <a:rPr lang="fr-F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 </a:t>
            </a:r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478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15409" y="1292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57631" y="2967335"/>
            <a:ext cx="3076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521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760968" y="835589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907339" y="3389526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ounded Rectangle 39">
            <a:extLst>
              <a:ext uri="{FF2B5EF4-FFF2-40B4-BE49-F238E27FC236}">
                <a16:creationId xmlns:a16="http://schemas.microsoft.com/office/drawing/2014/main" id="{A288EA5D-AC07-4BC4-846E-9C16C751C8FE}"/>
              </a:ext>
            </a:extLst>
          </p:cNvPr>
          <p:cNvSpPr/>
          <p:nvPr/>
        </p:nvSpPr>
        <p:spPr>
          <a:xfrm rot="2707618">
            <a:off x="268485" y="144095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43F299-A7AB-4715-8CBB-6206E03611A7}"/>
              </a:ext>
            </a:extLst>
          </p:cNvPr>
          <p:cNvCxnSpPr/>
          <p:nvPr/>
        </p:nvCxnSpPr>
        <p:spPr>
          <a:xfrm>
            <a:off x="535678" y="2066167"/>
            <a:ext cx="0" cy="401150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C9E204C8-B9BC-4B52-A487-3A1134C32574}"/>
              </a:ext>
            </a:extLst>
          </p:cNvPr>
          <p:cNvSpPr txBox="1"/>
          <p:nvPr/>
        </p:nvSpPr>
        <p:spPr>
          <a:xfrm>
            <a:off x="854448" y="1481844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Le </a:t>
            </a:r>
            <a:r>
              <a:rPr lang="fr-FR" altLang="en-US" sz="2000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recrutement</a:t>
            </a:r>
            <a:endParaRPr lang="x-none" altLang="en-US" sz="2000" b="1" dirty="0" err="1">
              <a:solidFill>
                <a:srgbClr val="D84D5A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77" name="TextBox 29">
            <a:extLst>
              <a:ext uri="{FF2B5EF4-FFF2-40B4-BE49-F238E27FC236}">
                <a16:creationId xmlns:a16="http://schemas.microsoft.com/office/drawing/2014/main" id="{EAD7634C-819A-436B-80FA-6E193498411F}"/>
              </a:ext>
            </a:extLst>
          </p:cNvPr>
          <p:cNvSpPr txBox="1"/>
          <p:nvPr/>
        </p:nvSpPr>
        <p:spPr>
          <a:xfrm>
            <a:off x="848249" y="3282186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TextBox 41">
            <a:extLst>
              <a:ext uri="{FF2B5EF4-FFF2-40B4-BE49-F238E27FC236}">
                <a16:creationId xmlns:a16="http://schemas.microsoft.com/office/drawing/2014/main" id="{82CB0927-9129-4BF9-B226-5F45012267F7}"/>
              </a:ext>
            </a:extLst>
          </p:cNvPr>
          <p:cNvSpPr txBox="1"/>
          <p:nvPr/>
        </p:nvSpPr>
        <p:spPr>
          <a:xfrm>
            <a:off x="848249" y="2436671"/>
            <a:ext cx="215210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2000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Problématique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DC59CD-BC8B-4429-B644-97610605D4AA}"/>
              </a:ext>
            </a:extLst>
          </p:cNvPr>
          <p:cNvCxnSpPr>
            <a:cxnSpLocks/>
          </p:cNvCxnSpPr>
          <p:nvPr/>
        </p:nvCxnSpPr>
        <p:spPr>
          <a:xfrm>
            <a:off x="535678" y="2832911"/>
            <a:ext cx="0" cy="3615032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46">
            <a:extLst>
              <a:ext uri="{FF2B5EF4-FFF2-40B4-BE49-F238E27FC236}">
                <a16:creationId xmlns:a16="http://schemas.microsoft.com/office/drawing/2014/main" id="{A86F3B2E-3996-4E03-BE2E-E3B1DD44EB38}"/>
              </a:ext>
            </a:extLst>
          </p:cNvPr>
          <p:cNvSpPr/>
          <p:nvPr/>
        </p:nvSpPr>
        <p:spPr>
          <a:xfrm rot="2707618">
            <a:off x="263473" y="2363031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</a:p>
        </p:txBody>
      </p:sp>
      <p:sp>
        <p:nvSpPr>
          <p:cNvPr id="75" name="Rounded Rectangle 48">
            <a:extLst>
              <a:ext uri="{FF2B5EF4-FFF2-40B4-BE49-F238E27FC236}">
                <a16:creationId xmlns:a16="http://schemas.microsoft.com/office/drawing/2014/main" id="{BE175A1F-58F6-45B7-BE50-429ECC8A906C}"/>
              </a:ext>
            </a:extLst>
          </p:cNvPr>
          <p:cNvSpPr/>
          <p:nvPr/>
        </p:nvSpPr>
        <p:spPr>
          <a:xfrm rot="2707618">
            <a:off x="263473" y="3241566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EE87E3C-9C7F-4E19-B6C0-6BD2C7FD38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5744" y="1325172"/>
            <a:ext cx="7818777" cy="4853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35C792-5A01-4603-9B94-DFCE914F6D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56" y="1856142"/>
            <a:ext cx="1838582" cy="1876687"/>
          </a:xfrm>
          <a:prstGeom prst="rect">
            <a:avLst/>
          </a:prstGeom>
        </p:spPr>
      </p:pic>
      <p:sp>
        <p:nvSpPr>
          <p:cNvPr id="25" name="Organigramme : Connecteur 24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715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4" grpId="0"/>
      <p:bldP spid="5" grpId="0"/>
      <p:bldP spid="6" grpId="0"/>
      <p:bldP spid="46" grpId="0"/>
      <p:bldP spid="48" grpId="0"/>
      <p:bldP spid="51" grpId="0" animBg="1"/>
      <p:bldP spid="71" grpId="0" animBg="1"/>
      <p:bldP spid="76" grpId="0"/>
      <p:bldP spid="77" grpId="0"/>
      <p:bldP spid="78" grpId="0"/>
      <p:bldP spid="73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760968" y="835589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907339" y="3389526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ounded Rectangle 39">
            <a:extLst>
              <a:ext uri="{FF2B5EF4-FFF2-40B4-BE49-F238E27FC236}">
                <a16:creationId xmlns:a16="http://schemas.microsoft.com/office/drawing/2014/main" id="{A288EA5D-AC07-4BC4-846E-9C16C751C8FE}"/>
              </a:ext>
            </a:extLst>
          </p:cNvPr>
          <p:cNvSpPr/>
          <p:nvPr/>
        </p:nvSpPr>
        <p:spPr>
          <a:xfrm rot="2707618">
            <a:off x="268485" y="1440952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43F299-A7AB-4715-8CBB-6206E03611A7}"/>
              </a:ext>
            </a:extLst>
          </p:cNvPr>
          <p:cNvCxnSpPr/>
          <p:nvPr/>
        </p:nvCxnSpPr>
        <p:spPr>
          <a:xfrm>
            <a:off x="535678" y="2066167"/>
            <a:ext cx="0" cy="401150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C9E204C8-B9BC-4B52-A487-3A1134C32574}"/>
              </a:ext>
            </a:extLst>
          </p:cNvPr>
          <p:cNvSpPr txBox="1"/>
          <p:nvPr/>
        </p:nvSpPr>
        <p:spPr>
          <a:xfrm>
            <a:off x="854448" y="1481844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Le </a:t>
            </a:r>
            <a:r>
              <a:rPr lang="fr-FR" altLang="en-US" sz="2000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recrutement</a:t>
            </a:r>
            <a:endParaRPr lang="x-none" altLang="en-US" sz="2000" b="1" dirty="0" err="1">
              <a:solidFill>
                <a:srgbClr val="D84D5A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77" name="TextBox 29">
            <a:extLst>
              <a:ext uri="{FF2B5EF4-FFF2-40B4-BE49-F238E27FC236}">
                <a16:creationId xmlns:a16="http://schemas.microsoft.com/office/drawing/2014/main" id="{EAD7634C-819A-436B-80FA-6E193498411F}"/>
              </a:ext>
            </a:extLst>
          </p:cNvPr>
          <p:cNvSpPr txBox="1"/>
          <p:nvPr/>
        </p:nvSpPr>
        <p:spPr>
          <a:xfrm>
            <a:off x="848249" y="3282186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8" name="TextBox 41">
            <a:extLst>
              <a:ext uri="{FF2B5EF4-FFF2-40B4-BE49-F238E27FC236}">
                <a16:creationId xmlns:a16="http://schemas.microsoft.com/office/drawing/2014/main" id="{82CB0927-9129-4BF9-B226-5F45012267F7}"/>
              </a:ext>
            </a:extLst>
          </p:cNvPr>
          <p:cNvSpPr txBox="1"/>
          <p:nvPr/>
        </p:nvSpPr>
        <p:spPr>
          <a:xfrm>
            <a:off x="848249" y="2436671"/>
            <a:ext cx="215210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2000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Problématique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ADC59CD-BC8B-4429-B644-97610605D4AA}"/>
              </a:ext>
            </a:extLst>
          </p:cNvPr>
          <p:cNvCxnSpPr>
            <a:cxnSpLocks/>
          </p:cNvCxnSpPr>
          <p:nvPr/>
        </p:nvCxnSpPr>
        <p:spPr>
          <a:xfrm>
            <a:off x="535678" y="2832911"/>
            <a:ext cx="0" cy="3615032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46">
            <a:extLst>
              <a:ext uri="{FF2B5EF4-FFF2-40B4-BE49-F238E27FC236}">
                <a16:creationId xmlns:a16="http://schemas.microsoft.com/office/drawing/2014/main" id="{A86F3B2E-3996-4E03-BE2E-E3B1DD44EB38}"/>
              </a:ext>
            </a:extLst>
          </p:cNvPr>
          <p:cNvSpPr/>
          <p:nvPr/>
        </p:nvSpPr>
        <p:spPr>
          <a:xfrm rot="2707618">
            <a:off x="263473" y="2363031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</a:p>
        </p:txBody>
      </p:sp>
      <p:sp>
        <p:nvSpPr>
          <p:cNvPr id="75" name="Rounded Rectangle 48">
            <a:extLst>
              <a:ext uri="{FF2B5EF4-FFF2-40B4-BE49-F238E27FC236}">
                <a16:creationId xmlns:a16="http://schemas.microsoft.com/office/drawing/2014/main" id="{BE175A1F-58F6-45B7-BE50-429ECC8A906C}"/>
              </a:ext>
            </a:extLst>
          </p:cNvPr>
          <p:cNvSpPr/>
          <p:nvPr/>
        </p:nvSpPr>
        <p:spPr>
          <a:xfrm rot="2707618">
            <a:off x="263473" y="3241566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35C792-5A01-4603-9B94-DFCE914F6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56" y="1856142"/>
            <a:ext cx="1838582" cy="1876687"/>
          </a:xfrm>
          <a:prstGeom prst="rect">
            <a:avLst/>
          </a:prstGeom>
        </p:spPr>
      </p:pic>
      <p:sp>
        <p:nvSpPr>
          <p:cNvPr id="42" name="TextBox 16">
            <a:extLst>
              <a:ext uri="{FF2B5EF4-FFF2-40B4-BE49-F238E27FC236}">
                <a16:creationId xmlns:a16="http://schemas.microsoft.com/office/drawing/2014/main" id="{DBC66232-93C6-459E-812B-830D8254D930}"/>
              </a:ext>
            </a:extLst>
          </p:cNvPr>
          <p:cNvSpPr txBox="1"/>
          <p:nvPr/>
        </p:nvSpPr>
        <p:spPr>
          <a:xfrm>
            <a:off x="6636095" y="2235658"/>
            <a:ext cx="3864295" cy="5232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fr-FR" sz="2200" dirty="0"/>
              <a:t>Publier les offres gratuitement</a:t>
            </a:r>
            <a:endParaRPr lang="fr-FR" sz="2800" dirty="0"/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E49D798A-47CF-478D-BA8C-F8877C79E13A}"/>
              </a:ext>
            </a:extLst>
          </p:cNvPr>
          <p:cNvSpPr txBox="1"/>
          <p:nvPr/>
        </p:nvSpPr>
        <p:spPr>
          <a:xfrm>
            <a:off x="6646899" y="3336938"/>
            <a:ext cx="3856127" cy="5232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fr-FR" sz="2200" dirty="0"/>
              <a:t>Les offres resteront sur le site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36A246D6-F4AD-4FB3-BE95-B0EBFCC81BCE}"/>
              </a:ext>
            </a:extLst>
          </p:cNvPr>
          <p:cNvSpPr txBox="1"/>
          <p:nvPr/>
        </p:nvSpPr>
        <p:spPr>
          <a:xfrm>
            <a:off x="6646899" y="3923944"/>
            <a:ext cx="4600823" cy="5232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fr-FR" sz="2200" dirty="0"/>
              <a:t>Messages et réponses en temps réels</a:t>
            </a:r>
          </a:p>
        </p:txBody>
      </p:sp>
      <p:sp>
        <p:nvSpPr>
          <p:cNvPr id="50" name="ZoneTexte 10">
            <a:extLst>
              <a:ext uri="{FF2B5EF4-FFF2-40B4-BE49-F238E27FC236}">
                <a16:creationId xmlns:a16="http://schemas.microsoft.com/office/drawing/2014/main" id="{568F3625-6802-4499-9D96-00F5C199E8FD}"/>
              </a:ext>
            </a:extLst>
          </p:cNvPr>
          <p:cNvSpPr txBox="1"/>
          <p:nvPr/>
        </p:nvSpPr>
        <p:spPr>
          <a:xfrm>
            <a:off x="5690477" y="1484575"/>
            <a:ext cx="57022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600" b="1" dirty="0">
                <a:solidFill>
                  <a:srgbClr val="0070C0"/>
                </a:solidFill>
                <a:latin typeface="Roboto Condensed Light" panose="020B0604020202020204" charset="0"/>
                <a:ea typeface="Roboto Condensed Light" panose="020B0604020202020204" charset="0"/>
              </a:rPr>
              <a:t>Pourquoi les sites d’offres d’emploi ? </a:t>
            </a:r>
          </a:p>
        </p:txBody>
      </p:sp>
      <p:sp>
        <p:nvSpPr>
          <p:cNvPr id="63" name="TextBox 18">
            <a:extLst>
              <a:ext uri="{FF2B5EF4-FFF2-40B4-BE49-F238E27FC236}">
                <a16:creationId xmlns:a16="http://schemas.microsoft.com/office/drawing/2014/main" id="{5FB90515-608A-4200-8B69-BF31BC5820A1}"/>
              </a:ext>
            </a:extLst>
          </p:cNvPr>
          <p:cNvSpPr txBox="1"/>
          <p:nvPr/>
        </p:nvSpPr>
        <p:spPr>
          <a:xfrm>
            <a:off x="6636095" y="2797559"/>
            <a:ext cx="3377881" cy="523220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r>
              <a:rPr lang="fr-FR" sz="2200" dirty="0"/>
              <a:t>Un large public est atteint</a:t>
            </a:r>
          </a:p>
        </p:txBody>
      </p:sp>
      <p:sp>
        <p:nvSpPr>
          <p:cNvPr id="33" name="Organigramme : Connecteur 32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34" name="Chevron 35">
            <a:extLst>
              <a:ext uri="{FF2B5EF4-FFF2-40B4-BE49-F238E27FC236}">
                <a16:creationId xmlns:a16="http://schemas.microsoft.com/office/drawing/2014/main" id="{3BA46910-0E30-423E-855E-EBBA3B6F865B}"/>
              </a:ext>
            </a:extLst>
          </p:cNvPr>
          <p:cNvSpPr/>
          <p:nvPr/>
        </p:nvSpPr>
        <p:spPr>
          <a:xfrm>
            <a:off x="6404985" y="2319983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3BA46910-0E30-423E-855E-EBBA3B6F865B}"/>
              </a:ext>
            </a:extLst>
          </p:cNvPr>
          <p:cNvSpPr/>
          <p:nvPr/>
        </p:nvSpPr>
        <p:spPr>
          <a:xfrm>
            <a:off x="6404565" y="2877859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5">
            <a:extLst>
              <a:ext uri="{FF2B5EF4-FFF2-40B4-BE49-F238E27FC236}">
                <a16:creationId xmlns:a16="http://schemas.microsoft.com/office/drawing/2014/main" id="{3BA46910-0E30-423E-855E-EBBA3B6F865B}"/>
              </a:ext>
            </a:extLst>
          </p:cNvPr>
          <p:cNvSpPr/>
          <p:nvPr/>
        </p:nvSpPr>
        <p:spPr>
          <a:xfrm>
            <a:off x="6404565" y="3409734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5">
            <a:extLst>
              <a:ext uri="{FF2B5EF4-FFF2-40B4-BE49-F238E27FC236}">
                <a16:creationId xmlns:a16="http://schemas.microsoft.com/office/drawing/2014/main" id="{3BA46910-0E30-423E-855E-EBBA3B6F865B}"/>
              </a:ext>
            </a:extLst>
          </p:cNvPr>
          <p:cNvSpPr/>
          <p:nvPr/>
        </p:nvSpPr>
        <p:spPr>
          <a:xfrm>
            <a:off x="6404565" y="4008269"/>
            <a:ext cx="275164" cy="35456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03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7" grpId="0"/>
      <p:bldP spid="50" grpId="0"/>
      <p:bldP spid="63" grpId="0"/>
      <p:bldP spid="34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760968" y="835589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907339" y="3389526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E69C66-ABCF-4B57-885D-F5D1949ED889}"/>
              </a:ext>
            </a:extLst>
          </p:cNvPr>
          <p:cNvCxnSpPr/>
          <p:nvPr/>
        </p:nvCxnSpPr>
        <p:spPr>
          <a:xfrm>
            <a:off x="535678" y="2436671"/>
            <a:ext cx="0" cy="4011500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7">
            <a:extLst>
              <a:ext uri="{FF2B5EF4-FFF2-40B4-BE49-F238E27FC236}">
                <a16:creationId xmlns:a16="http://schemas.microsoft.com/office/drawing/2014/main" id="{DDD531BA-0B00-4C6C-8358-B2872D015BD2}"/>
              </a:ext>
            </a:extLst>
          </p:cNvPr>
          <p:cNvSpPr txBox="1"/>
          <p:nvPr/>
        </p:nvSpPr>
        <p:spPr>
          <a:xfrm>
            <a:off x="854448" y="1481844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sym typeface="+mn-ea"/>
              </a:rPr>
              <a:t>Le</a:t>
            </a:r>
            <a:r>
              <a:rPr lang="fr-FR" altLang="en-US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 </a:t>
            </a:r>
            <a:r>
              <a:rPr lang="fr-FR" altLang="en-US" sz="20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sym typeface="+mn-ea"/>
              </a:rPr>
              <a:t>recrutement</a:t>
            </a:r>
            <a:endParaRPr lang="x-none" altLang="en-US" sz="2000" b="1" dirty="0" err="1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7A44A82A-FA15-41D3-A637-825664ADB85E}"/>
              </a:ext>
            </a:extLst>
          </p:cNvPr>
          <p:cNvSpPr txBox="1"/>
          <p:nvPr/>
        </p:nvSpPr>
        <p:spPr>
          <a:xfrm>
            <a:off x="848249" y="3282186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>
              <a:solidFill>
                <a:schemeClr val="bg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C866C-09A4-4054-A040-411FA67816DF}"/>
              </a:ext>
            </a:extLst>
          </p:cNvPr>
          <p:cNvCxnSpPr>
            <a:cxnSpLocks/>
          </p:cNvCxnSpPr>
          <p:nvPr/>
        </p:nvCxnSpPr>
        <p:spPr>
          <a:xfrm>
            <a:off x="535678" y="3647946"/>
            <a:ext cx="0" cy="2800225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48">
            <a:extLst>
              <a:ext uri="{FF2B5EF4-FFF2-40B4-BE49-F238E27FC236}">
                <a16:creationId xmlns:a16="http://schemas.microsoft.com/office/drawing/2014/main" id="{72B7CA05-2471-404C-B506-B12E84656A1B}"/>
              </a:ext>
            </a:extLst>
          </p:cNvPr>
          <p:cNvSpPr/>
          <p:nvPr/>
        </p:nvSpPr>
        <p:spPr>
          <a:xfrm rot="2707618">
            <a:off x="263473" y="3241566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</a:p>
        </p:txBody>
      </p:sp>
      <p:sp>
        <p:nvSpPr>
          <p:cNvPr id="30" name="TextBox 41">
            <a:extLst>
              <a:ext uri="{FF2B5EF4-FFF2-40B4-BE49-F238E27FC236}">
                <a16:creationId xmlns:a16="http://schemas.microsoft.com/office/drawing/2014/main" id="{BC5F9E79-0E5A-46C7-A013-A47727CD2E1A}"/>
              </a:ext>
            </a:extLst>
          </p:cNvPr>
          <p:cNvSpPr txBox="1"/>
          <p:nvPr/>
        </p:nvSpPr>
        <p:spPr>
          <a:xfrm>
            <a:off x="848249" y="2436671"/>
            <a:ext cx="215210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2000" b="1" dirty="0">
                <a:solidFill>
                  <a:srgbClr val="BD392F"/>
                </a:solidFill>
                <a:latin typeface="Tw Cen MT" panose="020B0602020104020603" pitchFamily="34" charset="0"/>
                <a:sym typeface="+mn-ea"/>
              </a:rPr>
              <a:t>Problématique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212104-05AA-4707-951C-CFB63EED59E0}"/>
              </a:ext>
            </a:extLst>
          </p:cNvPr>
          <p:cNvCxnSpPr>
            <a:cxnSpLocks/>
          </p:cNvCxnSpPr>
          <p:nvPr/>
        </p:nvCxnSpPr>
        <p:spPr>
          <a:xfrm>
            <a:off x="535678" y="1731410"/>
            <a:ext cx="0" cy="796119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2EF36E11-5629-4F66-8F60-8F2EFD137150}"/>
              </a:ext>
            </a:extLst>
          </p:cNvPr>
          <p:cNvSpPr/>
          <p:nvPr/>
        </p:nvSpPr>
        <p:spPr>
          <a:xfrm rot="2707618">
            <a:off x="268485" y="144095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BB3D8E1D-5400-4256-9921-CF327F4C4903}"/>
              </a:ext>
            </a:extLst>
          </p:cNvPr>
          <p:cNvSpPr/>
          <p:nvPr/>
        </p:nvSpPr>
        <p:spPr>
          <a:xfrm rot="2707618">
            <a:off x="263473" y="2363031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</a:p>
        </p:txBody>
      </p:sp>
      <p:sp>
        <p:nvSpPr>
          <p:cNvPr id="49" name="Organigramme : Connecteur 48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663" name="AutoShape 7">
            <a:extLst>
              <a:ext uri="{FF2B5EF4-FFF2-40B4-BE49-F238E27FC236}">
                <a16:creationId xmlns:a16="http://schemas.microsoft.com/office/drawing/2014/main" id="{6FADDD11-1C07-4CC0-99AD-CA44401CA54E}"/>
              </a:ext>
            </a:extLst>
          </p:cNvPr>
          <p:cNvSpPr>
            <a:spLocks/>
          </p:cNvSpPr>
          <p:nvPr/>
        </p:nvSpPr>
        <p:spPr bwMode="auto">
          <a:xfrm rot="5400000">
            <a:off x="5385217" y="3439525"/>
            <a:ext cx="655116" cy="730926"/>
          </a:xfrm>
          <a:custGeom>
            <a:avLst/>
            <a:gdLst>
              <a:gd name="T0" fmla="+- 0 10800 961"/>
              <a:gd name="T1" fmla="*/ T0 w 19678"/>
              <a:gd name="T2" fmla="*/ 10297 h 20595"/>
              <a:gd name="T3" fmla="+- 0 10800 961"/>
              <a:gd name="T4" fmla="*/ T3 w 19678"/>
              <a:gd name="T5" fmla="*/ 10297 h 20595"/>
              <a:gd name="T6" fmla="+- 0 10800 961"/>
              <a:gd name="T7" fmla="*/ T6 w 19678"/>
              <a:gd name="T8" fmla="*/ 10297 h 20595"/>
              <a:gd name="T9" fmla="+- 0 10800 961"/>
              <a:gd name="T10" fmla="*/ T9 w 19678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8" h="20595">
                <a:moveTo>
                  <a:pt x="9839" y="0"/>
                </a:moveTo>
                <a:cubicBezTo>
                  <a:pt x="7321" y="0"/>
                  <a:pt x="4804" y="1004"/>
                  <a:pt x="2882" y="3015"/>
                </a:cubicBezTo>
                <a:cubicBezTo>
                  <a:pt x="-961" y="7036"/>
                  <a:pt x="-961" y="13557"/>
                  <a:pt x="2882" y="17578"/>
                </a:cubicBezTo>
                <a:cubicBezTo>
                  <a:pt x="6725" y="21600"/>
                  <a:pt x="12953" y="21600"/>
                  <a:pt x="16796" y="17578"/>
                </a:cubicBezTo>
                <a:cubicBezTo>
                  <a:pt x="20639" y="13557"/>
                  <a:pt x="20639" y="7036"/>
                  <a:pt x="16796" y="3015"/>
                </a:cubicBezTo>
                <a:cubicBezTo>
                  <a:pt x="14874" y="1004"/>
                  <a:pt x="12357" y="0"/>
                  <a:pt x="9839" y="0"/>
                </a:cubicBezTo>
                <a:close/>
                <a:moveTo>
                  <a:pt x="9839" y="3039"/>
                </a:moveTo>
                <a:cubicBezTo>
                  <a:pt x="11614" y="3039"/>
                  <a:pt x="13389" y="3746"/>
                  <a:pt x="14743" y="5163"/>
                </a:cubicBezTo>
                <a:cubicBezTo>
                  <a:pt x="17452" y="7997"/>
                  <a:pt x="17452" y="12592"/>
                  <a:pt x="14743" y="15427"/>
                </a:cubicBezTo>
                <a:cubicBezTo>
                  <a:pt x="12035" y="18262"/>
                  <a:pt x="7643" y="18262"/>
                  <a:pt x="4935" y="15427"/>
                </a:cubicBezTo>
                <a:cubicBezTo>
                  <a:pt x="2226" y="12592"/>
                  <a:pt x="2226" y="7997"/>
                  <a:pt x="4935" y="5163"/>
                </a:cubicBezTo>
                <a:cubicBezTo>
                  <a:pt x="6289" y="3746"/>
                  <a:pt x="8064" y="3039"/>
                  <a:pt x="9839" y="3039"/>
                </a:cubicBezTo>
                <a:close/>
              </a:path>
            </a:pathLst>
          </a:custGeom>
          <a:solidFill>
            <a:srgbClr val="5A67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endParaRPr lang="fr-FR" altLang="fr-FR" sz="2200" b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64" name="Text Box 16">
            <a:extLst>
              <a:ext uri="{FF2B5EF4-FFF2-40B4-BE49-F238E27FC236}">
                <a16:creationId xmlns:a16="http://schemas.microsoft.com/office/drawing/2014/main" id="{2DB328FB-DD84-466B-92A2-88FE41BBC0A0}"/>
              </a:ext>
            </a:extLst>
          </p:cNvPr>
          <p:cNvSpPr txBox="1">
            <a:spLocks/>
          </p:cNvSpPr>
          <p:nvPr/>
        </p:nvSpPr>
        <p:spPr bwMode="auto">
          <a:xfrm>
            <a:off x="3106693" y="3299635"/>
            <a:ext cx="1774509" cy="51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2400" dirty="0">
                <a:solidFill>
                  <a:srgbClr val="5A679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La sélection</a:t>
            </a:r>
            <a:endParaRPr lang="fr-FR" altLang="fr-FR" sz="2400" b="0" dirty="0">
              <a:solidFill>
                <a:srgbClr val="5A679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5" name="Text Box 17">
            <a:extLst>
              <a:ext uri="{FF2B5EF4-FFF2-40B4-BE49-F238E27FC236}">
                <a16:creationId xmlns:a16="http://schemas.microsoft.com/office/drawing/2014/main" id="{86A82BB6-B3B2-4961-B5D1-C9E62044B570}"/>
              </a:ext>
            </a:extLst>
          </p:cNvPr>
          <p:cNvSpPr txBox="1">
            <a:spLocks/>
          </p:cNvSpPr>
          <p:nvPr/>
        </p:nvSpPr>
        <p:spPr bwMode="auto">
          <a:xfrm>
            <a:off x="3108989" y="3911130"/>
            <a:ext cx="2005346" cy="1159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fr-FR" altLang="fr-FR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Cette étape vise à choisir la personne à qui l’organisation offrira le poste vacant. Il importe à cette étape-ci de préciser les critères de sélection</a:t>
            </a:r>
            <a:endParaRPr lang="fr-FR" altLang="fr-FR" sz="1200" b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6" name="Text Box 11">
            <a:extLst>
              <a:ext uri="{FF2B5EF4-FFF2-40B4-BE49-F238E27FC236}">
                <a16:creationId xmlns:a16="http://schemas.microsoft.com/office/drawing/2014/main" id="{12C56900-FE25-44C8-AC73-19384C43DFF8}"/>
              </a:ext>
            </a:extLst>
          </p:cNvPr>
          <p:cNvSpPr txBox="1">
            <a:spLocks/>
          </p:cNvSpPr>
          <p:nvPr/>
        </p:nvSpPr>
        <p:spPr bwMode="auto">
          <a:xfrm>
            <a:off x="5553262" y="3667154"/>
            <a:ext cx="446427" cy="2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3400" b="0" dirty="0">
                <a:solidFill>
                  <a:srgbClr val="5A679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667" name="Text Box 16">
            <a:extLst>
              <a:ext uri="{FF2B5EF4-FFF2-40B4-BE49-F238E27FC236}">
                <a16:creationId xmlns:a16="http://schemas.microsoft.com/office/drawing/2014/main" id="{9E15A605-C1DF-41F5-95AA-FC3BFA4AF222}"/>
              </a:ext>
            </a:extLst>
          </p:cNvPr>
          <p:cNvSpPr txBox="1">
            <a:spLocks/>
          </p:cNvSpPr>
          <p:nvPr/>
        </p:nvSpPr>
        <p:spPr bwMode="auto">
          <a:xfrm>
            <a:off x="6957662" y="4232737"/>
            <a:ext cx="1774508" cy="6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2400" dirty="0">
                <a:solidFill>
                  <a:srgbClr val="5A679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L’accueil, l’intégration</a:t>
            </a:r>
            <a:endParaRPr lang="fr-FR" altLang="fr-FR" sz="2400" b="0" dirty="0">
              <a:solidFill>
                <a:srgbClr val="5A679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8" name="Text Box 17">
            <a:extLst>
              <a:ext uri="{FF2B5EF4-FFF2-40B4-BE49-F238E27FC236}">
                <a16:creationId xmlns:a16="http://schemas.microsoft.com/office/drawing/2014/main" id="{FA787094-9D47-4ECA-A322-CCE1933F74C3}"/>
              </a:ext>
            </a:extLst>
          </p:cNvPr>
          <p:cNvSpPr txBox="1">
            <a:spLocks/>
          </p:cNvSpPr>
          <p:nvPr/>
        </p:nvSpPr>
        <p:spPr bwMode="auto">
          <a:xfrm>
            <a:off x="6977225" y="4959108"/>
            <a:ext cx="2005345" cy="155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fr-FR" altLang="fr-FR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Cette étape vise à intégrer la personne nouvellement engagée au sein de l’organisation et à s’assurer, en situation réelle, qu’elle détient les compétences nécessaires à accomplir le travail qui lui est confié. </a:t>
            </a:r>
            <a:endParaRPr lang="fr-FR" altLang="fr-FR" sz="1200" b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9" name="AutoShape 3">
            <a:extLst>
              <a:ext uri="{FF2B5EF4-FFF2-40B4-BE49-F238E27FC236}">
                <a16:creationId xmlns:a16="http://schemas.microsoft.com/office/drawing/2014/main" id="{7E823DF3-A7AA-4021-9018-4E5508C2755B}"/>
              </a:ext>
            </a:extLst>
          </p:cNvPr>
          <p:cNvSpPr>
            <a:spLocks/>
          </p:cNvSpPr>
          <p:nvPr/>
        </p:nvSpPr>
        <p:spPr bwMode="auto">
          <a:xfrm rot="5400000">
            <a:off x="4002766" y="2432556"/>
            <a:ext cx="3997265" cy="1774423"/>
          </a:xfrm>
          <a:custGeom>
            <a:avLst/>
            <a:gdLst>
              <a:gd name="T0" fmla="*/ 10800 w 21600"/>
              <a:gd name="T1" fmla="+- 0 10795 85"/>
              <a:gd name="T2" fmla="*/ 10795 h 21420"/>
              <a:gd name="T3" fmla="*/ 10800 w 21600"/>
              <a:gd name="T4" fmla="+- 0 10795 85"/>
              <a:gd name="T5" fmla="*/ 10795 h 21420"/>
              <a:gd name="T6" fmla="*/ 10800 w 21600"/>
              <a:gd name="T7" fmla="+- 0 10795 85"/>
              <a:gd name="T8" fmla="*/ 10795 h 21420"/>
              <a:gd name="T9" fmla="*/ 10800 w 21600"/>
              <a:gd name="T10" fmla="+- 0 10795 85"/>
              <a:gd name="T11" fmla="*/ 10795 h 21420"/>
              <a:gd name="connsiteX0" fmla="*/ 422 w 21600"/>
              <a:gd name="connsiteY0" fmla="*/ 14261 h 21420"/>
              <a:gd name="connsiteX1" fmla="*/ 0 w 21600"/>
              <a:gd name="connsiteY1" fmla="*/ 14261 h 21420"/>
              <a:gd name="connsiteX2" fmla="*/ 0 w 21600"/>
              <a:gd name="connsiteY2" fmla="*/ 7043 h 21420"/>
              <a:gd name="connsiteX3" fmla="*/ 2334 w 21600"/>
              <a:gd name="connsiteY3" fmla="*/ 0 h 21420"/>
              <a:gd name="connsiteX4" fmla="*/ 4668 w 21600"/>
              <a:gd name="connsiteY4" fmla="*/ 7041 h 21420"/>
              <a:gd name="connsiteX5" fmla="*/ 4668 w 21600"/>
              <a:gd name="connsiteY5" fmla="*/ 14304 h 21420"/>
              <a:gd name="connsiteX6" fmla="*/ 6581 w 21600"/>
              <a:gd name="connsiteY6" fmla="*/ 20139 h 21420"/>
              <a:gd name="connsiteX7" fmla="*/ 8476 w 21600"/>
              <a:gd name="connsiteY7" fmla="*/ 14241 h 21420"/>
              <a:gd name="connsiteX8" fmla="*/ 8476 w 21600"/>
              <a:gd name="connsiteY8" fmla="*/ 7081 h 21420"/>
              <a:gd name="connsiteX9" fmla="*/ 10862 w 21600"/>
              <a:gd name="connsiteY9" fmla="*/ 3 h 21420"/>
              <a:gd name="connsiteX10" fmla="*/ 13134 w 21600"/>
              <a:gd name="connsiteY10" fmla="*/ 7058 h 21420"/>
              <a:gd name="connsiteX11" fmla="*/ 13134 w 21600"/>
              <a:gd name="connsiteY11" fmla="*/ 14299 h 21420"/>
              <a:gd name="connsiteX12" fmla="*/ 15056 w 21600"/>
              <a:gd name="connsiteY12" fmla="*/ 20131 h 21420"/>
              <a:gd name="connsiteX13" fmla="*/ 16935 w 21600"/>
              <a:gd name="connsiteY13" fmla="*/ 14243 h 21420"/>
              <a:gd name="connsiteX14" fmla="*/ 16935 w 21600"/>
              <a:gd name="connsiteY14" fmla="*/ 7073 h 21420"/>
              <a:gd name="connsiteX15" fmla="*/ 19255 w 21600"/>
              <a:gd name="connsiteY15" fmla="*/ 13 h 21420"/>
              <a:gd name="connsiteX16" fmla="*/ 21600 w 21600"/>
              <a:gd name="connsiteY16" fmla="*/ 7055 h 21420"/>
              <a:gd name="connsiteX17" fmla="*/ 21600 w 21600"/>
              <a:gd name="connsiteY17" fmla="*/ 14303 h 21420"/>
              <a:gd name="connsiteX18" fmla="*/ 21167 w 21600"/>
              <a:gd name="connsiteY18" fmla="*/ 14303 h 21420"/>
              <a:gd name="connsiteX19" fmla="*/ 21167 w 21600"/>
              <a:gd name="connsiteY19" fmla="*/ 7041 h 21420"/>
              <a:gd name="connsiteX20" fmla="*/ 19292 w 21600"/>
              <a:gd name="connsiteY20" fmla="*/ 1329 h 21420"/>
              <a:gd name="connsiteX21" fmla="*/ 17352 w 21600"/>
              <a:gd name="connsiteY21" fmla="*/ 7000 h 21420"/>
              <a:gd name="connsiteX22" fmla="*/ 17352 w 21600"/>
              <a:gd name="connsiteY22" fmla="*/ 14288 h 21420"/>
              <a:gd name="connsiteX23" fmla="*/ 15078 w 21600"/>
              <a:gd name="connsiteY23" fmla="*/ 21419 h 21420"/>
              <a:gd name="connsiteX24" fmla="*/ 12705 w 21600"/>
              <a:gd name="connsiteY24" fmla="*/ 14279 h 21420"/>
              <a:gd name="connsiteX25" fmla="*/ 12705 w 21600"/>
              <a:gd name="connsiteY25" fmla="*/ 7049 h 21420"/>
              <a:gd name="connsiteX26" fmla="*/ 10885 w 21600"/>
              <a:gd name="connsiteY26" fmla="*/ 1347 h 21420"/>
              <a:gd name="connsiteX27" fmla="*/ 8884 w 21600"/>
              <a:gd name="connsiteY27" fmla="*/ 7004 h 21420"/>
              <a:gd name="connsiteX28" fmla="*/ 8884 w 21600"/>
              <a:gd name="connsiteY28" fmla="*/ 14295 h 21420"/>
              <a:gd name="connsiteX29" fmla="*/ 6628 w 21600"/>
              <a:gd name="connsiteY29" fmla="*/ 21408 h 21420"/>
              <a:gd name="connsiteX30" fmla="*/ 4231 w 21600"/>
              <a:gd name="connsiteY30" fmla="*/ 14247 h 21420"/>
              <a:gd name="connsiteX31" fmla="*/ 4231 w 21600"/>
              <a:gd name="connsiteY31" fmla="*/ 6922 h 21420"/>
              <a:gd name="connsiteX32" fmla="*/ 2380 w 21600"/>
              <a:gd name="connsiteY32" fmla="*/ 1339 h 21420"/>
              <a:gd name="connsiteX33" fmla="*/ 428 w 21600"/>
              <a:gd name="connsiteY33" fmla="*/ 6999 h 21420"/>
              <a:gd name="connsiteX34" fmla="*/ 422 w 21600"/>
              <a:gd name="connsiteY34" fmla="*/ 14261 h 21420"/>
              <a:gd name="connsiteX0" fmla="*/ 6161 w 21600"/>
              <a:gd name="connsiteY0" fmla="*/ 321 h 22044"/>
              <a:gd name="connsiteX1" fmla="*/ 0 w 21600"/>
              <a:gd name="connsiteY1" fmla="*/ 14885 h 22044"/>
              <a:gd name="connsiteX2" fmla="*/ 0 w 21600"/>
              <a:gd name="connsiteY2" fmla="*/ 7667 h 22044"/>
              <a:gd name="connsiteX3" fmla="*/ 2334 w 21600"/>
              <a:gd name="connsiteY3" fmla="*/ 624 h 22044"/>
              <a:gd name="connsiteX4" fmla="*/ 4668 w 21600"/>
              <a:gd name="connsiteY4" fmla="*/ 7665 h 22044"/>
              <a:gd name="connsiteX5" fmla="*/ 4668 w 21600"/>
              <a:gd name="connsiteY5" fmla="*/ 14928 h 22044"/>
              <a:gd name="connsiteX6" fmla="*/ 6581 w 21600"/>
              <a:gd name="connsiteY6" fmla="*/ 20763 h 22044"/>
              <a:gd name="connsiteX7" fmla="*/ 8476 w 21600"/>
              <a:gd name="connsiteY7" fmla="*/ 14865 h 22044"/>
              <a:gd name="connsiteX8" fmla="*/ 8476 w 21600"/>
              <a:gd name="connsiteY8" fmla="*/ 7705 h 22044"/>
              <a:gd name="connsiteX9" fmla="*/ 10862 w 21600"/>
              <a:gd name="connsiteY9" fmla="*/ 627 h 22044"/>
              <a:gd name="connsiteX10" fmla="*/ 13134 w 21600"/>
              <a:gd name="connsiteY10" fmla="*/ 7682 h 22044"/>
              <a:gd name="connsiteX11" fmla="*/ 13134 w 21600"/>
              <a:gd name="connsiteY11" fmla="*/ 14923 h 22044"/>
              <a:gd name="connsiteX12" fmla="*/ 15056 w 21600"/>
              <a:gd name="connsiteY12" fmla="*/ 20755 h 22044"/>
              <a:gd name="connsiteX13" fmla="*/ 16935 w 21600"/>
              <a:gd name="connsiteY13" fmla="*/ 14867 h 22044"/>
              <a:gd name="connsiteX14" fmla="*/ 16935 w 21600"/>
              <a:gd name="connsiteY14" fmla="*/ 7697 h 22044"/>
              <a:gd name="connsiteX15" fmla="*/ 19255 w 21600"/>
              <a:gd name="connsiteY15" fmla="*/ 637 h 22044"/>
              <a:gd name="connsiteX16" fmla="*/ 21600 w 21600"/>
              <a:gd name="connsiteY16" fmla="*/ 7679 h 22044"/>
              <a:gd name="connsiteX17" fmla="*/ 21600 w 21600"/>
              <a:gd name="connsiteY17" fmla="*/ 14927 h 22044"/>
              <a:gd name="connsiteX18" fmla="*/ 21167 w 21600"/>
              <a:gd name="connsiteY18" fmla="*/ 14927 h 22044"/>
              <a:gd name="connsiteX19" fmla="*/ 21167 w 21600"/>
              <a:gd name="connsiteY19" fmla="*/ 7665 h 22044"/>
              <a:gd name="connsiteX20" fmla="*/ 19292 w 21600"/>
              <a:gd name="connsiteY20" fmla="*/ 1953 h 22044"/>
              <a:gd name="connsiteX21" fmla="*/ 17352 w 21600"/>
              <a:gd name="connsiteY21" fmla="*/ 7624 h 22044"/>
              <a:gd name="connsiteX22" fmla="*/ 17352 w 21600"/>
              <a:gd name="connsiteY22" fmla="*/ 14912 h 22044"/>
              <a:gd name="connsiteX23" fmla="*/ 15078 w 21600"/>
              <a:gd name="connsiteY23" fmla="*/ 22043 h 22044"/>
              <a:gd name="connsiteX24" fmla="*/ 12705 w 21600"/>
              <a:gd name="connsiteY24" fmla="*/ 14903 h 22044"/>
              <a:gd name="connsiteX25" fmla="*/ 12705 w 21600"/>
              <a:gd name="connsiteY25" fmla="*/ 7673 h 22044"/>
              <a:gd name="connsiteX26" fmla="*/ 10885 w 21600"/>
              <a:gd name="connsiteY26" fmla="*/ 1971 h 22044"/>
              <a:gd name="connsiteX27" fmla="*/ 8884 w 21600"/>
              <a:gd name="connsiteY27" fmla="*/ 7628 h 22044"/>
              <a:gd name="connsiteX28" fmla="*/ 8884 w 21600"/>
              <a:gd name="connsiteY28" fmla="*/ 14919 h 22044"/>
              <a:gd name="connsiteX29" fmla="*/ 6628 w 21600"/>
              <a:gd name="connsiteY29" fmla="*/ 22032 h 22044"/>
              <a:gd name="connsiteX30" fmla="*/ 4231 w 21600"/>
              <a:gd name="connsiteY30" fmla="*/ 14871 h 22044"/>
              <a:gd name="connsiteX31" fmla="*/ 4231 w 21600"/>
              <a:gd name="connsiteY31" fmla="*/ 7546 h 22044"/>
              <a:gd name="connsiteX32" fmla="*/ 2380 w 21600"/>
              <a:gd name="connsiteY32" fmla="*/ 1963 h 22044"/>
              <a:gd name="connsiteX33" fmla="*/ 428 w 21600"/>
              <a:gd name="connsiteY33" fmla="*/ 7623 h 22044"/>
              <a:gd name="connsiteX34" fmla="*/ 6161 w 21600"/>
              <a:gd name="connsiteY34" fmla="*/ 321 h 22044"/>
              <a:gd name="connsiteX0" fmla="*/ 6161 w 21600"/>
              <a:gd name="connsiteY0" fmla="*/ 6285 h 28008"/>
              <a:gd name="connsiteX1" fmla="*/ 4360 w 21600"/>
              <a:gd name="connsiteY1" fmla="*/ 0 h 28008"/>
              <a:gd name="connsiteX2" fmla="*/ 0 w 21600"/>
              <a:gd name="connsiteY2" fmla="*/ 13631 h 28008"/>
              <a:gd name="connsiteX3" fmla="*/ 2334 w 21600"/>
              <a:gd name="connsiteY3" fmla="*/ 6588 h 28008"/>
              <a:gd name="connsiteX4" fmla="*/ 4668 w 21600"/>
              <a:gd name="connsiteY4" fmla="*/ 13629 h 28008"/>
              <a:gd name="connsiteX5" fmla="*/ 4668 w 21600"/>
              <a:gd name="connsiteY5" fmla="*/ 20892 h 28008"/>
              <a:gd name="connsiteX6" fmla="*/ 6581 w 21600"/>
              <a:gd name="connsiteY6" fmla="*/ 26727 h 28008"/>
              <a:gd name="connsiteX7" fmla="*/ 8476 w 21600"/>
              <a:gd name="connsiteY7" fmla="*/ 20829 h 28008"/>
              <a:gd name="connsiteX8" fmla="*/ 8476 w 21600"/>
              <a:gd name="connsiteY8" fmla="*/ 13669 h 28008"/>
              <a:gd name="connsiteX9" fmla="*/ 10862 w 21600"/>
              <a:gd name="connsiteY9" fmla="*/ 6591 h 28008"/>
              <a:gd name="connsiteX10" fmla="*/ 13134 w 21600"/>
              <a:gd name="connsiteY10" fmla="*/ 13646 h 28008"/>
              <a:gd name="connsiteX11" fmla="*/ 13134 w 21600"/>
              <a:gd name="connsiteY11" fmla="*/ 20887 h 28008"/>
              <a:gd name="connsiteX12" fmla="*/ 15056 w 21600"/>
              <a:gd name="connsiteY12" fmla="*/ 26719 h 28008"/>
              <a:gd name="connsiteX13" fmla="*/ 16935 w 21600"/>
              <a:gd name="connsiteY13" fmla="*/ 20831 h 28008"/>
              <a:gd name="connsiteX14" fmla="*/ 16935 w 21600"/>
              <a:gd name="connsiteY14" fmla="*/ 13661 h 28008"/>
              <a:gd name="connsiteX15" fmla="*/ 19255 w 21600"/>
              <a:gd name="connsiteY15" fmla="*/ 6601 h 28008"/>
              <a:gd name="connsiteX16" fmla="*/ 21600 w 21600"/>
              <a:gd name="connsiteY16" fmla="*/ 13643 h 28008"/>
              <a:gd name="connsiteX17" fmla="*/ 21600 w 21600"/>
              <a:gd name="connsiteY17" fmla="*/ 20891 h 28008"/>
              <a:gd name="connsiteX18" fmla="*/ 21167 w 21600"/>
              <a:gd name="connsiteY18" fmla="*/ 20891 h 28008"/>
              <a:gd name="connsiteX19" fmla="*/ 21167 w 21600"/>
              <a:gd name="connsiteY19" fmla="*/ 13629 h 28008"/>
              <a:gd name="connsiteX20" fmla="*/ 19292 w 21600"/>
              <a:gd name="connsiteY20" fmla="*/ 7917 h 28008"/>
              <a:gd name="connsiteX21" fmla="*/ 17352 w 21600"/>
              <a:gd name="connsiteY21" fmla="*/ 13588 h 28008"/>
              <a:gd name="connsiteX22" fmla="*/ 17352 w 21600"/>
              <a:gd name="connsiteY22" fmla="*/ 20876 h 28008"/>
              <a:gd name="connsiteX23" fmla="*/ 15078 w 21600"/>
              <a:gd name="connsiteY23" fmla="*/ 28007 h 28008"/>
              <a:gd name="connsiteX24" fmla="*/ 12705 w 21600"/>
              <a:gd name="connsiteY24" fmla="*/ 20867 h 28008"/>
              <a:gd name="connsiteX25" fmla="*/ 12705 w 21600"/>
              <a:gd name="connsiteY25" fmla="*/ 13637 h 28008"/>
              <a:gd name="connsiteX26" fmla="*/ 10885 w 21600"/>
              <a:gd name="connsiteY26" fmla="*/ 7935 h 28008"/>
              <a:gd name="connsiteX27" fmla="*/ 8884 w 21600"/>
              <a:gd name="connsiteY27" fmla="*/ 13592 h 28008"/>
              <a:gd name="connsiteX28" fmla="*/ 8884 w 21600"/>
              <a:gd name="connsiteY28" fmla="*/ 20883 h 28008"/>
              <a:gd name="connsiteX29" fmla="*/ 6628 w 21600"/>
              <a:gd name="connsiteY29" fmla="*/ 27996 h 28008"/>
              <a:gd name="connsiteX30" fmla="*/ 4231 w 21600"/>
              <a:gd name="connsiteY30" fmla="*/ 20835 h 28008"/>
              <a:gd name="connsiteX31" fmla="*/ 4231 w 21600"/>
              <a:gd name="connsiteY31" fmla="*/ 13510 h 28008"/>
              <a:gd name="connsiteX32" fmla="*/ 2380 w 21600"/>
              <a:gd name="connsiteY32" fmla="*/ 7927 h 28008"/>
              <a:gd name="connsiteX33" fmla="*/ 428 w 21600"/>
              <a:gd name="connsiteY33" fmla="*/ 13587 h 28008"/>
              <a:gd name="connsiteX34" fmla="*/ 6161 w 21600"/>
              <a:gd name="connsiteY34" fmla="*/ 6285 h 28008"/>
              <a:gd name="connsiteX0" fmla="*/ 428 w 21600"/>
              <a:gd name="connsiteY0" fmla="*/ 13587 h 28008"/>
              <a:gd name="connsiteX1" fmla="*/ 4360 w 21600"/>
              <a:gd name="connsiteY1" fmla="*/ 0 h 28008"/>
              <a:gd name="connsiteX2" fmla="*/ 0 w 21600"/>
              <a:gd name="connsiteY2" fmla="*/ 13631 h 28008"/>
              <a:gd name="connsiteX3" fmla="*/ 2334 w 21600"/>
              <a:gd name="connsiteY3" fmla="*/ 6588 h 28008"/>
              <a:gd name="connsiteX4" fmla="*/ 4668 w 21600"/>
              <a:gd name="connsiteY4" fmla="*/ 13629 h 28008"/>
              <a:gd name="connsiteX5" fmla="*/ 4668 w 21600"/>
              <a:gd name="connsiteY5" fmla="*/ 20892 h 28008"/>
              <a:gd name="connsiteX6" fmla="*/ 6581 w 21600"/>
              <a:gd name="connsiteY6" fmla="*/ 26727 h 28008"/>
              <a:gd name="connsiteX7" fmla="*/ 8476 w 21600"/>
              <a:gd name="connsiteY7" fmla="*/ 20829 h 28008"/>
              <a:gd name="connsiteX8" fmla="*/ 8476 w 21600"/>
              <a:gd name="connsiteY8" fmla="*/ 13669 h 28008"/>
              <a:gd name="connsiteX9" fmla="*/ 10862 w 21600"/>
              <a:gd name="connsiteY9" fmla="*/ 6591 h 28008"/>
              <a:gd name="connsiteX10" fmla="*/ 13134 w 21600"/>
              <a:gd name="connsiteY10" fmla="*/ 13646 h 28008"/>
              <a:gd name="connsiteX11" fmla="*/ 13134 w 21600"/>
              <a:gd name="connsiteY11" fmla="*/ 20887 h 28008"/>
              <a:gd name="connsiteX12" fmla="*/ 15056 w 21600"/>
              <a:gd name="connsiteY12" fmla="*/ 26719 h 28008"/>
              <a:gd name="connsiteX13" fmla="*/ 16935 w 21600"/>
              <a:gd name="connsiteY13" fmla="*/ 20831 h 28008"/>
              <a:gd name="connsiteX14" fmla="*/ 16935 w 21600"/>
              <a:gd name="connsiteY14" fmla="*/ 13661 h 28008"/>
              <a:gd name="connsiteX15" fmla="*/ 19255 w 21600"/>
              <a:gd name="connsiteY15" fmla="*/ 6601 h 28008"/>
              <a:gd name="connsiteX16" fmla="*/ 21600 w 21600"/>
              <a:gd name="connsiteY16" fmla="*/ 13643 h 28008"/>
              <a:gd name="connsiteX17" fmla="*/ 21600 w 21600"/>
              <a:gd name="connsiteY17" fmla="*/ 20891 h 28008"/>
              <a:gd name="connsiteX18" fmla="*/ 21167 w 21600"/>
              <a:gd name="connsiteY18" fmla="*/ 20891 h 28008"/>
              <a:gd name="connsiteX19" fmla="*/ 21167 w 21600"/>
              <a:gd name="connsiteY19" fmla="*/ 13629 h 28008"/>
              <a:gd name="connsiteX20" fmla="*/ 19292 w 21600"/>
              <a:gd name="connsiteY20" fmla="*/ 7917 h 28008"/>
              <a:gd name="connsiteX21" fmla="*/ 17352 w 21600"/>
              <a:gd name="connsiteY21" fmla="*/ 13588 h 28008"/>
              <a:gd name="connsiteX22" fmla="*/ 17352 w 21600"/>
              <a:gd name="connsiteY22" fmla="*/ 20876 h 28008"/>
              <a:gd name="connsiteX23" fmla="*/ 15078 w 21600"/>
              <a:gd name="connsiteY23" fmla="*/ 28007 h 28008"/>
              <a:gd name="connsiteX24" fmla="*/ 12705 w 21600"/>
              <a:gd name="connsiteY24" fmla="*/ 20867 h 28008"/>
              <a:gd name="connsiteX25" fmla="*/ 12705 w 21600"/>
              <a:gd name="connsiteY25" fmla="*/ 13637 h 28008"/>
              <a:gd name="connsiteX26" fmla="*/ 10885 w 21600"/>
              <a:gd name="connsiteY26" fmla="*/ 7935 h 28008"/>
              <a:gd name="connsiteX27" fmla="*/ 8884 w 21600"/>
              <a:gd name="connsiteY27" fmla="*/ 13592 h 28008"/>
              <a:gd name="connsiteX28" fmla="*/ 8884 w 21600"/>
              <a:gd name="connsiteY28" fmla="*/ 20883 h 28008"/>
              <a:gd name="connsiteX29" fmla="*/ 6628 w 21600"/>
              <a:gd name="connsiteY29" fmla="*/ 27996 h 28008"/>
              <a:gd name="connsiteX30" fmla="*/ 4231 w 21600"/>
              <a:gd name="connsiteY30" fmla="*/ 20835 h 28008"/>
              <a:gd name="connsiteX31" fmla="*/ 4231 w 21600"/>
              <a:gd name="connsiteY31" fmla="*/ 13510 h 28008"/>
              <a:gd name="connsiteX32" fmla="*/ 2380 w 21600"/>
              <a:gd name="connsiteY32" fmla="*/ 7927 h 28008"/>
              <a:gd name="connsiteX33" fmla="*/ 428 w 21600"/>
              <a:gd name="connsiteY33" fmla="*/ 13587 h 28008"/>
              <a:gd name="connsiteX0" fmla="*/ 551 w 21723"/>
              <a:gd name="connsiteY0" fmla="*/ 6999 h 21420"/>
              <a:gd name="connsiteX1" fmla="*/ 123 w 21723"/>
              <a:gd name="connsiteY1" fmla="*/ 7043 h 21420"/>
              <a:gd name="connsiteX2" fmla="*/ 2457 w 21723"/>
              <a:gd name="connsiteY2" fmla="*/ 0 h 21420"/>
              <a:gd name="connsiteX3" fmla="*/ 4791 w 21723"/>
              <a:gd name="connsiteY3" fmla="*/ 7041 h 21420"/>
              <a:gd name="connsiteX4" fmla="*/ 4791 w 21723"/>
              <a:gd name="connsiteY4" fmla="*/ 14304 h 21420"/>
              <a:gd name="connsiteX5" fmla="*/ 6704 w 21723"/>
              <a:gd name="connsiteY5" fmla="*/ 20139 h 21420"/>
              <a:gd name="connsiteX6" fmla="*/ 8599 w 21723"/>
              <a:gd name="connsiteY6" fmla="*/ 14241 h 21420"/>
              <a:gd name="connsiteX7" fmla="*/ 8599 w 21723"/>
              <a:gd name="connsiteY7" fmla="*/ 7081 h 21420"/>
              <a:gd name="connsiteX8" fmla="*/ 10985 w 21723"/>
              <a:gd name="connsiteY8" fmla="*/ 3 h 21420"/>
              <a:gd name="connsiteX9" fmla="*/ 13257 w 21723"/>
              <a:gd name="connsiteY9" fmla="*/ 7058 h 21420"/>
              <a:gd name="connsiteX10" fmla="*/ 13257 w 21723"/>
              <a:gd name="connsiteY10" fmla="*/ 14299 h 21420"/>
              <a:gd name="connsiteX11" fmla="*/ 15179 w 21723"/>
              <a:gd name="connsiteY11" fmla="*/ 20131 h 21420"/>
              <a:gd name="connsiteX12" fmla="*/ 17058 w 21723"/>
              <a:gd name="connsiteY12" fmla="*/ 14243 h 21420"/>
              <a:gd name="connsiteX13" fmla="*/ 17058 w 21723"/>
              <a:gd name="connsiteY13" fmla="*/ 7073 h 21420"/>
              <a:gd name="connsiteX14" fmla="*/ 19378 w 21723"/>
              <a:gd name="connsiteY14" fmla="*/ 13 h 21420"/>
              <a:gd name="connsiteX15" fmla="*/ 21723 w 21723"/>
              <a:gd name="connsiteY15" fmla="*/ 7055 h 21420"/>
              <a:gd name="connsiteX16" fmla="*/ 21723 w 21723"/>
              <a:gd name="connsiteY16" fmla="*/ 14303 h 21420"/>
              <a:gd name="connsiteX17" fmla="*/ 21290 w 21723"/>
              <a:gd name="connsiteY17" fmla="*/ 14303 h 21420"/>
              <a:gd name="connsiteX18" fmla="*/ 21290 w 21723"/>
              <a:gd name="connsiteY18" fmla="*/ 7041 h 21420"/>
              <a:gd name="connsiteX19" fmla="*/ 19415 w 21723"/>
              <a:gd name="connsiteY19" fmla="*/ 1329 h 21420"/>
              <a:gd name="connsiteX20" fmla="*/ 17475 w 21723"/>
              <a:gd name="connsiteY20" fmla="*/ 7000 h 21420"/>
              <a:gd name="connsiteX21" fmla="*/ 17475 w 21723"/>
              <a:gd name="connsiteY21" fmla="*/ 14288 h 21420"/>
              <a:gd name="connsiteX22" fmla="*/ 15201 w 21723"/>
              <a:gd name="connsiteY22" fmla="*/ 21419 h 21420"/>
              <a:gd name="connsiteX23" fmla="*/ 12828 w 21723"/>
              <a:gd name="connsiteY23" fmla="*/ 14279 h 21420"/>
              <a:gd name="connsiteX24" fmla="*/ 12828 w 21723"/>
              <a:gd name="connsiteY24" fmla="*/ 7049 h 21420"/>
              <a:gd name="connsiteX25" fmla="*/ 11008 w 21723"/>
              <a:gd name="connsiteY25" fmla="*/ 1347 h 21420"/>
              <a:gd name="connsiteX26" fmla="*/ 9007 w 21723"/>
              <a:gd name="connsiteY26" fmla="*/ 7004 h 21420"/>
              <a:gd name="connsiteX27" fmla="*/ 9007 w 21723"/>
              <a:gd name="connsiteY27" fmla="*/ 14295 h 21420"/>
              <a:gd name="connsiteX28" fmla="*/ 6751 w 21723"/>
              <a:gd name="connsiteY28" fmla="*/ 21408 h 21420"/>
              <a:gd name="connsiteX29" fmla="*/ 4354 w 21723"/>
              <a:gd name="connsiteY29" fmla="*/ 14247 h 21420"/>
              <a:gd name="connsiteX30" fmla="*/ 4354 w 21723"/>
              <a:gd name="connsiteY30" fmla="*/ 6922 h 21420"/>
              <a:gd name="connsiteX31" fmla="*/ 2503 w 21723"/>
              <a:gd name="connsiteY31" fmla="*/ 1339 h 21420"/>
              <a:gd name="connsiteX32" fmla="*/ 551 w 21723"/>
              <a:gd name="connsiteY32" fmla="*/ 6999 h 21420"/>
              <a:gd name="connsiteX0" fmla="*/ 618 w 21790"/>
              <a:gd name="connsiteY0" fmla="*/ 6999 h 21420"/>
              <a:gd name="connsiteX1" fmla="*/ 190 w 21790"/>
              <a:gd name="connsiteY1" fmla="*/ 7043 h 21420"/>
              <a:gd name="connsiteX2" fmla="*/ 2524 w 21790"/>
              <a:gd name="connsiteY2" fmla="*/ 0 h 21420"/>
              <a:gd name="connsiteX3" fmla="*/ 4858 w 21790"/>
              <a:gd name="connsiteY3" fmla="*/ 7041 h 21420"/>
              <a:gd name="connsiteX4" fmla="*/ 4858 w 21790"/>
              <a:gd name="connsiteY4" fmla="*/ 14304 h 21420"/>
              <a:gd name="connsiteX5" fmla="*/ 6771 w 21790"/>
              <a:gd name="connsiteY5" fmla="*/ 20139 h 21420"/>
              <a:gd name="connsiteX6" fmla="*/ 8666 w 21790"/>
              <a:gd name="connsiteY6" fmla="*/ 14241 h 21420"/>
              <a:gd name="connsiteX7" fmla="*/ 8666 w 21790"/>
              <a:gd name="connsiteY7" fmla="*/ 7081 h 21420"/>
              <a:gd name="connsiteX8" fmla="*/ 11052 w 21790"/>
              <a:gd name="connsiteY8" fmla="*/ 3 h 21420"/>
              <a:gd name="connsiteX9" fmla="*/ 13324 w 21790"/>
              <a:gd name="connsiteY9" fmla="*/ 7058 h 21420"/>
              <a:gd name="connsiteX10" fmla="*/ 13324 w 21790"/>
              <a:gd name="connsiteY10" fmla="*/ 14299 h 21420"/>
              <a:gd name="connsiteX11" fmla="*/ 15246 w 21790"/>
              <a:gd name="connsiteY11" fmla="*/ 20131 h 21420"/>
              <a:gd name="connsiteX12" fmla="*/ 17125 w 21790"/>
              <a:gd name="connsiteY12" fmla="*/ 14243 h 21420"/>
              <a:gd name="connsiteX13" fmla="*/ 17125 w 21790"/>
              <a:gd name="connsiteY13" fmla="*/ 7073 h 21420"/>
              <a:gd name="connsiteX14" fmla="*/ 19445 w 21790"/>
              <a:gd name="connsiteY14" fmla="*/ 13 h 21420"/>
              <a:gd name="connsiteX15" fmla="*/ 21790 w 21790"/>
              <a:gd name="connsiteY15" fmla="*/ 7055 h 21420"/>
              <a:gd name="connsiteX16" fmla="*/ 21790 w 21790"/>
              <a:gd name="connsiteY16" fmla="*/ 14303 h 21420"/>
              <a:gd name="connsiteX17" fmla="*/ 21357 w 21790"/>
              <a:gd name="connsiteY17" fmla="*/ 14303 h 21420"/>
              <a:gd name="connsiteX18" fmla="*/ 21357 w 21790"/>
              <a:gd name="connsiteY18" fmla="*/ 7041 h 21420"/>
              <a:gd name="connsiteX19" fmla="*/ 19482 w 21790"/>
              <a:gd name="connsiteY19" fmla="*/ 1329 h 21420"/>
              <a:gd name="connsiteX20" fmla="*/ 17542 w 21790"/>
              <a:gd name="connsiteY20" fmla="*/ 7000 h 21420"/>
              <a:gd name="connsiteX21" fmla="*/ 17542 w 21790"/>
              <a:gd name="connsiteY21" fmla="*/ 14288 h 21420"/>
              <a:gd name="connsiteX22" fmla="*/ 15268 w 21790"/>
              <a:gd name="connsiteY22" fmla="*/ 21419 h 21420"/>
              <a:gd name="connsiteX23" fmla="*/ 12895 w 21790"/>
              <a:gd name="connsiteY23" fmla="*/ 14279 h 21420"/>
              <a:gd name="connsiteX24" fmla="*/ 12895 w 21790"/>
              <a:gd name="connsiteY24" fmla="*/ 7049 h 21420"/>
              <a:gd name="connsiteX25" fmla="*/ 11075 w 21790"/>
              <a:gd name="connsiteY25" fmla="*/ 1347 h 21420"/>
              <a:gd name="connsiteX26" fmla="*/ 9074 w 21790"/>
              <a:gd name="connsiteY26" fmla="*/ 7004 h 21420"/>
              <a:gd name="connsiteX27" fmla="*/ 9074 w 21790"/>
              <a:gd name="connsiteY27" fmla="*/ 14295 h 21420"/>
              <a:gd name="connsiteX28" fmla="*/ 6818 w 21790"/>
              <a:gd name="connsiteY28" fmla="*/ 21408 h 21420"/>
              <a:gd name="connsiteX29" fmla="*/ 4421 w 21790"/>
              <a:gd name="connsiteY29" fmla="*/ 14247 h 21420"/>
              <a:gd name="connsiteX30" fmla="*/ 4421 w 21790"/>
              <a:gd name="connsiteY30" fmla="*/ 6922 h 21420"/>
              <a:gd name="connsiteX31" fmla="*/ 618 w 21790"/>
              <a:gd name="connsiteY31" fmla="*/ 6999 h 21420"/>
              <a:gd name="connsiteX0" fmla="*/ 789 w 21961"/>
              <a:gd name="connsiteY0" fmla="*/ 6998 h 21419"/>
              <a:gd name="connsiteX1" fmla="*/ 361 w 21961"/>
              <a:gd name="connsiteY1" fmla="*/ 7042 h 21419"/>
              <a:gd name="connsiteX2" fmla="*/ 5029 w 21961"/>
              <a:gd name="connsiteY2" fmla="*/ 7040 h 21419"/>
              <a:gd name="connsiteX3" fmla="*/ 5029 w 21961"/>
              <a:gd name="connsiteY3" fmla="*/ 14303 h 21419"/>
              <a:gd name="connsiteX4" fmla="*/ 6942 w 21961"/>
              <a:gd name="connsiteY4" fmla="*/ 20138 h 21419"/>
              <a:gd name="connsiteX5" fmla="*/ 8837 w 21961"/>
              <a:gd name="connsiteY5" fmla="*/ 14240 h 21419"/>
              <a:gd name="connsiteX6" fmla="*/ 8837 w 21961"/>
              <a:gd name="connsiteY6" fmla="*/ 7080 h 21419"/>
              <a:gd name="connsiteX7" fmla="*/ 11223 w 21961"/>
              <a:gd name="connsiteY7" fmla="*/ 2 h 21419"/>
              <a:gd name="connsiteX8" fmla="*/ 13495 w 21961"/>
              <a:gd name="connsiteY8" fmla="*/ 7057 h 21419"/>
              <a:gd name="connsiteX9" fmla="*/ 13495 w 21961"/>
              <a:gd name="connsiteY9" fmla="*/ 14298 h 21419"/>
              <a:gd name="connsiteX10" fmla="*/ 15417 w 21961"/>
              <a:gd name="connsiteY10" fmla="*/ 20130 h 21419"/>
              <a:gd name="connsiteX11" fmla="*/ 17296 w 21961"/>
              <a:gd name="connsiteY11" fmla="*/ 14242 h 21419"/>
              <a:gd name="connsiteX12" fmla="*/ 17296 w 21961"/>
              <a:gd name="connsiteY12" fmla="*/ 7072 h 21419"/>
              <a:gd name="connsiteX13" fmla="*/ 19616 w 21961"/>
              <a:gd name="connsiteY13" fmla="*/ 12 h 21419"/>
              <a:gd name="connsiteX14" fmla="*/ 21961 w 21961"/>
              <a:gd name="connsiteY14" fmla="*/ 7054 h 21419"/>
              <a:gd name="connsiteX15" fmla="*/ 21961 w 21961"/>
              <a:gd name="connsiteY15" fmla="*/ 14302 h 21419"/>
              <a:gd name="connsiteX16" fmla="*/ 21528 w 21961"/>
              <a:gd name="connsiteY16" fmla="*/ 14302 h 21419"/>
              <a:gd name="connsiteX17" fmla="*/ 21528 w 21961"/>
              <a:gd name="connsiteY17" fmla="*/ 7040 h 21419"/>
              <a:gd name="connsiteX18" fmla="*/ 19653 w 21961"/>
              <a:gd name="connsiteY18" fmla="*/ 1328 h 21419"/>
              <a:gd name="connsiteX19" fmla="*/ 17713 w 21961"/>
              <a:gd name="connsiteY19" fmla="*/ 6999 h 21419"/>
              <a:gd name="connsiteX20" fmla="*/ 17713 w 21961"/>
              <a:gd name="connsiteY20" fmla="*/ 14287 h 21419"/>
              <a:gd name="connsiteX21" fmla="*/ 15439 w 21961"/>
              <a:gd name="connsiteY21" fmla="*/ 21418 h 21419"/>
              <a:gd name="connsiteX22" fmla="*/ 13066 w 21961"/>
              <a:gd name="connsiteY22" fmla="*/ 14278 h 21419"/>
              <a:gd name="connsiteX23" fmla="*/ 13066 w 21961"/>
              <a:gd name="connsiteY23" fmla="*/ 7048 h 21419"/>
              <a:gd name="connsiteX24" fmla="*/ 11246 w 21961"/>
              <a:gd name="connsiteY24" fmla="*/ 1346 h 21419"/>
              <a:gd name="connsiteX25" fmla="*/ 9245 w 21961"/>
              <a:gd name="connsiteY25" fmla="*/ 7003 h 21419"/>
              <a:gd name="connsiteX26" fmla="*/ 9245 w 21961"/>
              <a:gd name="connsiteY26" fmla="*/ 14294 h 21419"/>
              <a:gd name="connsiteX27" fmla="*/ 6989 w 21961"/>
              <a:gd name="connsiteY27" fmla="*/ 21407 h 21419"/>
              <a:gd name="connsiteX28" fmla="*/ 4592 w 21961"/>
              <a:gd name="connsiteY28" fmla="*/ 14246 h 21419"/>
              <a:gd name="connsiteX29" fmla="*/ 4592 w 21961"/>
              <a:gd name="connsiteY29" fmla="*/ 6921 h 21419"/>
              <a:gd name="connsiteX30" fmla="*/ 789 w 21961"/>
              <a:gd name="connsiteY30" fmla="*/ 6998 h 21419"/>
              <a:gd name="connsiteX0" fmla="*/ 0 w 21172"/>
              <a:gd name="connsiteY0" fmla="*/ 6998 h 21419"/>
              <a:gd name="connsiteX1" fmla="*/ 4240 w 21172"/>
              <a:gd name="connsiteY1" fmla="*/ 7040 h 21419"/>
              <a:gd name="connsiteX2" fmla="*/ 4240 w 21172"/>
              <a:gd name="connsiteY2" fmla="*/ 14303 h 21419"/>
              <a:gd name="connsiteX3" fmla="*/ 6153 w 21172"/>
              <a:gd name="connsiteY3" fmla="*/ 20138 h 21419"/>
              <a:gd name="connsiteX4" fmla="*/ 8048 w 21172"/>
              <a:gd name="connsiteY4" fmla="*/ 14240 h 21419"/>
              <a:gd name="connsiteX5" fmla="*/ 8048 w 21172"/>
              <a:gd name="connsiteY5" fmla="*/ 7080 h 21419"/>
              <a:gd name="connsiteX6" fmla="*/ 10434 w 21172"/>
              <a:gd name="connsiteY6" fmla="*/ 2 h 21419"/>
              <a:gd name="connsiteX7" fmla="*/ 12706 w 21172"/>
              <a:gd name="connsiteY7" fmla="*/ 7057 h 21419"/>
              <a:gd name="connsiteX8" fmla="*/ 12706 w 21172"/>
              <a:gd name="connsiteY8" fmla="*/ 14298 h 21419"/>
              <a:gd name="connsiteX9" fmla="*/ 14628 w 21172"/>
              <a:gd name="connsiteY9" fmla="*/ 20130 h 21419"/>
              <a:gd name="connsiteX10" fmla="*/ 16507 w 21172"/>
              <a:gd name="connsiteY10" fmla="*/ 14242 h 21419"/>
              <a:gd name="connsiteX11" fmla="*/ 16507 w 21172"/>
              <a:gd name="connsiteY11" fmla="*/ 7072 h 21419"/>
              <a:gd name="connsiteX12" fmla="*/ 18827 w 21172"/>
              <a:gd name="connsiteY12" fmla="*/ 12 h 21419"/>
              <a:gd name="connsiteX13" fmla="*/ 21172 w 21172"/>
              <a:gd name="connsiteY13" fmla="*/ 7054 h 21419"/>
              <a:gd name="connsiteX14" fmla="*/ 21172 w 21172"/>
              <a:gd name="connsiteY14" fmla="*/ 14302 h 21419"/>
              <a:gd name="connsiteX15" fmla="*/ 20739 w 21172"/>
              <a:gd name="connsiteY15" fmla="*/ 14302 h 21419"/>
              <a:gd name="connsiteX16" fmla="*/ 20739 w 21172"/>
              <a:gd name="connsiteY16" fmla="*/ 7040 h 21419"/>
              <a:gd name="connsiteX17" fmla="*/ 18864 w 21172"/>
              <a:gd name="connsiteY17" fmla="*/ 1328 h 21419"/>
              <a:gd name="connsiteX18" fmla="*/ 16924 w 21172"/>
              <a:gd name="connsiteY18" fmla="*/ 6999 h 21419"/>
              <a:gd name="connsiteX19" fmla="*/ 16924 w 21172"/>
              <a:gd name="connsiteY19" fmla="*/ 14287 h 21419"/>
              <a:gd name="connsiteX20" fmla="*/ 14650 w 21172"/>
              <a:gd name="connsiteY20" fmla="*/ 21418 h 21419"/>
              <a:gd name="connsiteX21" fmla="*/ 12277 w 21172"/>
              <a:gd name="connsiteY21" fmla="*/ 14278 h 21419"/>
              <a:gd name="connsiteX22" fmla="*/ 12277 w 21172"/>
              <a:gd name="connsiteY22" fmla="*/ 7048 h 21419"/>
              <a:gd name="connsiteX23" fmla="*/ 10457 w 21172"/>
              <a:gd name="connsiteY23" fmla="*/ 1346 h 21419"/>
              <a:gd name="connsiteX24" fmla="*/ 8456 w 21172"/>
              <a:gd name="connsiteY24" fmla="*/ 7003 h 21419"/>
              <a:gd name="connsiteX25" fmla="*/ 8456 w 21172"/>
              <a:gd name="connsiteY25" fmla="*/ 14294 h 21419"/>
              <a:gd name="connsiteX26" fmla="*/ 6200 w 21172"/>
              <a:gd name="connsiteY26" fmla="*/ 21407 h 21419"/>
              <a:gd name="connsiteX27" fmla="*/ 3803 w 21172"/>
              <a:gd name="connsiteY27" fmla="*/ 14246 h 21419"/>
              <a:gd name="connsiteX28" fmla="*/ 3803 w 21172"/>
              <a:gd name="connsiteY28" fmla="*/ 6921 h 21419"/>
              <a:gd name="connsiteX29" fmla="*/ 0 w 21172"/>
              <a:gd name="connsiteY29" fmla="*/ 6998 h 21419"/>
              <a:gd name="connsiteX0" fmla="*/ 0 w 17369"/>
              <a:gd name="connsiteY0" fmla="*/ 6921 h 21419"/>
              <a:gd name="connsiteX1" fmla="*/ 437 w 17369"/>
              <a:gd name="connsiteY1" fmla="*/ 7040 h 21419"/>
              <a:gd name="connsiteX2" fmla="*/ 437 w 17369"/>
              <a:gd name="connsiteY2" fmla="*/ 14303 h 21419"/>
              <a:gd name="connsiteX3" fmla="*/ 2350 w 17369"/>
              <a:gd name="connsiteY3" fmla="*/ 20138 h 21419"/>
              <a:gd name="connsiteX4" fmla="*/ 4245 w 17369"/>
              <a:gd name="connsiteY4" fmla="*/ 14240 h 21419"/>
              <a:gd name="connsiteX5" fmla="*/ 4245 w 17369"/>
              <a:gd name="connsiteY5" fmla="*/ 7080 h 21419"/>
              <a:gd name="connsiteX6" fmla="*/ 6631 w 17369"/>
              <a:gd name="connsiteY6" fmla="*/ 2 h 21419"/>
              <a:gd name="connsiteX7" fmla="*/ 8903 w 17369"/>
              <a:gd name="connsiteY7" fmla="*/ 7057 h 21419"/>
              <a:gd name="connsiteX8" fmla="*/ 8903 w 17369"/>
              <a:gd name="connsiteY8" fmla="*/ 14298 h 21419"/>
              <a:gd name="connsiteX9" fmla="*/ 10825 w 17369"/>
              <a:gd name="connsiteY9" fmla="*/ 20130 h 21419"/>
              <a:gd name="connsiteX10" fmla="*/ 12704 w 17369"/>
              <a:gd name="connsiteY10" fmla="*/ 14242 h 21419"/>
              <a:gd name="connsiteX11" fmla="*/ 12704 w 17369"/>
              <a:gd name="connsiteY11" fmla="*/ 7072 h 21419"/>
              <a:gd name="connsiteX12" fmla="*/ 15024 w 17369"/>
              <a:gd name="connsiteY12" fmla="*/ 12 h 21419"/>
              <a:gd name="connsiteX13" fmla="*/ 17369 w 17369"/>
              <a:gd name="connsiteY13" fmla="*/ 7054 h 21419"/>
              <a:gd name="connsiteX14" fmla="*/ 17369 w 17369"/>
              <a:gd name="connsiteY14" fmla="*/ 14302 h 21419"/>
              <a:gd name="connsiteX15" fmla="*/ 16936 w 17369"/>
              <a:gd name="connsiteY15" fmla="*/ 14302 h 21419"/>
              <a:gd name="connsiteX16" fmla="*/ 16936 w 17369"/>
              <a:gd name="connsiteY16" fmla="*/ 7040 h 21419"/>
              <a:gd name="connsiteX17" fmla="*/ 15061 w 17369"/>
              <a:gd name="connsiteY17" fmla="*/ 1328 h 21419"/>
              <a:gd name="connsiteX18" fmla="*/ 13121 w 17369"/>
              <a:gd name="connsiteY18" fmla="*/ 6999 h 21419"/>
              <a:gd name="connsiteX19" fmla="*/ 13121 w 17369"/>
              <a:gd name="connsiteY19" fmla="*/ 14287 h 21419"/>
              <a:gd name="connsiteX20" fmla="*/ 10847 w 17369"/>
              <a:gd name="connsiteY20" fmla="*/ 21418 h 21419"/>
              <a:gd name="connsiteX21" fmla="*/ 8474 w 17369"/>
              <a:gd name="connsiteY21" fmla="*/ 14278 h 21419"/>
              <a:gd name="connsiteX22" fmla="*/ 8474 w 17369"/>
              <a:gd name="connsiteY22" fmla="*/ 7048 h 21419"/>
              <a:gd name="connsiteX23" fmla="*/ 6654 w 17369"/>
              <a:gd name="connsiteY23" fmla="*/ 1346 h 21419"/>
              <a:gd name="connsiteX24" fmla="*/ 4653 w 17369"/>
              <a:gd name="connsiteY24" fmla="*/ 7003 h 21419"/>
              <a:gd name="connsiteX25" fmla="*/ 4653 w 17369"/>
              <a:gd name="connsiteY25" fmla="*/ 14294 h 21419"/>
              <a:gd name="connsiteX26" fmla="*/ 2397 w 17369"/>
              <a:gd name="connsiteY26" fmla="*/ 21407 h 21419"/>
              <a:gd name="connsiteX27" fmla="*/ 0 w 17369"/>
              <a:gd name="connsiteY27" fmla="*/ 14246 h 21419"/>
              <a:gd name="connsiteX28" fmla="*/ 0 w 17369"/>
              <a:gd name="connsiteY28" fmla="*/ 6921 h 2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369" h="21419">
                <a:moveTo>
                  <a:pt x="0" y="6921"/>
                </a:moveTo>
                <a:cubicBezTo>
                  <a:pt x="73" y="5720"/>
                  <a:pt x="364" y="5810"/>
                  <a:pt x="437" y="7040"/>
                </a:cubicBezTo>
                <a:lnTo>
                  <a:pt x="437" y="14303"/>
                </a:lnTo>
                <a:cubicBezTo>
                  <a:pt x="449" y="17547"/>
                  <a:pt x="1303" y="20154"/>
                  <a:pt x="2350" y="20138"/>
                </a:cubicBezTo>
                <a:cubicBezTo>
                  <a:pt x="3397" y="20123"/>
                  <a:pt x="4244" y="17487"/>
                  <a:pt x="4245" y="14240"/>
                </a:cubicBezTo>
                <a:lnTo>
                  <a:pt x="4245" y="7080"/>
                </a:lnTo>
                <a:cubicBezTo>
                  <a:pt x="4273" y="3083"/>
                  <a:pt x="5341" y="-86"/>
                  <a:pt x="6631" y="2"/>
                </a:cubicBezTo>
                <a:cubicBezTo>
                  <a:pt x="7876" y="86"/>
                  <a:pt x="8878" y="3198"/>
                  <a:pt x="8903" y="7057"/>
                </a:cubicBezTo>
                <a:lnTo>
                  <a:pt x="8903" y="14298"/>
                </a:lnTo>
                <a:cubicBezTo>
                  <a:pt x="8914" y="17554"/>
                  <a:pt x="9774" y="20165"/>
                  <a:pt x="10825" y="20130"/>
                </a:cubicBezTo>
                <a:cubicBezTo>
                  <a:pt x="11866" y="20096"/>
                  <a:pt x="12704" y="17469"/>
                  <a:pt x="12704" y="14242"/>
                </a:cubicBezTo>
                <a:lnTo>
                  <a:pt x="12704" y="7072"/>
                </a:lnTo>
                <a:cubicBezTo>
                  <a:pt x="12733" y="3160"/>
                  <a:pt x="13762" y="31"/>
                  <a:pt x="15024" y="12"/>
                </a:cubicBezTo>
                <a:cubicBezTo>
                  <a:pt x="16294" y="-7"/>
                  <a:pt x="17335" y="3121"/>
                  <a:pt x="17369" y="7054"/>
                </a:cubicBezTo>
                <a:lnTo>
                  <a:pt x="17369" y="14302"/>
                </a:lnTo>
                <a:lnTo>
                  <a:pt x="16936" y="14302"/>
                </a:lnTo>
                <a:lnTo>
                  <a:pt x="16936" y="7040"/>
                </a:lnTo>
                <a:cubicBezTo>
                  <a:pt x="16902" y="3892"/>
                  <a:pt x="16078" y="1379"/>
                  <a:pt x="15061" y="1328"/>
                </a:cubicBezTo>
                <a:cubicBezTo>
                  <a:pt x="14026" y="1277"/>
                  <a:pt x="13165" y="3792"/>
                  <a:pt x="13121" y="6999"/>
                </a:cubicBezTo>
                <a:lnTo>
                  <a:pt x="13121" y="14287"/>
                </a:lnTo>
                <a:cubicBezTo>
                  <a:pt x="13112" y="18182"/>
                  <a:pt x="12103" y="21345"/>
                  <a:pt x="10847" y="21418"/>
                </a:cubicBezTo>
                <a:cubicBezTo>
                  <a:pt x="9553" y="21493"/>
                  <a:pt x="8488" y="18287"/>
                  <a:pt x="8474" y="14278"/>
                </a:cubicBezTo>
                <a:lnTo>
                  <a:pt x="8474" y="7048"/>
                </a:lnTo>
                <a:cubicBezTo>
                  <a:pt x="8442" y="3964"/>
                  <a:pt x="7648" y="1479"/>
                  <a:pt x="6654" y="1346"/>
                </a:cubicBezTo>
                <a:cubicBezTo>
                  <a:pt x="5598" y="1206"/>
                  <a:pt x="4704" y="3733"/>
                  <a:pt x="4653" y="7003"/>
                </a:cubicBezTo>
                <a:lnTo>
                  <a:pt x="4653" y="14294"/>
                </a:lnTo>
                <a:cubicBezTo>
                  <a:pt x="4641" y="18161"/>
                  <a:pt x="3644" y="21304"/>
                  <a:pt x="2397" y="21407"/>
                </a:cubicBezTo>
                <a:cubicBezTo>
                  <a:pt x="1092" y="21514"/>
                  <a:pt x="13" y="18289"/>
                  <a:pt x="0" y="14246"/>
                </a:cubicBezTo>
                <a:lnTo>
                  <a:pt x="0" y="6921"/>
                </a:lnTo>
                <a:close/>
              </a:path>
            </a:pathLst>
          </a:custGeom>
          <a:solidFill>
            <a:srgbClr val="DCDE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endParaRPr lang="fr-FR" altLang="fr-FR" sz="2200" b="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70" name="Text Box 20">
            <a:extLst>
              <a:ext uri="{FF2B5EF4-FFF2-40B4-BE49-F238E27FC236}">
                <a16:creationId xmlns:a16="http://schemas.microsoft.com/office/drawing/2014/main" id="{50F734F6-3D16-45B8-B7A8-1100B6D2EE24}"/>
              </a:ext>
            </a:extLst>
          </p:cNvPr>
          <p:cNvSpPr txBox="1">
            <a:spLocks/>
          </p:cNvSpPr>
          <p:nvPr/>
        </p:nvSpPr>
        <p:spPr bwMode="auto">
          <a:xfrm>
            <a:off x="6992902" y="2640660"/>
            <a:ext cx="2233945" cy="117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fr-FR" altLang="fr-FR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Cette étape consiste en un ensemble d’activités par lesquelles l’organisation informe les personnes possiblement intéressées </a:t>
            </a:r>
            <a:r>
              <a:rPr lang="fr-FR" altLang="fr-FR" sz="1200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et les </a:t>
            </a:r>
            <a:r>
              <a:rPr lang="fr-FR" altLang="fr-FR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invite à poser leur candidature.</a:t>
            </a:r>
            <a:endParaRPr lang="fr-FR" altLang="fr-FR" sz="1200" b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1" name="Text Box 19">
            <a:extLst>
              <a:ext uri="{FF2B5EF4-FFF2-40B4-BE49-F238E27FC236}">
                <a16:creationId xmlns:a16="http://schemas.microsoft.com/office/drawing/2014/main" id="{7CFBF502-2B40-4190-9DFB-78EDFF82DC4B}"/>
              </a:ext>
            </a:extLst>
          </p:cNvPr>
          <p:cNvSpPr txBox="1">
            <a:spLocks/>
          </p:cNvSpPr>
          <p:nvPr/>
        </p:nvSpPr>
        <p:spPr bwMode="auto">
          <a:xfrm>
            <a:off x="6850083" y="2090388"/>
            <a:ext cx="2233946" cy="57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pPr algn="r"/>
            <a:r>
              <a:rPr lang="fr-FR" altLang="fr-FR" sz="2400" dirty="0">
                <a:solidFill>
                  <a:srgbClr val="5A679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Le recrutement</a:t>
            </a:r>
            <a:endParaRPr lang="fr-FR" altLang="fr-FR" sz="2400" b="0" dirty="0">
              <a:solidFill>
                <a:srgbClr val="5A679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2" name="Text Box 14">
            <a:extLst>
              <a:ext uri="{FF2B5EF4-FFF2-40B4-BE49-F238E27FC236}">
                <a16:creationId xmlns:a16="http://schemas.microsoft.com/office/drawing/2014/main" id="{E96DF7F2-DE88-46D0-AFD6-AF8CC5F3F827}"/>
              </a:ext>
            </a:extLst>
          </p:cNvPr>
          <p:cNvSpPr txBox="1">
            <a:spLocks/>
          </p:cNvSpPr>
          <p:nvPr/>
        </p:nvSpPr>
        <p:spPr bwMode="auto">
          <a:xfrm>
            <a:off x="3146681" y="1966841"/>
            <a:ext cx="2005346" cy="112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/>
          <a:lstStyle/>
          <a:p>
            <a:r>
              <a:rPr lang="fr-FR" altLang="fr-FR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Cette étape préalable vise à s’assurer que la description des tâches et le profil de la personne à recruter correspondent aux besoins actuels de l’organisation.</a:t>
            </a:r>
            <a:endParaRPr lang="fr-FR" altLang="fr-FR" sz="1200" b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3" name="Text Box 13">
            <a:extLst>
              <a:ext uri="{FF2B5EF4-FFF2-40B4-BE49-F238E27FC236}">
                <a16:creationId xmlns:a16="http://schemas.microsoft.com/office/drawing/2014/main" id="{FFA2FFB8-E24A-4DC3-93A7-5144ABDAE74A}"/>
              </a:ext>
            </a:extLst>
          </p:cNvPr>
          <p:cNvSpPr txBox="1">
            <a:spLocks/>
          </p:cNvSpPr>
          <p:nvPr/>
        </p:nvSpPr>
        <p:spPr bwMode="auto">
          <a:xfrm>
            <a:off x="3150272" y="1233441"/>
            <a:ext cx="2509488" cy="65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2400" dirty="0">
                <a:solidFill>
                  <a:srgbClr val="448EA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L’analyse des besoins</a:t>
            </a:r>
            <a:endParaRPr lang="fr-FR" altLang="fr-FR" sz="2400" b="0" dirty="0">
              <a:solidFill>
                <a:srgbClr val="448EA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4" name="AutoShape 4">
            <a:extLst>
              <a:ext uri="{FF2B5EF4-FFF2-40B4-BE49-F238E27FC236}">
                <a16:creationId xmlns:a16="http://schemas.microsoft.com/office/drawing/2014/main" id="{FA124517-1B14-44CF-821E-5D66CDC0B970}"/>
              </a:ext>
            </a:extLst>
          </p:cNvPr>
          <p:cNvSpPr>
            <a:spLocks/>
          </p:cNvSpPr>
          <p:nvPr/>
        </p:nvSpPr>
        <p:spPr bwMode="auto">
          <a:xfrm rot="5400000">
            <a:off x="5961775" y="2465506"/>
            <a:ext cx="655116" cy="730925"/>
          </a:xfrm>
          <a:custGeom>
            <a:avLst/>
            <a:gdLst>
              <a:gd name="T0" fmla="+- 0 10800 961"/>
              <a:gd name="T1" fmla="*/ T0 w 19678"/>
              <a:gd name="T2" fmla="*/ 10297 h 20595"/>
              <a:gd name="T3" fmla="+- 0 10800 961"/>
              <a:gd name="T4" fmla="*/ T3 w 19678"/>
              <a:gd name="T5" fmla="*/ 10297 h 20595"/>
              <a:gd name="T6" fmla="+- 0 10800 961"/>
              <a:gd name="T7" fmla="*/ T6 w 19678"/>
              <a:gd name="T8" fmla="*/ 10297 h 20595"/>
              <a:gd name="T9" fmla="+- 0 10800 961"/>
              <a:gd name="T10" fmla="*/ T9 w 19678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8" h="20595">
                <a:moveTo>
                  <a:pt x="9839" y="0"/>
                </a:moveTo>
                <a:cubicBezTo>
                  <a:pt x="7321" y="0"/>
                  <a:pt x="4804" y="1004"/>
                  <a:pt x="2882" y="3015"/>
                </a:cubicBezTo>
                <a:cubicBezTo>
                  <a:pt x="-961" y="7036"/>
                  <a:pt x="-961" y="13557"/>
                  <a:pt x="2882" y="17578"/>
                </a:cubicBezTo>
                <a:cubicBezTo>
                  <a:pt x="6725" y="21600"/>
                  <a:pt x="12953" y="21600"/>
                  <a:pt x="16796" y="17578"/>
                </a:cubicBezTo>
                <a:cubicBezTo>
                  <a:pt x="20639" y="13557"/>
                  <a:pt x="20639" y="7036"/>
                  <a:pt x="16796" y="3015"/>
                </a:cubicBezTo>
                <a:cubicBezTo>
                  <a:pt x="14874" y="1004"/>
                  <a:pt x="12357" y="0"/>
                  <a:pt x="9839" y="0"/>
                </a:cubicBezTo>
                <a:close/>
                <a:moveTo>
                  <a:pt x="9839" y="3039"/>
                </a:moveTo>
                <a:cubicBezTo>
                  <a:pt x="11614" y="3039"/>
                  <a:pt x="13389" y="3746"/>
                  <a:pt x="14743" y="5163"/>
                </a:cubicBezTo>
                <a:cubicBezTo>
                  <a:pt x="17452" y="7997"/>
                  <a:pt x="17452" y="12592"/>
                  <a:pt x="14743" y="15427"/>
                </a:cubicBezTo>
                <a:cubicBezTo>
                  <a:pt x="12035" y="18262"/>
                  <a:pt x="7643" y="18262"/>
                  <a:pt x="4935" y="15427"/>
                </a:cubicBezTo>
                <a:cubicBezTo>
                  <a:pt x="2226" y="12592"/>
                  <a:pt x="2226" y="7997"/>
                  <a:pt x="4935" y="5163"/>
                </a:cubicBezTo>
                <a:cubicBezTo>
                  <a:pt x="6289" y="3746"/>
                  <a:pt x="8064" y="3039"/>
                  <a:pt x="9839" y="3039"/>
                </a:cubicBezTo>
                <a:close/>
              </a:path>
            </a:pathLst>
          </a:custGeom>
          <a:solidFill>
            <a:srgbClr val="5074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endParaRPr lang="fr-FR" altLang="fr-FR" sz="2200" b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75" name="AutoShape 8">
            <a:extLst>
              <a:ext uri="{FF2B5EF4-FFF2-40B4-BE49-F238E27FC236}">
                <a16:creationId xmlns:a16="http://schemas.microsoft.com/office/drawing/2014/main" id="{3041ADCD-AA75-4B6A-BBA7-353343A9F5AA}"/>
              </a:ext>
            </a:extLst>
          </p:cNvPr>
          <p:cNvSpPr>
            <a:spLocks/>
          </p:cNvSpPr>
          <p:nvPr/>
        </p:nvSpPr>
        <p:spPr bwMode="auto">
          <a:xfrm rot="5400000">
            <a:off x="5385217" y="1491488"/>
            <a:ext cx="655116" cy="730926"/>
          </a:xfrm>
          <a:custGeom>
            <a:avLst/>
            <a:gdLst>
              <a:gd name="T0" fmla="+- 0 10800 961"/>
              <a:gd name="T1" fmla="*/ T0 w 19678"/>
              <a:gd name="T2" fmla="*/ 10297 h 20595"/>
              <a:gd name="T3" fmla="+- 0 10800 961"/>
              <a:gd name="T4" fmla="*/ T3 w 19678"/>
              <a:gd name="T5" fmla="*/ 10297 h 20595"/>
              <a:gd name="T6" fmla="+- 0 10800 961"/>
              <a:gd name="T7" fmla="*/ T6 w 19678"/>
              <a:gd name="T8" fmla="*/ 10297 h 20595"/>
              <a:gd name="T9" fmla="+- 0 10800 961"/>
              <a:gd name="T10" fmla="*/ T9 w 19678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8" h="20595">
                <a:moveTo>
                  <a:pt x="9839" y="0"/>
                </a:moveTo>
                <a:cubicBezTo>
                  <a:pt x="7321" y="0"/>
                  <a:pt x="4804" y="1004"/>
                  <a:pt x="2882" y="3015"/>
                </a:cubicBezTo>
                <a:cubicBezTo>
                  <a:pt x="-961" y="7036"/>
                  <a:pt x="-961" y="13557"/>
                  <a:pt x="2882" y="17578"/>
                </a:cubicBezTo>
                <a:cubicBezTo>
                  <a:pt x="6725" y="21600"/>
                  <a:pt x="12953" y="21600"/>
                  <a:pt x="16796" y="17578"/>
                </a:cubicBezTo>
                <a:cubicBezTo>
                  <a:pt x="20639" y="13557"/>
                  <a:pt x="20639" y="7036"/>
                  <a:pt x="16796" y="3015"/>
                </a:cubicBezTo>
                <a:cubicBezTo>
                  <a:pt x="14874" y="1004"/>
                  <a:pt x="12357" y="0"/>
                  <a:pt x="9839" y="0"/>
                </a:cubicBezTo>
                <a:close/>
                <a:moveTo>
                  <a:pt x="9839" y="3039"/>
                </a:moveTo>
                <a:cubicBezTo>
                  <a:pt x="11614" y="3039"/>
                  <a:pt x="13389" y="3746"/>
                  <a:pt x="14743" y="5163"/>
                </a:cubicBezTo>
                <a:cubicBezTo>
                  <a:pt x="17452" y="7997"/>
                  <a:pt x="17452" y="12592"/>
                  <a:pt x="14743" y="15427"/>
                </a:cubicBezTo>
                <a:cubicBezTo>
                  <a:pt x="12035" y="18262"/>
                  <a:pt x="7643" y="18262"/>
                  <a:pt x="4935" y="15427"/>
                </a:cubicBezTo>
                <a:cubicBezTo>
                  <a:pt x="2226" y="12592"/>
                  <a:pt x="2226" y="7997"/>
                  <a:pt x="4935" y="5163"/>
                </a:cubicBezTo>
                <a:cubicBezTo>
                  <a:pt x="6289" y="3746"/>
                  <a:pt x="8064" y="3039"/>
                  <a:pt x="9839" y="3039"/>
                </a:cubicBezTo>
                <a:close/>
              </a:path>
            </a:pathLst>
          </a:custGeom>
          <a:solidFill>
            <a:srgbClr val="448E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endParaRPr lang="fr-FR" altLang="fr-FR" sz="2200" b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76" name="Text Box 9">
            <a:extLst>
              <a:ext uri="{FF2B5EF4-FFF2-40B4-BE49-F238E27FC236}">
                <a16:creationId xmlns:a16="http://schemas.microsoft.com/office/drawing/2014/main" id="{5D2B32E3-E51B-4E01-8CF1-601CD8CDBD08}"/>
              </a:ext>
            </a:extLst>
          </p:cNvPr>
          <p:cNvSpPr txBox="1">
            <a:spLocks/>
          </p:cNvSpPr>
          <p:nvPr/>
        </p:nvSpPr>
        <p:spPr bwMode="auto">
          <a:xfrm>
            <a:off x="6136933" y="2693135"/>
            <a:ext cx="446427" cy="2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3400" b="0" dirty="0">
                <a:solidFill>
                  <a:srgbClr val="5074A7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77" name="Text Box 10">
            <a:extLst>
              <a:ext uri="{FF2B5EF4-FFF2-40B4-BE49-F238E27FC236}">
                <a16:creationId xmlns:a16="http://schemas.microsoft.com/office/drawing/2014/main" id="{8202BE2B-B8AD-4099-BB02-98F465C97FEC}"/>
              </a:ext>
            </a:extLst>
          </p:cNvPr>
          <p:cNvSpPr txBox="1">
            <a:spLocks/>
          </p:cNvSpPr>
          <p:nvPr/>
        </p:nvSpPr>
        <p:spPr bwMode="auto">
          <a:xfrm>
            <a:off x="5553261" y="1719117"/>
            <a:ext cx="446427" cy="2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3400" b="0" dirty="0">
                <a:solidFill>
                  <a:srgbClr val="448EA9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678" name="Text Box 11">
            <a:extLst>
              <a:ext uri="{FF2B5EF4-FFF2-40B4-BE49-F238E27FC236}">
                <a16:creationId xmlns:a16="http://schemas.microsoft.com/office/drawing/2014/main" id="{21945C73-F359-4086-AA5E-9F1A5B7B76E3}"/>
              </a:ext>
            </a:extLst>
          </p:cNvPr>
          <p:cNvSpPr txBox="1">
            <a:spLocks/>
          </p:cNvSpPr>
          <p:nvPr/>
        </p:nvSpPr>
        <p:spPr bwMode="auto">
          <a:xfrm>
            <a:off x="6136932" y="4612188"/>
            <a:ext cx="446427" cy="27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3400" b="0" dirty="0">
                <a:solidFill>
                  <a:srgbClr val="5A679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679" name="AutoShape 6">
            <a:extLst>
              <a:ext uri="{FF2B5EF4-FFF2-40B4-BE49-F238E27FC236}">
                <a16:creationId xmlns:a16="http://schemas.microsoft.com/office/drawing/2014/main" id="{15A3A057-6F1C-4DA1-9735-D29A0DA9A057}"/>
              </a:ext>
            </a:extLst>
          </p:cNvPr>
          <p:cNvSpPr>
            <a:spLocks/>
          </p:cNvSpPr>
          <p:nvPr/>
        </p:nvSpPr>
        <p:spPr bwMode="auto">
          <a:xfrm rot="5400000">
            <a:off x="5961775" y="4413542"/>
            <a:ext cx="655116" cy="730925"/>
          </a:xfrm>
          <a:custGeom>
            <a:avLst/>
            <a:gdLst>
              <a:gd name="T0" fmla="+- 0 10800 961"/>
              <a:gd name="T1" fmla="*/ T0 w 19678"/>
              <a:gd name="T2" fmla="*/ 10297 h 20595"/>
              <a:gd name="T3" fmla="+- 0 10800 961"/>
              <a:gd name="T4" fmla="*/ T3 w 19678"/>
              <a:gd name="T5" fmla="*/ 10297 h 20595"/>
              <a:gd name="T6" fmla="+- 0 10800 961"/>
              <a:gd name="T7" fmla="*/ T6 w 19678"/>
              <a:gd name="T8" fmla="*/ 10297 h 20595"/>
              <a:gd name="T9" fmla="+- 0 10800 961"/>
              <a:gd name="T10" fmla="*/ T9 w 19678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8" h="20595">
                <a:moveTo>
                  <a:pt x="9839" y="0"/>
                </a:moveTo>
                <a:cubicBezTo>
                  <a:pt x="7321" y="0"/>
                  <a:pt x="4804" y="1004"/>
                  <a:pt x="2882" y="3015"/>
                </a:cubicBezTo>
                <a:cubicBezTo>
                  <a:pt x="-961" y="7036"/>
                  <a:pt x="-961" y="13557"/>
                  <a:pt x="2882" y="17578"/>
                </a:cubicBezTo>
                <a:cubicBezTo>
                  <a:pt x="6725" y="21600"/>
                  <a:pt x="12953" y="21600"/>
                  <a:pt x="16796" y="17578"/>
                </a:cubicBezTo>
                <a:cubicBezTo>
                  <a:pt x="20639" y="13557"/>
                  <a:pt x="20639" y="7036"/>
                  <a:pt x="16796" y="3015"/>
                </a:cubicBezTo>
                <a:cubicBezTo>
                  <a:pt x="14874" y="1004"/>
                  <a:pt x="12357" y="0"/>
                  <a:pt x="9839" y="0"/>
                </a:cubicBezTo>
                <a:close/>
                <a:moveTo>
                  <a:pt x="9839" y="3039"/>
                </a:moveTo>
                <a:cubicBezTo>
                  <a:pt x="11614" y="3039"/>
                  <a:pt x="13389" y="3746"/>
                  <a:pt x="14743" y="5163"/>
                </a:cubicBezTo>
                <a:cubicBezTo>
                  <a:pt x="17452" y="7997"/>
                  <a:pt x="17452" y="12592"/>
                  <a:pt x="14743" y="15427"/>
                </a:cubicBezTo>
                <a:cubicBezTo>
                  <a:pt x="12035" y="18262"/>
                  <a:pt x="7643" y="18262"/>
                  <a:pt x="4935" y="15427"/>
                </a:cubicBezTo>
                <a:cubicBezTo>
                  <a:pt x="2226" y="12592"/>
                  <a:pt x="2226" y="7997"/>
                  <a:pt x="4935" y="5163"/>
                </a:cubicBezTo>
                <a:cubicBezTo>
                  <a:pt x="6289" y="3746"/>
                  <a:pt x="8064" y="3039"/>
                  <a:pt x="9839" y="3039"/>
                </a:cubicBezTo>
                <a:close/>
              </a:path>
            </a:pathLst>
          </a:custGeom>
          <a:solidFill>
            <a:srgbClr val="5E5C9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endParaRPr lang="fr-FR" altLang="fr-FR" sz="2200" b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1680" name="Text Box 13">
            <a:extLst>
              <a:ext uri="{FF2B5EF4-FFF2-40B4-BE49-F238E27FC236}">
                <a16:creationId xmlns:a16="http://schemas.microsoft.com/office/drawing/2014/main" id="{B8C9815F-BFA3-43F8-9702-8EDB65CF7B5A}"/>
              </a:ext>
            </a:extLst>
          </p:cNvPr>
          <p:cNvSpPr txBox="1">
            <a:spLocks/>
          </p:cNvSpPr>
          <p:nvPr/>
        </p:nvSpPr>
        <p:spPr bwMode="auto">
          <a:xfrm>
            <a:off x="9533824" y="1236783"/>
            <a:ext cx="2509488" cy="9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3200" b="1" dirty="0">
                <a:solidFill>
                  <a:srgbClr val="1EA185"/>
                </a:solidFill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Les étapes du recrutement</a:t>
            </a:r>
          </a:p>
        </p:txBody>
      </p:sp>
      <p:sp>
        <p:nvSpPr>
          <p:cNvPr id="1681" name="Isosceles Triangle 10">
            <a:extLst>
              <a:ext uri="{FF2B5EF4-FFF2-40B4-BE49-F238E27FC236}">
                <a16:creationId xmlns:a16="http://schemas.microsoft.com/office/drawing/2014/main" id="{EBE50B23-560E-49DC-9E4F-CCAEA9BC4CDF}"/>
              </a:ext>
            </a:extLst>
          </p:cNvPr>
          <p:cNvSpPr/>
          <p:nvPr/>
        </p:nvSpPr>
        <p:spPr>
          <a:xfrm rot="16200000">
            <a:off x="8964170" y="1514435"/>
            <a:ext cx="361929" cy="296746"/>
          </a:xfrm>
          <a:prstGeom prst="triangle">
            <a:avLst/>
          </a:prstGeom>
          <a:solidFill>
            <a:srgbClr val="1EA185"/>
          </a:solidFill>
          <a:ln>
            <a:solidFill>
              <a:srgbClr val="1EA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82" name="Rectangle 1681">
            <a:extLst>
              <a:ext uri="{FF2B5EF4-FFF2-40B4-BE49-F238E27FC236}">
                <a16:creationId xmlns:a16="http://schemas.microsoft.com/office/drawing/2014/main" id="{5E0645EA-1392-44D9-BE20-DC5F1BCA1B87}"/>
              </a:ext>
            </a:extLst>
          </p:cNvPr>
          <p:cNvSpPr/>
          <p:nvPr/>
        </p:nvSpPr>
        <p:spPr>
          <a:xfrm>
            <a:off x="6969557" y="3319217"/>
            <a:ext cx="48066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La </a:t>
            </a:r>
            <a:r>
              <a:rPr lang="fr-FR" sz="2200" dirty="0" smtClean="0"/>
              <a:t>sélection </a:t>
            </a:r>
            <a:r>
              <a:rPr lang="fr-FR" sz="2200" dirty="0"/>
              <a:t>des CV peut s'avérer difficile quand il y a un nombre important de candidats et </a:t>
            </a:r>
            <a:r>
              <a:rPr lang="fr-FR" sz="2200" dirty="0" smtClean="0"/>
              <a:t>quand </a:t>
            </a:r>
            <a:r>
              <a:rPr lang="fr-FR" sz="2200" dirty="0"/>
              <a:t>les CV sont flous</a:t>
            </a:r>
          </a:p>
          <a:p>
            <a:endParaRPr lang="fr-FR" sz="2200" dirty="0"/>
          </a:p>
        </p:txBody>
      </p:sp>
      <p:sp>
        <p:nvSpPr>
          <p:cNvPr id="1683" name="Text Box 16">
            <a:extLst>
              <a:ext uri="{FF2B5EF4-FFF2-40B4-BE49-F238E27FC236}">
                <a16:creationId xmlns:a16="http://schemas.microsoft.com/office/drawing/2014/main" id="{C43A34D8-B5AD-4BB0-AE4A-A6B4344EFEBF}"/>
              </a:ext>
            </a:extLst>
          </p:cNvPr>
          <p:cNvSpPr txBox="1">
            <a:spLocks/>
          </p:cNvSpPr>
          <p:nvPr/>
        </p:nvSpPr>
        <p:spPr bwMode="auto">
          <a:xfrm>
            <a:off x="7041876" y="2489645"/>
            <a:ext cx="2015204" cy="51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093" tIns="27093" rIns="27093" bIns="27093" anchor="ctr"/>
          <a:lstStyle/>
          <a:p>
            <a:r>
              <a:rPr lang="fr-FR" altLang="fr-FR" sz="2400" dirty="0">
                <a:solidFill>
                  <a:srgbClr val="C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1459087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0"/>
      <p:bldP spid="1668" grpId="0"/>
      <p:bldP spid="1669" grpId="0" animBg="1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/>
      <p:bldP spid="1677" grpId="0"/>
      <p:bldP spid="1678" grpId="0"/>
      <p:bldP spid="1679" grpId="0" animBg="1"/>
      <p:bldP spid="1680" grpId="0"/>
      <p:bldP spid="1681" grpId="0" animBg="1"/>
      <p:bldP spid="1682" grpId="0"/>
      <p:bldP spid="16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3"/>
          <p:cNvCxnSpPr>
            <a:cxnSpLocks/>
            <a:endCxn id="51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"/>
          <p:cNvGrpSpPr/>
          <p:nvPr/>
        </p:nvGrpSpPr>
        <p:grpSpPr>
          <a:xfrm>
            <a:off x="760968" y="835589"/>
            <a:ext cx="243840" cy="243840"/>
            <a:chOff x="1802156" y="3284570"/>
            <a:chExt cx="365760" cy="365760"/>
          </a:xfrm>
        </p:grpSpPr>
        <p:sp>
          <p:nvSpPr>
            <p:cNvPr id="56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Oval 7"/>
            <p:cNvSpPr/>
            <p:nvPr/>
          </p:nvSpPr>
          <p:spPr>
            <a:xfrm>
              <a:off x="1907339" y="3389526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Oval 9"/>
          <p:cNvSpPr/>
          <p:nvPr/>
        </p:nvSpPr>
        <p:spPr>
          <a:xfrm>
            <a:off x="3755702" y="874959"/>
            <a:ext cx="165100" cy="165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6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51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DDD531BA-0B00-4C6C-8358-B2872D015BD2}"/>
              </a:ext>
            </a:extLst>
          </p:cNvPr>
          <p:cNvSpPr txBox="1"/>
          <p:nvPr/>
        </p:nvSpPr>
        <p:spPr>
          <a:xfrm>
            <a:off x="854448" y="1481844"/>
            <a:ext cx="176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sym typeface="+mn-ea"/>
              </a:rPr>
              <a:t>Le</a:t>
            </a:r>
            <a:r>
              <a:rPr lang="fr-FR" altLang="en-US" b="1" dirty="0">
                <a:solidFill>
                  <a:srgbClr val="D84D5A"/>
                </a:solidFill>
                <a:latin typeface="Tw Cen MT" panose="020B0602020104020603" pitchFamily="34" charset="0"/>
                <a:sym typeface="+mn-ea"/>
              </a:rPr>
              <a:t> </a:t>
            </a:r>
            <a:r>
              <a:rPr lang="fr-FR" altLang="en-US" sz="2000" b="1" dirty="0">
                <a:solidFill>
                  <a:schemeClr val="bg1">
                    <a:lumMod val="85000"/>
                  </a:schemeClr>
                </a:solidFill>
                <a:latin typeface="Tw Cen MT" panose="020B0602020104020603" pitchFamily="34" charset="0"/>
                <a:sym typeface="+mn-ea"/>
              </a:rPr>
              <a:t>recrutement</a:t>
            </a:r>
            <a:endParaRPr lang="x-none" altLang="en-US" sz="2000" b="1" dirty="0" err="1">
              <a:solidFill>
                <a:schemeClr val="bg1">
                  <a:lumMod val="85000"/>
                </a:schemeClr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7A44A82A-FA15-41D3-A637-825664ADB85E}"/>
              </a:ext>
            </a:extLst>
          </p:cNvPr>
          <p:cNvSpPr txBox="1"/>
          <p:nvPr/>
        </p:nvSpPr>
        <p:spPr>
          <a:xfrm>
            <a:off x="848249" y="3282186"/>
            <a:ext cx="16949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 dirty="0">
                <a:solidFill>
                  <a:srgbClr val="BD392F"/>
                </a:solidFill>
                <a:latin typeface="Tw Cen MT" panose="020B0602020104020603" pitchFamily="34" charset="0"/>
                <a:sym typeface="+mn-ea"/>
              </a:rPr>
              <a:t>Conclusion</a:t>
            </a:r>
            <a:endParaRPr lang="x-none" altLang="en-US" b="1" dirty="0" err="1">
              <a:solidFill>
                <a:srgbClr val="BD392F"/>
              </a:solidFill>
              <a:latin typeface="Tw Cen MT" panose="020B06020201040206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C866C-09A4-4054-A040-411FA67816DF}"/>
              </a:ext>
            </a:extLst>
          </p:cNvPr>
          <p:cNvCxnSpPr>
            <a:cxnSpLocks/>
          </p:cNvCxnSpPr>
          <p:nvPr/>
        </p:nvCxnSpPr>
        <p:spPr>
          <a:xfrm>
            <a:off x="535678" y="3647946"/>
            <a:ext cx="0" cy="2800225"/>
          </a:xfrm>
          <a:prstGeom prst="line">
            <a:avLst/>
          </a:prstGeom>
          <a:ln w="63500">
            <a:solidFill>
              <a:srgbClr val="BD3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1">
            <a:extLst>
              <a:ext uri="{FF2B5EF4-FFF2-40B4-BE49-F238E27FC236}">
                <a16:creationId xmlns:a16="http://schemas.microsoft.com/office/drawing/2014/main" id="{BC5F9E79-0E5A-46C7-A013-A47727CD2E1A}"/>
              </a:ext>
            </a:extLst>
          </p:cNvPr>
          <p:cNvSpPr txBox="1"/>
          <p:nvPr/>
        </p:nvSpPr>
        <p:spPr>
          <a:xfrm>
            <a:off x="848249" y="2436671"/>
            <a:ext cx="2152103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fr-FR" sz="2000" b="1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  <a:sym typeface="+mn-ea"/>
              </a:rPr>
              <a:t>Problématique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212104-05AA-4707-951C-CFB63EED59E0}"/>
              </a:ext>
            </a:extLst>
          </p:cNvPr>
          <p:cNvCxnSpPr>
            <a:cxnSpLocks/>
          </p:cNvCxnSpPr>
          <p:nvPr/>
        </p:nvCxnSpPr>
        <p:spPr>
          <a:xfrm>
            <a:off x="535678" y="1731410"/>
            <a:ext cx="0" cy="1550776"/>
          </a:xfrm>
          <a:prstGeom prst="line">
            <a:avLst/>
          </a:prstGeom>
          <a:ln w="635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2EF36E11-5629-4F66-8F60-8F2EFD137150}"/>
              </a:ext>
            </a:extLst>
          </p:cNvPr>
          <p:cNvSpPr/>
          <p:nvPr/>
        </p:nvSpPr>
        <p:spPr>
          <a:xfrm rot="2707618">
            <a:off x="268485" y="1440952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01</a:t>
            </a: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BB3D8E1D-5400-4256-9921-CF327F4C4903}"/>
              </a:ext>
            </a:extLst>
          </p:cNvPr>
          <p:cNvSpPr/>
          <p:nvPr/>
        </p:nvSpPr>
        <p:spPr>
          <a:xfrm rot="2707618">
            <a:off x="263473" y="2363031"/>
            <a:ext cx="564729" cy="5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02</a:t>
            </a:r>
          </a:p>
        </p:txBody>
      </p:sp>
      <p:sp>
        <p:nvSpPr>
          <p:cNvPr id="29" name="Rounded Rectangle 48">
            <a:extLst>
              <a:ext uri="{FF2B5EF4-FFF2-40B4-BE49-F238E27FC236}">
                <a16:creationId xmlns:a16="http://schemas.microsoft.com/office/drawing/2014/main" id="{72B7CA05-2471-404C-B506-B12E84656A1B}"/>
              </a:ext>
            </a:extLst>
          </p:cNvPr>
          <p:cNvSpPr/>
          <p:nvPr/>
        </p:nvSpPr>
        <p:spPr>
          <a:xfrm rot="2707618">
            <a:off x="263473" y="3241566"/>
            <a:ext cx="564729" cy="572738"/>
          </a:xfrm>
          <a:prstGeom prst="roundRect">
            <a:avLst/>
          </a:prstGeom>
          <a:solidFill>
            <a:srgbClr val="BD3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algn="ctr"/>
            <a:r>
              <a:rPr lang="en-US" sz="2000" b="1" dirty="0">
                <a:effectLst>
                  <a:outerShdw blurRad="50800" dist="50800" dir="5400000" sx="2000" sy="2000" algn="ctr" rotWithShape="0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4FCDB-F76F-4A2E-8523-495003AAC92A}"/>
              </a:ext>
            </a:extLst>
          </p:cNvPr>
          <p:cNvSpPr txBox="1"/>
          <p:nvPr/>
        </p:nvSpPr>
        <p:spPr>
          <a:xfrm>
            <a:off x="4287830" y="1789362"/>
            <a:ext cx="2083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070C0"/>
                </a:solidFill>
              </a:rPr>
              <a:t>Solutions &amp; Objectifs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80E5CE-5A22-4E88-A019-FF837BF338CD}"/>
              </a:ext>
            </a:extLst>
          </p:cNvPr>
          <p:cNvGrpSpPr/>
          <p:nvPr/>
        </p:nvGrpSpPr>
        <p:grpSpPr>
          <a:xfrm>
            <a:off x="8924000" y="1070043"/>
            <a:ext cx="2844210" cy="2623990"/>
            <a:chOff x="8154700" y="1038413"/>
            <a:chExt cx="3518556" cy="333407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87FE26-9FE3-4939-A8DF-01DEFA95D009}"/>
                </a:ext>
              </a:extLst>
            </p:cNvPr>
            <p:cNvSpPr/>
            <p:nvPr/>
          </p:nvSpPr>
          <p:spPr>
            <a:xfrm>
              <a:off x="8266010" y="1038413"/>
              <a:ext cx="3334071" cy="3334071"/>
            </a:xfrm>
            <a:prstGeom prst="ellipse">
              <a:avLst/>
            </a:prstGeom>
            <a:solidFill>
              <a:srgbClr val="FFD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706BA2-8606-4BE9-81DD-37D1A8783AA5}"/>
                </a:ext>
              </a:extLst>
            </p:cNvPr>
            <p:cNvSpPr txBox="1"/>
            <p:nvPr/>
          </p:nvSpPr>
          <p:spPr>
            <a:xfrm>
              <a:off x="8154700" y="1424362"/>
              <a:ext cx="3518556" cy="2561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b="1" dirty="0">
                  <a:solidFill>
                    <a:srgbClr val="2D3245"/>
                  </a:solidFill>
                  <a:latin typeface="Tw Cen MT" panose="020B0602020104020603" pitchFamily="34" charset="0"/>
                </a:rPr>
                <a:t>Outil </a:t>
              </a:r>
            </a:p>
            <a:p>
              <a:pPr algn="ctr"/>
              <a:r>
                <a:rPr lang="fr-FR" sz="2500" b="1" dirty="0">
                  <a:solidFill>
                    <a:srgbClr val="2D3245"/>
                  </a:solidFill>
                  <a:latin typeface="Tw Cen MT" panose="020B0602020104020603" pitchFamily="34" charset="0"/>
                </a:rPr>
                <a:t>de classement automatique de </a:t>
              </a:r>
              <a:r>
                <a:rPr lang="fr-FR" sz="2500" b="1" dirty="0" err="1">
                  <a:solidFill>
                    <a:srgbClr val="2D3245"/>
                  </a:solidFill>
                  <a:latin typeface="Tw Cen MT" panose="020B0602020104020603" pitchFamily="34" charset="0"/>
                </a:rPr>
                <a:t>CVs</a:t>
              </a:r>
              <a:r>
                <a:rPr lang="fr-FR" sz="2500" b="1" dirty="0">
                  <a:solidFill>
                    <a:srgbClr val="2D3245"/>
                  </a:solidFill>
                  <a:latin typeface="Tw Cen MT" panose="020B0602020104020603" pitchFamily="34" charset="0"/>
                </a:rPr>
                <a:t> pour les recruteurs</a:t>
              </a:r>
              <a:r>
                <a:rPr lang="en-US" sz="2500" b="1" baseline="30000" dirty="0">
                  <a:solidFill>
                    <a:srgbClr val="2D3245"/>
                  </a:solidFill>
                  <a:latin typeface="Tw Cen MT" panose="020B0602020104020603" pitchFamily="34" charset="0"/>
                </a:rPr>
                <a:t>  </a:t>
              </a:r>
              <a:endParaRPr lang="en-US" sz="2500" b="1" dirty="0">
                <a:solidFill>
                  <a:srgbClr val="2D3245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6F10955-0521-43AB-A008-05CCDB987868}"/>
              </a:ext>
            </a:extLst>
          </p:cNvPr>
          <p:cNvSpPr/>
          <p:nvPr/>
        </p:nvSpPr>
        <p:spPr>
          <a:xfrm>
            <a:off x="7377482" y="3001221"/>
            <a:ext cx="2136065" cy="21360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B8EECB-781A-48AE-A835-AD29861C880E}"/>
              </a:ext>
            </a:extLst>
          </p:cNvPr>
          <p:cNvSpPr txBox="1"/>
          <p:nvPr/>
        </p:nvSpPr>
        <p:spPr>
          <a:xfrm>
            <a:off x="7458251" y="3404648"/>
            <a:ext cx="20552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</a:pPr>
            <a:r>
              <a:rPr kumimoji="0" lang="fr-FR" sz="2500" b="1" i="0" u="none" strike="noStrike" kern="0" cap="none" spc="0" normalizeH="0" baseline="0" noProof="0" dirty="0">
                <a:ln>
                  <a:noFill/>
                </a:ln>
                <a:solidFill>
                  <a:srgbClr val="2D3245"/>
                </a:solidFill>
                <a:effectLst/>
                <a:uLnTx/>
                <a:uFillTx/>
                <a:latin typeface="Tw Cen MT" panose="020B0602020104020603" pitchFamily="34" charset="0"/>
                <a:cs typeface="Arial"/>
                <a:sym typeface="Arial"/>
              </a:rPr>
              <a:t>Localisation des offres sur </a:t>
            </a:r>
            <a:r>
              <a:rPr kumimoji="0" lang="fr-FR" sz="2500" b="1" i="0" u="none" strike="noStrike" kern="0" cap="none" spc="0" normalizeH="0" baseline="0" noProof="0" dirty="0" err="1">
                <a:ln>
                  <a:noFill/>
                </a:ln>
                <a:solidFill>
                  <a:srgbClr val="2D3245"/>
                </a:solidFill>
                <a:effectLst/>
                <a:uLnTx/>
                <a:uFillTx/>
                <a:latin typeface="Tw Cen MT" panose="020B0602020104020603" pitchFamily="34" charset="0"/>
                <a:cs typeface="Arial"/>
                <a:sym typeface="Arial"/>
              </a:rPr>
              <a:t>goog</a:t>
            </a:r>
            <a:r>
              <a:rPr lang="fr-FR" sz="2500" b="1" kern="0" dirty="0">
                <a:solidFill>
                  <a:srgbClr val="2D3245"/>
                </a:solidFill>
                <a:latin typeface="Tw Cen MT" panose="020B0602020104020603" pitchFamily="34" charset="0"/>
                <a:cs typeface="Arial"/>
                <a:sym typeface="Arial"/>
              </a:rPr>
              <a:t>le </a:t>
            </a:r>
            <a:r>
              <a:rPr lang="fr-FR" sz="2500" b="1" kern="0" dirty="0" err="1">
                <a:solidFill>
                  <a:srgbClr val="2D3245"/>
                </a:solidFill>
                <a:latin typeface="Tw Cen MT" panose="020B0602020104020603" pitchFamily="34" charset="0"/>
                <a:cs typeface="Arial"/>
                <a:sym typeface="Arial"/>
              </a:rPr>
              <a:t>maps</a:t>
            </a:r>
            <a:endParaRPr kumimoji="0" lang="en-US" sz="2500" b="1" i="0" u="none" strike="noStrike" kern="0" cap="none" spc="0" normalizeH="0" baseline="0" noProof="0" dirty="0">
              <a:ln>
                <a:noFill/>
              </a:ln>
              <a:solidFill>
                <a:srgbClr val="2D3245"/>
              </a:solidFill>
              <a:effectLst/>
              <a:uLnTx/>
              <a:uFillTx/>
              <a:latin typeface="Tw Cen MT" panose="020B0602020104020603" pitchFamily="34" charset="0"/>
              <a:cs typeface="Arial"/>
              <a:sym typeface="Arial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1CA46E4-719A-4CB1-961A-FE8127342265}"/>
              </a:ext>
            </a:extLst>
          </p:cNvPr>
          <p:cNvSpPr/>
          <p:nvPr/>
        </p:nvSpPr>
        <p:spPr>
          <a:xfrm>
            <a:off x="5608820" y="4606955"/>
            <a:ext cx="1716233" cy="1715529"/>
          </a:xfrm>
          <a:prstGeom prst="ellipse">
            <a:avLst/>
          </a:prstGeom>
          <a:solidFill>
            <a:srgbClr val="8B81D2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449869-5F1D-4D9C-8DE4-1215F0421EA0}"/>
              </a:ext>
            </a:extLst>
          </p:cNvPr>
          <p:cNvSpPr txBox="1"/>
          <p:nvPr/>
        </p:nvSpPr>
        <p:spPr>
          <a:xfrm>
            <a:off x="5596775" y="4767889"/>
            <a:ext cx="17403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>
                <a:solidFill>
                  <a:srgbClr val="2D3245"/>
                </a:solidFill>
                <a:latin typeface="Tw Cen MT" panose="020B0602020104020603" pitchFamily="34" charset="0"/>
              </a:rPr>
              <a:t>Spécifier plusieurs critères à la fois</a:t>
            </a:r>
            <a:endParaRPr lang="en-US" sz="2200" b="1" dirty="0">
              <a:solidFill>
                <a:srgbClr val="2D3245"/>
              </a:solidFill>
              <a:latin typeface="Tw Cen MT" panose="020B0602020104020603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A6F22FD-4256-4CB1-B889-5B79B3305060}"/>
              </a:ext>
            </a:extLst>
          </p:cNvPr>
          <p:cNvGrpSpPr/>
          <p:nvPr/>
        </p:nvGrpSpPr>
        <p:grpSpPr>
          <a:xfrm>
            <a:off x="3633514" y="4980613"/>
            <a:ext cx="1597059" cy="1586006"/>
            <a:chOff x="1317338" y="4254191"/>
            <a:chExt cx="1965182" cy="189380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599A6D6-28EA-49D0-8074-7C669E6F467D}"/>
                </a:ext>
              </a:extLst>
            </p:cNvPr>
            <p:cNvSpPr/>
            <p:nvPr/>
          </p:nvSpPr>
          <p:spPr>
            <a:xfrm>
              <a:off x="1318102" y="4254191"/>
              <a:ext cx="1964418" cy="1893805"/>
            </a:xfrm>
            <a:prstGeom prst="ellipse">
              <a:avLst/>
            </a:prstGeom>
            <a:solidFill>
              <a:srgbClr val="9FD7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955BD-9E8F-456F-AAA5-1BFE42A5329D}"/>
                </a:ext>
              </a:extLst>
            </p:cNvPr>
            <p:cNvSpPr txBox="1"/>
            <p:nvPr/>
          </p:nvSpPr>
          <p:spPr>
            <a:xfrm>
              <a:off x="1317338" y="4507716"/>
              <a:ext cx="1964400" cy="1433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>
                  <a:srgbClr val="000000"/>
                </a:buClr>
              </a:pPr>
              <a:r>
                <a:rPr lang="fr-FR" b="1" kern="0" dirty="0">
                  <a:solidFill>
                    <a:srgbClr val="2D3245"/>
                  </a:solidFill>
                  <a:latin typeface="Tw Cen MT" panose="020B0602020104020603" pitchFamily="34" charset="0"/>
                  <a:cs typeface="Arial"/>
                  <a:sym typeface="Arial"/>
                </a:rPr>
                <a:t>Le candidat peut postuler à des offres d’emploi</a:t>
              </a:r>
              <a:r>
                <a:rPr kumimoji="0" lang="en-US" b="1" i="0" u="none" strike="noStrike" kern="0" cap="none" spc="0" normalizeH="0" baseline="30000" noProof="0" dirty="0">
                  <a:ln>
                    <a:noFill/>
                  </a:ln>
                  <a:solidFill>
                    <a:srgbClr val="2D3245"/>
                  </a:solidFill>
                  <a:effectLst/>
                  <a:uLnTx/>
                  <a:uFillTx/>
                  <a:latin typeface="Tw Cen MT" panose="020B0602020104020603" pitchFamily="34" charset="0"/>
                  <a:cs typeface="Arial"/>
                  <a:sym typeface="Arial"/>
                </a:rPr>
                <a:t> 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2D3245"/>
                </a:solidFill>
                <a:effectLst/>
                <a:uLnTx/>
                <a:uFillTx/>
                <a:latin typeface="Tw Cen MT" panose="020B0602020104020603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9E3DFFA-9DAF-4A97-A0D5-8DF872E1F695}"/>
              </a:ext>
            </a:extLst>
          </p:cNvPr>
          <p:cNvGrpSpPr/>
          <p:nvPr/>
        </p:nvGrpSpPr>
        <p:grpSpPr>
          <a:xfrm>
            <a:off x="1751359" y="5057843"/>
            <a:ext cx="1464687" cy="1470511"/>
            <a:chOff x="474668" y="4528400"/>
            <a:chExt cx="1050394" cy="105039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887E639-B3B5-45D1-9CDC-0275A4A68225}"/>
                </a:ext>
              </a:extLst>
            </p:cNvPr>
            <p:cNvSpPr/>
            <p:nvPr/>
          </p:nvSpPr>
          <p:spPr>
            <a:xfrm>
              <a:off x="474668" y="4528400"/>
              <a:ext cx="1050394" cy="1050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410D5EA-F126-4EDF-9281-73A2F997D692}"/>
                </a:ext>
              </a:extLst>
            </p:cNvPr>
            <p:cNvSpPr txBox="1"/>
            <p:nvPr/>
          </p:nvSpPr>
          <p:spPr>
            <a:xfrm>
              <a:off x="534066" y="4642133"/>
              <a:ext cx="931598" cy="879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2D3245"/>
                  </a:solidFill>
                  <a:latin typeface="Tw Cen MT" panose="020B0602020104020603" pitchFamily="34" charset="0"/>
                </a:rPr>
                <a:t>Le recruteur peut donner une réponse</a:t>
              </a:r>
              <a:r>
                <a:rPr lang="en-US" sz="2000" b="1" baseline="30000" dirty="0">
                  <a:solidFill>
                    <a:srgbClr val="2D3245"/>
                  </a:solidFill>
                  <a:latin typeface="Berlin Sans FB Demi" panose="020E0802020502020306" pitchFamily="34" charset="0"/>
                </a:rPr>
                <a:t> </a:t>
              </a:r>
              <a:endParaRPr lang="en-US" sz="2000" b="1" dirty="0">
                <a:solidFill>
                  <a:srgbClr val="2D3245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8" name="Organigramme : Connecteur 37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3048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3" grpId="0" animBg="1"/>
      <p:bldP spid="71" grpId="0"/>
      <p:bldP spid="7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7A5D2D-BD3F-4F3F-91FA-1461DE566213}"/>
              </a:ext>
            </a:extLst>
          </p:cNvPr>
          <p:cNvSpPr txBox="1"/>
          <p:nvPr/>
        </p:nvSpPr>
        <p:spPr>
          <a:xfrm>
            <a:off x="267978" y="2384485"/>
            <a:ext cx="7555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Méthodes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mathématiques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d’aide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à la </a:t>
            </a: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décision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35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827DBB-6FE8-475D-873A-FAE2E14853DE}"/>
              </a:ext>
            </a:extLst>
          </p:cNvPr>
          <p:cNvSpPr/>
          <p:nvPr/>
        </p:nvSpPr>
        <p:spPr>
          <a:xfrm>
            <a:off x="3977066" y="2110299"/>
            <a:ext cx="3728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L’aide à la décision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53D76-F16A-4FB7-9533-4874640ABF0E}"/>
              </a:ext>
            </a:extLst>
          </p:cNvPr>
          <p:cNvSpPr/>
          <p:nvPr/>
        </p:nvSpPr>
        <p:spPr>
          <a:xfrm>
            <a:off x="3491780" y="4214191"/>
            <a:ext cx="46993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Faciliter </a:t>
            </a:r>
            <a:r>
              <a:rPr lang="fr-FR" sz="2800" b="1" dirty="0"/>
              <a:t>les </a:t>
            </a:r>
            <a:r>
              <a:rPr lang="fr-FR" sz="2800" b="1" dirty="0" smtClean="0"/>
              <a:t>prises de </a:t>
            </a:r>
            <a:r>
              <a:rPr lang="fr-FR" sz="2800" b="1" dirty="0"/>
              <a:t>décision</a:t>
            </a:r>
          </a:p>
          <a:p>
            <a:pPr algn="ctr"/>
            <a:endParaRPr lang="fr-F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6CB52-5799-4164-8AC7-ABCB4B2A6072}"/>
              </a:ext>
            </a:extLst>
          </p:cNvPr>
          <p:cNvSpPr txBox="1"/>
          <p:nvPr/>
        </p:nvSpPr>
        <p:spPr>
          <a:xfrm>
            <a:off x="1721050" y="1772216"/>
            <a:ext cx="1544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Monocritère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B0B6BE-936E-4FFE-821C-22EE65BBDB37}"/>
              </a:ext>
            </a:extLst>
          </p:cNvPr>
          <p:cNvSpPr txBox="1"/>
          <p:nvPr/>
        </p:nvSpPr>
        <p:spPr>
          <a:xfrm>
            <a:off x="1765820" y="2732595"/>
            <a:ext cx="1454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Multicritère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E5D37-EFDA-4CFF-82B7-C6A261D34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73" y="1389032"/>
            <a:ext cx="2557896" cy="255192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91B7F3-D410-4D4F-8BAD-1C0981BC4288}"/>
              </a:ext>
            </a:extLst>
          </p:cNvPr>
          <p:cNvSpPr/>
          <p:nvPr/>
        </p:nvSpPr>
        <p:spPr>
          <a:xfrm rot="1780577" flipH="1">
            <a:off x="3222817" y="2053719"/>
            <a:ext cx="761598" cy="1720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A63DD8C-6534-4D1B-9701-B280CB86D795}"/>
              </a:ext>
            </a:extLst>
          </p:cNvPr>
          <p:cNvSpPr/>
          <p:nvPr/>
        </p:nvSpPr>
        <p:spPr>
          <a:xfrm rot="19819423" flipH="1" flipV="1">
            <a:off x="3222817" y="2690038"/>
            <a:ext cx="761598" cy="1720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3"/>
          <p:cNvCxnSpPr>
            <a:cxnSpLocks/>
            <a:endCxn id="49" idx="2"/>
          </p:cNvCxnSpPr>
          <p:nvPr/>
        </p:nvCxnSpPr>
        <p:spPr>
          <a:xfrm flipV="1">
            <a:off x="882888" y="957509"/>
            <a:ext cx="10056147" cy="6816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0"/>
          <p:cNvSpPr/>
          <p:nvPr/>
        </p:nvSpPr>
        <p:spPr>
          <a:xfrm>
            <a:off x="6470995" y="874959"/>
            <a:ext cx="165100" cy="16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Oval 11"/>
          <p:cNvSpPr/>
          <p:nvPr/>
        </p:nvSpPr>
        <p:spPr>
          <a:xfrm>
            <a:off x="8501969" y="874959"/>
            <a:ext cx="165100" cy="165100"/>
          </a:xfrm>
          <a:prstGeom prst="ellipse">
            <a:avLst/>
          </a:prstGeom>
          <a:solidFill>
            <a:srgbClr val="8E0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23918" y="342433"/>
            <a:ext cx="125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Conception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979898" y="342433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Réalisation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985865" y="203934"/>
            <a:ext cx="180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Conclusion et perspectives</a:t>
            </a:r>
          </a:p>
        </p:txBody>
      </p:sp>
      <p:sp>
        <p:nvSpPr>
          <p:cNvPr id="47" name="ZoneTexte 2">
            <a:extLst>
              <a:ext uri="{FF2B5EF4-FFF2-40B4-BE49-F238E27FC236}">
                <a16:creationId xmlns:a16="http://schemas.microsoft.com/office/drawing/2014/main" id="{A49D9529-3597-4C6E-9486-847F45DF8095}"/>
              </a:ext>
            </a:extLst>
          </p:cNvPr>
          <p:cNvSpPr txBox="1"/>
          <p:nvPr/>
        </p:nvSpPr>
        <p:spPr>
          <a:xfrm>
            <a:off x="92400" y="203934"/>
            <a:ext cx="163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</a:rPr>
              <a:t>Contexte et problématique</a:t>
            </a:r>
          </a:p>
        </p:txBody>
      </p:sp>
      <p:sp>
        <p:nvSpPr>
          <p:cNvPr id="48" name="ZoneTexte 2">
            <a:extLst>
              <a:ext uri="{FF2B5EF4-FFF2-40B4-BE49-F238E27FC236}">
                <a16:creationId xmlns:a16="http://schemas.microsoft.com/office/drawing/2014/main" id="{01876749-D280-496A-8438-266FC1CF0284}"/>
              </a:ext>
            </a:extLst>
          </p:cNvPr>
          <p:cNvSpPr txBox="1"/>
          <p:nvPr/>
        </p:nvSpPr>
        <p:spPr>
          <a:xfrm>
            <a:off x="2519508" y="203934"/>
            <a:ext cx="26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fr-FR" dirty="0">
                <a:solidFill>
                  <a:srgbClr val="595959"/>
                </a:solidFill>
                <a:latin typeface="Calibri" panose="020F0502020204030204"/>
              </a:rPr>
              <a:t>Méthode mathématique d’aide à la décision</a:t>
            </a:r>
          </a:p>
        </p:txBody>
      </p:sp>
      <p:sp>
        <p:nvSpPr>
          <p:cNvPr id="49" name="Oval 11">
            <a:extLst>
              <a:ext uri="{FF2B5EF4-FFF2-40B4-BE49-F238E27FC236}">
                <a16:creationId xmlns:a16="http://schemas.microsoft.com/office/drawing/2014/main" id="{9FCBE56D-8685-4826-8F8F-31A574294F11}"/>
              </a:ext>
            </a:extLst>
          </p:cNvPr>
          <p:cNvSpPr/>
          <p:nvPr/>
        </p:nvSpPr>
        <p:spPr>
          <a:xfrm>
            <a:off x="10939035" y="874959"/>
            <a:ext cx="165100" cy="165100"/>
          </a:xfrm>
          <a:prstGeom prst="ellipse">
            <a:avLst/>
          </a:prstGeom>
          <a:solidFill>
            <a:srgbClr val="025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0" name="Group 5"/>
          <p:cNvGrpSpPr/>
          <p:nvPr/>
        </p:nvGrpSpPr>
        <p:grpSpPr>
          <a:xfrm>
            <a:off x="3750909" y="850265"/>
            <a:ext cx="243840" cy="243840"/>
            <a:chOff x="1802156" y="3284570"/>
            <a:chExt cx="365760" cy="365760"/>
          </a:xfrm>
        </p:grpSpPr>
        <p:sp>
          <p:nvSpPr>
            <p:cNvPr id="51" name="Oval 6"/>
            <p:cNvSpPr/>
            <p:nvPr/>
          </p:nvSpPr>
          <p:spPr>
            <a:xfrm>
              <a:off x="1802156" y="3284570"/>
              <a:ext cx="365760" cy="3657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Oval 7"/>
            <p:cNvSpPr/>
            <p:nvPr/>
          </p:nvSpPr>
          <p:spPr>
            <a:xfrm>
              <a:off x="1893596" y="3376010"/>
              <a:ext cx="182880" cy="182880"/>
            </a:xfrm>
            <a:prstGeom prst="ellipse">
              <a:avLst/>
            </a:prstGeom>
            <a:solidFill>
              <a:srgbClr val="558B2F"/>
            </a:solidFill>
            <a:ln>
              <a:solidFill>
                <a:srgbClr val="558B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46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3" name="Oval 9"/>
          <p:cNvSpPr/>
          <p:nvPr/>
        </p:nvSpPr>
        <p:spPr>
          <a:xfrm>
            <a:off x="825041" y="881775"/>
            <a:ext cx="165100" cy="165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Organigramme : Connecteur 22"/>
          <p:cNvSpPr/>
          <p:nvPr/>
        </p:nvSpPr>
        <p:spPr>
          <a:xfrm>
            <a:off x="11529391" y="6251713"/>
            <a:ext cx="360000" cy="360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839754" y="2959299"/>
            <a:ext cx="1125" cy="275863"/>
          </a:xfrm>
          <a:prstGeom prst="straightConnector1">
            <a:avLst/>
          </a:prstGeom>
          <a:ln w="101600">
            <a:headEnd w="lg" len="lg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835939" y="2959299"/>
            <a:ext cx="11005" cy="1152000"/>
          </a:xfrm>
          <a:prstGeom prst="line">
            <a:avLst/>
          </a:prstGeom>
          <a:ln w="1016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5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3.54167E-6 0.1483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34" grpId="0"/>
      <p:bldP spid="29" grpId="0" animBg="1"/>
      <p:bldP spid="30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olution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2E77A8"/>
      </a:accent1>
      <a:accent2>
        <a:srgbClr val="BC362D"/>
      </a:accent2>
      <a:accent3>
        <a:srgbClr val="F09C2A"/>
      </a:accent3>
      <a:accent4>
        <a:srgbClr val="2BA388"/>
      </a:accent4>
      <a:accent5>
        <a:srgbClr val="93B850"/>
      </a:accent5>
      <a:accent6>
        <a:srgbClr val="5B4470"/>
      </a:accent6>
      <a:hlink>
        <a:srgbClr val="3CBDDC"/>
      </a:hlink>
      <a:folHlink>
        <a:srgbClr val="1F95B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1868</Words>
  <Application>Microsoft Office PowerPoint</Application>
  <PresentationFormat>Grand écran</PresentationFormat>
  <Paragraphs>391</Paragraphs>
  <Slides>31</Slides>
  <Notes>23</Notes>
  <HiddenSlides>2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45" baseType="lpstr">
      <vt:lpstr>Arial</vt:lpstr>
      <vt:lpstr>Berlin Sans FB Demi</vt:lpstr>
      <vt:lpstr>Calibri</vt:lpstr>
      <vt:lpstr>Calibri Light</vt:lpstr>
      <vt:lpstr>Helvetica Light</vt:lpstr>
      <vt:lpstr>Helvetica Neue</vt:lpstr>
      <vt:lpstr>Impact</vt:lpstr>
      <vt:lpstr>Open Sans</vt:lpstr>
      <vt:lpstr>Roboto Condensed Light</vt:lpstr>
      <vt:lpstr>Tahoma</vt:lpstr>
      <vt:lpstr>Times New Roman</vt:lpstr>
      <vt:lpstr>Tw Cen MT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wiss</dc:creator>
  <cp:lastModifiedBy>Utilisateur Windows</cp:lastModifiedBy>
  <cp:revision>309</cp:revision>
  <dcterms:created xsi:type="dcterms:W3CDTF">2017-05-26T23:21:21Z</dcterms:created>
  <dcterms:modified xsi:type="dcterms:W3CDTF">2018-06-05T06:02:22Z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