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handoutMasterIdLst>
    <p:handoutMasterId r:id="rId29"/>
  </p:handoutMasterIdLst>
  <p:sldIdLst>
    <p:sldId id="256" r:id="rId4"/>
    <p:sldId id="350" r:id="rId5"/>
    <p:sldId id="264" r:id="rId6"/>
    <p:sldId id="303" r:id="rId7"/>
    <p:sldId id="305" r:id="rId8"/>
    <p:sldId id="310" r:id="rId9"/>
    <p:sldId id="316" r:id="rId10"/>
    <p:sldId id="301" r:id="rId11"/>
    <p:sldId id="334" r:id="rId12"/>
    <p:sldId id="345" r:id="rId13"/>
    <p:sldId id="323" r:id="rId14"/>
    <p:sldId id="336" r:id="rId15"/>
    <p:sldId id="333" r:id="rId16"/>
    <p:sldId id="331" r:id="rId17"/>
    <p:sldId id="332" r:id="rId18"/>
    <p:sldId id="337" r:id="rId19"/>
    <p:sldId id="338" r:id="rId20"/>
    <p:sldId id="339" r:id="rId21"/>
    <p:sldId id="340" r:id="rId22"/>
    <p:sldId id="341" r:id="rId23"/>
    <p:sldId id="326" r:id="rId24"/>
    <p:sldId id="327" r:id="rId25"/>
    <p:sldId id="330" r:id="rId26"/>
    <p:sldId id="271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28E9077-F3B8-48D5-AC12-3F0653E32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9B8788-A772-4BC4-836F-B3F9EA3B9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B1F96-2554-4EF2-B89C-90E8FF216073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66C76-C428-472B-A99B-CAB880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5A03DC-44DE-41FA-98B4-6546B01391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5361C-D9DF-4D0E-8C50-51EF0B248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1658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5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4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16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0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E6F70E-6D4A-4D74-8069-FFCB2C0C10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0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1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0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7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2364D-F7D7-4F67-B197-81FF7C616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9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8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87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8" r:id="rId2"/>
    <p:sldLayoutId id="2147483680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202819"/>
            <a:ext cx="4032448" cy="1152129"/>
          </a:xfrm>
        </p:spPr>
        <p:txBody>
          <a:bodyPr/>
          <a:lstStyle/>
          <a:p>
            <a:pPr lvl="0"/>
            <a:r>
              <a:rPr lang="fr-FR" altLang="ko-KR" b="1" dirty="0">
                <a:ea typeface="맑은 고딕" pitchFamily="50" charset="-127"/>
              </a:rPr>
              <a:t>Présentation de notre projet :</a:t>
            </a:r>
            <a:endParaRPr lang="fr-FR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85780" y="1370194"/>
            <a:ext cx="4032447" cy="150973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fr-FR" altLang="ko-KR" sz="4800" dirty="0"/>
              <a:t>SUBOO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EB66A88-6FE1-40CD-906E-3D48C34D4C7D}"/>
              </a:ext>
            </a:extLst>
          </p:cNvPr>
          <p:cNvSpPr txBox="1">
            <a:spLocks/>
          </p:cNvSpPr>
          <p:nvPr/>
        </p:nvSpPr>
        <p:spPr>
          <a:xfrm>
            <a:off x="2645382" y="4333091"/>
            <a:ext cx="1656334" cy="41821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accent1"/>
                </a:solidFill>
              </a:rPr>
              <a:t>Team BLOUGE   </a:t>
            </a:r>
            <a:r>
              <a:rPr lang="en-US" altLang="ko-KR" b="1" dirty="0"/>
              <a:t>-</a:t>
            </a:r>
          </a:p>
        </p:txBody>
      </p:sp>
      <p:pic>
        <p:nvPicPr>
          <p:cNvPr id="1026" name="Picture 2" descr="Image result for sorbonne université">
            <a:extLst>
              <a:ext uri="{FF2B5EF4-FFF2-40B4-BE49-F238E27FC236}">
                <a16:creationId xmlns:a16="http://schemas.microsoft.com/office/drawing/2014/main" id="{A32DCDB3-34F1-4AA0-AA6F-331A300D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38811"/>
            <a:ext cx="1982357" cy="8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3986E8-35DC-491B-A40A-6B6E29CBE4A0}"/>
              </a:ext>
            </a:extLst>
          </p:cNvPr>
          <p:cNvSpPr txBox="1">
            <a:spLocks/>
          </p:cNvSpPr>
          <p:nvPr/>
        </p:nvSpPr>
        <p:spPr>
          <a:xfrm>
            <a:off x="179511" y="2582082"/>
            <a:ext cx="1982357" cy="20779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fr-FR" altLang="ko-KR" b="1" dirty="0"/>
              <a:t>Présenté</a:t>
            </a:r>
            <a:r>
              <a:rPr lang="en-US" altLang="ko-KR" b="1" dirty="0"/>
              <a:t> par: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NARTZ Kevin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MAILLOS Sebastien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MICHELETTI Quentin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DJEGHRI Amine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GHERIBI </a:t>
            </a:r>
            <a:r>
              <a:rPr lang="en-US" altLang="ko-KR" sz="1200" dirty="0" err="1"/>
              <a:t>Lotfi</a:t>
            </a:r>
            <a:endParaRPr lang="en-US" altLang="ko-KR" sz="120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200" dirty="0"/>
              <a:t>RIDEY Guillaume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58E0E8C-8124-4E2E-B7AF-9490360BEDD1}"/>
              </a:ext>
            </a:extLst>
          </p:cNvPr>
          <p:cNvSpPr txBox="1">
            <a:spLocks/>
          </p:cNvSpPr>
          <p:nvPr/>
        </p:nvSpPr>
        <p:spPr>
          <a:xfrm>
            <a:off x="7524328" y="4542197"/>
            <a:ext cx="1512169" cy="47929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fr-FR" altLang="ko-KR" b="1" dirty="0"/>
              <a:t>Décembre</a:t>
            </a:r>
            <a:r>
              <a:rPr lang="en-US" altLang="ko-KR" b="1" dirty="0"/>
              <a:t> 2019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87600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10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EFB7AED-CCAB-444B-9ED8-11C5997C6A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864096"/>
          </a:xfrm>
        </p:spPr>
        <p:txBody>
          <a:bodyPr/>
          <a:lstStyle/>
          <a:p>
            <a:r>
              <a:rPr lang="fr-FR" altLang="ko-KR" sz="2500" dirty="0"/>
              <a:t>Rechercher BO:</a:t>
            </a:r>
          </a:p>
          <a:p>
            <a:r>
              <a:rPr lang="fr-FR" altLang="ko-KR" sz="2500" dirty="0"/>
              <a:t>Test d’intégration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E5F6FA6-92E3-469E-881D-1DB104D7C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37265"/>
            <a:ext cx="7064520" cy="38843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444A38-6D58-4551-B8F0-DBF373563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347614"/>
            <a:ext cx="164018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5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23678"/>
            <a:ext cx="4572000" cy="1198514"/>
          </a:xfrm>
        </p:spPr>
        <p:txBody>
          <a:bodyPr/>
          <a:lstStyle/>
          <a:p>
            <a:pPr algn="ctr"/>
            <a:r>
              <a:rPr lang="en-US" altLang="ko-KR" dirty="0"/>
              <a:t>Changer version:</a:t>
            </a:r>
          </a:p>
          <a:p>
            <a:pPr algn="ctr"/>
            <a:r>
              <a:rPr lang="en-US" altLang="ko-KR" sz="2000" dirty="0" err="1"/>
              <a:t>Diagramme</a:t>
            </a:r>
            <a:r>
              <a:rPr lang="en-US" altLang="ko-KR" sz="2000" dirty="0"/>
              <a:t> de sequence inter-</a:t>
            </a:r>
            <a:r>
              <a:rPr lang="en-US" altLang="ko-KR" sz="2000" dirty="0" err="1"/>
              <a:t>composant</a:t>
            </a:r>
            <a:r>
              <a:rPr lang="en-US" altLang="ko-KR" sz="2000" dirty="0"/>
              <a:t> &amp; tests </a:t>
            </a:r>
            <a:r>
              <a:rPr lang="en-US" altLang="ko-KR" sz="2000" dirty="0" err="1"/>
              <a:t>d’intégration</a:t>
            </a:r>
            <a:endParaRPr lang="en-US" altLang="ko-KR" sz="2000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9F198D-15AA-462B-8DFE-79E583645A7B}"/>
              </a:ext>
            </a:extLst>
          </p:cNvPr>
          <p:cNvSpPr txBox="1"/>
          <p:nvPr/>
        </p:nvSpPr>
        <p:spPr>
          <a:xfrm>
            <a:off x="4407992" y="4920869"/>
            <a:ext cx="32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7836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9063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12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EFB7AED-CCAB-444B-9ED8-11C5997C6A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864096"/>
          </a:xfrm>
        </p:spPr>
        <p:txBody>
          <a:bodyPr/>
          <a:lstStyle/>
          <a:p>
            <a:r>
              <a:rPr lang="fr-FR" altLang="ko-KR" sz="2500" dirty="0"/>
              <a:t>Changer version:</a:t>
            </a:r>
          </a:p>
          <a:p>
            <a:r>
              <a:rPr lang="fr-FR" altLang="ko-KR" sz="2500" dirty="0"/>
              <a:t>Diagramme de séquence inter-composant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4CDEB2C-453D-48C0-999C-0092E5BCD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50" r="4368" b="15434"/>
          <a:stretch/>
        </p:blipFill>
        <p:spPr>
          <a:xfrm>
            <a:off x="4860032" y="2715766"/>
            <a:ext cx="4186150" cy="1974599"/>
          </a:xfrm>
          <a:prstGeom prst="rect">
            <a:avLst/>
          </a:prstGeom>
        </p:spPr>
      </p:pic>
      <p:pic>
        <p:nvPicPr>
          <p:cNvPr id="3" name="Image 2" descr="Une image contenant capture d’écran, intérieur, ordinateur, portable&#10;&#10;Description générée automatiquement">
            <a:extLst>
              <a:ext uri="{FF2B5EF4-FFF2-40B4-BE49-F238E27FC236}">
                <a16:creationId xmlns:a16="http://schemas.microsoft.com/office/drawing/2014/main" id="{B435082A-6035-43DE-8691-7EDB88C48B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7800" r="51969" b="43810"/>
          <a:stretch/>
        </p:blipFill>
        <p:spPr>
          <a:xfrm>
            <a:off x="216476" y="1203598"/>
            <a:ext cx="444044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9063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13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E0C6BE7-2FE0-44D4-9EBB-CFBCA45AF2A4}"/>
              </a:ext>
            </a:extLst>
          </p:cNvPr>
          <p:cNvSpPr txBox="1">
            <a:spLocks/>
          </p:cNvSpPr>
          <p:nvPr/>
        </p:nvSpPr>
        <p:spPr>
          <a:xfrm>
            <a:off x="251520" y="123478"/>
            <a:ext cx="7200800" cy="864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ko-KR" sz="2500" dirty="0"/>
              <a:t>Changer version:</a:t>
            </a:r>
          </a:p>
          <a:p>
            <a:r>
              <a:rPr lang="fr-FR" altLang="ko-KR" sz="2500" dirty="0"/>
              <a:t>Test d’intégration</a:t>
            </a:r>
          </a:p>
        </p:txBody>
      </p:sp>
      <p:pic>
        <p:nvPicPr>
          <p:cNvPr id="5" name="Image 4" descr="Une image contenant capture d’écran, moniteur,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0942A441-D386-4ACB-8D78-D9DE51C47D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10800" r="68900" b="34600"/>
          <a:stretch/>
        </p:blipFill>
        <p:spPr>
          <a:xfrm>
            <a:off x="179512" y="1239602"/>
            <a:ext cx="2699792" cy="2808312"/>
          </a:xfrm>
          <a:prstGeom prst="rect">
            <a:avLst/>
          </a:prstGeom>
        </p:spPr>
      </p:pic>
      <p:pic>
        <p:nvPicPr>
          <p:cNvPr id="10" name="Image 9" descr="Une image contenant moniteur, équipement électronique, capture d’écran, écran&#10;&#10;Description générée automatiquement">
            <a:extLst>
              <a:ext uri="{FF2B5EF4-FFF2-40B4-BE49-F238E27FC236}">
                <a16:creationId xmlns:a16="http://schemas.microsoft.com/office/drawing/2014/main" id="{9994C98D-17EA-4BF2-B2FF-3C32305F92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38800" r="51968" b="8001"/>
          <a:stretch/>
        </p:blipFill>
        <p:spPr>
          <a:xfrm>
            <a:off x="4680012" y="1419622"/>
            <a:ext cx="428447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2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23678"/>
            <a:ext cx="4572000" cy="1211325"/>
          </a:xfrm>
        </p:spPr>
        <p:txBody>
          <a:bodyPr/>
          <a:lstStyle/>
          <a:p>
            <a:pPr algn="ctr"/>
            <a:r>
              <a:rPr lang="fr-FR" altLang="ko-KR" sz="3000" dirty="0"/>
              <a:t>Diagramme classe niveau conception détaillée </a:t>
            </a:r>
            <a:endParaRPr lang="en-US" altLang="ko-KR" sz="3000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9F198D-15AA-462B-8DFE-79E583645A7B}"/>
              </a:ext>
            </a:extLst>
          </p:cNvPr>
          <p:cNvSpPr txBox="1"/>
          <p:nvPr/>
        </p:nvSpPr>
        <p:spPr>
          <a:xfrm>
            <a:off x="4407992" y="4920869"/>
            <a:ext cx="32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7873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51470"/>
            <a:ext cx="7200800" cy="936104"/>
          </a:xfrm>
        </p:spPr>
        <p:txBody>
          <a:bodyPr/>
          <a:lstStyle/>
          <a:p>
            <a:r>
              <a:rPr lang="fr-FR" altLang="ko-KR" sz="2800" dirty="0"/>
              <a:t>Diagramme classe niveau conception détaillée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9063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6F1A3-5DC3-476C-A965-BA67BC06A548}"/>
              </a:ext>
            </a:extLst>
          </p:cNvPr>
          <p:cNvSpPr txBox="1"/>
          <p:nvPr/>
        </p:nvSpPr>
        <p:spPr>
          <a:xfrm>
            <a:off x="107504" y="12035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Composant Etat: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BF58467-8585-44DD-BA95-EBAD37E1F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506793"/>
            <a:ext cx="6264696" cy="34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8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51470"/>
            <a:ext cx="7200800" cy="936104"/>
          </a:xfrm>
        </p:spPr>
        <p:txBody>
          <a:bodyPr/>
          <a:lstStyle/>
          <a:p>
            <a:r>
              <a:rPr lang="fr-FR" altLang="ko-KR" sz="2800" dirty="0"/>
              <a:t>Diagramme classe niveau conception détaillée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9063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6F1A3-5DC3-476C-A965-BA67BC06A548}"/>
              </a:ext>
            </a:extLst>
          </p:cNvPr>
          <p:cNvSpPr txBox="1"/>
          <p:nvPr/>
        </p:nvSpPr>
        <p:spPr>
          <a:xfrm>
            <a:off x="107504" y="1203598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Composant Version: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FEF303-E6FA-4E1F-8336-FA3E4D920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64" y="1161973"/>
            <a:ext cx="483246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9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51470"/>
            <a:ext cx="7200800" cy="936104"/>
          </a:xfrm>
        </p:spPr>
        <p:txBody>
          <a:bodyPr/>
          <a:lstStyle/>
          <a:p>
            <a:r>
              <a:rPr lang="fr-FR" altLang="ko-KR" sz="2800" dirty="0"/>
              <a:t>Diagramme classe niveau conception détaillée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9063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6F1A3-5DC3-476C-A965-BA67BC06A548}"/>
              </a:ext>
            </a:extLst>
          </p:cNvPr>
          <p:cNvSpPr txBox="1"/>
          <p:nvPr/>
        </p:nvSpPr>
        <p:spPr>
          <a:xfrm>
            <a:off x="107504" y="120359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Composant Entité: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2F7418A-E3E0-48F4-9702-C7DD6F88D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26" y="1079935"/>
            <a:ext cx="4944878" cy="38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4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51470"/>
            <a:ext cx="7200800" cy="936104"/>
          </a:xfrm>
        </p:spPr>
        <p:txBody>
          <a:bodyPr/>
          <a:lstStyle/>
          <a:p>
            <a:r>
              <a:rPr lang="fr-FR" altLang="ko-KR" sz="2800" dirty="0"/>
              <a:t>Diagramme classe niveau conception détaillée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9063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6F1A3-5DC3-476C-A965-BA67BC06A548}"/>
              </a:ext>
            </a:extLst>
          </p:cNvPr>
          <p:cNvSpPr txBox="1"/>
          <p:nvPr/>
        </p:nvSpPr>
        <p:spPr>
          <a:xfrm>
            <a:off x="107504" y="120359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Composant </a:t>
            </a:r>
            <a:r>
              <a:rPr lang="fr-FR" b="1" u="sng" dirty="0" err="1"/>
              <a:t>Calculator</a:t>
            </a:r>
            <a:r>
              <a:rPr lang="fr-FR" b="1" u="sng" dirty="0"/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3642580-52CF-4AA7-8978-2D4E5E3D2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55" y="1155900"/>
            <a:ext cx="6073986" cy="35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51470"/>
            <a:ext cx="7200800" cy="936104"/>
          </a:xfrm>
        </p:spPr>
        <p:txBody>
          <a:bodyPr/>
          <a:lstStyle/>
          <a:p>
            <a:r>
              <a:rPr lang="fr-FR" altLang="ko-KR" sz="2800" dirty="0"/>
              <a:t>Diagramme classe niveau conception détaillée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9063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6F1A3-5DC3-476C-A965-BA67BC06A548}"/>
              </a:ext>
            </a:extLst>
          </p:cNvPr>
          <p:cNvSpPr txBox="1"/>
          <p:nvPr/>
        </p:nvSpPr>
        <p:spPr>
          <a:xfrm>
            <a:off x="107504" y="1203598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Composant Action: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80DE581-591B-4355-9A52-1DD1BCDF2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70843"/>
            <a:ext cx="5328592" cy="37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Sommaire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DB87162-E4D5-48A6-B6F2-B5DD85594559}"/>
              </a:ext>
            </a:extLst>
          </p:cNvPr>
          <p:cNvSpPr txBox="1"/>
          <p:nvPr/>
        </p:nvSpPr>
        <p:spPr>
          <a:xfrm>
            <a:off x="4439270" y="4895914"/>
            <a:ext cx="265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2141ED-C686-4FF3-B63E-CAA9A7BC44B4}"/>
              </a:ext>
            </a:extLst>
          </p:cNvPr>
          <p:cNvGrpSpPr/>
          <p:nvPr/>
        </p:nvGrpSpPr>
        <p:grpSpPr>
          <a:xfrm>
            <a:off x="3275856" y="1441417"/>
            <a:ext cx="4715315" cy="432000"/>
            <a:chOff x="3298548" y="1124547"/>
            <a:chExt cx="5221860" cy="49592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EDFD19-8AC7-4066-9400-2950C789CCA8}"/>
                </a:ext>
              </a:extLst>
            </p:cNvPr>
            <p:cNvSpPr txBox="1"/>
            <p:nvPr/>
          </p:nvSpPr>
          <p:spPr>
            <a:xfrm>
              <a:off x="3983904" y="1290200"/>
              <a:ext cx="45365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Diagramme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Composant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3EA559C1-8897-4684-BA01-87CE355B71D1}"/>
                </a:ext>
              </a:extLst>
            </p:cNvPr>
            <p:cNvSpPr/>
            <p:nvPr/>
          </p:nvSpPr>
          <p:spPr>
            <a:xfrm>
              <a:off x="3335320" y="1124547"/>
              <a:ext cx="478408" cy="4959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C8C4FF-D999-4322-BCF6-8BE27F552C96}"/>
                </a:ext>
              </a:extLst>
            </p:cNvPr>
            <p:cNvSpPr txBox="1"/>
            <p:nvPr/>
          </p:nvSpPr>
          <p:spPr>
            <a:xfrm>
              <a:off x="3298548" y="1172746"/>
              <a:ext cx="558204" cy="4239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C997C87-9224-4673-B25F-BEBF455E8D9B}"/>
              </a:ext>
            </a:extLst>
          </p:cNvPr>
          <p:cNvGrpSpPr/>
          <p:nvPr/>
        </p:nvGrpSpPr>
        <p:grpSpPr>
          <a:xfrm>
            <a:off x="2888012" y="1951849"/>
            <a:ext cx="5203684" cy="432000"/>
            <a:chOff x="3213213" y="1131195"/>
            <a:chExt cx="5203684" cy="63872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9C873E0-4C15-49E9-853C-052A70B071B2}"/>
                </a:ext>
              </a:extLst>
            </p:cNvPr>
            <p:cNvSpPr txBox="1"/>
            <p:nvPr/>
          </p:nvSpPr>
          <p:spPr>
            <a:xfrm>
              <a:off x="3880393" y="1304946"/>
              <a:ext cx="45365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Diagramme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d’instance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nominale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5C7226D1-2CD0-4B2D-9EE0-8A6332A7D1AA}"/>
                </a:ext>
              </a:extLst>
            </p:cNvPr>
            <p:cNvSpPr/>
            <p:nvPr/>
          </p:nvSpPr>
          <p:spPr>
            <a:xfrm>
              <a:off x="3291785" y="1131195"/>
              <a:ext cx="432000" cy="6387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786F5BD-8281-4469-8C67-833FC5C2C761}"/>
                </a:ext>
              </a:extLst>
            </p:cNvPr>
            <p:cNvSpPr txBox="1"/>
            <p:nvPr/>
          </p:nvSpPr>
          <p:spPr>
            <a:xfrm>
              <a:off x="3213213" y="1178106"/>
              <a:ext cx="588608" cy="5460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62F3C4A-FFBD-4264-BA82-DF11C713E732}"/>
              </a:ext>
            </a:extLst>
          </p:cNvPr>
          <p:cNvGrpSpPr/>
          <p:nvPr/>
        </p:nvGrpSpPr>
        <p:grpSpPr>
          <a:xfrm>
            <a:off x="2591969" y="2465393"/>
            <a:ext cx="5166137" cy="495444"/>
            <a:chOff x="3301309" y="1034918"/>
            <a:chExt cx="5166137" cy="6463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2C705F-E0AD-476E-AA7C-69C1B21D48AB}"/>
                </a:ext>
              </a:extLst>
            </p:cNvPr>
            <p:cNvSpPr txBox="1"/>
            <p:nvPr/>
          </p:nvSpPr>
          <p:spPr>
            <a:xfrm>
              <a:off x="3930942" y="1034918"/>
              <a:ext cx="45365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Rechercher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BO: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Diagramme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séquence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inter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composant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d’intégration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5CD9EE8C-792B-487A-860A-E55D71D0F316}"/>
                </a:ext>
              </a:extLst>
            </p:cNvPr>
            <p:cNvSpPr/>
            <p:nvPr/>
          </p:nvSpPr>
          <p:spPr>
            <a:xfrm>
              <a:off x="3362007" y="1069059"/>
              <a:ext cx="432000" cy="56356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E347696-45E8-48BB-9C3D-D40956078490}"/>
                </a:ext>
              </a:extLst>
            </p:cNvPr>
            <p:cNvSpPr txBox="1"/>
            <p:nvPr/>
          </p:nvSpPr>
          <p:spPr>
            <a:xfrm>
              <a:off x="3301309" y="1118079"/>
              <a:ext cx="549966" cy="4818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35">
            <a:extLst>
              <a:ext uri="{FF2B5EF4-FFF2-40B4-BE49-F238E27FC236}">
                <a16:creationId xmlns:a16="http://schemas.microsoft.com/office/drawing/2014/main" id="{EEFD1021-4210-4CD2-A642-3A09EEE77712}"/>
              </a:ext>
            </a:extLst>
          </p:cNvPr>
          <p:cNvGrpSpPr/>
          <p:nvPr/>
        </p:nvGrpSpPr>
        <p:grpSpPr>
          <a:xfrm>
            <a:off x="1865838" y="3610378"/>
            <a:ext cx="5146864" cy="432000"/>
            <a:chOff x="3320582" y="1038060"/>
            <a:chExt cx="5146864" cy="585838"/>
          </a:xfrm>
        </p:grpSpPr>
        <p:sp>
          <p:nvSpPr>
            <p:cNvPr id="25" name="TextBox 136">
              <a:extLst>
                <a:ext uri="{FF2B5EF4-FFF2-40B4-BE49-F238E27FC236}">
                  <a16:creationId xmlns:a16="http://schemas.microsoft.com/office/drawing/2014/main" id="{B4DFAB64-A817-4731-937A-8406E798B227}"/>
                </a:ext>
              </a:extLst>
            </p:cNvPr>
            <p:cNvSpPr txBox="1"/>
            <p:nvPr/>
          </p:nvSpPr>
          <p:spPr>
            <a:xfrm>
              <a:off x="3930942" y="1219584"/>
              <a:ext cx="45365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Diagramme de classe niveau conception détaillée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A0478303-C400-44EC-9A22-B5A76D7D8EFF}"/>
                </a:ext>
              </a:extLst>
            </p:cNvPr>
            <p:cNvSpPr/>
            <p:nvPr/>
          </p:nvSpPr>
          <p:spPr>
            <a:xfrm>
              <a:off x="3401242" y="1038060"/>
              <a:ext cx="432000" cy="5858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138">
              <a:extLst>
                <a:ext uri="{FF2B5EF4-FFF2-40B4-BE49-F238E27FC236}">
                  <a16:creationId xmlns:a16="http://schemas.microsoft.com/office/drawing/2014/main" id="{A42526D2-B1A7-4680-AB74-E4FF4DAD5025}"/>
                </a:ext>
              </a:extLst>
            </p:cNvPr>
            <p:cNvSpPr txBox="1"/>
            <p:nvPr/>
          </p:nvSpPr>
          <p:spPr>
            <a:xfrm>
              <a:off x="3320582" y="1077585"/>
              <a:ext cx="588608" cy="5008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127">
            <a:extLst>
              <a:ext uri="{FF2B5EF4-FFF2-40B4-BE49-F238E27FC236}">
                <a16:creationId xmlns:a16="http://schemas.microsoft.com/office/drawing/2014/main" id="{06A10B13-458C-4073-BA75-68A284C569CB}"/>
              </a:ext>
            </a:extLst>
          </p:cNvPr>
          <p:cNvGrpSpPr/>
          <p:nvPr/>
        </p:nvGrpSpPr>
        <p:grpSpPr>
          <a:xfrm>
            <a:off x="2195736" y="3057705"/>
            <a:ext cx="5228780" cy="509343"/>
            <a:chOff x="3219892" y="1024216"/>
            <a:chExt cx="5228780" cy="698513"/>
          </a:xfrm>
        </p:grpSpPr>
        <p:sp>
          <p:nvSpPr>
            <p:cNvPr id="29" name="TextBox 128">
              <a:extLst>
                <a:ext uri="{FF2B5EF4-FFF2-40B4-BE49-F238E27FC236}">
                  <a16:creationId xmlns:a16="http://schemas.microsoft.com/office/drawing/2014/main" id="{D2B31758-45E4-45AF-9B14-D7CC25319BEF}"/>
                </a:ext>
              </a:extLst>
            </p:cNvPr>
            <p:cNvSpPr txBox="1"/>
            <p:nvPr/>
          </p:nvSpPr>
          <p:spPr>
            <a:xfrm>
              <a:off x="3912168" y="1076398"/>
              <a:ext cx="45365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Changer version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Diagramme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séquence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inter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composant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d’intégration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DE15EAB0-A611-46E7-B4BE-81E1D5156561}"/>
                </a:ext>
              </a:extLst>
            </p:cNvPr>
            <p:cNvSpPr/>
            <p:nvPr/>
          </p:nvSpPr>
          <p:spPr>
            <a:xfrm>
              <a:off x="3315020" y="1024216"/>
              <a:ext cx="432000" cy="59244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130">
              <a:extLst>
                <a:ext uri="{FF2B5EF4-FFF2-40B4-BE49-F238E27FC236}">
                  <a16:creationId xmlns:a16="http://schemas.microsoft.com/office/drawing/2014/main" id="{65DB8E80-0C64-41EF-B029-DFE8303E8355}"/>
                </a:ext>
              </a:extLst>
            </p:cNvPr>
            <p:cNvSpPr txBox="1"/>
            <p:nvPr/>
          </p:nvSpPr>
          <p:spPr>
            <a:xfrm>
              <a:off x="3219892" y="1072596"/>
              <a:ext cx="588608" cy="5065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147">
            <a:extLst>
              <a:ext uri="{FF2B5EF4-FFF2-40B4-BE49-F238E27FC236}">
                <a16:creationId xmlns:a16="http://schemas.microsoft.com/office/drawing/2014/main" id="{57C93340-0222-4E9C-9877-1478D9837172}"/>
              </a:ext>
            </a:extLst>
          </p:cNvPr>
          <p:cNvGrpSpPr/>
          <p:nvPr/>
        </p:nvGrpSpPr>
        <p:grpSpPr>
          <a:xfrm>
            <a:off x="1475656" y="4158675"/>
            <a:ext cx="5203416" cy="432000"/>
            <a:chOff x="3257016" y="1097521"/>
            <a:chExt cx="5203416" cy="693127"/>
          </a:xfrm>
        </p:grpSpPr>
        <p:sp>
          <p:nvSpPr>
            <p:cNvPr id="33" name="TextBox 148">
              <a:extLst>
                <a:ext uri="{FF2B5EF4-FFF2-40B4-BE49-F238E27FC236}">
                  <a16:creationId xmlns:a16="http://schemas.microsoft.com/office/drawing/2014/main" id="{24040EDD-0DDF-48D2-8CAF-C8FC9051D48E}"/>
                </a:ext>
              </a:extLst>
            </p:cNvPr>
            <p:cNvSpPr txBox="1"/>
            <p:nvPr/>
          </p:nvSpPr>
          <p:spPr>
            <a:xfrm>
              <a:off x="3923928" y="1236747"/>
              <a:ext cx="45365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Démonstration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D6C57658-8DDD-4757-9C51-DC724E243116}"/>
                </a:ext>
              </a:extLst>
            </p:cNvPr>
            <p:cNvSpPr/>
            <p:nvPr/>
          </p:nvSpPr>
          <p:spPr>
            <a:xfrm>
              <a:off x="3335320" y="1097521"/>
              <a:ext cx="432000" cy="6931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150">
              <a:extLst>
                <a:ext uri="{FF2B5EF4-FFF2-40B4-BE49-F238E27FC236}">
                  <a16:creationId xmlns:a16="http://schemas.microsoft.com/office/drawing/2014/main" id="{74607D08-9506-43A3-A7FF-A8D10772BEB5}"/>
                </a:ext>
              </a:extLst>
            </p:cNvPr>
            <p:cNvSpPr txBox="1"/>
            <p:nvPr/>
          </p:nvSpPr>
          <p:spPr>
            <a:xfrm>
              <a:off x="3257016" y="1236746"/>
              <a:ext cx="5886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49">
            <a:extLst>
              <a:ext uri="{FF2B5EF4-FFF2-40B4-BE49-F238E27FC236}">
                <a16:creationId xmlns:a16="http://schemas.microsoft.com/office/drawing/2014/main" id="{EE78C928-E745-41F5-A512-514BA859187F}"/>
              </a:ext>
            </a:extLst>
          </p:cNvPr>
          <p:cNvGrpSpPr/>
          <p:nvPr/>
        </p:nvGrpSpPr>
        <p:grpSpPr>
          <a:xfrm>
            <a:off x="3518190" y="1032460"/>
            <a:ext cx="5263392" cy="410645"/>
            <a:chOff x="3257016" y="1097520"/>
            <a:chExt cx="5263392" cy="681560"/>
          </a:xfrm>
        </p:grpSpPr>
        <p:sp>
          <p:nvSpPr>
            <p:cNvPr id="37" name="TextBox 54">
              <a:extLst>
                <a:ext uri="{FF2B5EF4-FFF2-40B4-BE49-F238E27FC236}">
                  <a16:creationId xmlns:a16="http://schemas.microsoft.com/office/drawing/2014/main" id="{46CB518C-9E9C-416B-B382-9D938B04EB77}"/>
                </a:ext>
              </a:extLst>
            </p:cNvPr>
            <p:cNvSpPr txBox="1"/>
            <p:nvPr/>
          </p:nvSpPr>
          <p:spPr>
            <a:xfrm>
              <a:off x="3983904" y="1291891"/>
              <a:ext cx="4536504" cy="273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ED25EFC-2EEB-4226-A00F-4C6E384E25C6}"/>
                </a:ext>
              </a:extLst>
            </p:cNvPr>
            <p:cNvSpPr/>
            <p:nvPr/>
          </p:nvSpPr>
          <p:spPr>
            <a:xfrm>
              <a:off x="3335320" y="1097520"/>
              <a:ext cx="432000" cy="6815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52">
              <a:extLst>
                <a:ext uri="{FF2B5EF4-FFF2-40B4-BE49-F238E27FC236}">
                  <a16:creationId xmlns:a16="http://schemas.microsoft.com/office/drawing/2014/main" id="{0EEC41F0-9589-4C53-A337-9062F0111A7A}"/>
                </a:ext>
              </a:extLst>
            </p:cNvPr>
            <p:cNvSpPr txBox="1"/>
            <p:nvPr/>
          </p:nvSpPr>
          <p:spPr>
            <a:xfrm>
              <a:off x="3257016" y="1146955"/>
              <a:ext cx="588608" cy="5826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151">
            <a:extLst>
              <a:ext uri="{FF2B5EF4-FFF2-40B4-BE49-F238E27FC236}">
                <a16:creationId xmlns:a16="http://schemas.microsoft.com/office/drawing/2014/main" id="{FEB5E16C-2379-461B-8E37-60A78DDA24D1}"/>
              </a:ext>
            </a:extLst>
          </p:cNvPr>
          <p:cNvGrpSpPr/>
          <p:nvPr/>
        </p:nvGrpSpPr>
        <p:grpSpPr>
          <a:xfrm>
            <a:off x="1214341" y="4684178"/>
            <a:ext cx="4585387" cy="432000"/>
            <a:chOff x="3303178" y="1097522"/>
            <a:chExt cx="5164268" cy="582688"/>
          </a:xfrm>
        </p:grpSpPr>
        <p:sp>
          <p:nvSpPr>
            <p:cNvPr id="41" name="TextBox 152">
              <a:extLst>
                <a:ext uri="{FF2B5EF4-FFF2-40B4-BE49-F238E27FC236}">
                  <a16:creationId xmlns:a16="http://schemas.microsoft.com/office/drawing/2014/main" id="{7A9259BB-686C-46FA-B645-E69C43D0DC07}"/>
                </a:ext>
              </a:extLst>
            </p:cNvPr>
            <p:cNvSpPr txBox="1"/>
            <p:nvPr/>
          </p:nvSpPr>
          <p:spPr>
            <a:xfrm>
              <a:off x="3930942" y="1219584"/>
              <a:ext cx="45365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Conclusion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4625C09A-5FEF-46D6-9DEC-6239AC925C06}"/>
                </a:ext>
              </a:extLst>
            </p:cNvPr>
            <p:cNvSpPr/>
            <p:nvPr/>
          </p:nvSpPr>
          <p:spPr>
            <a:xfrm>
              <a:off x="3335320" y="1097522"/>
              <a:ext cx="486538" cy="5826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154">
              <a:extLst>
                <a:ext uri="{FF2B5EF4-FFF2-40B4-BE49-F238E27FC236}">
                  <a16:creationId xmlns:a16="http://schemas.microsoft.com/office/drawing/2014/main" id="{044EE7FD-51C8-4102-939D-CE0CE0DB782A}"/>
                </a:ext>
              </a:extLst>
            </p:cNvPr>
            <p:cNvSpPr txBox="1"/>
            <p:nvPr/>
          </p:nvSpPr>
          <p:spPr>
            <a:xfrm>
              <a:off x="3303178" y="1144771"/>
              <a:ext cx="588608" cy="498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08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365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51470"/>
            <a:ext cx="7200800" cy="936104"/>
          </a:xfrm>
        </p:spPr>
        <p:txBody>
          <a:bodyPr/>
          <a:lstStyle/>
          <a:p>
            <a:r>
              <a:rPr lang="fr-FR" altLang="ko-KR" sz="2800" dirty="0"/>
              <a:t>Diagramme classe niveau conception détaillée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9063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6F1A3-5DC3-476C-A965-BA67BC06A548}"/>
              </a:ext>
            </a:extLst>
          </p:cNvPr>
          <p:cNvSpPr txBox="1"/>
          <p:nvPr/>
        </p:nvSpPr>
        <p:spPr>
          <a:xfrm>
            <a:off x="107504" y="120359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Composant IHM: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47040D9-3641-4619-AFCA-AE78AB12E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0" y="1707654"/>
            <a:ext cx="7452320" cy="29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0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23678"/>
            <a:ext cx="4572000" cy="1198514"/>
          </a:xfrm>
        </p:spPr>
        <p:txBody>
          <a:bodyPr/>
          <a:lstStyle/>
          <a:p>
            <a:pPr algn="ctr"/>
            <a:r>
              <a:rPr lang="en-US" altLang="ko-KR" dirty="0" err="1"/>
              <a:t>Démonstration</a:t>
            </a:r>
            <a:endParaRPr lang="en-US" altLang="ko-KR" sz="2000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9F198D-15AA-462B-8DFE-79E583645A7B}"/>
              </a:ext>
            </a:extLst>
          </p:cNvPr>
          <p:cNvSpPr txBox="1"/>
          <p:nvPr/>
        </p:nvSpPr>
        <p:spPr>
          <a:xfrm>
            <a:off x="4407992" y="4920869"/>
            <a:ext cx="32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2355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23678"/>
            <a:ext cx="4572000" cy="1198514"/>
          </a:xfrm>
        </p:spPr>
        <p:txBody>
          <a:bodyPr/>
          <a:lstStyle/>
          <a:p>
            <a:pPr algn="ctr"/>
            <a:r>
              <a:rPr lang="en-US" altLang="ko-KR" dirty="0"/>
              <a:t>Conclusion</a:t>
            </a:r>
            <a:endParaRPr lang="en-US" altLang="ko-KR" sz="2000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9F198D-15AA-462B-8DFE-79E583645A7B}"/>
              </a:ext>
            </a:extLst>
          </p:cNvPr>
          <p:cNvSpPr txBox="1"/>
          <p:nvPr/>
        </p:nvSpPr>
        <p:spPr>
          <a:xfrm>
            <a:off x="4407992" y="4920869"/>
            <a:ext cx="32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02816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24487"/>
            <a:ext cx="7200800" cy="576064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9063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296851-004C-40BB-8324-A99214B9F38D}"/>
              </a:ext>
            </a:extLst>
          </p:cNvPr>
          <p:cNvSpPr txBox="1"/>
          <p:nvPr/>
        </p:nvSpPr>
        <p:spPr>
          <a:xfrm>
            <a:off x="1979712" y="1707654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Difficultés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Les passages code-modèle ,modèle-code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Implémentation des bouchons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59F5EC-15BD-48E5-A47D-07D1A34FBF26}"/>
              </a:ext>
            </a:extLst>
          </p:cNvPr>
          <p:cNvSpPr/>
          <p:nvPr/>
        </p:nvSpPr>
        <p:spPr>
          <a:xfrm>
            <a:off x="2105980" y="32608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Bilan: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Découpe en composants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Répartition du travail</a:t>
            </a:r>
          </a:p>
        </p:txBody>
      </p:sp>
    </p:spTree>
    <p:extLst>
      <p:ext uri="{BB962C8B-B14F-4D97-AF65-F5344CB8AC3E}">
        <p14:creationId xmlns:p14="http://schemas.microsoft.com/office/powerpoint/2010/main" val="32232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1527634"/>
            <a:ext cx="3470076" cy="208823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Merci</a:t>
            </a:r>
          </a:p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pour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votre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attention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08" y="2334962"/>
            <a:ext cx="4283968" cy="473576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4CABEC-DD94-46F4-9545-97FA08A0B11C}"/>
              </a:ext>
            </a:extLst>
          </p:cNvPr>
          <p:cNvSpPr txBox="1"/>
          <p:nvPr/>
        </p:nvSpPr>
        <p:spPr>
          <a:xfrm>
            <a:off x="4439270" y="4897279"/>
            <a:ext cx="265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94351" y="2057312"/>
            <a:ext cx="5014328" cy="1028876"/>
          </a:xfrm>
        </p:spPr>
        <p:txBody>
          <a:bodyPr/>
          <a:lstStyle/>
          <a:p>
            <a:pPr algn="ctr"/>
            <a:r>
              <a:rPr lang="en-US" altLang="ko-KR" sz="3200" dirty="0" err="1"/>
              <a:t>Diagramme</a:t>
            </a:r>
            <a:r>
              <a:rPr lang="en-US" altLang="ko-KR" sz="3200" dirty="0"/>
              <a:t> de </a:t>
            </a:r>
            <a:r>
              <a:rPr lang="en-US" altLang="ko-KR" sz="3200" dirty="0" err="1"/>
              <a:t>classe</a:t>
            </a:r>
            <a:r>
              <a:rPr lang="en-US" altLang="ko-KR" sz="3200" dirty="0"/>
              <a:t> </a:t>
            </a:r>
            <a:r>
              <a:rPr lang="en-US" altLang="ko-KR" sz="3200" dirty="0" err="1"/>
              <a:t>Composant</a:t>
            </a:r>
            <a:endParaRPr lang="ko-KR" altLang="en-US" sz="3200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3D8B47-669E-46FD-8DEF-C70718F2370B}"/>
              </a:ext>
            </a:extLst>
          </p:cNvPr>
          <p:cNvSpPr txBox="1"/>
          <p:nvPr/>
        </p:nvSpPr>
        <p:spPr>
          <a:xfrm>
            <a:off x="4439056" y="4911662"/>
            <a:ext cx="265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9138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576064"/>
          </a:xfrm>
        </p:spPr>
        <p:txBody>
          <a:bodyPr/>
          <a:lstStyle/>
          <a:p>
            <a:r>
              <a:rPr lang="en-US" altLang="ko-KR" dirty="0" err="1"/>
              <a:t>Diagramme</a:t>
            </a:r>
            <a:r>
              <a:rPr lang="en-US" altLang="ko-KR" dirty="0"/>
              <a:t> de </a:t>
            </a:r>
            <a:r>
              <a:rPr lang="en-US" altLang="ko-KR" dirty="0" err="1"/>
              <a:t>classe</a:t>
            </a:r>
            <a:r>
              <a:rPr lang="en-US" altLang="ko-KR" dirty="0"/>
              <a:t> </a:t>
            </a:r>
            <a:r>
              <a:rPr lang="en-US" altLang="ko-KR" dirty="0" err="1"/>
              <a:t>Composant</a:t>
            </a:r>
            <a:endParaRPr lang="en-US" altLang="ko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BACD0BD-BA0B-4C53-BB85-5A37A72D11C8}"/>
              </a:ext>
            </a:extLst>
          </p:cNvPr>
          <p:cNvSpPr txBox="1"/>
          <p:nvPr/>
        </p:nvSpPr>
        <p:spPr>
          <a:xfrm>
            <a:off x="4439056" y="4911662"/>
            <a:ext cx="265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6A48CF-C88F-44E6-B5CE-DB00A4C0B7E5}"/>
              </a:ext>
            </a:extLst>
          </p:cNvPr>
          <p:cNvSpPr/>
          <p:nvPr/>
        </p:nvSpPr>
        <p:spPr>
          <a:xfrm>
            <a:off x="3995936" y="2046788"/>
            <a:ext cx="216024" cy="2987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ED4C7FC-4A3D-41FB-A8B9-E54AACB58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40" y="1052412"/>
            <a:ext cx="6281988" cy="38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3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770" y="2021308"/>
            <a:ext cx="4734786" cy="1100884"/>
          </a:xfrm>
        </p:spPr>
        <p:txBody>
          <a:bodyPr/>
          <a:lstStyle/>
          <a:p>
            <a:pPr algn="ctr"/>
            <a:r>
              <a:rPr lang="fr-FR" dirty="0"/>
              <a:t>Diagramme d’instance nominale</a:t>
            </a: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C6DC9E-40F9-4910-8C52-1D0F3B86AD40}"/>
              </a:ext>
            </a:extLst>
          </p:cNvPr>
          <p:cNvSpPr txBox="1"/>
          <p:nvPr/>
        </p:nvSpPr>
        <p:spPr>
          <a:xfrm>
            <a:off x="4355976" y="491166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3699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284" y="123478"/>
            <a:ext cx="7200800" cy="576064"/>
          </a:xfrm>
        </p:spPr>
        <p:txBody>
          <a:bodyPr/>
          <a:lstStyle/>
          <a:p>
            <a:r>
              <a:rPr lang="en-US" altLang="ko-KR" sz="3400" dirty="0" err="1"/>
              <a:t>Diagramme</a:t>
            </a:r>
            <a:r>
              <a:rPr lang="en-US" altLang="ko-KR" sz="3400" dirty="0"/>
              <a:t> </a:t>
            </a:r>
            <a:r>
              <a:rPr lang="en-US" altLang="ko-KR" sz="3400" dirty="0" err="1"/>
              <a:t>d’instantiation</a:t>
            </a:r>
            <a:r>
              <a:rPr lang="en-US" altLang="ko-KR" sz="3400" dirty="0"/>
              <a:t> </a:t>
            </a:r>
            <a:r>
              <a:rPr lang="en-US" altLang="ko-KR" sz="3400" dirty="0" err="1"/>
              <a:t>nominale</a:t>
            </a:r>
            <a:endParaRPr lang="en-US" altLang="ko-KR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A87B4-4DD0-460B-AF07-E4F240931DEB}"/>
              </a:ext>
            </a:extLst>
          </p:cNvPr>
          <p:cNvSpPr/>
          <p:nvPr/>
        </p:nvSpPr>
        <p:spPr>
          <a:xfrm>
            <a:off x="395536" y="1131590"/>
            <a:ext cx="8496944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54EB07-87EF-40F5-8434-5EB1AE2E29EB}"/>
              </a:ext>
            </a:extLst>
          </p:cNvPr>
          <p:cNvSpPr txBox="1"/>
          <p:nvPr/>
        </p:nvSpPr>
        <p:spPr>
          <a:xfrm>
            <a:off x="4355976" y="4911662"/>
            <a:ext cx="21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7</a:t>
            </a:r>
          </a:p>
        </p:txBody>
      </p:sp>
      <p:pic>
        <p:nvPicPr>
          <p:cNvPr id="4" name="Image 3" descr="Une image contenant capture d’écran, carte&#10;&#10;Description générée automatiquement">
            <a:extLst>
              <a:ext uri="{FF2B5EF4-FFF2-40B4-BE49-F238E27FC236}">
                <a16:creationId xmlns:a16="http://schemas.microsoft.com/office/drawing/2014/main" id="{27C20F6F-D4B9-452B-8412-044D579C7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17011"/>
            <a:ext cx="7200800" cy="379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23678"/>
            <a:ext cx="4572000" cy="1198514"/>
          </a:xfrm>
        </p:spPr>
        <p:txBody>
          <a:bodyPr/>
          <a:lstStyle/>
          <a:p>
            <a:pPr algn="ctr"/>
            <a:r>
              <a:rPr lang="en-US" altLang="ko-KR" dirty="0" err="1"/>
              <a:t>Rechercher</a:t>
            </a:r>
            <a:r>
              <a:rPr lang="en-US" altLang="ko-KR" dirty="0"/>
              <a:t> BO:</a:t>
            </a:r>
          </a:p>
          <a:p>
            <a:pPr algn="ctr"/>
            <a:r>
              <a:rPr lang="en-US" altLang="ko-KR" sz="2000" dirty="0" err="1"/>
              <a:t>Diagramme</a:t>
            </a:r>
            <a:r>
              <a:rPr lang="en-US" altLang="ko-KR" sz="2000" dirty="0"/>
              <a:t> de sequence inter-</a:t>
            </a:r>
            <a:r>
              <a:rPr lang="en-US" altLang="ko-KR" sz="2000" dirty="0" err="1"/>
              <a:t>composant</a:t>
            </a:r>
            <a:r>
              <a:rPr lang="en-US" altLang="ko-KR" sz="2000" dirty="0"/>
              <a:t> &amp; tests </a:t>
            </a:r>
            <a:r>
              <a:rPr lang="en-US" altLang="ko-KR" sz="2000" dirty="0" err="1"/>
              <a:t>d’integration</a:t>
            </a:r>
            <a:endParaRPr lang="en-US" altLang="ko-KR" sz="2000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9F198D-15AA-462B-8DFE-79E583645A7B}"/>
              </a:ext>
            </a:extLst>
          </p:cNvPr>
          <p:cNvSpPr txBox="1"/>
          <p:nvPr/>
        </p:nvSpPr>
        <p:spPr>
          <a:xfrm>
            <a:off x="4407992" y="4920869"/>
            <a:ext cx="328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512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C6331606-4D74-43FE-871E-E8E0F3A3C109}"/>
              </a:ext>
            </a:extLst>
          </p:cNvPr>
          <p:cNvSpPr txBox="1"/>
          <p:nvPr/>
        </p:nvSpPr>
        <p:spPr>
          <a:xfrm>
            <a:off x="4391980" y="490638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9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EFB7AED-CCAB-444B-9ED8-11C5997C6A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23478"/>
            <a:ext cx="7200800" cy="864096"/>
          </a:xfrm>
        </p:spPr>
        <p:txBody>
          <a:bodyPr/>
          <a:lstStyle/>
          <a:p>
            <a:r>
              <a:rPr lang="fr-FR" altLang="ko-KR" sz="2500" dirty="0"/>
              <a:t>Rechercher BO:</a:t>
            </a:r>
          </a:p>
          <a:p>
            <a:r>
              <a:rPr lang="fr-FR" altLang="ko-KR" sz="2500" dirty="0"/>
              <a:t>Diagramme de séquence inter-composant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D202B3D-EBD6-47D6-8F4B-12DB48765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50"/>
          <a:stretch/>
        </p:blipFill>
        <p:spPr>
          <a:xfrm>
            <a:off x="-1" y="1491629"/>
            <a:ext cx="4499993" cy="303731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8443319-B9FD-45E6-9D6C-77358A46D4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08" r="11111"/>
          <a:stretch/>
        </p:blipFill>
        <p:spPr>
          <a:xfrm>
            <a:off x="4283968" y="1779662"/>
            <a:ext cx="468052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930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242</Words>
  <Application>Microsoft Office PowerPoint</Application>
  <PresentationFormat>Affichage à l'écran (16:9)</PresentationFormat>
  <Paragraphs>109</Paragraphs>
  <Slides>24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Quentin M</cp:lastModifiedBy>
  <cp:revision>234</cp:revision>
  <dcterms:created xsi:type="dcterms:W3CDTF">2016-12-05T23:26:54Z</dcterms:created>
  <dcterms:modified xsi:type="dcterms:W3CDTF">2019-12-18T20:52:08Z</dcterms:modified>
</cp:coreProperties>
</file>