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Viga"/>
      <p:regular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  <p:embeddedFont>
      <p:font typeface="Comforta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6FF6D-C09C-49C5-994D-F043A9393F66}">
  <a:tblStyle styleId="{22E6FF6D-C09C-49C5-994D-F043A9393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Viga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omfortaa-bold.fntdata"/><Relationship Id="rId61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f25b1de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f25b1d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0f25b1de8_3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b0f25b1de8_3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0f25b1de8_3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0f25b1de8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b0f25b1de8_3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b0f25b1de8_3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b0f25b1de8_3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b0f25b1de8_3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b0f25b1de8_3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b0f25b1de8_3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b0f25b1de8_3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b0f25b1de8_3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b0f25b1de8_3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b0f25b1de8_3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b0f25b1de8_3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b0f25b1de8_3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b0f25b1de8_3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b0f25b1de8_3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b0f25b1de8_3_2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b0f25b1de8_3_2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0f25b1de8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0f25b1de8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b0f25b1de8_3_3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b0f25b1de8_3_3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b0f25b1de8_3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b0f25b1de8_3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0f25b1de8_3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0f25b1de8_3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b0f25b1de8_3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b0f25b1de8_3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b0f25b1de8_3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b0f25b1de8_3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0f25b1de8_3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b0f25b1de8_3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b0f25b1de8_3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b0f25b1de8_3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b0f25b1de8_3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b0f25b1de8_3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b0f25b1de8_3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b0f25b1de8_3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b0f25b1de8_3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b0f25b1de8_3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0f25b1de8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0f25b1de8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b0f25b1de8_3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b0f25b1de8_3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b0f25b1de8_3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b0f25b1de8_3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b0f25b1de8_3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b0f25b1de8_3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b0f25b1d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2b0f25b1d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b0f25b1de8_3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b0f25b1de8_3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b0f25b1de8_3_3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b0f25b1de8_3_3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b0f25b1de8_3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b0f25b1de8_3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2b0f25b1de8_3_4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2b0f25b1de8_3_4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b0f25b1de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b0f25b1de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0f25b1de8_3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0f25b1de8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0f25b1de8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b0f25b1de8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0f25b1de8_3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0f25b1de8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b0f25b1de8_3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b0f25b1de8_3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b0f25b1de8_3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b0f25b1de8_3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0f25b1de8_3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0f25b1de8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42800" y="1339500"/>
            <a:ext cx="4479900" cy="24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Système de </a:t>
            </a:r>
            <a:endParaRPr b="1" sz="3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Prédiction de Risques d’Accidents Domestiques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2975" y="4151100"/>
            <a:ext cx="3603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Elaboré par: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Ghada  Zoghlami &amp; Amine Mabrouk 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57" name="Google Shape;57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3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/>
          <p:nvPr>
            <p:ph type="title"/>
          </p:nvPr>
        </p:nvSpPr>
        <p:spPr>
          <a:xfrm>
            <a:off x="457200" y="25822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    0 Duplicatas </a:t>
            </a:r>
            <a:endParaRPr sz="4020"/>
          </a:p>
        </p:txBody>
      </p:sp>
      <p:sp>
        <p:nvSpPr>
          <p:cNvPr id="556" name="Google Shape;556;p22"/>
          <p:cNvSpPr txBox="1"/>
          <p:nvPr/>
        </p:nvSpPr>
        <p:spPr>
          <a:xfrm>
            <a:off x="2840100" y="2138075"/>
            <a:ext cx="63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des valeurs aberrantes : Year Of Observation</a:t>
            </a:r>
            <a:endParaRPr/>
          </a:p>
        </p:txBody>
      </p:sp>
      <p:cxnSp>
        <p:nvCxnSpPr>
          <p:cNvPr id="562" name="Google Shape;562;p23"/>
          <p:cNvCxnSpPr>
            <a:stCxn id="563" idx="2"/>
            <a:endCxn id="564" idx="0"/>
          </p:cNvCxnSpPr>
          <p:nvPr/>
        </p:nvCxnSpPr>
        <p:spPr>
          <a:xfrm rot="5400000">
            <a:off x="6375150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565" name="Google Shape;56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6" name="Google Shape;5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50638"/>
            <a:ext cx="3933825" cy="298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Google Shape;567;p23"/>
          <p:cNvGrpSpPr/>
          <p:nvPr/>
        </p:nvGrpSpPr>
        <p:grpSpPr>
          <a:xfrm>
            <a:off x="6314550" y="2496725"/>
            <a:ext cx="483000" cy="483000"/>
            <a:chOff x="4095775" y="2496725"/>
            <a:chExt cx="483000" cy="483000"/>
          </a:xfrm>
        </p:grpSpPr>
        <p:sp>
          <p:nvSpPr>
            <p:cNvPr id="564" name="Google Shape;564;p23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3"/>
          <p:cNvSpPr txBox="1"/>
          <p:nvPr/>
        </p:nvSpPr>
        <p:spPr>
          <a:xfrm>
            <a:off x="4641375" y="1081088"/>
            <a:ext cx="3000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d'outliers pour Year Of Observation : 0</a:t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23"/>
          <p:cNvGrpSpPr/>
          <p:nvPr/>
        </p:nvGrpSpPr>
        <p:grpSpPr>
          <a:xfrm>
            <a:off x="5466708" y="1999111"/>
            <a:ext cx="2716242" cy="2750745"/>
            <a:chOff x="457200" y="1485900"/>
            <a:chExt cx="3205384" cy="3246100"/>
          </a:xfrm>
        </p:grpSpPr>
        <p:sp>
          <p:nvSpPr>
            <p:cNvPr id="572" name="Google Shape;572;p23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4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des valeurs aberrantes : Insured_Period</a:t>
            </a:r>
            <a:endParaRPr/>
          </a:p>
        </p:txBody>
      </p:sp>
      <p:grpSp>
        <p:nvGrpSpPr>
          <p:cNvPr id="623" name="Google Shape;623;p24"/>
          <p:cNvGrpSpPr/>
          <p:nvPr/>
        </p:nvGrpSpPr>
        <p:grpSpPr>
          <a:xfrm>
            <a:off x="5466708" y="1999111"/>
            <a:ext cx="2716242" cy="2750745"/>
            <a:chOff x="457200" y="1485900"/>
            <a:chExt cx="3205384" cy="3246100"/>
          </a:xfrm>
        </p:grpSpPr>
        <p:sp>
          <p:nvSpPr>
            <p:cNvPr id="624" name="Google Shape;624;p24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6314550" y="2496725"/>
            <a:ext cx="483000" cy="483000"/>
            <a:chOff x="4095775" y="2496725"/>
            <a:chExt cx="483000" cy="483000"/>
          </a:xfrm>
        </p:grpSpPr>
        <p:sp>
          <p:nvSpPr>
            <p:cNvPr id="671" name="Google Shape;671;p24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4" name="Google Shape;674;p24"/>
          <p:cNvCxnSpPr>
            <a:stCxn id="675" idx="2"/>
            <a:endCxn id="671" idx="0"/>
          </p:cNvCxnSpPr>
          <p:nvPr/>
        </p:nvCxnSpPr>
        <p:spPr>
          <a:xfrm rot="5400000">
            <a:off x="6375150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676" name="Google Shape;67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7" name="Google Shape;6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0" y="1343725"/>
            <a:ext cx="40576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4"/>
          <p:cNvSpPr txBox="1"/>
          <p:nvPr/>
        </p:nvSpPr>
        <p:spPr>
          <a:xfrm>
            <a:off x="4410650" y="977125"/>
            <a:ext cx="3000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outliers pour Insured_Period : 0</a:t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5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des valeurs aberrantes : Building Dimension</a:t>
            </a:r>
            <a:endParaRPr/>
          </a:p>
        </p:txBody>
      </p:sp>
      <p:sp>
        <p:nvSpPr>
          <p:cNvPr id="684" name="Google Shape;68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5" name="Google Shape;6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0" y="1369425"/>
            <a:ext cx="46563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5"/>
          <p:cNvSpPr txBox="1"/>
          <p:nvPr/>
        </p:nvSpPr>
        <p:spPr>
          <a:xfrm>
            <a:off x="5845125" y="2207638"/>
            <a:ext cx="3000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outliers pour Building Dimension : 396</a:t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/>
          <p:nvPr>
            <p:ph type="title"/>
          </p:nvPr>
        </p:nvSpPr>
        <p:spPr>
          <a:xfrm>
            <a:off x="318200" y="399925"/>
            <a:ext cx="8229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   Identification de valeurs aberrantes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994330" y="1568250"/>
            <a:ext cx="7155149" cy="680991"/>
            <a:chOff x="994330" y="1106825"/>
            <a:chExt cx="7155149" cy="680991"/>
          </a:xfrm>
        </p:grpSpPr>
        <p:sp>
          <p:nvSpPr>
            <p:cNvPr id="693" name="Google Shape;693;p26"/>
            <p:cNvSpPr/>
            <p:nvPr/>
          </p:nvSpPr>
          <p:spPr>
            <a:xfrm>
              <a:off x="297588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99433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 txBox="1"/>
            <p:nvPr/>
          </p:nvSpPr>
          <p:spPr>
            <a:xfrm>
              <a:off x="1445349" y="1316675"/>
              <a:ext cx="2667300" cy="261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Of Observation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6" name="Google Shape;696;p26"/>
            <p:cNvSpPr txBox="1"/>
            <p:nvPr/>
          </p:nvSpPr>
          <p:spPr>
            <a:xfrm>
              <a:off x="6755175" y="1194425"/>
              <a:ext cx="953400" cy="5058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26"/>
          <p:cNvGrpSpPr/>
          <p:nvPr/>
        </p:nvGrpSpPr>
        <p:grpSpPr>
          <a:xfrm>
            <a:off x="995029" y="2513100"/>
            <a:ext cx="7155149" cy="680991"/>
            <a:chOff x="995029" y="2051675"/>
            <a:chExt cx="7155149" cy="680991"/>
          </a:xfrm>
        </p:grpSpPr>
        <p:sp>
          <p:nvSpPr>
            <p:cNvPr id="698" name="Google Shape;698;p26"/>
            <p:cNvSpPr/>
            <p:nvPr/>
          </p:nvSpPr>
          <p:spPr>
            <a:xfrm>
              <a:off x="297657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99502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00" name="Google Shape;700;p26"/>
            <p:cNvSpPr txBox="1"/>
            <p:nvPr/>
          </p:nvSpPr>
          <p:spPr>
            <a:xfrm>
              <a:off x="1498824" y="2253200"/>
              <a:ext cx="2417700" cy="265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Building Dimension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1" name="Google Shape;701;p26"/>
            <p:cNvSpPr txBox="1"/>
            <p:nvPr/>
          </p:nvSpPr>
          <p:spPr>
            <a:xfrm>
              <a:off x="6755175" y="2132888"/>
              <a:ext cx="953400" cy="505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396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2" name="Google Shape;702;p26"/>
          <p:cNvGrpSpPr/>
          <p:nvPr/>
        </p:nvGrpSpPr>
        <p:grpSpPr>
          <a:xfrm>
            <a:off x="994530" y="3445175"/>
            <a:ext cx="7155149" cy="681019"/>
            <a:chOff x="994530" y="2983750"/>
            <a:chExt cx="7155149" cy="681019"/>
          </a:xfrm>
        </p:grpSpPr>
        <p:sp>
          <p:nvSpPr>
            <p:cNvPr id="703" name="Google Shape;703;p26"/>
            <p:cNvSpPr/>
            <p:nvPr/>
          </p:nvSpPr>
          <p:spPr>
            <a:xfrm>
              <a:off x="297608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D53F21"/>
            </a:solidFill>
            <a:ln cap="flat" cmpd="sng" w="38100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99453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D53F21"/>
            </a:solidFill>
            <a:ln cap="flat" cmpd="sng" w="38100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6755175" y="3080675"/>
              <a:ext cx="953400" cy="505800"/>
            </a:xfrm>
            <a:prstGeom prst="rect">
              <a:avLst/>
            </a:prstGeom>
            <a:solidFill>
              <a:srgbClr val="D53F21"/>
            </a:solidFill>
            <a:ln cap="flat" cmpd="sng" w="9525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6" name="Google Shape;706;p26"/>
            <p:cNvSpPr txBox="1"/>
            <p:nvPr/>
          </p:nvSpPr>
          <p:spPr>
            <a:xfrm>
              <a:off x="1573675" y="3080675"/>
              <a:ext cx="2556000" cy="505800"/>
            </a:xfrm>
            <a:prstGeom prst="rect">
              <a:avLst/>
            </a:prstGeom>
            <a:solidFill>
              <a:srgbClr val="D53F21"/>
            </a:solidFill>
            <a:ln cap="flat" cmpd="sng" w="9525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Insured_Period </a:t>
              </a:r>
              <a:endParaRPr sz="2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distributions: </a:t>
            </a:r>
            <a:r>
              <a:rPr lang="en"/>
              <a:t>Histogramme</a:t>
            </a:r>
            <a:r>
              <a:rPr lang="en"/>
              <a:t> de Claim</a:t>
            </a:r>
            <a:endParaRPr/>
          </a:p>
        </p:txBody>
      </p:sp>
      <p:sp>
        <p:nvSpPr>
          <p:cNvPr id="712" name="Google Shape;71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3" name="Google Shape;7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800" y="910750"/>
            <a:ext cx="6670401" cy="40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 des distributions: </a:t>
            </a:r>
            <a:r>
              <a:rPr lang="en"/>
              <a:t>Histogramme de Geo_Code</a:t>
            </a:r>
            <a:endParaRPr/>
          </a:p>
        </p:txBody>
      </p:sp>
      <p:sp>
        <p:nvSpPr>
          <p:cNvPr id="719" name="Google Shape;71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0" name="Google Shape;7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00" y="867400"/>
            <a:ext cx="6487781" cy="4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type="title"/>
          </p:nvPr>
        </p:nvSpPr>
        <p:spPr>
          <a:xfrm>
            <a:off x="339575" y="411475"/>
            <a:ext cx="9853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distributions: Histogramme</a:t>
            </a:r>
            <a:r>
              <a:rPr lang="en"/>
              <a:t> de Building_Type</a:t>
            </a:r>
            <a:endParaRPr/>
          </a:p>
        </p:txBody>
      </p:sp>
      <p:sp>
        <p:nvSpPr>
          <p:cNvPr id="726" name="Google Shape;72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7" name="Google Shape;7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38" y="935275"/>
            <a:ext cx="6354126" cy="4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type="title"/>
          </p:nvPr>
        </p:nvSpPr>
        <p:spPr>
          <a:xfrm>
            <a:off x="44900" y="293850"/>
            <a:ext cx="8961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Visualisation des distributions: Histogramme</a:t>
            </a:r>
            <a:r>
              <a:rPr lang="en" sz="2600"/>
              <a:t> de Number Of Windows</a:t>
            </a:r>
            <a:endParaRPr sz="2600"/>
          </a:p>
        </p:txBody>
      </p:sp>
      <p:sp>
        <p:nvSpPr>
          <p:cNvPr id="733" name="Google Shape;73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4" name="Google Shape;7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00" y="1146450"/>
            <a:ext cx="6339510" cy="4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distributions</a:t>
            </a:r>
            <a:endParaRPr/>
          </a:p>
        </p:txBody>
      </p:sp>
      <p:grpSp>
        <p:nvGrpSpPr>
          <p:cNvPr id="740" name="Google Shape;740;p31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741" name="Google Shape;741;p31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742" name="Google Shape;742;p31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Year Of Observation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3" name="Google Shape;743;p31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Distribution asymétrique à droite.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4" name="Google Shape;744;p31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0.35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5" name="Google Shape;745;p31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746" name="Google Shape;746;p31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747" name="Google Shape;747;p31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Building Dimension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8" name="Google Shape;748;p31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Distribution asymétrique à droite.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9" name="Google Shape;749;p31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1.13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0" name="Google Shape;750;p31"/>
          <p:cNvGrpSpPr/>
          <p:nvPr/>
        </p:nvGrpSpPr>
        <p:grpSpPr>
          <a:xfrm>
            <a:off x="3462049" y="1178038"/>
            <a:ext cx="2264618" cy="1158638"/>
            <a:chOff x="457199" y="2930000"/>
            <a:chExt cx="2264618" cy="1158638"/>
          </a:xfrm>
        </p:grpSpPr>
        <p:grpSp>
          <p:nvGrpSpPr>
            <p:cNvPr id="751" name="Google Shape;751;p31"/>
            <p:cNvGrpSpPr/>
            <p:nvPr/>
          </p:nvGrpSpPr>
          <p:grpSpPr>
            <a:xfrm>
              <a:off x="457200" y="3287135"/>
              <a:ext cx="2264617" cy="801503"/>
              <a:chOff x="457198" y="959300"/>
              <a:chExt cx="2394900" cy="801503"/>
            </a:xfrm>
          </p:grpSpPr>
          <p:sp>
            <p:nvSpPr>
              <p:cNvPr id="752" name="Google Shape;752;p31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Insured_Period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53" name="Google Shape;753;p31"/>
              <p:cNvSpPr txBox="1"/>
              <p:nvPr/>
            </p:nvSpPr>
            <p:spPr>
              <a:xfrm>
                <a:off x="457198" y="1300903"/>
                <a:ext cx="23949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Distribution asymétrique à gauche.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4" name="Google Shape;754;p31"/>
            <p:cNvSpPr txBox="1"/>
            <p:nvPr/>
          </p:nvSpPr>
          <p:spPr>
            <a:xfrm>
              <a:off x="457199" y="2930000"/>
              <a:ext cx="1039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-1.09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5" name="Google Shape;75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6" name="Google Shape;7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5" y="2618375"/>
            <a:ext cx="2442925" cy="16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675" y="2636005"/>
            <a:ext cx="2442925" cy="171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200" y="2636000"/>
            <a:ext cx="2622643" cy="1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389350" y="1807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9066136" y="2212345"/>
            <a:ext cx="77863" cy="38964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30" y="1215"/>
                </a:lnTo>
                <a:lnTo>
                  <a:pt x="243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4"/>
          <p:cNvGrpSpPr/>
          <p:nvPr/>
        </p:nvGrpSpPr>
        <p:grpSpPr>
          <a:xfrm>
            <a:off x="13" y="1055643"/>
            <a:ext cx="9143968" cy="3032214"/>
            <a:chOff x="0" y="1120493"/>
            <a:chExt cx="9143968" cy="3032214"/>
          </a:xfrm>
        </p:grpSpPr>
        <p:sp>
          <p:nvSpPr>
            <p:cNvPr id="246" name="Google Shape;246;p14"/>
            <p:cNvSpPr/>
            <p:nvPr/>
          </p:nvSpPr>
          <p:spPr>
            <a:xfrm>
              <a:off x="0" y="1120493"/>
              <a:ext cx="9143968" cy="3032214"/>
            </a:xfrm>
            <a:custGeom>
              <a:rect b="b" l="l" r="r" t="t"/>
              <a:pathLst>
                <a:path extrusionOk="0" h="94631" w="285370">
                  <a:moveTo>
                    <a:pt x="143269" y="0"/>
                  </a:moveTo>
                  <a:cubicBezTo>
                    <a:pt x="134327" y="0"/>
                    <a:pt x="125921" y="3489"/>
                    <a:pt x="119599" y="9811"/>
                  </a:cubicBezTo>
                  <a:cubicBezTo>
                    <a:pt x="113277" y="16133"/>
                    <a:pt x="109788" y="24539"/>
                    <a:pt x="109788" y="33481"/>
                  </a:cubicBezTo>
                  <a:cubicBezTo>
                    <a:pt x="109788" y="42422"/>
                    <a:pt x="113277" y="50828"/>
                    <a:pt x="119599" y="57150"/>
                  </a:cubicBezTo>
                  <a:lnTo>
                    <a:pt x="120801" y="58222"/>
                  </a:lnTo>
                  <a:cubicBezTo>
                    <a:pt x="123980" y="61448"/>
                    <a:pt x="125731" y="65711"/>
                    <a:pt x="125731" y="70235"/>
                  </a:cubicBezTo>
                  <a:cubicBezTo>
                    <a:pt x="125731" y="74807"/>
                    <a:pt x="123957" y="79093"/>
                    <a:pt x="120730" y="82320"/>
                  </a:cubicBezTo>
                  <a:cubicBezTo>
                    <a:pt x="117503" y="85558"/>
                    <a:pt x="113205" y="87332"/>
                    <a:pt x="108633" y="87332"/>
                  </a:cubicBezTo>
                  <a:cubicBezTo>
                    <a:pt x="104073" y="87332"/>
                    <a:pt x="99775" y="85558"/>
                    <a:pt x="96548" y="82320"/>
                  </a:cubicBezTo>
                  <a:cubicBezTo>
                    <a:pt x="93322" y="79093"/>
                    <a:pt x="91536" y="74807"/>
                    <a:pt x="91536" y="70235"/>
                  </a:cubicBezTo>
                  <a:cubicBezTo>
                    <a:pt x="91536" y="65663"/>
                    <a:pt x="93322" y="61377"/>
                    <a:pt x="96548" y="58138"/>
                  </a:cubicBezTo>
                  <a:lnTo>
                    <a:pt x="96763" y="57936"/>
                  </a:lnTo>
                  <a:lnTo>
                    <a:pt x="97275" y="57210"/>
                  </a:lnTo>
                  <a:cubicBezTo>
                    <a:pt x="100049" y="54317"/>
                    <a:pt x="101573" y="50530"/>
                    <a:pt x="101573" y="46506"/>
                  </a:cubicBezTo>
                  <a:cubicBezTo>
                    <a:pt x="101573" y="42386"/>
                    <a:pt x="99977" y="38505"/>
                    <a:pt x="97048" y="35588"/>
                  </a:cubicBezTo>
                  <a:cubicBezTo>
                    <a:pt x="94131" y="32671"/>
                    <a:pt x="90262" y="31064"/>
                    <a:pt x="86130" y="31064"/>
                  </a:cubicBezTo>
                  <a:lnTo>
                    <a:pt x="1" y="31064"/>
                  </a:lnTo>
                  <a:lnTo>
                    <a:pt x="1" y="38362"/>
                  </a:lnTo>
                  <a:lnTo>
                    <a:pt x="86130" y="38362"/>
                  </a:lnTo>
                  <a:cubicBezTo>
                    <a:pt x="88309" y="38362"/>
                    <a:pt x="90357" y="39208"/>
                    <a:pt x="91893" y="40743"/>
                  </a:cubicBezTo>
                  <a:cubicBezTo>
                    <a:pt x="93441" y="42291"/>
                    <a:pt x="94286" y="44327"/>
                    <a:pt x="94286" y="46506"/>
                  </a:cubicBezTo>
                  <a:cubicBezTo>
                    <a:pt x="94286" y="48685"/>
                    <a:pt x="93441" y="50733"/>
                    <a:pt x="91893" y="52281"/>
                  </a:cubicBezTo>
                  <a:lnTo>
                    <a:pt x="91679" y="52483"/>
                  </a:lnTo>
                  <a:lnTo>
                    <a:pt x="91167" y="53209"/>
                  </a:lnTo>
                  <a:cubicBezTo>
                    <a:pt x="86702" y="57793"/>
                    <a:pt x="84249" y="63818"/>
                    <a:pt x="84249" y="70235"/>
                  </a:cubicBezTo>
                  <a:cubicBezTo>
                    <a:pt x="84249" y="76748"/>
                    <a:pt x="86785" y="82880"/>
                    <a:pt x="91393" y="87487"/>
                  </a:cubicBezTo>
                  <a:cubicBezTo>
                    <a:pt x="96001" y="92095"/>
                    <a:pt x="102121" y="94631"/>
                    <a:pt x="108633" y="94631"/>
                  </a:cubicBezTo>
                  <a:cubicBezTo>
                    <a:pt x="115146" y="94631"/>
                    <a:pt x="121278" y="92095"/>
                    <a:pt x="125885" y="87487"/>
                  </a:cubicBezTo>
                  <a:cubicBezTo>
                    <a:pt x="130493" y="82880"/>
                    <a:pt x="133029" y="76748"/>
                    <a:pt x="133029" y="70235"/>
                  </a:cubicBezTo>
                  <a:cubicBezTo>
                    <a:pt x="133029" y="63722"/>
                    <a:pt x="130493" y="57591"/>
                    <a:pt x="125885" y="52983"/>
                  </a:cubicBezTo>
                  <a:lnTo>
                    <a:pt x="124671" y="51911"/>
                  </a:lnTo>
                  <a:cubicBezTo>
                    <a:pt x="119777" y="46982"/>
                    <a:pt x="117087" y="40434"/>
                    <a:pt x="117087" y="33481"/>
                  </a:cubicBezTo>
                  <a:cubicBezTo>
                    <a:pt x="117087" y="26480"/>
                    <a:pt x="119813" y="19908"/>
                    <a:pt x="124754" y="14966"/>
                  </a:cubicBezTo>
                  <a:cubicBezTo>
                    <a:pt x="129695" y="10013"/>
                    <a:pt x="136280" y="7299"/>
                    <a:pt x="143269" y="7299"/>
                  </a:cubicBezTo>
                  <a:cubicBezTo>
                    <a:pt x="150269" y="7299"/>
                    <a:pt x="156842" y="10013"/>
                    <a:pt x="161783" y="14966"/>
                  </a:cubicBezTo>
                  <a:cubicBezTo>
                    <a:pt x="166736" y="19908"/>
                    <a:pt x="169450" y="26480"/>
                    <a:pt x="169450" y="33481"/>
                  </a:cubicBezTo>
                  <a:cubicBezTo>
                    <a:pt x="169450" y="40422"/>
                    <a:pt x="166771" y="46947"/>
                    <a:pt x="161902" y="51876"/>
                  </a:cubicBezTo>
                  <a:lnTo>
                    <a:pt x="160866" y="52733"/>
                  </a:lnTo>
                  <a:lnTo>
                    <a:pt x="160628" y="52959"/>
                  </a:lnTo>
                  <a:cubicBezTo>
                    <a:pt x="156020" y="57567"/>
                    <a:pt x="153484" y="63699"/>
                    <a:pt x="153484" y="70211"/>
                  </a:cubicBezTo>
                  <a:cubicBezTo>
                    <a:pt x="153484" y="76724"/>
                    <a:pt x="156020" y="82856"/>
                    <a:pt x="160628" y="87452"/>
                  </a:cubicBezTo>
                  <a:cubicBezTo>
                    <a:pt x="165236" y="92059"/>
                    <a:pt x="171355" y="94595"/>
                    <a:pt x="177868" y="94595"/>
                  </a:cubicBezTo>
                  <a:cubicBezTo>
                    <a:pt x="184381" y="94595"/>
                    <a:pt x="190513" y="92059"/>
                    <a:pt x="195120" y="87452"/>
                  </a:cubicBezTo>
                  <a:cubicBezTo>
                    <a:pt x="199728" y="82856"/>
                    <a:pt x="202264" y="76724"/>
                    <a:pt x="202264" y="70211"/>
                  </a:cubicBezTo>
                  <a:cubicBezTo>
                    <a:pt x="202264" y="63794"/>
                    <a:pt x="199811" y="57769"/>
                    <a:pt x="195335" y="53185"/>
                  </a:cubicBezTo>
                  <a:lnTo>
                    <a:pt x="194823" y="52459"/>
                  </a:lnTo>
                  <a:lnTo>
                    <a:pt x="194608" y="52245"/>
                  </a:lnTo>
                  <a:cubicBezTo>
                    <a:pt x="193072" y="50709"/>
                    <a:pt x="192227" y="48661"/>
                    <a:pt x="192227" y="46482"/>
                  </a:cubicBezTo>
                  <a:cubicBezTo>
                    <a:pt x="192227" y="44303"/>
                    <a:pt x="193072" y="42256"/>
                    <a:pt x="194608" y="40720"/>
                  </a:cubicBezTo>
                  <a:cubicBezTo>
                    <a:pt x="196144" y="39184"/>
                    <a:pt x="198192" y="38338"/>
                    <a:pt x="200371" y="38338"/>
                  </a:cubicBezTo>
                  <a:lnTo>
                    <a:pt x="285370" y="38338"/>
                  </a:lnTo>
                  <a:lnTo>
                    <a:pt x="285370" y="31040"/>
                  </a:lnTo>
                  <a:lnTo>
                    <a:pt x="200371" y="31040"/>
                  </a:lnTo>
                  <a:cubicBezTo>
                    <a:pt x="196251" y="31040"/>
                    <a:pt x="192370" y="32647"/>
                    <a:pt x="189453" y="35564"/>
                  </a:cubicBezTo>
                  <a:cubicBezTo>
                    <a:pt x="186536" y="38481"/>
                    <a:pt x="184929" y="42363"/>
                    <a:pt x="184929" y="46482"/>
                  </a:cubicBezTo>
                  <a:cubicBezTo>
                    <a:pt x="184929" y="50507"/>
                    <a:pt x="186453" y="54293"/>
                    <a:pt x="189227" y="57174"/>
                  </a:cubicBezTo>
                  <a:lnTo>
                    <a:pt x="189751" y="57900"/>
                  </a:lnTo>
                  <a:lnTo>
                    <a:pt x="189965" y="58115"/>
                  </a:lnTo>
                  <a:cubicBezTo>
                    <a:pt x="193191" y="61353"/>
                    <a:pt x="194965" y="65639"/>
                    <a:pt x="194965" y="70211"/>
                  </a:cubicBezTo>
                  <a:cubicBezTo>
                    <a:pt x="194965" y="74771"/>
                    <a:pt x="193191" y="79070"/>
                    <a:pt x="189965" y="82296"/>
                  </a:cubicBezTo>
                  <a:cubicBezTo>
                    <a:pt x="186726" y="85535"/>
                    <a:pt x="182440" y="87309"/>
                    <a:pt x="177868" y="87309"/>
                  </a:cubicBezTo>
                  <a:cubicBezTo>
                    <a:pt x="173308" y="87309"/>
                    <a:pt x="169010" y="85535"/>
                    <a:pt x="165783" y="82296"/>
                  </a:cubicBezTo>
                  <a:cubicBezTo>
                    <a:pt x="162557" y="79070"/>
                    <a:pt x="160771" y="74771"/>
                    <a:pt x="160771" y="70211"/>
                  </a:cubicBezTo>
                  <a:cubicBezTo>
                    <a:pt x="160771" y="65699"/>
                    <a:pt x="162509" y="61448"/>
                    <a:pt x="165664" y="58234"/>
                  </a:cubicBezTo>
                  <a:lnTo>
                    <a:pt x="166700" y="57376"/>
                  </a:lnTo>
                  <a:lnTo>
                    <a:pt x="166938" y="57150"/>
                  </a:lnTo>
                  <a:cubicBezTo>
                    <a:pt x="173272" y="50828"/>
                    <a:pt x="176749" y="42422"/>
                    <a:pt x="176749" y="33481"/>
                  </a:cubicBezTo>
                  <a:cubicBezTo>
                    <a:pt x="176749" y="24539"/>
                    <a:pt x="173260" y="16133"/>
                    <a:pt x="166938" y="9811"/>
                  </a:cubicBezTo>
                  <a:cubicBezTo>
                    <a:pt x="160616" y="3489"/>
                    <a:pt x="152210" y="0"/>
                    <a:pt x="143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6923" y="1217775"/>
              <a:ext cx="8672431" cy="2837267"/>
            </a:xfrm>
            <a:custGeom>
              <a:rect b="b" l="l" r="r" t="t"/>
              <a:pathLst>
                <a:path extrusionOk="0" h="88547" w="270654">
                  <a:moveTo>
                    <a:pt x="135875" y="0"/>
                  </a:moveTo>
                  <a:cubicBezTo>
                    <a:pt x="134863" y="0"/>
                    <a:pt x="133850" y="60"/>
                    <a:pt x="132838" y="155"/>
                  </a:cubicBezTo>
                  <a:lnTo>
                    <a:pt x="132958" y="1370"/>
                  </a:lnTo>
                  <a:cubicBezTo>
                    <a:pt x="133922" y="1274"/>
                    <a:pt x="134910" y="1215"/>
                    <a:pt x="135875" y="1215"/>
                  </a:cubicBezTo>
                  <a:lnTo>
                    <a:pt x="135886" y="1215"/>
                  </a:lnTo>
                  <a:cubicBezTo>
                    <a:pt x="136506" y="1215"/>
                    <a:pt x="137125" y="1239"/>
                    <a:pt x="137744" y="1274"/>
                  </a:cubicBezTo>
                  <a:lnTo>
                    <a:pt x="137827" y="72"/>
                  </a:lnTo>
                  <a:cubicBezTo>
                    <a:pt x="137184" y="24"/>
                    <a:pt x="136529" y="0"/>
                    <a:pt x="135886" y="0"/>
                  </a:cubicBezTo>
                  <a:close/>
                  <a:moveTo>
                    <a:pt x="142756" y="786"/>
                  </a:moveTo>
                  <a:lnTo>
                    <a:pt x="142483" y="1977"/>
                  </a:lnTo>
                  <a:cubicBezTo>
                    <a:pt x="144042" y="2334"/>
                    <a:pt x="145578" y="2822"/>
                    <a:pt x="147055" y="3429"/>
                  </a:cubicBezTo>
                  <a:lnTo>
                    <a:pt x="147519" y="2310"/>
                  </a:lnTo>
                  <a:cubicBezTo>
                    <a:pt x="145983" y="1679"/>
                    <a:pt x="144388" y="1167"/>
                    <a:pt x="142756" y="786"/>
                  </a:cubicBezTo>
                  <a:close/>
                  <a:moveTo>
                    <a:pt x="127933" y="1048"/>
                  </a:moveTo>
                  <a:cubicBezTo>
                    <a:pt x="126326" y="1489"/>
                    <a:pt x="124754" y="2048"/>
                    <a:pt x="123242" y="2739"/>
                  </a:cubicBezTo>
                  <a:lnTo>
                    <a:pt x="123742" y="3846"/>
                  </a:lnTo>
                  <a:cubicBezTo>
                    <a:pt x="125195" y="3191"/>
                    <a:pt x="126707" y="2644"/>
                    <a:pt x="128255" y="2227"/>
                  </a:cubicBezTo>
                  <a:lnTo>
                    <a:pt x="127933" y="1048"/>
                  </a:lnTo>
                  <a:close/>
                  <a:moveTo>
                    <a:pt x="151948" y="4584"/>
                  </a:moveTo>
                  <a:lnTo>
                    <a:pt x="151305" y="5620"/>
                  </a:lnTo>
                  <a:cubicBezTo>
                    <a:pt x="152662" y="6465"/>
                    <a:pt x="153948" y="7418"/>
                    <a:pt x="155151" y="8478"/>
                  </a:cubicBezTo>
                  <a:lnTo>
                    <a:pt x="155948" y="7561"/>
                  </a:lnTo>
                  <a:cubicBezTo>
                    <a:pt x="154698" y="6465"/>
                    <a:pt x="153353" y="5465"/>
                    <a:pt x="151948" y="4584"/>
                  </a:cubicBezTo>
                  <a:close/>
                  <a:moveTo>
                    <a:pt x="118896" y="5180"/>
                  </a:moveTo>
                  <a:cubicBezTo>
                    <a:pt x="117515" y="6096"/>
                    <a:pt x="116205" y="7144"/>
                    <a:pt x="115003" y="8287"/>
                  </a:cubicBezTo>
                  <a:lnTo>
                    <a:pt x="115836" y="9180"/>
                  </a:lnTo>
                  <a:cubicBezTo>
                    <a:pt x="116991" y="8085"/>
                    <a:pt x="118253" y="7073"/>
                    <a:pt x="119575" y="6180"/>
                  </a:cubicBezTo>
                  <a:lnTo>
                    <a:pt x="118896" y="5180"/>
                  </a:lnTo>
                  <a:close/>
                  <a:moveTo>
                    <a:pt x="159425" y="11145"/>
                  </a:moveTo>
                  <a:lnTo>
                    <a:pt x="158485" y="11919"/>
                  </a:lnTo>
                  <a:cubicBezTo>
                    <a:pt x="159497" y="13157"/>
                    <a:pt x="160413" y="14478"/>
                    <a:pt x="161211" y="15859"/>
                  </a:cubicBezTo>
                  <a:lnTo>
                    <a:pt x="162259" y="15240"/>
                  </a:lnTo>
                  <a:cubicBezTo>
                    <a:pt x="161425" y="13812"/>
                    <a:pt x="160473" y="12431"/>
                    <a:pt x="159425" y="11145"/>
                  </a:cubicBezTo>
                  <a:close/>
                  <a:moveTo>
                    <a:pt x="111657" y="12002"/>
                  </a:moveTo>
                  <a:cubicBezTo>
                    <a:pt x="110645" y="13323"/>
                    <a:pt x="109740" y="14728"/>
                    <a:pt x="108966" y="16193"/>
                  </a:cubicBezTo>
                  <a:lnTo>
                    <a:pt x="110038" y="16764"/>
                  </a:lnTo>
                  <a:cubicBezTo>
                    <a:pt x="110788" y="15359"/>
                    <a:pt x="111657" y="14002"/>
                    <a:pt x="112622" y="12740"/>
                  </a:cubicBezTo>
                  <a:lnTo>
                    <a:pt x="111657" y="12002"/>
                  </a:lnTo>
                  <a:close/>
                  <a:moveTo>
                    <a:pt x="164390" y="19753"/>
                  </a:moveTo>
                  <a:lnTo>
                    <a:pt x="163247" y="20181"/>
                  </a:lnTo>
                  <a:cubicBezTo>
                    <a:pt x="163807" y="21670"/>
                    <a:pt x="164247" y="23218"/>
                    <a:pt x="164557" y="24789"/>
                  </a:cubicBezTo>
                  <a:lnTo>
                    <a:pt x="165747" y="24551"/>
                  </a:lnTo>
                  <a:cubicBezTo>
                    <a:pt x="165426" y="22920"/>
                    <a:pt x="164962" y="21313"/>
                    <a:pt x="164390" y="19753"/>
                  </a:cubicBezTo>
                  <a:close/>
                  <a:moveTo>
                    <a:pt x="107002" y="20777"/>
                  </a:moveTo>
                  <a:cubicBezTo>
                    <a:pt x="106478" y="22360"/>
                    <a:pt x="106085" y="23980"/>
                    <a:pt x="105823" y="25623"/>
                  </a:cubicBezTo>
                  <a:lnTo>
                    <a:pt x="107014" y="25813"/>
                  </a:lnTo>
                  <a:cubicBezTo>
                    <a:pt x="107276" y="24241"/>
                    <a:pt x="107657" y="22682"/>
                    <a:pt x="108157" y="21170"/>
                  </a:cubicBezTo>
                  <a:lnTo>
                    <a:pt x="107002" y="20777"/>
                  </a:lnTo>
                  <a:close/>
                  <a:moveTo>
                    <a:pt x="197251" y="31040"/>
                  </a:moveTo>
                  <a:lnTo>
                    <a:pt x="197251" y="32254"/>
                  </a:lnTo>
                  <a:lnTo>
                    <a:pt x="202145" y="32254"/>
                  </a:lnTo>
                  <a:lnTo>
                    <a:pt x="202145" y="31040"/>
                  </a:lnTo>
                  <a:close/>
                  <a:moveTo>
                    <a:pt x="207038" y="31040"/>
                  </a:moveTo>
                  <a:lnTo>
                    <a:pt x="207038" y="32254"/>
                  </a:lnTo>
                  <a:lnTo>
                    <a:pt x="211932" y="32254"/>
                  </a:lnTo>
                  <a:lnTo>
                    <a:pt x="211932" y="31040"/>
                  </a:lnTo>
                  <a:close/>
                  <a:moveTo>
                    <a:pt x="216825" y="31040"/>
                  </a:moveTo>
                  <a:lnTo>
                    <a:pt x="216825" y="32254"/>
                  </a:lnTo>
                  <a:lnTo>
                    <a:pt x="221719" y="32254"/>
                  </a:lnTo>
                  <a:lnTo>
                    <a:pt x="221719" y="31040"/>
                  </a:lnTo>
                  <a:close/>
                  <a:moveTo>
                    <a:pt x="226612" y="31040"/>
                  </a:moveTo>
                  <a:lnTo>
                    <a:pt x="226612" y="32254"/>
                  </a:lnTo>
                  <a:lnTo>
                    <a:pt x="231506" y="32254"/>
                  </a:lnTo>
                  <a:lnTo>
                    <a:pt x="231506" y="31040"/>
                  </a:lnTo>
                  <a:close/>
                  <a:moveTo>
                    <a:pt x="236399" y="31040"/>
                  </a:moveTo>
                  <a:lnTo>
                    <a:pt x="236399" y="32254"/>
                  </a:lnTo>
                  <a:lnTo>
                    <a:pt x="241292" y="32254"/>
                  </a:lnTo>
                  <a:lnTo>
                    <a:pt x="241292" y="31040"/>
                  </a:lnTo>
                  <a:close/>
                  <a:moveTo>
                    <a:pt x="246186" y="31040"/>
                  </a:moveTo>
                  <a:lnTo>
                    <a:pt x="246186" y="32254"/>
                  </a:lnTo>
                  <a:lnTo>
                    <a:pt x="251079" y="32254"/>
                  </a:lnTo>
                  <a:lnTo>
                    <a:pt x="251079" y="31040"/>
                  </a:lnTo>
                  <a:close/>
                  <a:moveTo>
                    <a:pt x="255973" y="31040"/>
                  </a:moveTo>
                  <a:lnTo>
                    <a:pt x="255973" y="32254"/>
                  </a:lnTo>
                  <a:lnTo>
                    <a:pt x="260866" y="32254"/>
                  </a:lnTo>
                  <a:lnTo>
                    <a:pt x="260866" y="31040"/>
                  </a:lnTo>
                  <a:close/>
                  <a:moveTo>
                    <a:pt x="265760" y="31040"/>
                  </a:moveTo>
                  <a:lnTo>
                    <a:pt x="265760" y="32254"/>
                  </a:lnTo>
                  <a:lnTo>
                    <a:pt x="270653" y="32254"/>
                  </a:lnTo>
                  <a:lnTo>
                    <a:pt x="270653" y="31040"/>
                  </a:lnTo>
                  <a:close/>
                  <a:moveTo>
                    <a:pt x="0" y="31064"/>
                  </a:moveTo>
                  <a:lnTo>
                    <a:pt x="0" y="32278"/>
                  </a:lnTo>
                  <a:lnTo>
                    <a:pt x="4894" y="32278"/>
                  </a:lnTo>
                  <a:lnTo>
                    <a:pt x="4894" y="31064"/>
                  </a:lnTo>
                  <a:close/>
                  <a:moveTo>
                    <a:pt x="9787" y="31064"/>
                  </a:moveTo>
                  <a:lnTo>
                    <a:pt x="9787" y="32278"/>
                  </a:lnTo>
                  <a:lnTo>
                    <a:pt x="14681" y="32278"/>
                  </a:lnTo>
                  <a:lnTo>
                    <a:pt x="14681" y="31064"/>
                  </a:lnTo>
                  <a:close/>
                  <a:moveTo>
                    <a:pt x="19574" y="31064"/>
                  </a:moveTo>
                  <a:lnTo>
                    <a:pt x="19574" y="32278"/>
                  </a:lnTo>
                  <a:lnTo>
                    <a:pt x="24468" y="32278"/>
                  </a:lnTo>
                  <a:lnTo>
                    <a:pt x="24468" y="31064"/>
                  </a:lnTo>
                  <a:close/>
                  <a:moveTo>
                    <a:pt x="29361" y="31064"/>
                  </a:moveTo>
                  <a:lnTo>
                    <a:pt x="29361" y="32278"/>
                  </a:lnTo>
                  <a:lnTo>
                    <a:pt x="34255" y="32278"/>
                  </a:lnTo>
                  <a:lnTo>
                    <a:pt x="34255" y="31064"/>
                  </a:lnTo>
                  <a:close/>
                  <a:moveTo>
                    <a:pt x="39148" y="31064"/>
                  </a:moveTo>
                  <a:lnTo>
                    <a:pt x="39148" y="32278"/>
                  </a:lnTo>
                  <a:lnTo>
                    <a:pt x="44042" y="32278"/>
                  </a:lnTo>
                  <a:lnTo>
                    <a:pt x="44042" y="31064"/>
                  </a:lnTo>
                  <a:close/>
                  <a:moveTo>
                    <a:pt x="48935" y="31064"/>
                  </a:moveTo>
                  <a:lnTo>
                    <a:pt x="48935" y="32278"/>
                  </a:lnTo>
                  <a:lnTo>
                    <a:pt x="53829" y="32278"/>
                  </a:lnTo>
                  <a:lnTo>
                    <a:pt x="53829" y="31064"/>
                  </a:lnTo>
                  <a:close/>
                  <a:moveTo>
                    <a:pt x="58722" y="31064"/>
                  </a:moveTo>
                  <a:lnTo>
                    <a:pt x="58722" y="32278"/>
                  </a:lnTo>
                  <a:lnTo>
                    <a:pt x="63615" y="32278"/>
                  </a:lnTo>
                  <a:lnTo>
                    <a:pt x="63615" y="31064"/>
                  </a:lnTo>
                  <a:close/>
                  <a:moveTo>
                    <a:pt x="68509" y="31064"/>
                  </a:moveTo>
                  <a:lnTo>
                    <a:pt x="68509" y="32278"/>
                  </a:lnTo>
                  <a:lnTo>
                    <a:pt x="73402" y="32278"/>
                  </a:lnTo>
                  <a:lnTo>
                    <a:pt x="73402" y="31064"/>
                  </a:lnTo>
                  <a:close/>
                  <a:moveTo>
                    <a:pt x="78296" y="31064"/>
                  </a:moveTo>
                  <a:lnTo>
                    <a:pt x="78296" y="32278"/>
                  </a:lnTo>
                  <a:lnTo>
                    <a:pt x="78736" y="32278"/>
                  </a:lnTo>
                  <a:cubicBezTo>
                    <a:pt x="80153" y="32278"/>
                    <a:pt x="81546" y="32552"/>
                    <a:pt x="82856" y="33064"/>
                  </a:cubicBezTo>
                  <a:lnTo>
                    <a:pt x="83308" y="31933"/>
                  </a:lnTo>
                  <a:cubicBezTo>
                    <a:pt x="81844" y="31361"/>
                    <a:pt x="80308" y="31064"/>
                    <a:pt x="78736" y="31064"/>
                  </a:cubicBezTo>
                  <a:close/>
                  <a:moveTo>
                    <a:pt x="192322" y="31064"/>
                  </a:moveTo>
                  <a:cubicBezTo>
                    <a:pt x="190596" y="31147"/>
                    <a:pt x="188929" y="31588"/>
                    <a:pt x="187381" y="32373"/>
                  </a:cubicBezTo>
                  <a:lnTo>
                    <a:pt x="187941" y="33457"/>
                  </a:lnTo>
                  <a:cubicBezTo>
                    <a:pt x="189322" y="32754"/>
                    <a:pt x="190822" y="32350"/>
                    <a:pt x="192394" y="32278"/>
                  </a:cubicBezTo>
                  <a:lnTo>
                    <a:pt x="192322" y="31064"/>
                  </a:lnTo>
                  <a:close/>
                  <a:moveTo>
                    <a:pt x="166307" y="29516"/>
                  </a:moveTo>
                  <a:lnTo>
                    <a:pt x="165081" y="29552"/>
                  </a:lnTo>
                  <a:cubicBezTo>
                    <a:pt x="165092" y="29849"/>
                    <a:pt x="165104" y="30147"/>
                    <a:pt x="165104" y="30445"/>
                  </a:cubicBezTo>
                  <a:cubicBezTo>
                    <a:pt x="165104" y="31742"/>
                    <a:pt x="165009" y="33052"/>
                    <a:pt x="164842" y="34326"/>
                  </a:cubicBezTo>
                  <a:lnTo>
                    <a:pt x="166045" y="34493"/>
                  </a:lnTo>
                  <a:cubicBezTo>
                    <a:pt x="166224" y="33159"/>
                    <a:pt x="166319" y="31790"/>
                    <a:pt x="166319" y="30445"/>
                  </a:cubicBezTo>
                  <a:cubicBezTo>
                    <a:pt x="166319" y="30135"/>
                    <a:pt x="166307" y="29826"/>
                    <a:pt x="166307" y="29516"/>
                  </a:cubicBezTo>
                  <a:close/>
                  <a:moveTo>
                    <a:pt x="106657" y="30587"/>
                  </a:moveTo>
                  <a:lnTo>
                    <a:pt x="105442" y="30599"/>
                  </a:lnTo>
                  <a:cubicBezTo>
                    <a:pt x="105442" y="32254"/>
                    <a:pt x="105597" y="33933"/>
                    <a:pt x="105871" y="35564"/>
                  </a:cubicBezTo>
                  <a:lnTo>
                    <a:pt x="107073" y="35362"/>
                  </a:lnTo>
                  <a:cubicBezTo>
                    <a:pt x="106799" y="33790"/>
                    <a:pt x="106657" y="32183"/>
                    <a:pt x="106657" y="30587"/>
                  </a:cubicBezTo>
                  <a:close/>
                  <a:moveTo>
                    <a:pt x="87559" y="34755"/>
                  </a:moveTo>
                  <a:lnTo>
                    <a:pt x="86702" y="35612"/>
                  </a:lnTo>
                  <a:cubicBezTo>
                    <a:pt x="87797" y="36719"/>
                    <a:pt x="88642" y="38029"/>
                    <a:pt x="89190" y="39481"/>
                  </a:cubicBezTo>
                  <a:lnTo>
                    <a:pt x="90333" y="39053"/>
                  </a:lnTo>
                  <a:cubicBezTo>
                    <a:pt x="89714" y="37434"/>
                    <a:pt x="88785" y="35993"/>
                    <a:pt x="87559" y="34755"/>
                  </a:cubicBezTo>
                  <a:close/>
                  <a:moveTo>
                    <a:pt x="183404" y="35564"/>
                  </a:moveTo>
                  <a:cubicBezTo>
                    <a:pt x="182297" y="36898"/>
                    <a:pt x="181499" y="38422"/>
                    <a:pt x="181035" y="40089"/>
                  </a:cubicBezTo>
                  <a:lnTo>
                    <a:pt x="182202" y="40422"/>
                  </a:lnTo>
                  <a:cubicBezTo>
                    <a:pt x="182630" y="38922"/>
                    <a:pt x="183345" y="37541"/>
                    <a:pt x="184333" y="36338"/>
                  </a:cubicBezTo>
                  <a:lnTo>
                    <a:pt x="183404" y="35564"/>
                  </a:lnTo>
                  <a:close/>
                  <a:moveTo>
                    <a:pt x="163819" y="39005"/>
                  </a:moveTo>
                  <a:cubicBezTo>
                    <a:pt x="163354" y="40529"/>
                    <a:pt x="162759" y="42029"/>
                    <a:pt x="162056" y="43458"/>
                  </a:cubicBezTo>
                  <a:lnTo>
                    <a:pt x="163140" y="43994"/>
                  </a:lnTo>
                  <a:cubicBezTo>
                    <a:pt x="163878" y="42518"/>
                    <a:pt x="164497" y="40958"/>
                    <a:pt x="164985" y="39362"/>
                  </a:cubicBezTo>
                  <a:lnTo>
                    <a:pt x="163819" y="39005"/>
                  </a:lnTo>
                  <a:close/>
                  <a:moveTo>
                    <a:pt x="108252" y="40005"/>
                  </a:moveTo>
                  <a:lnTo>
                    <a:pt x="107109" y="40398"/>
                  </a:lnTo>
                  <a:cubicBezTo>
                    <a:pt x="107645" y="41970"/>
                    <a:pt x="108323" y="43506"/>
                    <a:pt x="109109" y="44958"/>
                  </a:cubicBezTo>
                  <a:lnTo>
                    <a:pt x="110181" y="44387"/>
                  </a:lnTo>
                  <a:cubicBezTo>
                    <a:pt x="109419" y="42982"/>
                    <a:pt x="108776" y="41506"/>
                    <a:pt x="108252" y="40005"/>
                  </a:cubicBezTo>
                  <a:close/>
                  <a:moveTo>
                    <a:pt x="89916" y="44030"/>
                  </a:moveTo>
                  <a:cubicBezTo>
                    <a:pt x="89833" y="45601"/>
                    <a:pt x="89440" y="47101"/>
                    <a:pt x="88750" y="48494"/>
                  </a:cubicBezTo>
                  <a:lnTo>
                    <a:pt x="89833" y="49030"/>
                  </a:lnTo>
                  <a:cubicBezTo>
                    <a:pt x="90607" y="47494"/>
                    <a:pt x="91047" y="45827"/>
                    <a:pt x="91131" y="44089"/>
                  </a:cubicBezTo>
                  <a:lnTo>
                    <a:pt x="89916" y="44030"/>
                  </a:lnTo>
                  <a:close/>
                  <a:moveTo>
                    <a:pt x="181904" y="45018"/>
                  </a:moveTo>
                  <a:lnTo>
                    <a:pt x="180690" y="45185"/>
                  </a:lnTo>
                  <a:cubicBezTo>
                    <a:pt x="180940" y="46911"/>
                    <a:pt x="181523" y="48518"/>
                    <a:pt x="182440" y="49995"/>
                  </a:cubicBezTo>
                  <a:lnTo>
                    <a:pt x="183464" y="49352"/>
                  </a:lnTo>
                  <a:cubicBezTo>
                    <a:pt x="182642" y="48030"/>
                    <a:pt x="182118" y="46566"/>
                    <a:pt x="181904" y="45018"/>
                  </a:cubicBezTo>
                  <a:close/>
                  <a:moveTo>
                    <a:pt x="159568" y="47554"/>
                  </a:moveTo>
                  <a:cubicBezTo>
                    <a:pt x="158675" y="48804"/>
                    <a:pt x="157663" y="49995"/>
                    <a:pt x="156556" y="51090"/>
                  </a:cubicBezTo>
                  <a:lnTo>
                    <a:pt x="156484" y="51150"/>
                  </a:lnTo>
                  <a:lnTo>
                    <a:pt x="157270" y="52078"/>
                  </a:lnTo>
                  <a:lnTo>
                    <a:pt x="157353" y="52007"/>
                  </a:lnTo>
                  <a:lnTo>
                    <a:pt x="157401" y="51971"/>
                  </a:lnTo>
                  <a:cubicBezTo>
                    <a:pt x="158544" y="50816"/>
                    <a:pt x="159616" y="49578"/>
                    <a:pt x="160556" y="48268"/>
                  </a:cubicBezTo>
                  <a:lnTo>
                    <a:pt x="159568" y="47554"/>
                  </a:lnTo>
                  <a:close/>
                  <a:moveTo>
                    <a:pt x="112800" y="48387"/>
                  </a:moveTo>
                  <a:lnTo>
                    <a:pt x="111848" y="49137"/>
                  </a:lnTo>
                  <a:cubicBezTo>
                    <a:pt x="112622" y="50126"/>
                    <a:pt x="113455" y="51078"/>
                    <a:pt x="114348" y="51971"/>
                  </a:cubicBezTo>
                  <a:lnTo>
                    <a:pt x="115265" y="52769"/>
                  </a:lnTo>
                  <a:lnTo>
                    <a:pt x="116074" y="51864"/>
                  </a:lnTo>
                  <a:lnTo>
                    <a:pt x="115193" y="51090"/>
                  </a:lnTo>
                  <a:cubicBezTo>
                    <a:pt x="114348" y="50245"/>
                    <a:pt x="113538" y="49328"/>
                    <a:pt x="112800" y="48387"/>
                  </a:cubicBezTo>
                  <a:close/>
                  <a:moveTo>
                    <a:pt x="85975" y="52269"/>
                  </a:moveTo>
                  <a:cubicBezTo>
                    <a:pt x="84797" y="53471"/>
                    <a:pt x="83761" y="54817"/>
                    <a:pt x="82904" y="56245"/>
                  </a:cubicBezTo>
                  <a:lnTo>
                    <a:pt x="83951" y="56876"/>
                  </a:lnTo>
                  <a:cubicBezTo>
                    <a:pt x="84761" y="55519"/>
                    <a:pt x="85737" y="54257"/>
                    <a:pt x="86845" y="53114"/>
                  </a:cubicBezTo>
                  <a:lnTo>
                    <a:pt x="85975" y="52269"/>
                  </a:lnTo>
                  <a:close/>
                  <a:moveTo>
                    <a:pt x="186500" y="53055"/>
                  </a:moveTo>
                  <a:lnTo>
                    <a:pt x="185583" y="53852"/>
                  </a:lnTo>
                  <a:cubicBezTo>
                    <a:pt x="186631" y="55043"/>
                    <a:pt x="187548" y="56353"/>
                    <a:pt x="188286" y="57758"/>
                  </a:cubicBezTo>
                  <a:lnTo>
                    <a:pt x="189357" y="57186"/>
                  </a:lnTo>
                  <a:cubicBezTo>
                    <a:pt x="188572" y="55698"/>
                    <a:pt x="187607" y="54317"/>
                    <a:pt x="186500" y="53055"/>
                  </a:cubicBezTo>
                  <a:close/>
                  <a:moveTo>
                    <a:pt x="153055" y="54817"/>
                  </a:moveTo>
                  <a:cubicBezTo>
                    <a:pt x="152079" y="56186"/>
                    <a:pt x="151269" y="57674"/>
                    <a:pt x="150650" y="59234"/>
                  </a:cubicBezTo>
                  <a:lnTo>
                    <a:pt x="151781" y="59686"/>
                  </a:lnTo>
                  <a:cubicBezTo>
                    <a:pt x="152365" y="58222"/>
                    <a:pt x="153127" y="56817"/>
                    <a:pt x="154043" y="55531"/>
                  </a:cubicBezTo>
                  <a:lnTo>
                    <a:pt x="153055" y="54817"/>
                  </a:lnTo>
                  <a:close/>
                  <a:moveTo>
                    <a:pt x="119277" y="55769"/>
                  </a:moveTo>
                  <a:lnTo>
                    <a:pt x="118253" y="56412"/>
                  </a:lnTo>
                  <a:cubicBezTo>
                    <a:pt x="119099" y="57746"/>
                    <a:pt x="119789" y="59186"/>
                    <a:pt x="120301" y="60686"/>
                  </a:cubicBezTo>
                  <a:lnTo>
                    <a:pt x="121456" y="60294"/>
                  </a:lnTo>
                  <a:cubicBezTo>
                    <a:pt x="120908" y="58710"/>
                    <a:pt x="120182" y="57186"/>
                    <a:pt x="119277" y="55769"/>
                  </a:cubicBezTo>
                  <a:close/>
                  <a:moveTo>
                    <a:pt x="80856" y="60829"/>
                  </a:moveTo>
                  <a:cubicBezTo>
                    <a:pt x="80356" y="62437"/>
                    <a:pt x="80046" y="64092"/>
                    <a:pt x="79939" y="65770"/>
                  </a:cubicBezTo>
                  <a:lnTo>
                    <a:pt x="81153" y="65854"/>
                  </a:lnTo>
                  <a:cubicBezTo>
                    <a:pt x="81249" y="64270"/>
                    <a:pt x="81546" y="62710"/>
                    <a:pt x="82011" y="61198"/>
                  </a:cubicBezTo>
                  <a:lnTo>
                    <a:pt x="80856" y="60829"/>
                  </a:lnTo>
                  <a:close/>
                  <a:moveTo>
                    <a:pt x="191167" y="61877"/>
                  </a:moveTo>
                  <a:lnTo>
                    <a:pt x="189988" y="62175"/>
                  </a:lnTo>
                  <a:cubicBezTo>
                    <a:pt x="190381" y="63699"/>
                    <a:pt x="190584" y="65282"/>
                    <a:pt x="190608" y="66866"/>
                  </a:cubicBezTo>
                  <a:lnTo>
                    <a:pt x="191822" y="66854"/>
                  </a:lnTo>
                  <a:cubicBezTo>
                    <a:pt x="191798" y="65175"/>
                    <a:pt x="191584" y="63496"/>
                    <a:pt x="191167" y="61877"/>
                  </a:cubicBezTo>
                  <a:close/>
                  <a:moveTo>
                    <a:pt x="149352" y="64092"/>
                  </a:moveTo>
                  <a:cubicBezTo>
                    <a:pt x="149198" y="65104"/>
                    <a:pt x="149126" y="66139"/>
                    <a:pt x="149126" y="67175"/>
                  </a:cubicBezTo>
                  <a:cubicBezTo>
                    <a:pt x="149126" y="67818"/>
                    <a:pt x="149150" y="68473"/>
                    <a:pt x="149210" y="69104"/>
                  </a:cubicBezTo>
                  <a:lnTo>
                    <a:pt x="150424" y="68997"/>
                  </a:lnTo>
                  <a:cubicBezTo>
                    <a:pt x="150364" y="68390"/>
                    <a:pt x="150341" y="67783"/>
                    <a:pt x="150341" y="67175"/>
                  </a:cubicBezTo>
                  <a:cubicBezTo>
                    <a:pt x="150341" y="66199"/>
                    <a:pt x="150412" y="65223"/>
                    <a:pt x="150555" y="64258"/>
                  </a:cubicBezTo>
                  <a:lnTo>
                    <a:pt x="149352" y="64092"/>
                  </a:lnTo>
                  <a:close/>
                  <a:moveTo>
                    <a:pt x="122504" y="65211"/>
                  </a:moveTo>
                  <a:lnTo>
                    <a:pt x="121289" y="65318"/>
                  </a:lnTo>
                  <a:cubicBezTo>
                    <a:pt x="121349" y="65937"/>
                    <a:pt x="121385" y="66580"/>
                    <a:pt x="121385" y="67199"/>
                  </a:cubicBezTo>
                  <a:cubicBezTo>
                    <a:pt x="121385" y="68152"/>
                    <a:pt x="121313" y="69116"/>
                    <a:pt x="121182" y="70057"/>
                  </a:cubicBezTo>
                  <a:lnTo>
                    <a:pt x="122385" y="70235"/>
                  </a:lnTo>
                  <a:cubicBezTo>
                    <a:pt x="122528" y="69235"/>
                    <a:pt x="122599" y="68211"/>
                    <a:pt x="122599" y="67199"/>
                  </a:cubicBezTo>
                  <a:cubicBezTo>
                    <a:pt x="122599" y="66532"/>
                    <a:pt x="122563" y="65866"/>
                    <a:pt x="122504" y="65211"/>
                  </a:cubicBezTo>
                  <a:close/>
                  <a:moveTo>
                    <a:pt x="81392" y="70592"/>
                  </a:moveTo>
                  <a:lnTo>
                    <a:pt x="80189" y="70795"/>
                  </a:lnTo>
                  <a:cubicBezTo>
                    <a:pt x="80475" y="72450"/>
                    <a:pt x="80951" y="74069"/>
                    <a:pt x="81606" y="75617"/>
                  </a:cubicBezTo>
                  <a:lnTo>
                    <a:pt x="82725" y="75129"/>
                  </a:lnTo>
                  <a:cubicBezTo>
                    <a:pt x="82106" y="73676"/>
                    <a:pt x="81653" y="72152"/>
                    <a:pt x="81392" y="70592"/>
                  </a:cubicBezTo>
                  <a:close/>
                  <a:moveTo>
                    <a:pt x="190131" y="71581"/>
                  </a:moveTo>
                  <a:cubicBezTo>
                    <a:pt x="189786" y="73128"/>
                    <a:pt x="189250" y="74641"/>
                    <a:pt x="188560" y="76057"/>
                  </a:cubicBezTo>
                  <a:lnTo>
                    <a:pt x="189643" y="76593"/>
                  </a:lnTo>
                  <a:cubicBezTo>
                    <a:pt x="190381" y="75081"/>
                    <a:pt x="190953" y="73486"/>
                    <a:pt x="191310" y="71854"/>
                  </a:cubicBezTo>
                  <a:lnTo>
                    <a:pt x="190131" y="71581"/>
                  </a:lnTo>
                  <a:close/>
                  <a:moveTo>
                    <a:pt x="151400" y="73640"/>
                  </a:moveTo>
                  <a:lnTo>
                    <a:pt x="150245" y="74021"/>
                  </a:lnTo>
                  <a:cubicBezTo>
                    <a:pt x="150781" y="75617"/>
                    <a:pt x="151507" y="77141"/>
                    <a:pt x="152412" y="78558"/>
                  </a:cubicBezTo>
                  <a:lnTo>
                    <a:pt x="153436" y="77915"/>
                  </a:lnTo>
                  <a:cubicBezTo>
                    <a:pt x="152591" y="76581"/>
                    <a:pt x="151912" y="75141"/>
                    <a:pt x="151400" y="73640"/>
                  </a:cubicBezTo>
                  <a:close/>
                  <a:moveTo>
                    <a:pt x="119956" y="74641"/>
                  </a:moveTo>
                  <a:cubicBezTo>
                    <a:pt x="119372" y="76105"/>
                    <a:pt x="118622" y="77510"/>
                    <a:pt x="117706" y="78808"/>
                  </a:cubicBezTo>
                  <a:lnTo>
                    <a:pt x="118694" y="79510"/>
                  </a:lnTo>
                  <a:cubicBezTo>
                    <a:pt x="119670" y="78129"/>
                    <a:pt x="120468" y="76653"/>
                    <a:pt x="121087" y="75093"/>
                  </a:cubicBezTo>
                  <a:lnTo>
                    <a:pt x="119956" y="74641"/>
                  </a:lnTo>
                  <a:close/>
                  <a:moveTo>
                    <a:pt x="85094" y="79236"/>
                  </a:moveTo>
                  <a:lnTo>
                    <a:pt x="84118" y="79963"/>
                  </a:lnTo>
                  <a:cubicBezTo>
                    <a:pt x="84737" y="80784"/>
                    <a:pt x="85416" y="81570"/>
                    <a:pt x="86142" y="82296"/>
                  </a:cubicBezTo>
                  <a:cubicBezTo>
                    <a:pt x="86606" y="82761"/>
                    <a:pt x="87083" y="83201"/>
                    <a:pt x="87583" y="83606"/>
                  </a:cubicBezTo>
                  <a:lnTo>
                    <a:pt x="88357" y="82677"/>
                  </a:lnTo>
                  <a:cubicBezTo>
                    <a:pt x="87892" y="82284"/>
                    <a:pt x="87440" y="81868"/>
                    <a:pt x="86999" y="81439"/>
                  </a:cubicBezTo>
                  <a:cubicBezTo>
                    <a:pt x="86321" y="80748"/>
                    <a:pt x="85678" y="80010"/>
                    <a:pt x="85094" y="79236"/>
                  </a:cubicBezTo>
                  <a:close/>
                  <a:moveTo>
                    <a:pt x="185976" y="80034"/>
                  </a:moveTo>
                  <a:cubicBezTo>
                    <a:pt x="185583" y="80510"/>
                    <a:pt x="185155" y="80975"/>
                    <a:pt x="184714" y="81415"/>
                  </a:cubicBezTo>
                  <a:cubicBezTo>
                    <a:pt x="184035" y="82094"/>
                    <a:pt x="183309" y="82725"/>
                    <a:pt x="182547" y="83296"/>
                  </a:cubicBezTo>
                  <a:lnTo>
                    <a:pt x="183273" y="84273"/>
                  </a:lnTo>
                  <a:cubicBezTo>
                    <a:pt x="184083" y="83665"/>
                    <a:pt x="184857" y="82987"/>
                    <a:pt x="185571" y="82272"/>
                  </a:cubicBezTo>
                  <a:cubicBezTo>
                    <a:pt x="186047" y="81808"/>
                    <a:pt x="186488" y="81308"/>
                    <a:pt x="186917" y="80808"/>
                  </a:cubicBezTo>
                  <a:lnTo>
                    <a:pt x="185976" y="80034"/>
                  </a:lnTo>
                  <a:close/>
                  <a:moveTo>
                    <a:pt x="156425" y="81594"/>
                  </a:moveTo>
                  <a:lnTo>
                    <a:pt x="155579" y="82463"/>
                  </a:lnTo>
                  <a:cubicBezTo>
                    <a:pt x="156782" y="83642"/>
                    <a:pt x="158127" y="84677"/>
                    <a:pt x="159556" y="85535"/>
                  </a:cubicBezTo>
                  <a:lnTo>
                    <a:pt x="160175" y="84487"/>
                  </a:lnTo>
                  <a:cubicBezTo>
                    <a:pt x="158830" y="83677"/>
                    <a:pt x="157556" y="82701"/>
                    <a:pt x="156425" y="81594"/>
                  </a:cubicBezTo>
                  <a:close/>
                  <a:moveTo>
                    <a:pt x="114539" y="82332"/>
                  </a:moveTo>
                  <a:cubicBezTo>
                    <a:pt x="113336" y="83380"/>
                    <a:pt x="112026" y="84285"/>
                    <a:pt x="110633" y="85023"/>
                  </a:cubicBezTo>
                  <a:lnTo>
                    <a:pt x="111205" y="86094"/>
                  </a:lnTo>
                  <a:cubicBezTo>
                    <a:pt x="112681" y="85309"/>
                    <a:pt x="114074" y="84356"/>
                    <a:pt x="115336" y="83237"/>
                  </a:cubicBezTo>
                  <a:lnTo>
                    <a:pt x="114539" y="82332"/>
                  </a:lnTo>
                  <a:close/>
                  <a:moveTo>
                    <a:pt x="92333" y="85261"/>
                  </a:moveTo>
                  <a:lnTo>
                    <a:pt x="91786" y="86356"/>
                  </a:lnTo>
                  <a:cubicBezTo>
                    <a:pt x="93298" y="87094"/>
                    <a:pt x="94893" y="87654"/>
                    <a:pt x="96524" y="88023"/>
                  </a:cubicBezTo>
                  <a:lnTo>
                    <a:pt x="96798" y="86844"/>
                  </a:lnTo>
                  <a:cubicBezTo>
                    <a:pt x="95250" y="86499"/>
                    <a:pt x="93750" y="85963"/>
                    <a:pt x="92333" y="85261"/>
                  </a:cubicBezTo>
                  <a:close/>
                  <a:moveTo>
                    <a:pt x="178451" y="85678"/>
                  </a:moveTo>
                  <a:cubicBezTo>
                    <a:pt x="176999" y="86297"/>
                    <a:pt x="175463" y="86749"/>
                    <a:pt x="173903" y="87023"/>
                  </a:cubicBezTo>
                  <a:lnTo>
                    <a:pt x="174106" y="88214"/>
                  </a:lnTo>
                  <a:cubicBezTo>
                    <a:pt x="175760" y="87928"/>
                    <a:pt x="177392" y="87452"/>
                    <a:pt x="178928" y="86785"/>
                  </a:cubicBezTo>
                  <a:lnTo>
                    <a:pt x="178451" y="85678"/>
                  </a:lnTo>
                  <a:close/>
                  <a:moveTo>
                    <a:pt x="164509" y="86416"/>
                  </a:moveTo>
                  <a:lnTo>
                    <a:pt x="164152" y="87571"/>
                  </a:lnTo>
                  <a:cubicBezTo>
                    <a:pt x="165747" y="88071"/>
                    <a:pt x="167414" y="88368"/>
                    <a:pt x="169093" y="88476"/>
                  </a:cubicBezTo>
                  <a:lnTo>
                    <a:pt x="169164" y="87273"/>
                  </a:lnTo>
                  <a:cubicBezTo>
                    <a:pt x="167581" y="87166"/>
                    <a:pt x="166021" y="86880"/>
                    <a:pt x="164509" y="86416"/>
                  </a:cubicBezTo>
                  <a:close/>
                  <a:moveTo>
                    <a:pt x="106204" y="86713"/>
                  </a:moveTo>
                  <a:cubicBezTo>
                    <a:pt x="104680" y="87106"/>
                    <a:pt x="103097" y="87309"/>
                    <a:pt x="101513" y="87333"/>
                  </a:cubicBezTo>
                  <a:lnTo>
                    <a:pt x="101525" y="88547"/>
                  </a:lnTo>
                  <a:cubicBezTo>
                    <a:pt x="103204" y="88523"/>
                    <a:pt x="104883" y="88309"/>
                    <a:pt x="106502" y="87892"/>
                  </a:cubicBezTo>
                  <a:lnTo>
                    <a:pt x="106204" y="8671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4"/>
          <p:cNvSpPr/>
          <p:nvPr/>
        </p:nvSpPr>
        <p:spPr>
          <a:xfrm>
            <a:off x="9624700" y="15121625"/>
            <a:ext cx="60750" cy="30400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29" y="1215"/>
                </a:lnTo>
                <a:lnTo>
                  <a:pt x="242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>
            <a:off x="3822625" y="643972"/>
            <a:ext cx="1498800" cy="1467128"/>
            <a:chOff x="3822625" y="643972"/>
            <a:chExt cx="1498800" cy="1467128"/>
          </a:xfrm>
        </p:grpSpPr>
        <p:sp>
          <p:nvSpPr>
            <p:cNvPr id="250" name="Google Shape;250;p14"/>
            <p:cNvSpPr/>
            <p:nvPr/>
          </p:nvSpPr>
          <p:spPr>
            <a:xfrm>
              <a:off x="3822625" y="1669500"/>
              <a:ext cx="1498800" cy="441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Apprentissage Automatique 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397440" y="643972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2158750" y="3422485"/>
            <a:ext cx="2323500" cy="1227140"/>
            <a:chOff x="2158750" y="3422485"/>
            <a:chExt cx="2323500" cy="1227140"/>
          </a:xfrm>
        </p:grpSpPr>
        <p:sp>
          <p:nvSpPr>
            <p:cNvPr id="253" name="Google Shape;253;p14"/>
            <p:cNvSpPr/>
            <p:nvPr/>
          </p:nvSpPr>
          <p:spPr>
            <a:xfrm>
              <a:off x="2158750" y="4278225"/>
              <a:ext cx="23235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Prétraitement  des données 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30540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>
            <a:off x="5135000" y="3422485"/>
            <a:ext cx="1126800" cy="1142240"/>
            <a:chOff x="5135000" y="3422485"/>
            <a:chExt cx="1126800" cy="1142240"/>
          </a:xfrm>
        </p:grpSpPr>
        <p:sp>
          <p:nvSpPr>
            <p:cNvPr id="256" name="Google Shape;256;p14"/>
            <p:cNvSpPr/>
            <p:nvPr/>
          </p:nvSpPr>
          <p:spPr>
            <a:xfrm>
              <a:off x="513500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Validation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552385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258" name="Google Shape;258;p14"/>
          <p:cNvGrpSpPr/>
          <p:nvPr/>
        </p:nvGrpSpPr>
        <p:grpSpPr>
          <a:xfrm>
            <a:off x="6928063" y="1630547"/>
            <a:ext cx="1126800" cy="1129628"/>
            <a:chOff x="6928063" y="1630547"/>
            <a:chExt cx="1126800" cy="1129628"/>
          </a:xfrm>
        </p:grpSpPr>
        <p:sp>
          <p:nvSpPr>
            <p:cNvPr id="259" name="Google Shape;259;p14"/>
            <p:cNvSpPr/>
            <p:nvPr/>
          </p:nvSpPr>
          <p:spPr>
            <a:xfrm>
              <a:off x="6928063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316911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</p:grpSp>
      <p:grpSp>
        <p:nvGrpSpPr>
          <p:cNvPr id="261" name="Google Shape;261;p14"/>
          <p:cNvGrpSpPr/>
          <p:nvPr/>
        </p:nvGrpSpPr>
        <p:grpSpPr>
          <a:xfrm>
            <a:off x="1089175" y="1630547"/>
            <a:ext cx="1126800" cy="1129628"/>
            <a:chOff x="1089175" y="1630547"/>
            <a:chExt cx="1126800" cy="1129628"/>
          </a:xfrm>
        </p:grpSpPr>
        <p:sp>
          <p:nvSpPr>
            <p:cNvPr id="262" name="Google Shape;262;p14"/>
            <p:cNvSpPr/>
            <p:nvPr/>
          </p:nvSpPr>
          <p:spPr>
            <a:xfrm>
              <a:off x="1089175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478027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2"/>
          <p:cNvSpPr txBox="1"/>
          <p:nvPr>
            <p:ph type="title"/>
          </p:nvPr>
        </p:nvSpPr>
        <p:spPr>
          <a:xfrm>
            <a:off x="371650" y="5291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Analyse de relations entre variables 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620"/>
          </a:p>
        </p:txBody>
      </p:sp>
      <p:sp>
        <p:nvSpPr>
          <p:cNvPr id="764" name="Google Shape;76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5" name="Google Shape;7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500" y="900525"/>
            <a:ext cx="4687911" cy="39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/>
          <p:nvPr/>
        </p:nvSpPr>
        <p:spPr>
          <a:xfrm>
            <a:off x="3822663" y="345386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1655500" y="940363"/>
            <a:ext cx="1683000" cy="11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3"/>
          <p:cNvSpPr/>
          <p:nvPr/>
        </p:nvSpPr>
        <p:spPr>
          <a:xfrm>
            <a:off x="6597175" y="1675551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3"/>
          <p:cNvGrpSpPr/>
          <p:nvPr/>
        </p:nvGrpSpPr>
        <p:grpSpPr>
          <a:xfrm>
            <a:off x="2084655" y="1251804"/>
            <a:ext cx="824691" cy="532727"/>
            <a:chOff x="2440779" y="4628606"/>
            <a:chExt cx="321730" cy="365708"/>
          </a:xfrm>
        </p:grpSpPr>
        <p:sp>
          <p:nvSpPr>
            <p:cNvPr id="774" name="Google Shape;774;p3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3"/>
          <p:cNvSpPr txBox="1"/>
          <p:nvPr/>
        </p:nvSpPr>
        <p:spPr>
          <a:xfrm>
            <a:off x="1363575" y="2095975"/>
            <a:ext cx="2459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Prétraitements de données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78" name="Google Shape;778;p33"/>
          <p:cNvGrpSpPr/>
          <p:nvPr/>
        </p:nvGrpSpPr>
        <p:grpSpPr>
          <a:xfrm>
            <a:off x="6735172" y="1910257"/>
            <a:ext cx="548697" cy="355292"/>
            <a:chOff x="4781114" y="2878202"/>
            <a:chExt cx="360819" cy="355292"/>
          </a:xfrm>
        </p:grpSpPr>
        <p:sp>
          <p:nvSpPr>
            <p:cNvPr id="779" name="Google Shape;779;p33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3"/>
          <p:cNvSpPr txBox="1"/>
          <p:nvPr/>
        </p:nvSpPr>
        <p:spPr>
          <a:xfrm>
            <a:off x="6184826" y="2628780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Apprentissage Automatique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3974588" y="3725113"/>
            <a:ext cx="548707" cy="282234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3"/>
          <p:cNvSpPr txBox="1"/>
          <p:nvPr/>
        </p:nvSpPr>
        <p:spPr>
          <a:xfrm>
            <a:off x="3338488" y="4418055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 des modèles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90" name="Google Shape;790;p33"/>
          <p:cNvCxnSpPr>
            <a:stCxn id="771" idx="6"/>
            <a:endCxn id="772" idx="1"/>
          </p:cNvCxnSpPr>
          <p:nvPr/>
        </p:nvCxnSpPr>
        <p:spPr>
          <a:xfrm>
            <a:off x="3338500" y="1518163"/>
            <a:ext cx="33795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3"/>
          <p:cNvCxnSpPr/>
          <p:nvPr/>
        </p:nvCxnSpPr>
        <p:spPr>
          <a:xfrm flipH="1">
            <a:off x="4675212" y="2253451"/>
            <a:ext cx="2126100" cy="16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Etapes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99" name="Google Shape;799;p34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800" name="Google Shape;800;p34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données </a:t>
            </a: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855" name="Google Shape;855;p34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856" name="Google Shape;856;p34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34"/>
          <p:cNvSpPr txBox="1"/>
          <p:nvPr/>
        </p:nvSpPr>
        <p:spPr>
          <a:xfrm>
            <a:off x="4122280" y="139072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Nettoyage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860" name="Google Shape;860;p34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861" name="Google Shape;861;p34"/>
          <p:cNvSpPr txBox="1"/>
          <p:nvPr/>
        </p:nvSpPr>
        <p:spPr>
          <a:xfrm>
            <a:off x="4351580" y="323787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Discrétisation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62" name="Google Shape;862;p34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863" name="Google Shape;863;p34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4"/>
          <p:cNvGrpSpPr/>
          <p:nvPr/>
        </p:nvGrpSpPr>
        <p:grpSpPr>
          <a:xfrm>
            <a:off x="3961085" y="3237874"/>
            <a:ext cx="4725888" cy="650100"/>
            <a:chOff x="3961063" y="3237875"/>
            <a:chExt cx="4725888" cy="650100"/>
          </a:xfrm>
        </p:grpSpPr>
        <p:sp>
          <p:nvSpPr>
            <p:cNvPr id="866" name="Google Shape;866;p34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34"/>
          <p:cNvSpPr txBox="1"/>
          <p:nvPr/>
        </p:nvSpPr>
        <p:spPr>
          <a:xfrm>
            <a:off x="4134997" y="239387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Transformation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870" name="Google Shape;870;p34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871" name="Google Shape;871;p34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34"/>
          <p:cNvSpPr txBox="1"/>
          <p:nvPr/>
        </p:nvSpPr>
        <p:spPr>
          <a:xfrm>
            <a:off x="4122280" y="440017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Réduction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34"/>
          <p:cNvSpPr txBox="1"/>
          <p:nvPr/>
        </p:nvSpPr>
        <p:spPr>
          <a:xfrm>
            <a:off x="4351575" y="3332075"/>
            <a:ext cx="26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Discrétisation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 données</a:t>
            </a:r>
            <a:endParaRPr/>
          </a:p>
        </p:txBody>
      </p:sp>
      <p:grpSp>
        <p:nvGrpSpPr>
          <p:cNvPr id="882" name="Google Shape;882;p35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883" name="Google Shape;883;p35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35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930" name="Google Shape;930;p35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3" name="Google Shape;933;p35"/>
          <p:cNvCxnSpPr>
            <a:stCxn id="934" idx="2"/>
            <a:endCxn id="930" idx="0"/>
          </p:cNvCxnSpPr>
          <p:nvPr/>
        </p:nvCxnSpPr>
        <p:spPr>
          <a:xfrm rot="5400000">
            <a:off x="4156375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935" name="Google Shape;935;p35"/>
          <p:cNvGrpSpPr/>
          <p:nvPr/>
        </p:nvGrpSpPr>
        <p:grpSpPr>
          <a:xfrm>
            <a:off x="179904" y="1776325"/>
            <a:ext cx="2102013" cy="345990"/>
            <a:chOff x="371199" y="1440272"/>
            <a:chExt cx="1755921" cy="273380"/>
          </a:xfrm>
        </p:grpSpPr>
        <p:sp>
          <p:nvSpPr>
            <p:cNvPr id="936" name="Google Shape;936;p35"/>
            <p:cNvSpPr txBox="1"/>
            <p:nvPr/>
          </p:nvSpPr>
          <p:spPr>
            <a:xfrm>
              <a:off x="865620" y="1451453"/>
              <a:ext cx="12615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Garden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7" name="Google Shape;937;p35"/>
            <p:cNvSpPr txBox="1"/>
            <p:nvPr/>
          </p:nvSpPr>
          <p:spPr>
            <a:xfrm>
              <a:off x="371199" y="1440272"/>
              <a:ext cx="4035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 </a:t>
              </a:r>
              <a:endParaRPr b="1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267750" y="3644000"/>
            <a:ext cx="2518200" cy="331800"/>
            <a:chOff x="457200" y="2970300"/>
            <a:chExt cx="2518200" cy="331800"/>
          </a:xfrm>
        </p:grpSpPr>
        <p:sp>
          <p:nvSpPr>
            <p:cNvPr id="939" name="Google Shape;939;p35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Number of Windows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0" name="Google Shape;940;p35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1" name="Google Shape;941;p35"/>
          <p:cNvGrpSpPr/>
          <p:nvPr/>
        </p:nvGrpSpPr>
        <p:grpSpPr>
          <a:xfrm>
            <a:off x="267750" y="2647925"/>
            <a:ext cx="2518200" cy="331800"/>
            <a:chOff x="457200" y="1964800"/>
            <a:chExt cx="2518200" cy="331800"/>
          </a:xfrm>
        </p:grpSpPr>
        <p:sp>
          <p:nvSpPr>
            <p:cNvPr id="942" name="Google Shape;942;p35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Building_Dimension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3" name="Google Shape;943;p35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77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4" name="Google Shape;944;p35"/>
          <p:cNvGrpSpPr/>
          <p:nvPr/>
        </p:nvGrpSpPr>
        <p:grpSpPr>
          <a:xfrm>
            <a:off x="5846475" y="525025"/>
            <a:ext cx="3060064" cy="1178700"/>
            <a:chOff x="5665095" y="525025"/>
            <a:chExt cx="3255733" cy="1178700"/>
          </a:xfrm>
        </p:grpSpPr>
        <p:sp>
          <p:nvSpPr>
            <p:cNvPr id="945" name="Google Shape;945;p35"/>
            <p:cNvSpPr txBox="1"/>
            <p:nvPr/>
          </p:nvSpPr>
          <p:spPr>
            <a:xfrm>
              <a:off x="5665228" y="856825"/>
              <a:ext cx="3255600" cy="8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perte d'informations en supprimant les lignes est négligeable</a:t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6" name="Google Shape;946;p35"/>
            <p:cNvSpPr txBox="1"/>
            <p:nvPr/>
          </p:nvSpPr>
          <p:spPr>
            <a:xfrm>
              <a:off x="5665095" y="525025"/>
              <a:ext cx="325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Suppression  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7" name="Google Shape;947;p35"/>
          <p:cNvGrpSpPr/>
          <p:nvPr/>
        </p:nvGrpSpPr>
        <p:grpSpPr>
          <a:xfrm>
            <a:off x="5961750" y="3081425"/>
            <a:ext cx="3182144" cy="1793311"/>
            <a:chOff x="6080196" y="3249107"/>
            <a:chExt cx="3053295" cy="545693"/>
          </a:xfrm>
        </p:grpSpPr>
        <p:sp>
          <p:nvSpPr>
            <p:cNvPr id="948" name="Google Shape;948;p35"/>
            <p:cNvSpPr txBox="1"/>
            <p:nvPr/>
          </p:nvSpPr>
          <p:spPr>
            <a:xfrm>
              <a:off x="6168591" y="3647800"/>
              <a:ext cx="2964900" cy="1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35"/>
            <p:cNvSpPr txBox="1"/>
            <p:nvPr/>
          </p:nvSpPr>
          <p:spPr>
            <a:xfrm>
              <a:off x="6080196" y="3249107"/>
              <a:ext cx="2724900" cy="1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Remplissage par la valeur la plus fréquente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0" name="Google Shape;950;p35"/>
          <p:cNvGrpSpPr/>
          <p:nvPr/>
        </p:nvGrpSpPr>
        <p:grpSpPr>
          <a:xfrm>
            <a:off x="5989050" y="1776333"/>
            <a:ext cx="2725000" cy="1338998"/>
            <a:chOff x="5961750" y="1723020"/>
            <a:chExt cx="2725000" cy="935708"/>
          </a:xfrm>
        </p:grpSpPr>
        <p:sp>
          <p:nvSpPr>
            <p:cNvPr id="951" name="Google Shape;951;p35"/>
            <p:cNvSpPr txBox="1"/>
            <p:nvPr/>
          </p:nvSpPr>
          <p:spPr>
            <a:xfrm>
              <a:off x="5970550" y="2054828"/>
              <a:ext cx="2716200" cy="6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pour éviter l'influence des valeurs extrêmes</a:t>
              </a:r>
              <a:endParaRPr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2" name="Google Shape;952;p35"/>
            <p:cNvSpPr txBox="1"/>
            <p:nvPr/>
          </p:nvSpPr>
          <p:spPr>
            <a:xfrm>
              <a:off x="5961750" y="1723020"/>
              <a:ext cx="2724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Remplissage par la médiane 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53" name="Google Shape;95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457200" y="1045175"/>
            <a:ext cx="436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Traitement des valeurs manquantes 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5" name="Google Shape;955;p35"/>
          <p:cNvSpPr txBox="1"/>
          <p:nvPr/>
        </p:nvSpPr>
        <p:spPr>
          <a:xfrm>
            <a:off x="6144575" y="3644000"/>
            <a:ext cx="24123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c’est une option raisonnable étant donné que c'est une variable catégorielle avec relativement peu de modalités manquantes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 données</a:t>
            </a:r>
            <a:endParaRPr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5466708" y="1999111"/>
            <a:ext cx="2716242" cy="2750745"/>
            <a:chOff x="457200" y="1485900"/>
            <a:chExt cx="3205384" cy="3246100"/>
          </a:xfrm>
        </p:grpSpPr>
        <p:sp>
          <p:nvSpPr>
            <p:cNvPr id="962" name="Google Shape;962;p36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6"/>
          <p:cNvGrpSpPr/>
          <p:nvPr/>
        </p:nvGrpSpPr>
        <p:grpSpPr>
          <a:xfrm>
            <a:off x="6314550" y="2496725"/>
            <a:ext cx="483000" cy="483000"/>
            <a:chOff x="4095775" y="2496725"/>
            <a:chExt cx="483000" cy="483000"/>
          </a:xfrm>
        </p:grpSpPr>
        <p:sp>
          <p:nvSpPr>
            <p:cNvPr id="1009" name="Google Shape;1009;p36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12" name="Google Shape;1012;p36"/>
          <p:cNvCxnSpPr>
            <a:stCxn id="1013" idx="2"/>
            <a:endCxn id="1009" idx="0"/>
          </p:cNvCxnSpPr>
          <p:nvPr/>
        </p:nvCxnSpPr>
        <p:spPr>
          <a:xfrm rot="5400000">
            <a:off x="6375150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1014" name="Google Shape;101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5" name="Google Shape;1015;p36"/>
          <p:cNvSpPr txBox="1"/>
          <p:nvPr/>
        </p:nvSpPr>
        <p:spPr>
          <a:xfrm>
            <a:off x="457200" y="1045175"/>
            <a:ext cx="436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Traitement des valeurs dupliqués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6" name="Google Shape;1016;p36"/>
          <p:cNvSpPr txBox="1"/>
          <p:nvPr/>
        </p:nvSpPr>
        <p:spPr>
          <a:xfrm>
            <a:off x="724525" y="2237625"/>
            <a:ext cx="436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 de valeurs dupliqués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7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Traiter les valeurs aberrantes : Building Dimension</a:t>
            </a:r>
            <a:endParaRPr/>
          </a:p>
        </p:txBody>
      </p:sp>
      <p:sp>
        <p:nvSpPr>
          <p:cNvPr id="1022" name="Google Shape;102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3" name="Google Shape;10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0" y="1369425"/>
            <a:ext cx="46563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37"/>
          <p:cNvSpPr txBox="1"/>
          <p:nvPr/>
        </p:nvSpPr>
        <p:spPr>
          <a:xfrm>
            <a:off x="5845125" y="2207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avec le </a:t>
            </a:r>
            <a:r>
              <a:rPr b="1" lang="en"/>
              <a:t>Upper Limit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"/>
          <p:cNvSpPr/>
          <p:nvPr/>
        </p:nvSpPr>
        <p:spPr>
          <a:xfrm>
            <a:off x="5234325" y="3329950"/>
            <a:ext cx="3000000" cy="14199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8"/>
          <p:cNvSpPr/>
          <p:nvPr/>
        </p:nvSpPr>
        <p:spPr>
          <a:xfrm>
            <a:off x="5170200" y="576625"/>
            <a:ext cx="3000000" cy="25167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8"/>
          <p:cNvSpPr/>
          <p:nvPr/>
        </p:nvSpPr>
        <p:spPr>
          <a:xfrm>
            <a:off x="457200" y="2332700"/>
            <a:ext cx="29454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Prétraitement de données: Transformation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38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034" name="Google Shape;1034;p38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0" name="Google Shape;1040;p38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041" name="Google Shape;1041;p38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8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8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8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0" name="Google Shape;1070;p38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38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077" name="Google Shape;1077;p38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5618925" y="735451"/>
            <a:ext cx="2230800" cy="2240183"/>
            <a:chOff x="6324613" y="1352010"/>
            <a:chExt cx="2230800" cy="768555"/>
          </a:xfrm>
        </p:grpSpPr>
        <p:sp>
          <p:nvSpPr>
            <p:cNvPr id="1122" name="Google Shape;1122;p38"/>
            <p:cNvSpPr txBox="1"/>
            <p:nvPr/>
          </p:nvSpPr>
          <p:spPr>
            <a:xfrm>
              <a:off x="6324613" y="1588964"/>
              <a:ext cx="22308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Building_Painted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Building_Fenced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Garden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Settlement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Insured_Period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Claim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3" name="Google Shape;1123;p38"/>
            <p:cNvSpPr txBox="1"/>
            <p:nvPr/>
          </p:nvSpPr>
          <p:spPr>
            <a:xfrm>
              <a:off x="6324613" y="1352010"/>
              <a:ext cx="1782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LabelEncoder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4" name="Google Shape;1124;p38"/>
          <p:cNvGrpSpPr/>
          <p:nvPr/>
        </p:nvGrpSpPr>
        <p:grpSpPr>
          <a:xfrm>
            <a:off x="5570115" y="3483225"/>
            <a:ext cx="2419710" cy="796375"/>
            <a:chOff x="5982680" y="3493900"/>
            <a:chExt cx="2419710" cy="796375"/>
          </a:xfrm>
        </p:grpSpPr>
        <p:sp>
          <p:nvSpPr>
            <p:cNvPr id="1125" name="Google Shape;1125;p38"/>
            <p:cNvSpPr txBox="1"/>
            <p:nvPr/>
          </p:nvSpPr>
          <p:spPr>
            <a:xfrm>
              <a:off x="6031490" y="3810875"/>
              <a:ext cx="23709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Building_Dimension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beaucoup de outliers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38"/>
            <p:cNvSpPr txBox="1"/>
            <p:nvPr/>
          </p:nvSpPr>
          <p:spPr>
            <a:xfrm>
              <a:off x="5982680" y="3493900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Robust Scaler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27" name="Google Shape;1127;p38"/>
          <p:cNvCxnSpPr>
            <a:stCxn id="1031" idx="3"/>
            <a:endCxn id="1030" idx="1"/>
          </p:cNvCxnSpPr>
          <p:nvPr/>
        </p:nvCxnSpPr>
        <p:spPr>
          <a:xfrm flipH="1" rot="10800000">
            <a:off x="3402600" y="1835000"/>
            <a:ext cx="1767600" cy="114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38"/>
          <p:cNvCxnSpPr/>
          <p:nvPr/>
        </p:nvCxnSpPr>
        <p:spPr>
          <a:xfrm>
            <a:off x="3370425" y="2975625"/>
            <a:ext cx="1831800" cy="11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Google Shape;112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 données: Discrétisation</a:t>
            </a:r>
            <a:endParaRPr/>
          </a:p>
        </p:txBody>
      </p:sp>
      <p:grpSp>
        <p:nvGrpSpPr>
          <p:cNvPr id="1135" name="Google Shape;1135;p39"/>
          <p:cNvGrpSpPr/>
          <p:nvPr/>
        </p:nvGrpSpPr>
        <p:grpSpPr>
          <a:xfrm>
            <a:off x="5743663" y="1493395"/>
            <a:ext cx="2943318" cy="3238698"/>
            <a:chOff x="5449625" y="1389325"/>
            <a:chExt cx="3237261" cy="3342655"/>
          </a:xfrm>
        </p:grpSpPr>
        <p:sp>
          <p:nvSpPr>
            <p:cNvPr id="1136" name="Google Shape;1136;p39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39"/>
          <p:cNvGrpSpPr/>
          <p:nvPr/>
        </p:nvGrpSpPr>
        <p:grpSpPr>
          <a:xfrm>
            <a:off x="850475" y="1287312"/>
            <a:ext cx="2498703" cy="1053038"/>
            <a:chOff x="850472" y="1287263"/>
            <a:chExt cx="2498703" cy="751418"/>
          </a:xfrm>
        </p:grpSpPr>
        <p:sp>
          <p:nvSpPr>
            <p:cNvPr id="1177" name="Google Shape;1177;p39"/>
            <p:cNvSpPr txBox="1"/>
            <p:nvPr/>
          </p:nvSpPr>
          <p:spPr>
            <a:xfrm>
              <a:off x="850476" y="1287263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Equal width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8" name="Google Shape;1178;p39"/>
            <p:cNvSpPr txBox="1"/>
            <p:nvPr/>
          </p:nvSpPr>
          <p:spPr>
            <a:xfrm>
              <a:off x="850472" y="1539181"/>
              <a:ext cx="21054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   Year Of Observation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-&gt;presque symétrique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-&gt;n’a pas de outliers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596225" y="3587300"/>
            <a:ext cx="2498700" cy="1100569"/>
            <a:chOff x="457200" y="2186450"/>
            <a:chExt cx="2498700" cy="1100569"/>
          </a:xfrm>
        </p:grpSpPr>
        <p:sp>
          <p:nvSpPr>
            <p:cNvPr id="1180" name="Google Shape;1180;p39"/>
            <p:cNvSpPr txBox="1"/>
            <p:nvPr/>
          </p:nvSpPr>
          <p:spPr>
            <a:xfrm>
              <a:off x="457200" y="2186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Equal Frequency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1" name="Google Shape;1181;p39"/>
            <p:cNvSpPr txBox="1"/>
            <p:nvPr/>
          </p:nvSpPr>
          <p:spPr>
            <a:xfrm>
              <a:off x="457200" y="2462919"/>
              <a:ext cx="1981200" cy="8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Building_Dimension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-&gt;beaucoup de outliers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2" name="Google Shape;1182;p39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3" name="Google Shape;1183;p39"/>
          <p:cNvCxnSpPr>
            <a:stCxn id="1182" idx="2"/>
          </p:cNvCxnSpPr>
          <p:nvPr/>
        </p:nvCxnSpPr>
        <p:spPr>
          <a:xfrm rot="10800000">
            <a:off x="2269250" y="1493375"/>
            <a:ext cx="46374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39"/>
          <p:cNvCxnSpPr>
            <a:stCxn id="1182" idx="2"/>
          </p:cNvCxnSpPr>
          <p:nvPr/>
        </p:nvCxnSpPr>
        <p:spPr>
          <a:xfrm flipH="1">
            <a:off x="2181950" y="2459075"/>
            <a:ext cx="4724700" cy="13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5" name="Google Shape;118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6" name="Google Shape;1186;p39"/>
          <p:cNvPicPr preferRelativeResize="0"/>
          <p:nvPr/>
        </p:nvPicPr>
        <p:blipFill rotWithShape="1">
          <a:blip r:embed="rId3">
            <a:alphaModFix/>
          </a:blip>
          <a:srcRect b="21534" l="26922" r="34720" t="25029"/>
          <a:stretch/>
        </p:blipFill>
        <p:spPr>
          <a:xfrm>
            <a:off x="2974925" y="986275"/>
            <a:ext cx="2385125" cy="18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875" y="3317725"/>
            <a:ext cx="2010075" cy="1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Réduction</a:t>
            </a:r>
            <a:endParaRPr/>
          </a:p>
        </p:txBody>
      </p:sp>
      <p:grpSp>
        <p:nvGrpSpPr>
          <p:cNvPr id="1193" name="Google Shape;1193;p40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1194" name="Google Shape;1194;p40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1195" name="Google Shape;1195;p40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Geo_Code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96" name="Google Shape;1196;p40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1115 valeurs uniques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97" name="Google Shape;1197;p40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40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1199" name="Google Shape;1199;p40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1200" name="Google Shape;1200;p40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Id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1" name="Google Shape;1201;p40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un identifiant unique pour chaque client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02" name="Google Shape;1202;p40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40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sp>
          <p:nvSpPr>
            <p:cNvPr id="1204" name="Google Shape;1204;p40"/>
            <p:cNvSpPr txBox="1"/>
            <p:nvPr/>
          </p:nvSpPr>
          <p:spPr>
            <a:xfrm>
              <a:off x="457200" y="40576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Number Of Windows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0"/>
          <p:cNvGrpSpPr/>
          <p:nvPr/>
        </p:nvGrpSpPr>
        <p:grpSpPr>
          <a:xfrm flipH="1">
            <a:off x="2190801" y="2219569"/>
            <a:ext cx="4762566" cy="2450821"/>
            <a:chOff x="2190804" y="2219569"/>
            <a:chExt cx="4762566" cy="2450821"/>
          </a:xfrm>
        </p:grpSpPr>
        <p:sp>
          <p:nvSpPr>
            <p:cNvPr id="1207" name="Google Shape;1207;p40"/>
            <p:cNvSpPr/>
            <p:nvPr/>
          </p:nvSpPr>
          <p:spPr>
            <a:xfrm rot="5400000">
              <a:off x="6246130" y="3081576"/>
              <a:ext cx="773103" cy="502410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 rot="5400000">
              <a:off x="5640011" y="3252690"/>
              <a:ext cx="833129" cy="100153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 rot="5400000">
              <a:off x="4963886" y="2950455"/>
              <a:ext cx="1182760" cy="354976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 rot="5400000">
              <a:off x="4017633" y="2875171"/>
              <a:ext cx="1471297" cy="337051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 rot="5400000">
              <a:off x="3464141" y="3069482"/>
              <a:ext cx="1102671" cy="317069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 rot="5400000">
              <a:off x="3011828" y="3429115"/>
              <a:ext cx="601412" cy="99084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 rot="5400000">
              <a:off x="2397292" y="3188466"/>
              <a:ext cx="1082689" cy="99084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 rot="5400000">
              <a:off x="1983390" y="3148466"/>
              <a:ext cx="907874" cy="353907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 rot="5400000">
              <a:off x="4363555" y="3511883"/>
              <a:ext cx="268637" cy="100071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 rot="5400000">
              <a:off x="4387287" y="4062113"/>
              <a:ext cx="968969" cy="159110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 rot="5400000">
              <a:off x="4013390" y="4062113"/>
              <a:ext cx="968969" cy="159110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 rot="5400000">
              <a:off x="3638957" y="4061578"/>
              <a:ext cx="968969" cy="160179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 rot="5400000">
              <a:off x="2454112" y="4061578"/>
              <a:ext cx="968969" cy="160179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 rot="5400000">
              <a:off x="2828009" y="4061578"/>
              <a:ext cx="968969" cy="160179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 rot="5400000">
              <a:off x="2080255" y="4061620"/>
              <a:ext cx="968969" cy="160097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 rot="5400000">
              <a:off x="5946483" y="4061578"/>
              <a:ext cx="968969" cy="160179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 rot="5400000">
              <a:off x="5572627" y="4061620"/>
              <a:ext cx="968969" cy="160097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 rot="5400000">
              <a:off x="5198770" y="4061578"/>
              <a:ext cx="968969" cy="160179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 rot="5400000">
              <a:off x="6713718" y="2876211"/>
              <a:ext cx="240187" cy="239118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 rot="5400000">
              <a:off x="5937512" y="2776179"/>
              <a:ext cx="239200" cy="240187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 rot="5400000">
              <a:off x="5308292" y="2422840"/>
              <a:ext cx="239118" cy="239118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 rot="5400000">
              <a:off x="4378275" y="3237979"/>
              <a:ext cx="239200" cy="239200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 rot="5400000">
              <a:off x="3786880" y="2606622"/>
              <a:ext cx="239200" cy="240187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 rot="5400000">
              <a:off x="3192977" y="3107933"/>
              <a:ext cx="239118" cy="240187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 rot="5400000">
              <a:off x="2819038" y="2606622"/>
              <a:ext cx="239200" cy="240187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 rot="5400000">
              <a:off x="2190804" y="2776672"/>
              <a:ext cx="239200" cy="239200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 rot="5400000">
              <a:off x="3969203" y="2002149"/>
              <a:ext cx="1057446" cy="4279037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 rot="5400000">
              <a:off x="3969203" y="2002149"/>
              <a:ext cx="1057446" cy="4279037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 rot="5400000">
              <a:off x="4514160" y="2219528"/>
              <a:ext cx="239118" cy="239200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 rot="5400000">
              <a:off x="5969994" y="2734931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 rot="5400000">
              <a:off x="3819384" y="2536551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0" name="Google Shape;1240;p40"/>
          <p:cNvCxnSpPr>
            <a:stCxn id="1202" idx="3"/>
            <a:endCxn id="1237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41" name="Google Shape;1241;p40"/>
          <p:cNvCxnSpPr>
            <a:stCxn id="1197" idx="3"/>
            <a:endCxn id="1238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42" name="Google Shape;1242;p40"/>
          <p:cNvCxnSpPr>
            <a:stCxn id="1205" idx="3"/>
            <a:endCxn id="1239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3" name="Google Shape;124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1"/>
          <p:cNvSpPr/>
          <p:nvPr/>
        </p:nvSpPr>
        <p:spPr>
          <a:xfrm>
            <a:off x="3822663" y="345386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1"/>
          <p:cNvSpPr/>
          <p:nvPr/>
        </p:nvSpPr>
        <p:spPr>
          <a:xfrm>
            <a:off x="2330375" y="698700"/>
            <a:ext cx="941100" cy="74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1"/>
          <p:cNvSpPr/>
          <p:nvPr/>
        </p:nvSpPr>
        <p:spPr>
          <a:xfrm>
            <a:off x="7166675" y="849050"/>
            <a:ext cx="1498200" cy="132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1" name="Google Shape;1251;p41"/>
          <p:cNvGrpSpPr/>
          <p:nvPr/>
        </p:nvGrpSpPr>
        <p:grpSpPr>
          <a:xfrm>
            <a:off x="2637910" y="936438"/>
            <a:ext cx="326041" cy="331807"/>
            <a:chOff x="2440779" y="4628606"/>
            <a:chExt cx="321730" cy="365708"/>
          </a:xfrm>
        </p:grpSpPr>
        <p:sp>
          <p:nvSpPr>
            <p:cNvPr id="1252" name="Google Shape;1252;p41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1"/>
          <p:cNvSpPr txBox="1"/>
          <p:nvPr/>
        </p:nvSpPr>
        <p:spPr>
          <a:xfrm>
            <a:off x="1497750" y="1559350"/>
            <a:ext cx="2459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Prétraitement de données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56" name="Google Shape;1256;p41"/>
          <p:cNvGrpSpPr/>
          <p:nvPr/>
        </p:nvGrpSpPr>
        <p:grpSpPr>
          <a:xfrm>
            <a:off x="7595986" y="1220745"/>
            <a:ext cx="639588" cy="584099"/>
            <a:chOff x="4781114" y="2878202"/>
            <a:chExt cx="360819" cy="355292"/>
          </a:xfrm>
        </p:grpSpPr>
        <p:sp>
          <p:nvSpPr>
            <p:cNvPr id="1257" name="Google Shape;1257;p41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41"/>
          <p:cNvSpPr txBox="1"/>
          <p:nvPr/>
        </p:nvSpPr>
        <p:spPr>
          <a:xfrm>
            <a:off x="6829775" y="2259750"/>
            <a:ext cx="23379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Apprentissage Automatique</a:t>
            </a:r>
            <a:endParaRPr b="1" sz="2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6" name="Google Shape;1266;p41"/>
          <p:cNvSpPr/>
          <p:nvPr/>
        </p:nvSpPr>
        <p:spPr>
          <a:xfrm>
            <a:off x="4071988" y="3725113"/>
            <a:ext cx="326069" cy="282234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1"/>
          <p:cNvSpPr txBox="1"/>
          <p:nvPr/>
        </p:nvSpPr>
        <p:spPr>
          <a:xfrm>
            <a:off x="3338488" y="4418055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 des modèles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8" name="Google Shape;1268;p41"/>
          <p:cNvCxnSpPr>
            <a:stCxn id="1249" idx="6"/>
            <a:endCxn id="1250" idx="1"/>
          </p:cNvCxnSpPr>
          <p:nvPr/>
        </p:nvCxnSpPr>
        <p:spPr>
          <a:xfrm flipH="1" rot="10800000">
            <a:off x="3271475" y="1043550"/>
            <a:ext cx="41145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41"/>
          <p:cNvCxnSpPr>
            <a:stCxn id="1250" idx="3"/>
          </p:cNvCxnSpPr>
          <p:nvPr/>
        </p:nvCxnSpPr>
        <p:spPr>
          <a:xfrm flipH="1">
            <a:off x="4491981" y="1982142"/>
            <a:ext cx="2894100" cy="18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5466708" y="1999111"/>
            <a:ext cx="2716242" cy="2750745"/>
            <a:chOff x="457200" y="1485900"/>
            <a:chExt cx="3205384" cy="3246100"/>
          </a:xfrm>
        </p:grpSpPr>
        <p:sp>
          <p:nvSpPr>
            <p:cNvPr id="270" name="Google Shape;270;p15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>
            <a:off x="6314550" y="2496725"/>
            <a:ext cx="483000" cy="483000"/>
            <a:chOff x="4095775" y="2496725"/>
            <a:chExt cx="483000" cy="483000"/>
          </a:xfrm>
        </p:grpSpPr>
        <p:sp>
          <p:nvSpPr>
            <p:cNvPr id="317" name="Google Shape;317;p15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0" name="Google Shape;320;p15"/>
          <p:cNvCxnSpPr>
            <a:stCxn id="321" idx="2"/>
            <a:endCxn id="317" idx="0"/>
          </p:cNvCxnSpPr>
          <p:nvPr/>
        </p:nvCxnSpPr>
        <p:spPr>
          <a:xfrm rot="5400000">
            <a:off x="6375150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457200" y="765900"/>
            <a:ext cx="43617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Contexte</a:t>
            </a:r>
            <a:endParaRPr sz="24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 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compagnie d’assurance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cherche à intégrer dans son système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un modèle prédictif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capable de déterminer si un bâtiment est susceptible d’avoir un accident pendant la période d’assurance. Cette prédiction permettrait à l’assureur de personnaliser ses offres de contrats d’assurance habitation en fonction du risque associé à chaque bâtiment.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Automatique </a:t>
            </a:r>
            <a:endParaRPr/>
          </a:p>
        </p:txBody>
      </p:sp>
      <p:sp>
        <p:nvSpPr>
          <p:cNvPr id="1276" name="Google Shape;1276;p42"/>
          <p:cNvSpPr txBox="1"/>
          <p:nvPr/>
        </p:nvSpPr>
        <p:spPr>
          <a:xfrm>
            <a:off x="3704250" y="2113000"/>
            <a:ext cx="17346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Apprentissage Automatique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77" name="Google Shape;1277;p42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1278" name="Google Shape;1278;p42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3483776" y="1520500"/>
              <a:ext cx="2227574" cy="3160290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0" name="Google Shape;1310;p42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1311" name="Google Shape;1311;p42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4" name="Google Shape;1314;p42"/>
          <p:cNvGrpSpPr/>
          <p:nvPr/>
        </p:nvGrpSpPr>
        <p:grpSpPr>
          <a:xfrm>
            <a:off x="6901505" y="3344925"/>
            <a:ext cx="1734600" cy="1080522"/>
            <a:chOff x="6949580" y="3042675"/>
            <a:chExt cx="1734600" cy="1080522"/>
          </a:xfrm>
        </p:grpSpPr>
        <p:sp>
          <p:nvSpPr>
            <p:cNvPr id="1315" name="Google Shape;1315;p42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6" name="Google Shape;1316;p42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MLPClassifier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7" name="Google Shape;1317;p42"/>
          <p:cNvGrpSpPr/>
          <p:nvPr/>
        </p:nvGrpSpPr>
        <p:grpSpPr>
          <a:xfrm>
            <a:off x="6901500" y="1077308"/>
            <a:ext cx="2457300" cy="1004954"/>
            <a:chOff x="6949575" y="1001783"/>
            <a:chExt cx="2457300" cy="1004954"/>
          </a:xfrm>
        </p:grpSpPr>
        <p:sp>
          <p:nvSpPr>
            <p:cNvPr id="1318" name="Google Shape;1318;p42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9" name="Google Shape;1319;p42"/>
            <p:cNvSpPr txBox="1"/>
            <p:nvPr/>
          </p:nvSpPr>
          <p:spPr>
            <a:xfrm>
              <a:off x="6949575" y="1674938"/>
              <a:ext cx="2457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RandomForestClassifier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0" name="Google Shape;1320;p42"/>
          <p:cNvGrpSpPr/>
          <p:nvPr/>
        </p:nvGrpSpPr>
        <p:grpSpPr>
          <a:xfrm>
            <a:off x="456749" y="1001783"/>
            <a:ext cx="2090400" cy="1114992"/>
            <a:chOff x="456749" y="1001783"/>
            <a:chExt cx="2090400" cy="1114992"/>
          </a:xfrm>
        </p:grpSpPr>
        <p:sp>
          <p:nvSpPr>
            <p:cNvPr id="1321" name="Google Shape;1321;p42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2" name="Google Shape;1322;p42"/>
            <p:cNvSpPr txBox="1"/>
            <p:nvPr/>
          </p:nvSpPr>
          <p:spPr>
            <a:xfrm>
              <a:off x="456749" y="1784975"/>
              <a:ext cx="209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5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Logistic Regression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3" name="Google Shape;1323;p42"/>
          <p:cNvGrpSpPr/>
          <p:nvPr/>
        </p:nvGrpSpPr>
        <p:grpSpPr>
          <a:xfrm>
            <a:off x="456749" y="3042675"/>
            <a:ext cx="2165400" cy="1080525"/>
            <a:chOff x="456749" y="3042675"/>
            <a:chExt cx="2165400" cy="1080525"/>
          </a:xfrm>
        </p:grpSpPr>
        <p:sp>
          <p:nvSpPr>
            <p:cNvPr id="1324" name="Google Shape;1324;p42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5" name="Google Shape;1325;p42"/>
            <p:cNvSpPr txBox="1"/>
            <p:nvPr/>
          </p:nvSpPr>
          <p:spPr>
            <a:xfrm>
              <a:off x="456749" y="3791400"/>
              <a:ext cx="216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DecisionTreeClassifier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26" name="Google Shape;1326;p42"/>
          <p:cNvCxnSpPr>
            <a:stCxn id="1308" idx="2"/>
            <a:endCxn id="1321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27" name="Google Shape;1327;p42"/>
          <p:cNvCxnSpPr>
            <a:stCxn id="1324" idx="6"/>
            <a:endCxn id="1278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8" name="Google Shape;1328;p42"/>
          <p:cNvCxnSpPr>
            <a:stCxn id="1318" idx="2"/>
            <a:endCxn id="1279" idx="6"/>
          </p:cNvCxnSpPr>
          <p:nvPr/>
        </p:nvCxnSpPr>
        <p:spPr>
          <a:xfrm flipH="1">
            <a:off x="6194855" y="1379558"/>
            <a:ext cx="1271700" cy="657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9" name="Google Shape;1329;p42"/>
          <p:cNvCxnSpPr>
            <a:stCxn id="1315" idx="2"/>
            <a:endCxn id="1309" idx="6"/>
          </p:cNvCxnSpPr>
          <p:nvPr/>
        </p:nvCxnSpPr>
        <p:spPr>
          <a:xfrm flipH="1">
            <a:off x="4964255" y="3647175"/>
            <a:ext cx="2502300" cy="197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1" name="Google Shape;1331;p42"/>
          <p:cNvCxnSpPr/>
          <p:nvPr/>
        </p:nvCxnSpPr>
        <p:spPr>
          <a:xfrm flipH="1" rot="10800000">
            <a:off x="6273678" y="24867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332" name="Google Shape;1332;p42"/>
          <p:cNvGrpSpPr/>
          <p:nvPr/>
        </p:nvGrpSpPr>
        <p:grpSpPr>
          <a:xfrm>
            <a:off x="6822180" y="2150925"/>
            <a:ext cx="1734600" cy="1080522"/>
            <a:chOff x="6949580" y="3042675"/>
            <a:chExt cx="1734600" cy="1080522"/>
          </a:xfrm>
        </p:grpSpPr>
        <p:sp>
          <p:nvSpPr>
            <p:cNvPr id="1333" name="Google Shape;1333;p42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4" name="Google Shape;1334;p42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SVC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3"/>
          <p:cNvSpPr/>
          <p:nvPr/>
        </p:nvSpPr>
        <p:spPr>
          <a:xfrm>
            <a:off x="3338650" y="3083950"/>
            <a:ext cx="1661100" cy="147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3"/>
          <p:cNvSpPr/>
          <p:nvPr/>
        </p:nvSpPr>
        <p:spPr>
          <a:xfrm>
            <a:off x="2192050" y="1347600"/>
            <a:ext cx="1146600" cy="74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3"/>
          <p:cNvSpPr/>
          <p:nvPr/>
        </p:nvSpPr>
        <p:spPr>
          <a:xfrm>
            <a:off x="7782274" y="1347600"/>
            <a:ext cx="1146600" cy="82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2" name="Google Shape;1342;p43"/>
          <p:cNvGrpSpPr/>
          <p:nvPr/>
        </p:nvGrpSpPr>
        <p:grpSpPr>
          <a:xfrm>
            <a:off x="2437295" y="1525045"/>
            <a:ext cx="548711" cy="393612"/>
            <a:chOff x="2440779" y="4628606"/>
            <a:chExt cx="321730" cy="365708"/>
          </a:xfrm>
        </p:grpSpPr>
        <p:sp>
          <p:nvSpPr>
            <p:cNvPr id="1343" name="Google Shape;1343;p43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43"/>
          <p:cNvSpPr txBox="1"/>
          <p:nvPr/>
        </p:nvSpPr>
        <p:spPr>
          <a:xfrm>
            <a:off x="1363575" y="2095975"/>
            <a:ext cx="2459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Prétraitement de données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8011660" y="1596304"/>
            <a:ext cx="687829" cy="331807"/>
            <a:chOff x="4781114" y="2878202"/>
            <a:chExt cx="360819" cy="355292"/>
          </a:xfrm>
        </p:grpSpPr>
        <p:sp>
          <p:nvSpPr>
            <p:cNvPr id="1348" name="Google Shape;1348;p43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43"/>
          <p:cNvSpPr txBox="1"/>
          <p:nvPr/>
        </p:nvSpPr>
        <p:spPr>
          <a:xfrm>
            <a:off x="7065025" y="2259750"/>
            <a:ext cx="23379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Apprentissage Automatique </a:t>
            </a:r>
            <a:endParaRPr b="1" sz="2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7" name="Google Shape;1357;p43"/>
          <p:cNvSpPr/>
          <p:nvPr/>
        </p:nvSpPr>
        <p:spPr>
          <a:xfrm>
            <a:off x="3682563" y="3593698"/>
            <a:ext cx="973263" cy="453814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3"/>
          <p:cNvSpPr txBox="1"/>
          <p:nvPr/>
        </p:nvSpPr>
        <p:spPr>
          <a:xfrm>
            <a:off x="3295713" y="4621230"/>
            <a:ext cx="194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des modèles 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59" name="Google Shape;1359;p43"/>
          <p:cNvCxnSpPr>
            <a:stCxn id="1340" idx="6"/>
            <a:endCxn id="1341" idx="2"/>
          </p:cNvCxnSpPr>
          <p:nvPr/>
        </p:nvCxnSpPr>
        <p:spPr>
          <a:xfrm>
            <a:off x="3338650" y="1721850"/>
            <a:ext cx="44436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43"/>
          <p:cNvCxnSpPr>
            <a:stCxn id="1341" idx="3"/>
          </p:cNvCxnSpPr>
          <p:nvPr/>
        </p:nvCxnSpPr>
        <p:spPr>
          <a:xfrm flipH="1">
            <a:off x="5008990" y="2055366"/>
            <a:ext cx="2941200" cy="18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4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Courbes ROC</a:t>
            </a:r>
            <a:endParaRPr/>
          </a:p>
        </p:txBody>
      </p:sp>
      <p:grpSp>
        <p:nvGrpSpPr>
          <p:cNvPr id="1367" name="Google Shape;1367;p44"/>
          <p:cNvGrpSpPr/>
          <p:nvPr/>
        </p:nvGrpSpPr>
        <p:grpSpPr>
          <a:xfrm>
            <a:off x="5466708" y="1999111"/>
            <a:ext cx="2716242" cy="2750745"/>
            <a:chOff x="457200" y="1485900"/>
            <a:chExt cx="3205384" cy="3246100"/>
          </a:xfrm>
        </p:grpSpPr>
        <p:sp>
          <p:nvSpPr>
            <p:cNvPr id="1368" name="Google Shape;1368;p44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44"/>
          <p:cNvGrpSpPr/>
          <p:nvPr/>
        </p:nvGrpSpPr>
        <p:grpSpPr>
          <a:xfrm>
            <a:off x="6314550" y="2496725"/>
            <a:ext cx="483000" cy="483000"/>
            <a:chOff x="4095775" y="2496725"/>
            <a:chExt cx="483000" cy="483000"/>
          </a:xfrm>
        </p:grpSpPr>
        <p:sp>
          <p:nvSpPr>
            <p:cNvPr id="1415" name="Google Shape;1415;p44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8" name="Google Shape;1418;p44"/>
          <p:cNvCxnSpPr>
            <a:stCxn id="1419" idx="2"/>
            <a:endCxn id="1415" idx="0"/>
          </p:cNvCxnSpPr>
          <p:nvPr/>
        </p:nvCxnSpPr>
        <p:spPr>
          <a:xfrm rot="5400000">
            <a:off x="6375150" y="2081225"/>
            <a:ext cx="596400" cy="2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1420" name="Google Shape;142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1" name="Google Shape;14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0" y="904900"/>
            <a:ext cx="4310500" cy="41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ROC</a:t>
            </a:r>
            <a:endParaRPr/>
          </a:p>
        </p:txBody>
      </p:sp>
      <p:sp>
        <p:nvSpPr>
          <p:cNvPr id="1427" name="Google Shape;142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28" name="Google Shape;1428;p45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{22E6FF6D-C09C-49C5-994D-F043A9393F66}</a:tableStyleId>
              </a:tblPr>
              <a:tblGrid>
                <a:gridCol w="642500"/>
                <a:gridCol w="3208800"/>
                <a:gridCol w="4378300"/>
              </a:tblGrid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0.68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DecisionTreeClassifier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0.49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RandomForestClassifier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0.52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SVC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0.5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MLPClassifier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0.41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6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Courbe de précision-rappel</a:t>
            </a:r>
            <a:endParaRPr/>
          </a:p>
        </p:txBody>
      </p:sp>
      <p:sp>
        <p:nvSpPr>
          <p:cNvPr id="1434" name="Google Shape;1434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5" name="Google Shape;14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75" y="1325125"/>
            <a:ext cx="5667476" cy="32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Score moyenne </a:t>
            </a:r>
            <a:r>
              <a:rPr lang="en"/>
              <a:t>precision-rappel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2" name="Google Shape;1442;p47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{22E6FF6D-C09C-49C5-994D-F043A9393F66}</a:tableStyleId>
              </a:tblPr>
              <a:tblGrid>
                <a:gridCol w="642500"/>
                <a:gridCol w="3208800"/>
                <a:gridCol w="4378300"/>
              </a:tblGrid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: 0.3833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DecisionTreeClassifier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: 0.2337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RandomForestClassifier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: 0.2366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SVC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: 0.2364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MLPClassifier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: 0.3365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des modèles </a:t>
            </a: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3014275" y="2527900"/>
            <a:ext cx="3286200" cy="26157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244000" y="3009100"/>
            <a:ext cx="2733900" cy="21414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44800" y="3725500"/>
            <a:ext cx="1839300" cy="14250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2" name="Google Shape;1452;p48"/>
          <p:cNvSpPr/>
          <p:nvPr/>
        </p:nvSpPr>
        <p:spPr>
          <a:xfrm>
            <a:off x="2743200" y="1175649"/>
            <a:ext cx="3657600" cy="39678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8"/>
          <p:cNvSpPr/>
          <p:nvPr/>
        </p:nvSpPr>
        <p:spPr>
          <a:xfrm>
            <a:off x="2867950" y="1929075"/>
            <a:ext cx="3486000" cy="32214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8"/>
          <p:cNvSpPr txBox="1"/>
          <p:nvPr/>
        </p:nvSpPr>
        <p:spPr>
          <a:xfrm>
            <a:off x="3488175" y="1494900"/>
            <a:ext cx="24702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chemeClr val="dk1"/>
                </a:solidFill>
              </a:rPr>
              <a:t>LogisticRegression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48"/>
          <p:cNvSpPr txBox="1"/>
          <p:nvPr/>
        </p:nvSpPr>
        <p:spPr>
          <a:xfrm>
            <a:off x="3584275" y="2092200"/>
            <a:ext cx="23742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chemeClr val="dk1"/>
                </a:solidFill>
              </a:rPr>
              <a:t>DecisionTreeClassifier</a:t>
            </a:r>
            <a:endParaRPr b="1"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48"/>
          <p:cNvSpPr txBox="1"/>
          <p:nvPr/>
        </p:nvSpPr>
        <p:spPr>
          <a:xfrm>
            <a:off x="3659275" y="2688300"/>
            <a:ext cx="2031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</a:rPr>
              <a:t>RandomForestClassifier</a:t>
            </a:r>
            <a:endParaRPr b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48"/>
          <p:cNvSpPr txBox="1"/>
          <p:nvPr/>
        </p:nvSpPr>
        <p:spPr>
          <a:xfrm>
            <a:off x="4407775" y="3277475"/>
            <a:ext cx="973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</a:rPr>
              <a:t>SVC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1458" name="Google Shape;1458;p48"/>
          <p:cNvSpPr txBox="1"/>
          <p:nvPr/>
        </p:nvSpPr>
        <p:spPr>
          <a:xfrm>
            <a:off x="4065750" y="4134675"/>
            <a:ext cx="203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MLPClassifier</a:t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4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  Comment Améliorer.. </a:t>
            </a:r>
            <a:endParaRPr/>
          </a:p>
        </p:txBody>
      </p:sp>
      <p:sp>
        <p:nvSpPr>
          <p:cNvPr id="1464" name="Google Shape;146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5" name="Google Shape;1465;p49"/>
          <p:cNvSpPr txBox="1"/>
          <p:nvPr/>
        </p:nvSpPr>
        <p:spPr>
          <a:xfrm>
            <a:off x="457200" y="1296675"/>
            <a:ext cx="80013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87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2050"/>
              <a:buFont typeface="Fira Sans Extra Condensed"/>
              <a:buChar char="●"/>
            </a:pPr>
            <a:r>
              <a:rPr b="1"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Collecte de données supplémentaires </a:t>
            </a:r>
            <a:r>
              <a:rPr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Plus vous avez de données, plus votre modèle sera précis. Vous pouvez envisager de collecter des données supplémentaires sur les bâtiments, comme </a:t>
            </a:r>
            <a:r>
              <a:rPr b="1"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l’âge du bâtiment, le nombre d’étages, le type de matériaux utilisés pour la construction, etc.</a:t>
            </a:r>
            <a:endParaRPr b="1" sz="2050">
              <a:solidFill>
                <a:srgbClr val="11111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50"/>
              <a:buFont typeface="Fira Sans Extra Condensed"/>
              <a:buChar char="●"/>
            </a:pPr>
            <a:r>
              <a:rPr b="1"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Intégration de données externes </a:t>
            </a:r>
            <a:r>
              <a:rPr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Vous pouvez intégrer des données externes pour améliorer votre modèle. Par exemple, </a:t>
            </a:r>
            <a:r>
              <a:rPr b="1"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 données météorologiques (comme les précipitations, les tempêtes, etc.)</a:t>
            </a:r>
            <a:r>
              <a:rPr lang="en" sz="2050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peuvent être utiles pour prédire les accidents de bâtiment.</a:t>
            </a:r>
            <a:endParaRPr sz="2050">
              <a:solidFill>
                <a:srgbClr val="11111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0" name="Google Shape;14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3297249" y="1027913"/>
            <a:ext cx="3041404" cy="678061"/>
            <a:chOff x="3297249" y="1027913"/>
            <a:chExt cx="3041404" cy="678061"/>
          </a:xfrm>
        </p:grpSpPr>
        <p:sp>
          <p:nvSpPr>
            <p:cNvPr id="330" name="Google Shape;330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1" name="Google Shape;331;p16"/>
            <p:cNvGrpSpPr/>
            <p:nvPr/>
          </p:nvGrpSpPr>
          <p:grpSpPr>
            <a:xfrm>
              <a:off x="3893353" y="1027913"/>
              <a:ext cx="2445300" cy="545913"/>
              <a:chOff x="3893353" y="1108675"/>
              <a:chExt cx="2445300" cy="545913"/>
            </a:xfrm>
          </p:grpSpPr>
          <p:sp>
            <p:nvSpPr>
              <p:cNvPr id="332" name="Google Shape;332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3" name="Google Shape;333;p16"/>
              <p:cNvSpPr txBox="1"/>
              <p:nvPr/>
            </p:nvSpPr>
            <p:spPr>
              <a:xfrm>
                <a:off x="3893353" y="1322788"/>
                <a:ext cx="24453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Exploration Initiale</a:t>
                </a:r>
                <a:endParaRPr b="1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334" name="Google Shape;334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335" name="Google Shape;335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93" name="Google Shape;393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94" name="Google Shape;394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5" name="Google Shape;395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Visualisation des distributions</a:t>
                </a:r>
                <a:endParaRPr b="1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96" name="Google Shape;396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97" name="Google Shape;397;p16"/>
          <p:cNvGrpSpPr/>
          <p:nvPr/>
        </p:nvGrpSpPr>
        <p:grpSpPr>
          <a:xfrm>
            <a:off x="3297248" y="2589598"/>
            <a:ext cx="3108902" cy="596100"/>
            <a:chOff x="3297248" y="2589598"/>
            <a:chExt cx="3108902" cy="596100"/>
          </a:xfrm>
        </p:grpSpPr>
        <p:grpSp>
          <p:nvGrpSpPr>
            <p:cNvPr id="398" name="Google Shape;398;p16"/>
            <p:cNvGrpSpPr/>
            <p:nvPr/>
          </p:nvGrpSpPr>
          <p:grpSpPr>
            <a:xfrm>
              <a:off x="3893350" y="2676000"/>
              <a:ext cx="2512800" cy="500260"/>
              <a:chOff x="3505163" y="1327052"/>
              <a:chExt cx="2512800" cy="500260"/>
            </a:xfrm>
          </p:grpSpPr>
          <p:sp>
            <p:nvSpPr>
              <p:cNvPr id="399" name="Google Shape;399;p16"/>
              <p:cNvSpPr txBox="1"/>
              <p:nvPr/>
            </p:nvSpPr>
            <p:spPr>
              <a:xfrm>
                <a:off x="3505163" y="1327052"/>
                <a:ext cx="251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Statistiques descriptives</a:t>
                </a:r>
                <a:endParaRPr b="1" sz="16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0" name="Google Shape;400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1" name="Google Shape;401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2" name="Google Shape;402;p16"/>
          <p:cNvGrpSpPr/>
          <p:nvPr/>
        </p:nvGrpSpPr>
        <p:grpSpPr>
          <a:xfrm>
            <a:off x="3290848" y="3977808"/>
            <a:ext cx="2793702" cy="772040"/>
            <a:chOff x="3290848" y="3977808"/>
            <a:chExt cx="2793702" cy="772040"/>
          </a:xfrm>
        </p:grpSpPr>
        <p:grpSp>
          <p:nvGrpSpPr>
            <p:cNvPr id="403" name="Google Shape;403;p16"/>
            <p:cNvGrpSpPr/>
            <p:nvPr/>
          </p:nvGrpSpPr>
          <p:grpSpPr>
            <a:xfrm>
              <a:off x="3835750" y="3977808"/>
              <a:ext cx="2248800" cy="639892"/>
              <a:chOff x="3447563" y="2254821"/>
              <a:chExt cx="2248800" cy="639892"/>
            </a:xfrm>
          </p:grpSpPr>
          <p:sp>
            <p:nvSpPr>
              <p:cNvPr id="404" name="Google Shape;404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5" name="Google Shape;405;p16"/>
              <p:cNvSpPr txBox="1"/>
              <p:nvPr/>
            </p:nvSpPr>
            <p:spPr>
              <a:xfrm>
                <a:off x="3447563" y="2562913"/>
                <a:ext cx="2248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Identifications de valeurs manquantes, outliers et duplicatas</a:t>
                </a:r>
                <a:endParaRPr b="1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6" name="Google Shape;406;p16"/>
            <p:cNvSpPr/>
            <p:nvPr/>
          </p:nvSpPr>
          <p:spPr>
            <a:xfrm>
              <a:off x="3290848" y="415374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7" name="Google Shape;407;p16"/>
          <p:cNvGrpSpPr/>
          <p:nvPr/>
        </p:nvGrpSpPr>
        <p:grpSpPr>
          <a:xfrm>
            <a:off x="6033350" y="2616950"/>
            <a:ext cx="2653515" cy="596100"/>
            <a:chOff x="6033350" y="2616950"/>
            <a:chExt cx="2653515" cy="596100"/>
          </a:xfrm>
        </p:grpSpPr>
        <p:sp>
          <p:nvSpPr>
            <p:cNvPr id="408" name="Google Shape;408;p16"/>
            <p:cNvSpPr txBox="1"/>
            <p:nvPr/>
          </p:nvSpPr>
          <p:spPr>
            <a:xfrm>
              <a:off x="6705665" y="26759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de relations entre variables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410" name="Google Shape;410;p16"/>
          <p:cNvCxnSpPr>
            <a:stCxn id="330" idx="4"/>
            <a:endCxn id="401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6"/>
          <p:cNvCxnSpPr>
            <a:stCxn id="401" idx="4"/>
            <a:endCxn id="406" idx="0"/>
          </p:cNvCxnSpPr>
          <p:nvPr/>
        </p:nvCxnSpPr>
        <p:spPr>
          <a:xfrm flipH="1">
            <a:off x="3588998" y="3185698"/>
            <a:ext cx="63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16"/>
          <p:cNvCxnSpPr>
            <a:stCxn id="396" idx="4"/>
            <a:endCxn id="409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7"/>
          <p:cNvSpPr txBox="1"/>
          <p:nvPr>
            <p:ph type="title"/>
          </p:nvPr>
        </p:nvSpPr>
        <p:spPr>
          <a:xfrm>
            <a:off x="457200" y="614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Analyse Exploratoire : Exploration Initiale </a:t>
            </a:r>
            <a:endParaRPr/>
          </a:p>
        </p:txBody>
      </p:sp>
      <p:grpSp>
        <p:nvGrpSpPr>
          <p:cNvPr id="423" name="Google Shape;423;p17"/>
          <p:cNvGrpSpPr/>
          <p:nvPr/>
        </p:nvGrpSpPr>
        <p:grpSpPr>
          <a:xfrm>
            <a:off x="695345" y="2359225"/>
            <a:ext cx="3343243" cy="1488800"/>
            <a:chOff x="695345" y="2302075"/>
            <a:chExt cx="3343243" cy="1488800"/>
          </a:xfrm>
        </p:grpSpPr>
        <p:sp>
          <p:nvSpPr>
            <p:cNvPr id="424" name="Google Shape;424;p17"/>
            <p:cNvSpPr txBox="1"/>
            <p:nvPr/>
          </p:nvSpPr>
          <p:spPr>
            <a:xfrm>
              <a:off x="695345" y="2302075"/>
              <a:ext cx="3343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Données d'entraînement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425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latin typeface="Roboto"/>
                  <a:ea typeface="Roboto"/>
                  <a:cs typeface="Roboto"/>
                  <a:sym typeface="Roboto"/>
                </a:rPr>
                <a:t>5012</a:t>
              </a: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 Lignes 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latin typeface="Roboto"/>
                  <a:ea typeface="Roboto"/>
                  <a:cs typeface="Roboto"/>
                  <a:sym typeface="Roboto"/>
                </a:rPr>
                <a:t>13</a:t>
              </a:r>
              <a:r>
                <a:rPr lang="en" sz="1900">
                  <a:latin typeface="Roboto"/>
                  <a:ea typeface="Roboto"/>
                  <a:cs typeface="Roboto"/>
                  <a:sym typeface="Roboto"/>
                </a:rPr>
                <a:t> Colonnes 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427" name="Google Shape;427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Données de test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2147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Lignes 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13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Colonnes 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00" y="139820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25" y="1419975"/>
            <a:ext cx="505150" cy="5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 : Exploration Initiale </a:t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8"/>
          <p:cNvGrpSpPr/>
          <p:nvPr/>
        </p:nvGrpSpPr>
        <p:grpSpPr>
          <a:xfrm>
            <a:off x="688856" y="1262175"/>
            <a:ext cx="2668601" cy="3153625"/>
            <a:chOff x="688824" y="1376475"/>
            <a:chExt cx="2240451" cy="3153625"/>
          </a:xfrm>
        </p:grpSpPr>
        <p:sp>
          <p:nvSpPr>
            <p:cNvPr id="445" name="Google Shape;445;p18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             Float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688875" y="1955800"/>
              <a:ext cx="2240400" cy="25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5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Insured_Period</a:t>
              </a:r>
              <a:endParaRPr sz="155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5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Building Dimension </a:t>
              </a:r>
              <a:endParaRPr sz="155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447" name="Google Shape;447;p18"/>
          <p:cNvGrpSpPr/>
          <p:nvPr/>
        </p:nvGrpSpPr>
        <p:grpSpPr>
          <a:xfrm>
            <a:off x="3457736" y="1262175"/>
            <a:ext cx="2668539" cy="3173700"/>
            <a:chOff x="3457736" y="1376475"/>
            <a:chExt cx="2668539" cy="3173700"/>
          </a:xfrm>
        </p:grpSpPr>
        <p:sp>
          <p:nvSpPr>
            <p:cNvPr id="448" name="Google Shape;448;p18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int64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18"/>
            <p:cNvSpPr txBox="1"/>
            <p:nvPr/>
          </p:nvSpPr>
          <p:spPr>
            <a:xfrm>
              <a:off x="3457775" y="1713375"/>
              <a:ext cx="2668500" cy="28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5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5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Year Of Observation </a:t>
              </a:r>
              <a:endParaRPr sz="155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5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Residential</a:t>
              </a:r>
              <a:endParaRPr sz="155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450" name="Google Shape;450;p18"/>
          <p:cNvGrpSpPr/>
          <p:nvPr/>
        </p:nvGrpSpPr>
        <p:grpSpPr>
          <a:xfrm>
            <a:off x="7955075" y="3690925"/>
            <a:ext cx="1188925" cy="1058925"/>
            <a:chOff x="1188850" y="432475"/>
            <a:chExt cx="1188925" cy="1058925"/>
          </a:xfrm>
        </p:grpSpPr>
        <p:sp>
          <p:nvSpPr>
            <p:cNvPr id="451" name="Google Shape;451;p18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6214800" y="1262175"/>
            <a:ext cx="2668508" cy="3039075"/>
            <a:chOff x="6214776" y="1376475"/>
            <a:chExt cx="2252286" cy="3039075"/>
          </a:xfrm>
        </p:grpSpPr>
        <p:sp>
          <p:nvSpPr>
            <p:cNvPr id="487" name="Google Shape;487;p18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            Object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8"/>
            <p:cNvSpPr txBox="1"/>
            <p:nvPr/>
          </p:nvSpPr>
          <p:spPr>
            <a:xfrm>
              <a:off x="6214776" y="1938150"/>
              <a:ext cx="2240400" cy="2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Customer Id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Building_Type     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Number Of Windows   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Geo_Code           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Building_Painted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Building_Fenced 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Garden               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Settlement 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212121"/>
                  </a:solidFill>
                  <a:latin typeface="Viga"/>
                  <a:ea typeface="Viga"/>
                  <a:cs typeface="Viga"/>
                  <a:sym typeface="Viga"/>
                </a:rPr>
                <a:t>Claim </a:t>
              </a:r>
              <a:endParaRPr sz="1600">
                <a:solidFill>
                  <a:srgbClr val="21212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sp>
        <p:nvSpPr>
          <p:cNvPr id="489" name="Google Shape;48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9"/>
          <p:cNvSpPr txBox="1"/>
          <p:nvPr>
            <p:ph type="title"/>
          </p:nvPr>
        </p:nvSpPr>
        <p:spPr>
          <a:xfrm>
            <a:off x="457200" y="38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Statistiques descriptives</a:t>
            </a:r>
            <a:endParaRPr/>
          </a:p>
        </p:txBody>
      </p:sp>
      <p:sp>
        <p:nvSpPr>
          <p:cNvPr id="495" name="Google Shape;4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12" y="1247688"/>
            <a:ext cx="8295775" cy="3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0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Interprétations </a:t>
            </a:r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Statistiques descriptives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04" name="Google Shape;504;p20"/>
          <p:cNvCxnSpPr>
            <a:endCxn id="501" idx="0"/>
          </p:cNvCxnSpPr>
          <p:nvPr/>
        </p:nvCxnSpPr>
        <p:spPr>
          <a:xfrm>
            <a:off x="2270025" y="1581600"/>
            <a:ext cx="2304300" cy="81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0"/>
          <p:cNvCxnSpPr>
            <a:stCxn id="501" idx="0"/>
          </p:cNvCxnSpPr>
          <p:nvPr/>
        </p:nvCxnSpPr>
        <p:spPr>
          <a:xfrm rot="-5400000">
            <a:off x="5390475" y="765450"/>
            <a:ext cx="813300" cy="244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0"/>
          <p:cNvCxnSpPr>
            <a:stCxn id="501" idx="2"/>
          </p:cNvCxnSpPr>
          <p:nvPr/>
        </p:nvCxnSpPr>
        <p:spPr>
          <a:xfrm rot="5400000">
            <a:off x="2901675" y="2569050"/>
            <a:ext cx="810300" cy="253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0"/>
          <p:cNvCxnSpPr>
            <a:stCxn id="501" idx="2"/>
          </p:cNvCxnSpPr>
          <p:nvPr/>
        </p:nvCxnSpPr>
        <p:spPr>
          <a:xfrm flipH="1" rot="-5400000">
            <a:off x="5493825" y="2511900"/>
            <a:ext cx="810300" cy="264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0"/>
          <p:cNvCxnSpPr>
            <a:stCxn id="501" idx="1"/>
          </p:cNvCxnSpPr>
          <p:nvPr/>
        </p:nvCxnSpPr>
        <p:spPr>
          <a:xfrm rot="10800000">
            <a:off x="2432925" y="2911650"/>
            <a:ext cx="11715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0"/>
          <p:cNvCxnSpPr>
            <a:stCxn id="501" idx="3"/>
          </p:cNvCxnSpPr>
          <p:nvPr/>
        </p:nvCxnSpPr>
        <p:spPr>
          <a:xfrm flipH="1" rot="10800000">
            <a:off x="5544225" y="2911650"/>
            <a:ext cx="12315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20"/>
          <p:cNvGrpSpPr/>
          <p:nvPr/>
        </p:nvGrpSpPr>
        <p:grpSpPr>
          <a:xfrm>
            <a:off x="457200" y="1248663"/>
            <a:ext cx="2154000" cy="943963"/>
            <a:chOff x="6053050" y="700371"/>
            <a:chExt cx="2154000" cy="943963"/>
          </a:xfrm>
        </p:grpSpPr>
        <p:sp>
          <p:nvSpPr>
            <p:cNvPr id="511" name="Google Shape;511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Building_Painted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2" name="Google Shape;512;p20"/>
            <p:cNvSpPr txBox="1"/>
            <p:nvPr/>
          </p:nvSpPr>
          <p:spPr>
            <a:xfrm>
              <a:off x="6053050" y="1039833"/>
              <a:ext cx="21540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Majorité bâtiments non peints,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esthétique négligée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0"/>
          <p:cNvGrpSpPr/>
          <p:nvPr/>
        </p:nvGrpSpPr>
        <p:grpSpPr>
          <a:xfrm>
            <a:off x="457194" y="2577475"/>
            <a:ext cx="1981206" cy="1016250"/>
            <a:chOff x="6053052" y="700371"/>
            <a:chExt cx="1981206" cy="1016250"/>
          </a:xfrm>
        </p:grpSpPr>
        <p:sp>
          <p:nvSpPr>
            <p:cNvPr id="514" name="Google Shape;514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Settlement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p20"/>
            <p:cNvSpPr txBox="1"/>
            <p:nvPr/>
          </p:nvSpPr>
          <p:spPr>
            <a:xfrm>
              <a:off x="6053058" y="1039821"/>
              <a:ext cx="1981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La plupart des bâtiments en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zone rurale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0"/>
          <p:cNvGrpSpPr/>
          <p:nvPr/>
        </p:nvGrpSpPr>
        <p:grpSpPr>
          <a:xfrm>
            <a:off x="457194" y="3906271"/>
            <a:ext cx="1981206" cy="1150060"/>
            <a:chOff x="6053052" y="700371"/>
            <a:chExt cx="1981206" cy="1150060"/>
          </a:xfrm>
        </p:grpSpPr>
        <p:sp>
          <p:nvSpPr>
            <p:cNvPr id="517" name="Google Shape;517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Building_Type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p20"/>
            <p:cNvSpPr txBox="1"/>
            <p:nvPr/>
          </p:nvSpPr>
          <p:spPr>
            <a:xfrm>
              <a:off x="6053058" y="1039831"/>
              <a:ext cx="19812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Bâtiments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non combustibles prédominants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 raisons de sécurité.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0"/>
          <p:cNvGrpSpPr/>
          <p:nvPr/>
        </p:nvGrpSpPr>
        <p:grpSpPr>
          <a:xfrm>
            <a:off x="6705600" y="1248663"/>
            <a:ext cx="1981202" cy="1010875"/>
            <a:chOff x="6053050" y="700371"/>
            <a:chExt cx="1981202" cy="1010875"/>
          </a:xfrm>
        </p:grpSpPr>
        <p:sp>
          <p:nvSpPr>
            <p:cNvPr id="520" name="Google Shape;520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Building_Fenced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0"/>
            <p:cNvSpPr txBox="1"/>
            <p:nvPr/>
          </p:nvSpPr>
          <p:spPr>
            <a:xfrm>
              <a:off x="6053050" y="1039846"/>
              <a:ext cx="19812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Égalité clôturé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non clôturé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suggère diversité.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6705600" y="2577475"/>
            <a:ext cx="1981202" cy="1010550"/>
            <a:chOff x="6053050" y="700371"/>
            <a:chExt cx="1981202" cy="1010550"/>
          </a:xfrm>
        </p:grpSpPr>
        <p:sp>
          <p:nvSpPr>
            <p:cNvPr id="523" name="Google Shape;523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 Dimension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p20"/>
            <p:cNvSpPr txBox="1"/>
            <p:nvPr/>
          </p:nvSpPr>
          <p:spPr>
            <a:xfrm>
              <a:off x="6053050" y="1039821"/>
              <a:ext cx="1981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Tailles de bâtiments varient, moyenne 1876m².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5" name="Google Shape;52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6705600" y="3906271"/>
            <a:ext cx="1981202" cy="1150060"/>
            <a:chOff x="6053050" y="700371"/>
            <a:chExt cx="1981202" cy="115006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Claim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6053050" y="1039831"/>
              <a:ext cx="19812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Majorité des bâtiments sans réclamations d’assurance.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Identification de valeurs manquantes</a:t>
            </a:r>
            <a:endParaRPr/>
          </a:p>
        </p:txBody>
      </p:sp>
      <p:grpSp>
        <p:nvGrpSpPr>
          <p:cNvPr id="534" name="Google Shape;534;p21"/>
          <p:cNvGrpSpPr/>
          <p:nvPr/>
        </p:nvGrpSpPr>
        <p:grpSpPr>
          <a:xfrm>
            <a:off x="994330" y="1568250"/>
            <a:ext cx="7155149" cy="680991"/>
            <a:chOff x="994330" y="1106825"/>
            <a:chExt cx="7155149" cy="680991"/>
          </a:xfrm>
        </p:grpSpPr>
        <p:sp>
          <p:nvSpPr>
            <p:cNvPr id="535" name="Google Shape;535;p21"/>
            <p:cNvSpPr/>
            <p:nvPr/>
          </p:nvSpPr>
          <p:spPr>
            <a:xfrm>
              <a:off x="297588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99433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1445349" y="1316675"/>
              <a:ext cx="2695200" cy="261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Building Dimension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8" name="Google Shape;538;p21"/>
            <p:cNvSpPr txBox="1"/>
            <p:nvPr/>
          </p:nvSpPr>
          <p:spPr>
            <a:xfrm>
              <a:off x="6755175" y="1194425"/>
              <a:ext cx="953400" cy="5058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77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995029" y="2513100"/>
            <a:ext cx="7155149" cy="680991"/>
            <a:chOff x="995029" y="2051675"/>
            <a:chExt cx="7155149" cy="680991"/>
          </a:xfrm>
        </p:grpSpPr>
        <p:sp>
          <p:nvSpPr>
            <p:cNvPr id="540" name="Google Shape;540;p21"/>
            <p:cNvSpPr/>
            <p:nvPr/>
          </p:nvSpPr>
          <p:spPr>
            <a:xfrm>
              <a:off x="297657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99502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542" name="Google Shape;542;p21"/>
            <p:cNvGrpSpPr/>
            <p:nvPr/>
          </p:nvGrpSpPr>
          <p:grpSpPr>
            <a:xfrm>
              <a:off x="1541606" y="2206350"/>
              <a:ext cx="4178337" cy="446480"/>
              <a:chOff x="2541701" y="2201808"/>
              <a:chExt cx="4178337" cy="446480"/>
            </a:xfrm>
          </p:grpSpPr>
          <p:sp>
            <p:nvSpPr>
              <p:cNvPr id="543" name="Google Shape;543;p21"/>
              <p:cNvSpPr txBox="1"/>
              <p:nvPr/>
            </p:nvSpPr>
            <p:spPr>
              <a:xfrm>
                <a:off x="3236737" y="2383088"/>
                <a:ext cx="3483300" cy="2652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4" name="Google Shape;544;p21"/>
              <p:cNvSpPr txBox="1"/>
              <p:nvPr/>
            </p:nvSpPr>
            <p:spPr>
              <a:xfrm>
                <a:off x="2541701" y="2201808"/>
                <a:ext cx="1946700" cy="2652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Geo_Code</a:t>
                </a:r>
                <a:endParaRPr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45" name="Google Shape;545;p21"/>
            <p:cNvSpPr txBox="1"/>
            <p:nvPr/>
          </p:nvSpPr>
          <p:spPr>
            <a:xfrm>
              <a:off x="6755175" y="2132888"/>
              <a:ext cx="953400" cy="505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73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994530" y="3445175"/>
            <a:ext cx="7155149" cy="681019"/>
            <a:chOff x="994530" y="2983750"/>
            <a:chExt cx="7155149" cy="681019"/>
          </a:xfrm>
        </p:grpSpPr>
        <p:sp>
          <p:nvSpPr>
            <p:cNvPr id="547" name="Google Shape;547;p21"/>
            <p:cNvSpPr/>
            <p:nvPr/>
          </p:nvSpPr>
          <p:spPr>
            <a:xfrm>
              <a:off x="297608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D53F21"/>
            </a:solidFill>
            <a:ln cap="flat" cmpd="sng" w="38100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99453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D53F21"/>
            </a:solidFill>
            <a:ln cap="flat" cmpd="sng" w="38100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 txBox="1"/>
            <p:nvPr/>
          </p:nvSpPr>
          <p:spPr>
            <a:xfrm>
              <a:off x="6755175" y="3080675"/>
              <a:ext cx="953400" cy="505800"/>
            </a:xfrm>
            <a:prstGeom prst="rect">
              <a:avLst/>
            </a:prstGeom>
            <a:solidFill>
              <a:srgbClr val="D53F21"/>
            </a:solidFill>
            <a:ln cap="flat" cmpd="sng" w="9525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1595050" y="3071363"/>
              <a:ext cx="2556000" cy="505800"/>
            </a:xfrm>
            <a:prstGeom prst="rect">
              <a:avLst/>
            </a:prstGeom>
            <a:solidFill>
              <a:srgbClr val="D53F21"/>
            </a:solidFill>
            <a:ln cap="flat" cmpd="sng" w="9525">
              <a:solidFill>
                <a:srgbClr val="D53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Garden 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