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59" r:id="rId4"/>
    <p:sldId id="260" r:id="rId5"/>
    <p:sldId id="261" r:id="rId6"/>
    <p:sldId id="262" r:id="rId7"/>
    <p:sldId id="258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80" y="60"/>
      </p:cViewPr>
      <p:guideLst>
        <p:guide orient="horz" pos="22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C29D-F90A-E844-882F-4D5AC9FCD24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88EFC-6E1B-4D4C-A540-0DC043763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6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C29D-F90A-E844-882F-4D5AC9FCD24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88EFC-6E1B-4D4C-A540-0DC043763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9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C29D-F90A-E844-882F-4D5AC9FCD24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88EFC-6E1B-4D4C-A540-0DC043763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9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C29D-F90A-E844-882F-4D5AC9FCD24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88EFC-6E1B-4D4C-A540-0DC043763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6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C29D-F90A-E844-882F-4D5AC9FCD24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88EFC-6E1B-4D4C-A540-0DC043763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7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C29D-F90A-E844-882F-4D5AC9FCD24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88EFC-6E1B-4D4C-A540-0DC043763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7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C29D-F90A-E844-882F-4D5AC9FCD24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88EFC-6E1B-4D4C-A540-0DC043763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9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C29D-F90A-E844-882F-4D5AC9FCD24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88EFC-6E1B-4D4C-A540-0DC043763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C29D-F90A-E844-882F-4D5AC9FCD24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88EFC-6E1B-4D4C-A540-0DC043763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1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C29D-F90A-E844-882F-4D5AC9FCD24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88EFC-6E1B-4D4C-A540-0DC043763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8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C29D-F90A-E844-882F-4D5AC9FCD24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88EFC-6E1B-4D4C-A540-0DC043763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BC29D-F90A-E844-882F-4D5AC9FCD24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88EFC-6E1B-4D4C-A540-0DC043763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2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80568" y="138198"/>
            <a:ext cx="2589391" cy="5616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File or Data Object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38964" y="1444246"/>
            <a:ext cx="8082789" cy="5178625"/>
            <a:chOff x="436521" y="1165004"/>
            <a:chExt cx="8519741" cy="5459153"/>
          </a:xfrm>
        </p:grpSpPr>
        <p:sp>
          <p:nvSpPr>
            <p:cNvPr id="3" name="Rounded Rectangle 2"/>
            <p:cNvSpPr/>
            <p:nvPr/>
          </p:nvSpPr>
          <p:spPr>
            <a:xfrm>
              <a:off x="2172462" y="1444247"/>
              <a:ext cx="566429" cy="47426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002787" y="1444247"/>
              <a:ext cx="566429" cy="47426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342137" y="1444247"/>
              <a:ext cx="566429" cy="47426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dk1"/>
                  </a:solidFill>
                </a:rPr>
                <a:t>C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511812" y="1444247"/>
              <a:ext cx="566429" cy="47426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dk1"/>
                  </a:solidFill>
                </a:rPr>
                <a:t>D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681488" y="1444247"/>
              <a:ext cx="566429" cy="47426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dk1"/>
                  </a:solidFill>
                </a:rPr>
                <a:t>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50210" y="2708427"/>
              <a:ext cx="1518364" cy="461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Data Block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76972" y="2257737"/>
              <a:ext cx="2161919" cy="1716948"/>
              <a:chOff x="151156" y="2573296"/>
              <a:chExt cx="3084767" cy="2269288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2427705" y="3534986"/>
                <a:ext cx="808218" cy="62682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A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1248367" y="3534986"/>
                <a:ext cx="808218" cy="62682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A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51156" y="3534986"/>
                <a:ext cx="808218" cy="62682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A</a:t>
                </a: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 flipH="1">
                <a:off x="758736" y="2573296"/>
                <a:ext cx="428851" cy="824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1187587" y="2573296"/>
                <a:ext cx="379367" cy="824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187587" y="2573296"/>
                <a:ext cx="1344280" cy="824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ight Brace 36"/>
              <p:cNvSpPr/>
              <p:nvPr/>
            </p:nvSpPr>
            <p:spPr>
              <a:xfrm rot="16200000" flipH="1">
                <a:off x="1393212" y="3509941"/>
                <a:ext cx="490739" cy="2174547"/>
              </a:xfrm>
              <a:prstGeom prst="rightBrace">
                <a:avLst>
                  <a:gd name="adj1" fmla="val 8333"/>
                  <a:gd name="adj2" fmla="val 44796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39" name="Rounded Rectangle 38"/>
            <p:cNvSpPr/>
            <p:nvPr/>
          </p:nvSpPr>
          <p:spPr>
            <a:xfrm>
              <a:off x="576972" y="1165004"/>
              <a:ext cx="6038268" cy="987704"/>
            </a:xfrm>
            <a:prstGeom prst="roundRect">
              <a:avLst/>
            </a:prstGeom>
            <a:noFill/>
            <a:ln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5416069" y="1996129"/>
              <a:ext cx="583923" cy="688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4808814" y="1996129"/>
              <a:ext cx="397091" cy="688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loud 58"/>
            <p:cNvSpPr/>
            <p:nvPr/>
          </p:nvSpPr>
          <p:spPr>
            <a:xfrm>
              <a:off x="3079625" y="3967537"/>
              <a:ext cx="5203723" cy="2101021"/>
            </a:xfrm>
            <a:prstGeom prst="clou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277712" y="4511055"/>
              <a:ext cx="152757" cy="192085"/>
            </a:xfrm>
            <a:prstGeom prst="ellipse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590270" y="5284335"/>
              <a:ext cx="152757" cy="192085"/>
            </a:xfrm>
            <a:prstGeom prst="ellipse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356143" y="4701649"/>
              <a:ext cx="152757" cy="192085"/>
            </a:xfrm>
            <a:prstGeom prst="ellipse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916282" y="4509563"/>
              <a:ext cx="152757" cy="19208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6070753" y="5284335"/>
              <a:ext cx="152757" cy="192085"/>
            </a:xfrm>
            <a:prstGeom prst="ellipse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829239" y="4929704"/>
              <a:ext cx="152757" cy="192085"/>
            </a:xfrm>
            <a:prstGeom prst="ellipse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994375" y="4415012"/>
              <a:ext cx="152757" cy="192085"/>
            </a:xfrm>
            <a:prstGeom prst="ellipse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983157" y="5188293"/>
              <a:ext cx="152757" cy="192085"/>
            </a:xfrm>
            <a:prstGeom prst="ellipse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7165109" y="4318970"/>
              <a:ext cx="152757" cy="192085"/>
            </a:xfrm>
            <a:prstGeom prst="ellipse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36521" y="3976143"/>
              <a:ext cx="2304086" cy="461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Triple replication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13670" y="6137483"/>
              <a:ext cx="7342592" cy="4866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Stored in different nodes of the storage network</a:t>
              </a:r>
            </a:p>
          </p:txBody>
        </p:sp>
      </p:grpSp>
      <p:sp>
        <p:nvSpPr>
          <p:cNvPr id="11" name="Down Arrow 10"/>
          <p:cNvSpPr/>
          <p:nvPr/>
        </p:nvSpPr>
        <p:spPr>
          <a:xfrm>
            <a:off x="3346510" y="825500"/>
            <a:ext cx="384115" cy="396875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 Arrow 14"/>
          <p:cNvSpPr/>
          <p:nvPr/>
        </p:nvSpPr>
        <p:spPr>
          <a:xfrm rot="10800000" flipH="1">
            <a:off x="1894561" y="4708045"/>
            <a:ext cx="915314" cy="734959"/>
          </a:xfrm>
          <a:prstGeom prst="ben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82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1978" y="1563010"/>
            <a:ext cx="2589391" cy="5616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File or Data Object</a:t>
            </a:r>
          </a:p>
        </p:txBody>
      </p:sp>
      <p:sp>
        <p:nvSpPr>
          <p:cNvPr id="37" name="Right Brace 36"/>
          <p:cNvSpPr/>
          <p:nvPr/>
        </p:nvSpPr>
        <p:spPr>
          <a:xfrm rot="16200000" flipH="1">
            <a:off x="1806883" y="4465120"/>
            <a:ext cx="371295" cy="2335355"/>
          </a:xfrm>
          <a:prstGeom prst="rightBrace">
            <a:avLst>
              <a:gd name="adj1" fmla="val 8333"/>
              <a:gd name="adj2" fmla="val 4479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0" name="Rectangle 79"/>
          <p:cNvSpPr/>
          <p:nvPr/>
        </p:nvSpPr>
        <p:spPr>
          <a:xfrm>
            <a:off x="867707" y="5978712"/>
            <a:ext cx="2089334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400" dirty="0"/>
              <a:t>k  storage units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895702" y="4708893"/>
            <a:ext cx="566429" cy="474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endParaRPr lang="en-US" sz="2400" baseline="-25000" dirty="0"/>
          </a:p>
        </p:txBody>
      </p:sp>
      <p:sp>
        <p:nvSpPr>
          <p:cNvPr id="13" name="Rounded Rectangle 12"/>
          <p:cNvSpPr/>
          <p:nvPr/>
        </p:nvSpPr>
        <p:spPr>
          <a:xfrm>
            <a:off x="1345938" y="4708893"/>
            <a:ext cx="566429" cy="474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2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6972" y="4708893"/>
            <a:ext cx="566429" cy="474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1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002787" y="3986556"/>
            <a:ext cx="300555" cy="623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303341" y="3986556"/>
            <a:ext cx="265874" cy="623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303341" y="3986556"/>
            <a:ext cx="1839227" cy="623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028" y="2890135"/>
            <a:ext cx="27024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Split the data object </a:t>
            </a:r>
          </a:p>
          <a:p>
            <a:pPr algn="ctr"/>
            <a:r>
              <a:rPr lang="en-US" sz="2400" dirty="0"/>
              <a:t>into k parts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1280713" y="2328633"/>
            <a:ext cx="202537" cy="48351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384766" y="4708893"/>
            <a:ext cx="566429" cy="474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  <a:r>
              <a:rPr lang="en-US" sz="2400" baseline="-25000" dirty="0"/>
              <a:t>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078241" y="4708893"/>
            <a:ext cx="566429" cy="474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  <a:r>
              <a:rPr lang="en-US" sz="2400" baseline="-25000" dirty="0"/>
              <a:t>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048811" y="4708893"/>
            <a:ext cx="566429" cy="474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  <a:r>
              <a:rPr lang="en-US" sz="2400" baseline="-25000" dirty="0"/>
              <a:t>m</a:t>
            </a:r>
          </a:p>
        </p:txBody>
      </p:sp>
      <p:sp>
        <p:nvSpPr>
          <p:cNvPr id="46" name="Right Brace 45"/>
          <p:cNvSpPr/>
          <p:nvPr/>
        </p:nvSpPr>
        <p:spPr>
          <a:xfrm rot="16200000" flipH="1">
            <a:off x="5335073" y="4673675"/>
            <a:ext cx="321509" cy="1968031"/>
          </a:xfrm>
          <a:prstGeom prst="rightBrace">
            <a:avLst>
              <a:gd name="adj1" fmla="val 8333"/>
              <a:gd name="adj2" fmla="val 4479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/>
          <p:cNvSpPr/>
          <p:nvPr/>
        </p:nvSpPr>
        <p:spPr>
          <a:xfrm>
            <a:off x="3948912" y="6059048"/>
            <a:ext cx="3465161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400" dirty="0"/>
              <a:t>add m parity storage units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159329" y="4532383"/>
            <a:ext cx="1831847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400" dirty="0"/>
              <a:t>[</a:t>
            </a:r>
            <a:r>
              <a:rPr lang="en-US" sz="2400" dirty="0" err="1"/>
              <a:t>n,k</a:t>
            </a:r>
            <a:r>
              <a:rPr lang="en-US" sz="2400" dirty="0"/>
              <a:t>] erasure </a:t>
            </a:r>
          </a:p>
          <a:p>
            <a:pPr algn="ctr"/>
            <a:r>
              <a:rPr lang="en-US" sz="24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83416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384300"/>
            <a:ext cx="85598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1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9144000" cy="288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5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retrofitting EC support into an existing distributed storage system like HDFS, a</a:t>
            </a:r>
          </a:p>
        </p:txBody>
      </p:sp>
      <p:pic>
        <p:nvPicPr>
          <p:cNvPr id="3" name="Picture 2" descr="hdfs-erasure-tab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42" y="1331910"/>
            <a:ext cx="6983951" cy="318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5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300"/>
            <a:ext cx="9144000" cy="584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33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80567" y="344573"/>
            <a:ext cx="2589391" cy="5616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File or Data Object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172462" y="1444247"/>
            <a:ext cx="566429" cy="474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02786" y="1444247"/>
            <a:ext cx="566429" cy="474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342137" y="1444247"/>
            <a:ext cx="566429" cy="474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11812" y="1444247"/>
            <a:ext cx="566429" cy="474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681487" y="1444247"/>
            <a:ext cx="566429" cy="474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dk1"/>
                </a:solidFill>
              </a:rPr>
              <a:t>E</a:t>
            </a:r>
          </a:p>
        </p:txBody>
      </p:sp>
      <p:sp>
        <p:nvSpPr>
          <p:cNvPr id="37" name="Right Brace 36"/>
          <p:cNvSpPr/>
          <p:nvPr/>
        </p:nvSpPr>
        <p:spPr>
          <a:xfrm rot="16200000" flipH="1">
            <a:off x="1806883" y="4465120"/>
            <a:ext cx="371295" cy="2335355"/>
          </a:xfrm>
          <a:prstGeom prst="rightBrace">
            <a:avLst>
              <a:gd name="adj1" fmla="val 8333"/>
              <a:gd name="adj2" fmla="val 4479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ounded Rectangle 38"/>
          <p:cNvSpPr/>
          <p:nvPr/>
        </p:nvSpPr>
        <p:spPr>
          <a:xfrm>
            <a:off x="576972" y="1165004"/>
            <a:ext cx="6038268" cy="987704"/>
          </a:xfrm>
          <a:prstGeom prst="round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0" name="Rectangle 79"/>
          <p:cNvSpPr/>
          <p:nvPr/>
        </p:nvSpPr>
        <p:spPr>
          <a:xfrm>
            <a:off x="928116" y="5978712"/>
            <a:ext cx="1968508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400" dirty="0"/>
              <a:t>k  data chunks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895702" y="4708893"/>
            <a:ext cx="566429" cy="474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endParaRPr lang="en-US" sz="2400" baseline="-25000" dirty="0"/>
          </a:p>
        </p:txBody>
      </p:sp>
      <p:sp>
        <p:nvSpPr>
          <p:cNvPr id="13" name="Rounded Rectangle 12"/>
          <p:cNvSpPr/>
          <p:nvPr/>
        </p:nvSpPr>
        <p:spPr>
          <a:xfrm>
            <a:off x="1345938" y="4708893"/>
            <a:ext cx="566429" cy="474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2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6972" y="4708893"/>
            <a:ext cx="566429" cy="474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1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002787" y="3986556"/>
            <a:ext cx="300555" cy="623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303341" y="3986556"/>
            <a:ext cx="265874" cy="623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303341" y="3986556"/>
            <a:ext cx="1839227" cy="623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1978" y="2998993"/>
            <a:ext cx="2695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Split each block into</a:t>
            </a:r>
          </a:p>
          <a:p>
            <a:pPr algn="ctr"/>
            <a:r>
              <a:rPr lang="en-US" sz="2400" dirty="0"/>
              <a:t> k chunks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1143401" y="2328633"/>
            <a:ext cx="202537" cy="67036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384766" y="4708893"/>
            <a:ext cx="566429" cy="474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  <a:r>
              <a:rPr lang="en-US" sz="2400" baseline="-25000" dirty="0"/>
              <a:t>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078241" y="4708893"/>
            <a:ext cx="566429" cy="474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  <a:r>
              <a:rPr lang="en-US" sz="2400" baseline="-25000" dirty="0"/>
              <a:t>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048811" y="4708893"/>
            <a:ext cx="566429" cy="474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  <a:r>
              <a:rPr lang="en-US" sz="2400" baseline="-25000" dirty="0"/>
              <a:t>m</a:t>
            </a:r>
          </a:p>
        </p:txBody>
      </p:sp>
      <p:sp>
        <p:nvSpPr>
          <p:cNvPr id="46" name="Right Brace 45"/>
          <p:cNvSpPr/>
          <p:nvPr/>
        </p:nvSpPr>
        <p:spPr>
          <a:xfrm rot="16200000" flipH="1">
            <a:off x="5335073" y="4673675"/>
            <a:ext cx="321509" cy="1968031"/>
          </a:xfrm>
          <a:prstGeom prst="rightBrace">
            <a:avLst>
              <a:gd name="adj1" fmla="val 8333"/>
              <a:gd name="adj2" fmla="val 4479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/>
          <p:cNvSpPr/>
          <p:nvPr/>
        </p:nvSpPr>
        <p:spPr>
          <a:xfrm>
            <a:off x="4323937" y="6059048"/>
            <a:ext cx="2715106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400" dirty="0"/>
              <a:t>add m parity chunks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148331" y="4532383"/>
            <a:ext cx="1853843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400" dirty="0"/>
              <a:t>(</a:t>
            </a:r>
            <a:r>
              <a:rPr lang="en-US" sz="2400" dirty="0" err="1"/>
              <a:t>k,m</a:t>
            </a:r>
            <a:r>
              <a:rPr lang="en-US" sz="2400" dirty="0"/>
              <a:t>) erasure </a:t>
            </a:r>
          </a:p>
          <a:p>
            <a:pPr algn="ctr"/>
            <a:r>
              <a:rPr lang="en-US" sz="24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313869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349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80567" y="344573"/>
            <a:ext cx="2589391" cy="5616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File or Data Object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172462" y="1444247"/>
            <a:ext cx="566429" cy="474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02786" y="1444247"/>
            <a:ext cx="566429" cy="474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342137" y="1444247"/>
            <a:ext cx="566429" cy="474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11812" y="1444247"/>
            <a:ext cx="566429" cy="474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681487" y="1444247"/>
            <a:ext cx="566429" cy="474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dk1"/>
                </a:solidFill>
              </a:rPr>
              <a:t>E</a:t>
            </a:r>
          </a:p>
        </p:txBody>
      </p:sp>
      <p:sp>
        <p:nvSpPr>
          <p:cNvPr id="37" name="Right Brace 36"/>
          <p:cNvSpPr/>
          <p:nvPr/>
        </p:nvSpPr>
        <p:spPr>
          <a:xfrm rot="16200000" flipH="1">
            <a:off x="1806883" y="4465120"/>
            <a:ext cx="371295" cy="2335355"/>
          </a:xfrm>
          <a:prstGeom prst="rightBrace">
            <a:avLst>
              <a:gd name="adj1" fmla="val 8333"/>
              <a:gd name="adj2" fmla="val 4479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ounded Rectangle 38"/>
          <p:cNvSpPr/>
          <p:nvPr/>
        </p:nvSpPr>
        <p:spPr>
          <a:xfrm>
            <a:off x="576972" y="1165004"/>
            <a:ext cx="6038268" cy="987704"/>
          </a:xfrm>
          <a:prstGeom prst="round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0" name="Rectangle 79"/>
          <p:cNvSpPr/>
          <p:nvPr/>
        </p:nvSpPr>
        <p:spPr>
          <a:xfrm>
            <a:off x="928116" y="5978712"/>
            <a:ext cx="1968508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400" dirty="0"/>
              <a:t>k  data chunks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895702" y="4708893"/>
            <a:ext cx="566429" cy="474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endParaRPr lang="en-US" sz="2400" baseline="-25000" dirty="0"/>
          </a:p>
        </p:txBody>
      </p:sp>
      <p:sp>
        <p:nvSpPr>
          <p:cNvPr id="13" name="Rounded Rectangle 12"/>
          <p:cNvSpPr/>
          <p:nvPr/>
        </p:nvSpPr>
        <p:spPr>
          <a:xfrm>
            <a:off x="1345938" y="4708893"/>
            <a:ext cx="566429" cy="474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2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6972" y="4708893"/>
            <a:ext cx="566429" cy="474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baseline="-25000" dirty="0"/>
              <a:t>1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002787" y="3986556"/>
            <a:ext cx="300555" cy="623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303341" y="3986556"/>
            <a:ext cx="265874" cy="623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303341" y="3986556"/>
            <a:ext cx="1839227" cy="623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1978" y="2998993"/>
            <a:ext cx="2695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Split each block into</a:t>
            </a:r>
          </a:p>
          <a:p>
            <a:pPr algn="ctr"/>
            <a:r>
              <a:rPr lang="en-US" sz="2400" dirty="0"/>
              <a:t> k chunks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1143401" y="2328633"/>
            <a:ext cx="202537" cy="67036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384766" y="4708893"/>
            <a:ext cx="566429" cy="474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  <a:r>
              <a:rPr lang="en-US" sz="2400" baseline="-25000" dirty="0"/>
              <a:t>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078241" y="4708893"/>
            <a:ext cx="566429" cy="474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  <a:r>
              <a:rPr lang="en-US" sz="2400" baseline="-25000" dirty="0"/>
              <a:t>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048811" y="4708893"/>
            <a:ext cx="566429" cy="474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  <a:r>
              <a:rPr lang="en-US" sz="2400" baseline="-25000" dirty="0"/>
              <a:t>m</a:t>
            </a:r>
          </a:p>
        </p:txBody>
      </p:sp>
      <p:sp>
        <p:nvSpPr>
          <p:cNvPr id="46" name="Right Brace 45"/>
          <p:cNvSpPr/>
          <p:nvPr/>
        </p:nvSpPr>
        <p:spPr>
          <a:xfrm rot="16200000" flipH="1">
            <a:off x="5335073" y="4673675"/>
            <a:ext cx="321509" cy="1968031"/>
          </a:xfrm>
          <a:prstGeom prst="rightBrace">
            <a:avLst>
              <a:gd name="adj1" fmla="val 8333"/>
              <a:gd name="adj2" fmla="val 4479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/>
          <p:cNvSpPr/>
          <p:nvPr/>
        </p:nvSpPr>
        <p:spPr>
          <a:xfrm>
            <a:off x="4323937" y="6059048"/>
            <a:ext cx="2715106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400" dirty="0"/>
              <a:t>add m parity chunks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148331" y="4532383"/>
            <a:ext cx="1853843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400" dirty="0"/>
              <a:t>(</a:t>
            </a:r>
            <a:r>
              <a:rPr lang="en-US" sz="2400" dirty="0" err="1"/>
              <a:t>k,m</a:t>
            </a:r>
            <a:r>
              <a:rPr lang="en-US" sz="2400" dirty="0"/>
              <a:t>) erasure </a:t>
            </a:r>
          </a:p>
          <a:p>
            <a:pPr algn="ctr"/>
            <a:r>
              <a:rPr lang="en-US" sz="24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834169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2339</TotalTime>
  <Words>141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Vinayak Ramkumar</cp:lastModifiedBy>
  <cp:revision>20</cp:revision>
  <cp:lastPrinted>2017-05-24T22:46:52Z</cp:lastPrinted>
  <dcterms:created xsi:type="dcterms:W3CDTF">2017-05-23T09:27:20Z</dcterms:created>
  <dcterms:modified xsi:type="dcterms:W3CDTF">2019-02-18T06:18:16Z</dcterms:modified>
</cp:coreProperties>
</file>