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63C79-37C1-43C9-AA9D-567DC7EE0A62}" v="56" dt="2022-09-27T12:34:45.510"/>
    <p1510:client id="{77FA24EE-4889-4147-B684-387E9E49CB77}" v="462" dt="2022-11-07T21:55:30.386"/>
    <p1510:client id="{AE26B9CD-5903-4633-916E-C83C0F6D96F1}" v="5" dt="2022-11-08T14:35:23.021"/>
    <p1510:client id="{EF70B563-E7FA-42D3-844A-93E43FA96FD6}" v="281" dt="2022-09-27T12:58:3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14/12/2022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12BACA8C-B180-FA9A-A5BC-278F76EB2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1" r="14667" b="25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111363A0-DE10-4C5C-827C-9CE8FB3805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4237" y="758284"/>
            <a:ext cx="3657600" cy="3196570"/>
          </a:xfrm>
        </p:spPr>
        <p:txBody>
          <a:bodyPr>
            <a:normAutofit/>
          </a:bodyPr>
          <a:lstStyle/>
          <a:p>
            <a:r>
              <a:rPr lang="fr-FR" sz="4800" b="1" dirty="0">
                <a:cs typeface="Calibri Light"/>
              </a:rPr>
              <a:t>Présentation d'une compétence: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4237" y="4323376"/>
            <a:ext cx="3657600" cy="12414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  <a:cs typeface="Calibri"/>
              </a:rPr>
              <a:t>Création d'outils informatiques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1A9B2-DA9A-487B-8B22-CFE8E073CC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4063141"/>
            <a:ext cx="2586790" cy="0"/>
          </a:xfrm>
          <a:prstGeom prst="line">
            <a:avLst/>
          </a:prstGeom>
          <a:ln w="22225">
            <a:solidFill>
              <a:srgbClr val="3C65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4" descr="Une image contenant ciel, lumière, pylône, jour&#10;&#10;Description générée automatiquement">
            <a:extLst>
              <a:ext uri="{FF2B5EF4-FFF2-40B4-BE49-F238E27FC236}">
                <a16:creationId xmlns:a16="http://schemas.microsoft.com/office/drawing/2014/main" id="{BCD48C43-FDA1-68F3-6601-792DE1142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A4DD23B-8319-57A1-FB8B-7A81B8847FE9}"/>
              </a:ext>
            </a:extLst>
          </p:cNvPr>
          <p:cNvSpPr txBox="1"/>
          <p:nvPr/>
        </p:nvSpPr>
        <p:spPr>
          <a:xfrm>
            <a:off x="362414" y="659780"/>
            <a:ext cx="11123341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5400" b="1">
                <a:solidFill>
                  <a:schemeClr val="accent1"/>
                </a:solidFill>
                <a:cs typeface="Calibri"/>
              </a:rPr>
              <a:t>Sommaire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FB4FD1-2B46-BBC6-8046-0CBEBD11C009}"/>
              </a:ext>
            </a:extLst>
          </p:cNvPr>
          <p:cNvSpPr txBox="1"/>
          <p:nvPr/>
        </p:nvSpPr>
        <p:spPr>
          <a:xfrm>
            <a:off x="334536" y="2462560"/>
            <a:ext cx="11337073" cy="28315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3200" b="1">
                <a:cs typeface="Calibri"/>
              </a:rPr>
              <a:t>Présentation de la compétence.</a:t>
            </a:r>
          </a:p>
          <a:p>
            <a:pPr marL="285750" indent="-285750">
              <a:buFont typeface="Arial"/>
              <a:buChar char="•"/>
            </a:pPr>
            <a:r>
              <a:rPr lang="fr-FR" sz="3200" b="1">
                <a:cs typeface="Calibri"/>
              </a:rPr>
              <a:t>Les objectifs de la compétence.</a:t>
            </a:r>
          </a:p>
          <a:p>
            <a:pPr marL="285750" indent="-285750">
              <a:buFont typeface="Arial"/>
              <a:buChar char="•"/>
            </a:pPr>
            <a:r>
              <a:rPr lang="fr-FR" sz="3200" b="1">
                <a:cs typeface="Calibri"/>
              </a:rPr>
              <a:t>Exemple.</a:t>
            </a:r>
          </a:p>
          <a:p>
            <a:pPr marL="285750" indent="-285750">
              <a:buFont typeface="Arial"/>
              <a:buChar char="•"/>
            </a:pPr>
            <a:r>
              <a:rPr lang="fr-FR" sz="3200" b="1">
                <a:cs typeface="Calibri"/>
              </a:rPr>
              <a:t>Intérêt et utilisation.</a:t>
            </a:r>
          </a:p>
          <a:p>
            <a:pPr marL="285750" indent="-285750">
              <a:buFont typeface="Arial"/>
              <a:buChar char="•"/>
            </a:pPr>
            <a:r>
              <a:rPr lang="fr-FR" sz="3200" b="1">
                <a:cs typeface="Calibri"/>
              </a:rPr>
              <a:t>Conclusion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08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ciel, lumière, pylône, jour&#10;&#10;Description générée automatiquement">
            <a:extLst>
              <a:ext uri="{FF2B5EF4-FFF2-40B4-BE49-F238E27FC236}">
                <a16:creationId xmlns:a16="http://schemas.microsoft.com/office/drawing/2014/main" id="{03B5B5B2-59FF-BAEB-0D6A-6D5359DB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F0AC24-7CBC-2D3F-553E-BCC4C2B76AEB}"/>
              </a:ext>
            </a:extLst>
          </p:cNvPr>
          <p:cNvSpPr txBox="1"/>
          <p:nvPr/>
        </p:nvSpPr>
        <p:spPr>
          <a:xfrm>
            <a:off x="1523425" y="417028"/>
            <a:ext cx="9151276" cy="1824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6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6000" b="1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compétance</a:t>
            </a:r>
            <a:r>
              <a:rPr lang="en-US" sz="60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 </a:t>
            </a:r>
            <a:endParaRPr lang="en-US" sz="6000" b="1">
              <a:solidFill>
                <a:schemeClr val="accent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CD0D7A-9106-7230-B3FA-A31964CC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707144"/>
            <a:ext cx="9792471" cy="3171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Développement de Logiciels </a:t>
            </a:r>
            <a:r>
              <a:rPr lang="en-US" dirty="0" err="1">
                <a:solidFill>
                  <a:schemeClr val="bg1"/>
                </a:solidFill>
              </a:rPr>
              <a:t>informatique</a:t>
            </a:r>
            <a:endParaRPr lang="en-US" dirty="0" err="1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Conception,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déploiement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et maintenance d'un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système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d’information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 err="1">
              <a:solidFill>
                <a:schemeClr val="bg1"/>
              </a:solidFill>
              <a:cs typeface="Calibri"/>
            </a:endParaRPr>
          </a:p>
          <a:p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Automatisation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du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déploiement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et de la maintenance des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outils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et 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logiciels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Développement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d’outils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informatiques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à usage interne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d'une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équipe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921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ciel, lumière, pylône, jour&#10;&#10;Description générée automatiquement">
            <a:extLst>
              <a:ext uri="{FF2B5EF4-FFF2-40B4-BE49-F238E27FC236}">
                <a16:creationId xmlns:a16="http://schemas.microsoft.com/office/drawing/2014/main" id="{03B5B5B2-59FF-BAEB-0D6A-6D5359DB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F0AC24-7CBC-2D3F-553E-BCC4C2B76AEB}"/>
              </a:ext>
            </a:extLst>
          </p:cNvPr>
          <p:cNvSpPr txBox="1"/>
          <p:nvPr/>
        </p:nvSpPr>
        <p:spPr>
          <a:xfrm>
            <a:off x="1523425" y="417028"/>
            <a:ext cx="9151276" cy="1824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6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6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de la </a:t>
            </a:r>
            <a:r>
              <a:rPr lang="en-US" sz="6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compétance</a:t>
            </a:r>
            <a:r>
              <a:rPr lang="en-US" sz="6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  </a:t>
            </a:r>
            <a:endParaRPr lang="en-US" sz="6000" b="1" dirty="0">
              <a:solidFill>
                <a:schemeClr val="accent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CD0D7A-9106-7230-B3FA-A31964CC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707144"/>
            <a:ext cx="9792471" cy="3171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Apprendre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à coder avec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plusieurs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programme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Savoir lire,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exécuter</a:t>
            </a:r>
            <a:r>
              <a:rPr lang="en-US" dirty="0">
                <a:solidFill>
                  <a:schemeClr val="bg1"/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corriger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et modifier un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programme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cs typeface="Calibri"/>
              </a:rPr>
              <a:t>Traduire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un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algorithme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cs typeface="Calibri"/>
              </a:rPr>
              <a:t>Automatiser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l'administration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systèmes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avec des scripts.</a:t>
            </a:r>
          </a:p>
          <a:p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Développer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une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application à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partir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d’un cahier des charges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donné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pour le Web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les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périphériques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mobiles 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08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ciel, lumière, pylône, jour&#10;&#10;Description générée automatiquement">
            <a:extLst>
              <a:ext uri="{FF2B5EF4-FFF2-40B4-BE49-F238E27FC236}">
                <a16:creationId xmlns:a16="http://schemas.microsoft.com/office/drawing/2014/main" id="{03B5B5B2-59FF-BAEB-0D6A-6D5359DB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F0AC24-7CBC-2D3F-553E-BCC4C2B76AEB}"/>
              </a:ext>
            </a:extLst>
          </p:cNvPr>
          <p:cNvSpPr txBox="1"/>
          <p:nvPr/>
        </p:nvSpPr>
        <p:spPr>
          <a:xfrm>
            <a:off x="1523425" y="417028"/>
            <a:ext cx="9151276" cy="1824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Exemples</a:t>
            </a:r>
            <a:endParaRPr lang="fr-FR" sz="8000">
              <a:solidFill>
                <a:schemeClr val="accent1"/>
              </a:solidFill>
              <a:ea typeface="+mj-ea"/>
              <a:cs typeface="Calibri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CD0D7A-9106-7230-B3FA-A31964CC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707144"/>
            <a:ext cx="9792471" cy="3171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Codage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HTML, CSS,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Javascript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(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création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de site internet).</a:t>
            </a:r>
            <a:endParaRPr lang="fr-FR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144F1E67-4B17-F552-9027-0E559274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1" y="3505678"/>
            <a:ext cx="5877059" cy="3044898"/>
          </a:xfrm>
          <a:prstGeom prst="rect">
            <a:avLst/>
          </a:prstGeom>
        </p:spPr>
      </p:pic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FB3BCD-DF92-A5BF-EE37-DF35DD82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23" y="3486927"/>
            <a:ext cx="5018466" cy="30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ciel, lumière, pylône, jour&#10;&#10;Description générée automatiquement">
            <a:extLst>
              <a:ext uri="{FF2B5EF4-FFF2-40B4-BE49-F238E27FC236}">
                <a16:creationId xmlns:a16="http://schemas.microsoft.com/office/drawing/2014/main" id="{03B5B5B2-59FF-BAEB-0D6A-6D5359DB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F0AC24-7CBC-2D3F-553E-BCC4C2B76AEB}"/>
              </a:ext>
            </a:extLst>
          </p:cNvPr>
          <p:cNvSpPr txBox="1"/>
          <p:nvPr/>
        </p:nvSpPr>
        <p:spPr>
          <a:xfrm>
            <a:off x="1684411" y="256042"/>
            <a:ext cx="9151276" cy="1824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Exemples</a:t>
            </a:r>
            <a:endParaRPr lang="fr-FR" sz="8000">
              <a:solidFill>
                <a:schemeClr val="accent1"/>
              </a:solidFill>
              <a:ea typeface="+mj-ea"/>
              <a:cs typeface="Calibri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CD0D7A-9106-7230-B3FA-A31964CC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213454"/>
            <a:ext cx="9792471" cy="3171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Choisir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les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mécanismes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 gestion de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données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adaptés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au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développement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l'outil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  <a:endParaRPr lang="fr-FR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3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476987BD-043E-5897-27CC-33E3F785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13" y="2726059"/>
            <a:ext cx="4063283" cy="398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3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ciel, lumière, pylône, jour&#10;&#10;Description générée automatiquement">
            <a:extLst>
              <a:ext uri="{FF2B5EF4-FFF2-40B4-BE49-F238E27FC236}">
                <a16:creationId xmlns:a16="http://schemas.microsoft.com/office/drawing/2014/main" id="{03B5B5B2-59FF-BAEB-0D6A-6D5359DB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F0AC24-7CBC-2D3F-553E-BCC4C2B76AEB}"/>
              </a:ext>
            </a:extLst>
          </p:cNvPr>
          <p:cNvSpPr txBox="1"/>
          <p:nvPr/>
        </p:nvSpPr>
        <p:spPr>
          <a:xfrm>
            <a:off x="1684411" y="256042"/>
            <a:ext cx="9151276" cy="1824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Exemples</a:t>
            </a:r>
            <a:endParaRPr lang="fr-FR" sz="8000">
              <a:solidFill>
                <a:schemeClr val="accent1"/>
              </a:solidFill>
              <a:ea typeface="+mj-ea"/>
              <a:cs typeface="Calibri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CD0D7A-9106-7230-B3FA-A31964CC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213454"/>
            <a:ext cx="9792471" cy="3171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Codage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 robot Arduino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utilisant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un language de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programmation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2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CD1C96-699A-4FB1-3EBA-BE6B4AF77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08" y="3289290"/>
            <a:ext cx="4986270" cy="3263026"/>
          </a:xfrm>
          <a:prstGeom prst="rect">
            <a:avLst/>
          </a:prstGeom>
        </p:spPr>
      </p:pic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3DC3E1-4730-3BA0-3083-F7E657A70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87" y="3286436"/>
            <a:ext cx="4599904" cy="32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9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ciel, lumière, pylône, jour&#10;&#10;Description générée automatiquement">
            <a:extLst>
              <a:ext uri="{FF2B5EF4-FFF2-40B4-BE49-F238E27FC236}">
                <a16:creationId xmlns:a16="http://schemas.microsoft.com/office/drawing/2014/main" id="{03B5B5B2-59FF-BAEB-0D6A-6D5359DB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F0AC24-7CBC-2D3F-553E-BCC4C2B76AEB}"/>
              </a:ext>
            </a:extLst>
          </p:cNvPr>
          <p:cNvSpPr txBox="1"/>
          <p:nvPr/>
        </p:nvSpPr>
        <p:spPr>
          <a:xfrm>
            <a:off x="1684411" y="256042"/>
            <a:ext cx="9151276" cy="1824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 err="1">
                <a:solidFill>
                  <a:schemeClr val="accent1"/>
                </a:solidFill>
                <a:latin typeface="Calibri Light"/>
                <a:ea typeface="+mj-ea"/>
                <a:cs typeface="Calibri Light"/>
              </a:rPr>
              <a:t>Intérêts</a:t>
            </a:r>
            <a:r>
              <a:rPr lang="en-US" sz="6600" b="1" dirty="0">
                <a:solidFill>
                  <a:schemeClr val="accent1"/>
                </a:solidFill>
                <a:latin typeface="Calibri Light"/>
                <a:ea typeface="+mj-ea"/>
                <a:cs typeface="Calibri Light"/>
              </a:rPr>
              <a:t> et </a:t>
            </a:r>
            <a:r>
              <a:rPr lang="en-US" sz="6600" b="1" dirty="0" err="1">
                <a:solidFill>
                  <a:schemeClr val="accent1"/>
                </a:solidFill>
                <a:latin typeface="Calibri Light"/>
                <a:ea typeface="+mj-ea"/>
                <a:cs typeface="Calibri Light"/>
              </a:rPr>
              <a:t>utilisation</a:t>
            </a:r>
            <a:endParaRPr lang="en-US" sz="6600" b="1" dirty="0">
              <a:solidFill>
                <a:schemeClr val="accent1"/>
              </a:solidFill>
              <a:latin typeface="Calibri Light"/>
              <a:ea typeface="+mj-ea"/>
              <a:cs typeface="Calibri Ligh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CD0D7A-9106-7230-B3FA-A31964CC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213454"/>
            <a:ext cx="9792471" cy="317142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300000"/>
              </a:lnSpc>
            </a:pPr>
            <a:r>
              <a:rPr lang="en-US" dirty="0" err="1">
                <a:solidFill>
                  <a:schemeClr val="bg1"/>
                </a:solidFill>
                <a:cs typeface="Calibri"/>
              </a:rPr>
              <a:t>Intégration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dans la vie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profesionnelle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  <a:endParaRPr lang="fr-FR" dirty="0">
              <a:solidFill>
                <a:schemeClr val="bg1"/>
              </a:solidFill>
              <a:cs typeface="Calibri" panose="020F0502020204030204"/>
            </a:endParaRPr>
          </a:p>
          <a:p>
            <a:pPr>
              <a:lnSpc>
                <a:spcPct val="300000"/>
              </a:lnSpc>
            </a:pPr>
            <a:r>
              <a:rPr lang="en-US" dirty="0" err="1">
                <a:solidFill>
                  <a:schemeClr val="bg1"/>
                </a:solidFill>
                <a:cs typeface="Calibri"/>
              </a:rPr>
              <a:t>Compétences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importante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réseaux</a:t>
            </a:r>
            <a:r>
              <a:rPr lang="en-US" dirty="0">
                <a:solidFill>
                  <a:schemeClr val="bg1"/>
                </a:solidFill>
                <a:cs typeface="Calibri"/>
              </a:rPr>
              <a:t> et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télécommunications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en-US" dirty="0" err="1">
                <a:solidFill>
                  <a:schemeClr val="bg1"/>
                </a:solidFill>
                <a:cs typeface="Calibri"/>
              </a:rPr>
              <a:t>Apprendre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a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utiliser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des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méthodes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 travail pratique.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94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4" descr="Une image contenant ciel, lumière, pylône, jour&#10;&#10;Description générée automatiquement">
            <a:extLst>
              <a:ext uri="{FF2B5EF4-FFF2-40B4-BE49-F238E27FC236}">
                <a16:creationId xmlns:a16="http://schemas.microsoft.com/office/drawing/2014/main" id="{03B5B5B2-59FF-BAEB-0D6A-6D5359DB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3F0AC24-7CBC-2D3F-553E-BCC4C2B76AEB}"/>
              </a:ext>
            </a:extLst>
          </p:cNvPr>
          <p:cNvSpPr txBox="1"/>
          <p:nvPr/>
        </p:nvSpPr>
        <p:spPr>
          <a:xfrm>
            <a:off x="1684411" y="256042"/>
            <a:ext cx="9151276" cy="1824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accent1"/>
                </a:solidFill>
                <a:latin typeface="Calibri Light"/>
                <a:ea typeface="+mj-ea"/>
                <a:cs typeface="Calibri Light"/>
              </a:rPr>
              <a:t>Conclusion</a:t>
            </a:r>
            <a:endParaRPr lang="fr-FR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CD0D7A-9106-7230-B3FA-A31964CC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213454"/>
            <a:ext cx="9792471" cy="3171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bg1"/>
                </a:solidFill>
                <a:cs typeface="Calibri"/>
              </a:rPr>
              <a:t>L'importance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de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l'acquisition</a:t>
            </a:r>
            <a:r>
              <a:rPr lang="en-US">
                <a:solidFill>
                  <a:schemeClr val="bg1"/>
                </a:solidFill>
                <a:cs typeface="Calibri"/>
              </a:rPr>
              <a:t> de compétance 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La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diversité</a:t>
            </a:r>
            <a:r>
              <a:rPr lang="en-US">
                <a:solidFill>
                  <a:schemeClr val="bg1"/>
                </a:solidFill>
                <a:cs typeface="Calibri"/>
              </a:rPr>
              <a:t> des compétances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  <a:cs typeface="Calibri"/>
              </a:rPr>
              <a:t>Merci pour </a:t>
            </a:r>
            <a:r>
              <a:rPr lang="en-US" sz="3600" b="1" dirty="0" err="1">
                <a:solidFill>
                  <a:srgbClr val="FF0000"/>
                </a:solidFill>
                <a:cs typeface="Calibri"/>
              </a:rPr>
              <a:t>votre</a:t>
            </a:r>
            <a:r>
              <a:rPr lang="en-US" sz="3600" b="1" dirty="0">
                <a:solidFill>
                  <a:srgbClr val="FF0000"/>
                </a:solidFill>
                <a:cs typeface="Calibri"/>
              </a:rPr>
              <a:t> attention</a:t>
            </a:r>
            <a:endParaRPr lang="en-US" sz="3600" b="1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311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d'une compétence: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profildef</cp:lastModifiedBy>
  <cp:revision>175</cp:revision>
  <dcterms:created xsi:type="dcterms:W3CDTF">2022-09-27T12:32:38Z</dcterms:created>
  <dcterms:modified xsi:type="dcterms:W3CDTF">2022-12-14T14:33:49Z</dcterms:modified>
</cp:coreProperties>
</file>