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70" r:id="rId9"/>
    <p:sldId id="263" r:id="rId10"/>
    <p:sldId id="271" r:id="rId11"/>
    <p:sldId id="264"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314B6-2BFE-4FD7-BA5A-CCD63E9AAC1D}" type="datetimeFigureOut">
              <a:rPr lang="en-US" smtClean="0"/>
              <a:t>11/12/2022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12E0FB-1BC7-44D6-80E8-7749BC8B96FE}" type="slidenum">
              <a:rPr lang="en-US" smtClean="0"/>
              <a:t>‹#›</a:t>
            </a:fld>
            <a:endParaRPr lang="en-US"/>
          </a:p>
        </p:txBody>
      </p:sp>
    </p:spTree>
    <p:extLst>
      <p:ext uri="{BB962C8B-B14F-4D97-AF65-F5344CB8AC3E}">
        <p14:creationId xmlns:p14="http://schemas.microsoft.com/office/powerpoint/2010/main" val="262527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A7E8071-E1FC-4E26-8C86-CF6979415689}" type="datetimeFigureOut">
              <a:rPr lang="fr-MA" smtClean="0"/>
              <a:t>12/11/2022</a:t>
            </a:fld>
            <a:endParaRPr lang="fr-M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fr-M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0EB1579-2E59-4645-8AA8-C1F857C0ACF0}" type="slidenum">
              <a:rPr lang="fr-MA" smtClean="0"/>
              <a:t>‹#›</a:t>
            </a:fld>
            <a:endParaRPr lang="fr-M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71805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8071-E1FC-4E26-8C86-CF6979415689}" type="datetimeFigureOut">
              <a:rPr lang="fr-MA" smtClean="0"/>
              <a:t>12/11/2022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7484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8071-E1FC-4E26-8C86-CF6979415689}" type="datetimeFigureOut">
              <a:rPr lang="fr-MA" smtClean="0"/>
              <a:t>12/11/2022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12342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7E8071-E1FC-4E26-8C86-CF6979415689}" type="datetimeFigureOut">
              <a:rPr lang="fr-MA" smtClean="0"/>
              <a:t>12/11/2022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981563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7E8071-E1FC-4E26-8C86-CF6979415689}" type="datetimeFigureOut">
              <a:rPr lang="fr-MA" smtClean="0"/>
              <a:t>12/11/2022</a:t>
            </a:fld>
            <a:endParaRPr lang="fr-MA"/>
          </a:p>
        </p:txBody>
      </p:sp>
      <p:sp>
        <p:nvSpPr>
          <p:cNvPr id="5" name="Footer Placeholder 4"/>
          <p:cNvSpPr>
            <a:spLocks noGrp="1"/>
          </p:cNvSpPr>
          <p:nvPr>
            <p:ph type="ftr" sz="quarter" idx="11"/>
          </p:nvPr>
        </p:nvSpPr>
        <p:spPr/>
        <p:txBody>
          <a:bodyPr/>
          <a:lstStyle/>
          <a:p>
            <a:endParaRPr lang="fr-MA"/>
          </a:p>
        </p:txBody>
      </p:sp>
      <p:sp>
        <p:nvSpPr>
          <p:cNvPr id="6" name="Slide Number Placeholder 5"/>
          <p:cNvSpPr>
            <a:spLocks noGrp="1"/>
          </p:cNvSpPr>
          <p:nvPr>
            <p:ph type="sldNum" sz="quarter" idx="12"/>
          </p:nvPr>
        </p:nvSpPr>
        <p:spPr/>
        <p:txBody>
          <a:bodyPr/>
          <a:lstStyle/>
          <a:p>
            <a:fld id="{00EB1579-2E59-4645-8AA8-C1F857C0ACF0}" type="slidenum">
              <a:rPr lang="fr-MA" smtClean="0"/>
              <a:t>‹#›</a:t>
            </a:fld>
            <a:endParaRPr lang="fr-M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1117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7E8071-E1FC-4E26-8C86-CF6979415689}" type="datetimeFigureOut">
              <a:rPr lang="fr-MA" smtClean="0"/>
              <a:t>12/11/2022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79884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7E8071-E1FC-4E26-8C86-CF6979415689}" type="datetimeFigureOut">
              <a:rPr lang="fr-MA" smtClean="0"/>
              <a:t>12/11/2022</a:t>
            </a:fld>
            <a:endParaRPr lang="fr-MA"/>
          </a:p>
        </p:txBody>
      </p:sp>
      <p:sp>
        <p:nvSpPr>
          <p:cNvPr id="8" name="Footer Placeholder 7"/>
          <p:cNvSpPr>
            <a:spLocks noGrp="1"/>
          </p:cNvSpPr>
          <p:nvPr>
            <p:ph type="ftr" sz="quarter" idx="11"/>
          </p:nvPr>
        </p:nvSpPr>
        <p:spPr/>
        <p:txBody>
          <a:bodyPr/>
          <a:lstStyle/>
          <a:p>
            <a:endParaRPr lang="fr-MA"/>
          </a:p>
        </p:txBody>
      </p:sp>
      <p:sp>
        <p:nvSpPr>
          <p:cNvPr id="9" name="Slide Number Placeholder 8"/>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296267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7E8071-E1FC-4E26-8C86-CF6979415689}" type="datetimeFigureOut">
              <a:rPr lang="fr-MA" smtClean="0"/>
              <a:t>12/11/2022</a:t>
            </a:fld>
            <a:endParaRPr lang="fr-MA"/>
          </a:p>
        </p:txBody>
      </p:sp>
      <p:sp>
        <p:nvSpPr>
          <p:cNvPr id="4" name="Footer Placeholder 3"/>
          <p:cNvSpPr>
            <a:spLocks noGrp="1"/>
          </p:cNvSpPr>
          <p:nvPr>
            <p:ph type="ftr" sz="quarter" idx="11"/>
          </p:nvPr>
        </p:nvSpPr>
        <p:spPr/>
        <p:txBody>
          <a:bodyPr/>
          <a:lstStyle/>
          <a:p>
            <a:endParaRPr lang="fr-MA"/>
          </a:p>
        </p:txBody>
      </p:sp>
      <p:sp>
        <p:nvSpPr>
          <p:cNvPr id="5" name="Slide Number Placeholder 4"/>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59160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7E8071-E1FC-4E26-8C86-CF6979415689}" type="datetimeFigureOut">
              <a:rPr lang="fr-MA" smtClean="0"/>
              <a:t>12/11/2022</a:t>
            </a:fld>
            <a:endParaRPr lang="fr-MA"/>
          </a:p>
        </p:txBody>
      </p:sp>
      <p:sp>
        <p:nvSpPr>
          <p:cNvPr id="3" name="Footer Placeholder 2"/>
          <p:cNvSpPr>
            <a:spLocks noGrp="1"/>
          </p:cNvSpPr>
          <p:nvPr>
            <p:ph type="ftr" sz="quarter" idx="11"/>
          </p:nvPr>
        </p:nvSpPr>
        <p:spPr/>
        <p:txBody>
          <a:bodyPr/>
          <a:lstStyle/>
          <a:p>
            <a:endParaRPr lang="fr-MA"/>
          </a:p>
        </p:txBody>
      </p:sp>
      <p:sp>
        <p:nvSpPr>
          <p:cNvPr id="4" name="Slide Number Placeholder 3"/>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4135772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8071-E1FC-4E26-8C86-CF6979415689}" type="datetimeFigureOut">
              <a:rPr lang="fr-MA" smtClean="0"/>
              <a:t>12/11/2022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1095318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7E8071-E1FC-4E26-8C86-CF6979415689}" type="datetimeFigureOut">
              <a:rPr lang="fr-MA" smtClean="0"/>
              <a:t>12/11/2022</a:t>
            </a:fld>
            <a:endParaRPr lang="fr-MA"/>
          </a:p>
        </p:txBody>
      </p:sp>
      <p:sp>
        <p:nvSpPr>
          <p:cNvPr id="6" name="Footer Placeholder 5"/>
          <p:cNvSpPr>
            <a:spLocks noGrp="1"/>
          </p:cNvSpPr>
          <p:nvPr>
            <p:ph type="ftr" sz="quarter" idx="11"/>
          </p:nvPr>
        </p:nvSpPr>
        <p:spPr/>
        <p:txBody>
          <a:bodyPr/>
          <a:lstStyle/>
          <a:p>
            <a:endParaRPr lang="fr-MA"/>
          </a:p>
        </p:txBody>
      </p:sp>
      <p:sp>
        <p:nvSpPr>
          <p:cNvPr id="7" name="Slide Number Placeholder 6"/>
          <p:cNvSpPr>
            <a:spLocks noGrp="1"/>
          </p:cNvSpPr>
          <p:nvPr>
            <p:ph type="sldNum" sz="quarter" idx="12"/>
          </p:nvPr>
        </p:nvSpPr>
        <p:spPr/>
        <p:txBody>
          <a:bodyPr/>
          <a:lstStyle/>
          <a:p>
            <a:fld id="{00EB1579-2E59-4645-8AA8-C1F857C0ACF0}" type="slidenum">
              <a:rPr lang="fr-MA" smtClean="0"/>
              <a:t>‹#›</a:t>
            </a:fld>
            <a:endParaRPr lang="fr-MA"/>
          </a:p>
        </p:txBody>
      </p:sp>
    </p:spTree>
    <p:extLst>
      <p:ext uri="{BB962C8B-B14F-4D97-AF65-F5344CB8AC3E}">
        <p14:creationId xmlns:p14="http://schemas.microsoft.com/office/powerpoint/2010/main" val="420754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CA7E8071-E1FC-4E26-8C86-CF6979415689}" type="datetimeFigureOut">
              <a:rPr lang="fr-MA" smtClean="0"/>
              <a:t>12/11/2022</a:t>
            </a:fld>
            <a:endParaRPr lang="fr-M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fr-M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0EB1579-2E59-4645-8AA8-C1F857C0ACF0}" type="slidenum">
              <a:rPr lang="fr-MA" smtClean="0"/>
              <a:t>‹#›</a:t>
            </a:fld>
            <a:endParaRPr lang="fr-MA"/>
          </a:p>
        </p:txBody>
      </p:sp>
    </p:spTree>
    <p:extLst>
      <p:ext uri="{BB962C8B-B14F-4D97-AF65-F5344CB8AC3E}">
        <p14:creationId xmlns:p14="http://schemas.microsoft.com/office/powerpoint/2010/main" val="1462023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C85F-E510-E923-3789-16A55B9808F6}"/>
              </a:ext>
            </a:extLst>
          </p:cNvPr>
          <p:cNvSpPr>
            <a:spLocks noGrp="1"/>
          </p:cNvSpPr>
          <p:nvPr>
            <p:ph type="ctrTitle"/>
          </p:nvPr>
        </p:nvSpPr>
        <p:spPr/>
        <p:txBody>
          <a:bodyPr/>
          <a:lstStyle/>
          <a:p>
            <a:r>
              <a:rPr lang="en-US" dirty="0"/>
              <a:t>Exploratory</a:t>
            </a:r>
            <a:r>
              <a:rPr lang="fr-MA" dirty="0"/>
              <a:t> Data </a:t>
            </a:r>
            <a:r>
              <a:rPr lang="fr-MA" dirty="0" err="1"/>
              <a:t>Analysis</a:t>
            </a:r>
            <a:endParaRPr lang="fr-MA" dirty="0"/>
          </a:p>
        </p:txBody>
      </p:sp>
      <p:sp>
        <p:nvSpPr>
          <p:cNvPr id="3" name="Subtitle 2">
            <a:extLst>
              <a:ext uri="{FF2B5EF4-FFF2-40B4-BE49-F238E27FC236}">
                <a16:creationId xmlns:a16="http://schemas.microsoft.com/office/drawing/2014/main" id="{5EC34EB3-2FC0-503E-4D42-366A91F29B13}"/>
              </a:ext>
            </a:extLst>
          </p:cNvPr>
          <p:cNvSpPr>
            <a:spLocks noGrp="1"/>
          </p:cNvSpPr>
          <p:nvPr>
            <p:ph type="subTitle" idx="1"/>
          </p:nvPr>
        </p:nvSpPr>
        <p:spPr/>
        <p:txBody>
          <a:bodyPr/>
          <a:lstStyle/>
          <a:p>
            <a:r>
              <a:rPr lang="en-US" dirty="0"/>
              <a:t>G2M</a:t>
            </a:r>
            <a:r>
              <a:rPr lang="fr-MA" dirty="0"/>
              <a:t> insight for Cab </a:t>
            </a:r>
            <a:r>
              <a:rPr lang="en-US" dirty="0"/>
              <a:t>Investment</a:t>
            </a:r>
            <a:r>
              <a:rPr lang="fr-MA" dirty="0"/>
              <a:t> </a:t>
            </a:r>
            <a:r>
              <a:rPr lang="fr-MA" dirty="0" err="1"/>
              <a:t>firm</a:t>
            </a:r>
            <a:endParaRPr lang="fr-MA" dirty="0"/>
          </a:p>
          <a:p>
            <a:r>
              <a:rPr lang="fr-MA" dirty="0"/>
              <a:t>17/07/2022</a:t>
            </a:r>
          </a:p>
        </p:txBody>
      </p:sp>
    </p:spTree>
    <p:extLst>
      <p:ext uri="{BB962C8B-B14F-4D97-AF65-F5344CB8AC3E}">
        <p14:creationId xmlns:p14="http://schemas.microsoft.com/office/powerpoint/2010/main" val="2228150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7D37-A5F5-D04F-1AEA-40B93FD3E6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0F24E5-25F1-E1C3-3D50-7F19E0CD1E86}"/>
              </a:ext>
            </a:extLst>
          </p:cNvPr>
          <p:cNvSpPr>
            <a:spLocks noGrp="1"/>
          </p:cNvSpPr>
          <p:nvPr>
            <p:ph idx="1"/>
          </p:nvPr>
        </p:nvSpPr>
        <p:spPr/>
        <p:txBody>
          <a:bodyPr/>
          <a:lstStyle/>
          <a:p>
            <a:pPr algn="ctr"/>
            <a:r>
              <a:rPr lang="en-US" dirty="0"/>
              <a:t>PINK CAB</a:t>
            </a:r>
          </a:p>
        </p:txBody>
      </p:sp>
      <p:pic>
        <p:nvPicPr>
          <p:cNvPr id="5" name="Picture 4">
            <a:extLst>
              <a:ext uri="{FF2B5EF4-FFF2-40B4-BE49-F238E27FC236}">
                <a16:creationId xmlns:a16="http://schemas.microsoft.com/office/drawing/2014/main" id="{42807550-C3E0-88F5-CACA-0EF09FE17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52" y="2534044"/>
            <a:ext cx="4800000" cy="3352381"/>
          </a:xfrm>
          <a:prstGeom prst="rect">
            <a:avLst/>
          </a:prstGeom>
        </p:spPr>
      </p:pic>
    </p:spTree>
    <p:extLst>
      <p:ext uri="{BB962C8B-B14F-4D97-AF65-F5344CB8AC3E}">
        <p14:creationId xmlns:p14="http://schemas.microsoft.com/office/powerpoint/2010/main" val="635237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6A160-35F9-CA93-9ACE-FF3862ED1BD6}"/>
              </a:ext>
            </a:extLst>
          </p:cNvPr>
          <p:cNvSpPr>
            <a:spLocks noGrp="1"/>
          </p:cNvSpPr>
          <p:nvPr>
            <p:ph type="title"/>
          </p:nvPr>
        </p:nvSpPr>
        <p:spPr/>
        <p:txBody>
          <a:bodyPr>
            <a:normAutofit/>
          </a:bodyPr>
          <a:lstStyle/>
          <a:p>
            <a:r>
              <a:rPr lang="en-US" b="0" dirty="0">
                <a:solidFill>
                  <a:srgbClr val="000000"/>
                </a:solidFill>
                <a:effectLst/>
                <a:latin typeface="Consolas" panose="020B0609020204030204" pitchFamily="49" charset="0"/>
              </a:rPr>
              <a:t>MOST COMMON METHOD OF PAYMENT BY COMPANY</a:t>
            </a:r>
            <a:endParaRPr lang="en-US" dirty="0"/>
          </a:p>
        </p:txBody>
      </p:sp>
      <p:sp>
        <p:nvSpPr>
          <p:cNvPr id="4" name="Content Placeholder 3">
            <a:extLst>
              <a:ext uri="{FF2B5EF4-FFF2-40B4-BE49-F238E27FC236}">
                <a16:creationId xmlns:a16="http://schemas.microsoft.com/office/drawing/2014/main" id="{AA8CA14D-B626-625F-762E-0F040A14C7D2}"/>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Percentage of Cash use (Yellow Cab): 40.01 </a:t>
            </a:r>
          </a:p>
          <a:p>
            <a:r>
              <a:rPr lang="en-US" b="0" i="0" dirty="0">
                <a:solidFill>
                  <a:srgbClr val="000000"/>
                </a:solidFill>
                <a:effectLst/>
                <a:latin typeface="Consolas" panose="020B0609020204030204" pitchFamily="49" charset="0"/>
              </a:rPr>
              <a:t>Percentage of Card use (Yellow Cab): 59.99</a:t>
            </a:r>
            <a:endParaRPr lang="en-US" dirty="0"/>
          </a:p>
        </p:txBody>
      </p:sp>
      <p:pic>
        <p:nvPicPr>
          <p:cNvPr id="6" name="Picture 5">
            <a:extLst>
              <a:ext uri="{FF2B5EF4-FFF2-40B4-BE49-F238E27FC236}">
                <a16:creationId xmlns:a16="http://schemas.microsoft.com/office/drawing/2014/main" id="{2F3F3B84-129A-248C-C630-1C9E627CD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885" y="2814590"/>
            <a:ext cx="2933333" cy="2933333"/>
          </a:xfrm>
          <a:prstGeom prst="rect">
            <a:avLst/>
          </a:prstGeom>
        </p:spPr>
      </p:pic>
    </p:spTree>
    <p:extLst>
      <p:ext uri="{BB962C8B-B14F-4D97-AF65-F5344CB8AC3E}">
        <p14:creationId xmlns:p14="http://schemas.microsoft.com/office/powerpoint/2010/main" val="1606490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8EED8-4116-512E-671E-EC74E4B677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446E7F-8562-5D77-6811-FCC4144A8B2D}"/>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Percentage of Cash use (Pink Cab): 40.13 </a:t>
            </a:r>
          </a:p>
          <a:p>
            <a:r>
              <a:rPr lang="en-US" b="0" i="0" dirty="0">
                <a:solidFill>
                  <a:srgbClr val="000000"/>
                </a:solidFill>
                <a:effectLst/>
                <a:latin typeface="Consolas" panose="020B0609020204030204" pitchFamily="49" charset="0"/>
              </a:rPr>
              <a:t>Percentage of Card use (Pink Cab): 59.87</a:t>
            </a:r>
            <a:endParaRPr lang="en-US" dirty="0"/>
          </a:p>
        </p:txBody>
      </p:sp>
      <p:pic>
        <p:nvPicPr>
          <p:cNvPr id="5" name="Picture 4">
            <a:extLst>
              <a:ext uri="{FF2B5EF4-FFF2-40B4-BE49-F238E27FC236}">
                <a16:creationId xmlns:a16="http://schemas.microsoft.com/office/drawing/2014/main" id="{22241C0B-E245-9C95-5226-DA7F6E6DB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885" y="2894488"/>
            <a:ext cx="2933333" cy="2933333"/>
          </a:xfrm>
          <a:prstGeom prst="rect">
            <a:avLst/>
          </a:prstGeom>
        </p:spPr>
      </p:pic>
    </p:spTree>
    <p:extLst>
      <p:ext uri="{BB962C8B-B14F-4D97-AF65-F5344CB8AC3E}">
        <p14:creationId xmlns:p14="http://schemas.microsoft.com/office/powerpoint/2010/main" val="3213045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F321D-A5EF-5C6D-21AE-B834CBB3331C}"/>
              </a:ext>
            </a:extLst>
          </p:cNvPr>
          <p:cNvSpPr>
            <a:spLocks noGrp="1"/>
          </p:cNvSpPr>
          <p:nvPr>
            <p:ph type="title"/>
          </p:nvPr>
        </p:nvSpPr>
        <p:spPr/>
        <p:txBody>
          <a:bodyPr/>
          <a:lstStyle/>
          <a:p>
            <a:r>
              <a:rPr lang="en-US" b="0" dirty="0">
                <a:solidFill>
                  <a:srgbClr val="000000"/>
                </a:solidFill>
                <a:effectLst/>
                <a:latin typeface="Consolas" panose="020B0609020204030204" pitchFamily="49" charset="0"/>
              </a:rPr>
              <a:t>SEASONALITY OF DEMAND</a:t>
            </a:r>
            <a:endParaRPr lang="en-US" dirty="0"/>
          </a:p>
        </p:txBody>
      </p:sp>
      <p:sp>
        <p:nvSpPr>
          <p:cNvPr id="3" name="Content Placeholder 2">
            <a:extLst>
              <a:ext uri="{FF2B5EF4-FFF2-40B4-BE49-F238E27FC236}">
                <a16:creationId xmlns:a16="http://schemas.microsoft.com/office/drawing/2014/main" id="{37747B2A-AB97-7806-9465-F78275026CC6}"/>
              </a:ext>
            </a:extLst>
          </p:cNvPr>
          <p:cNvSpPr>
            <a:spLocks noGrp="1"/>
          </p:cNvSpPr>
          <p:nvPr>
            <p:ph idx="1"/>
          </p:nvPr>
        </p:nvSpPr>
        <p:spPr/>
        <p:txBody>
          <a:bodyPr/>
          <a:lstStyle/>
          <a:p>
            <a:r>
              <a:rPr lang="en-US" b="0" dirty="0">
                <a:solidFill>
                  <a:srgbClr val="000000"/>
                </a:solidFill>
                <a:effectLst/>
                <a:latin typeface="Consolas" panose="020B0609020204030204" pitchFamily="49" charset="0"/>
              </a:rPr>
              <a:t>Is there any seasonality in number of customers using the cab service?</a:t>
            </a:r>
          </a:p>
          <a:p>
            <a:r>
              <a:rPr lang="en-US" dirty="0">
                <a:solidFill>
                  <a:srgbClr val="000000"/>
                </a:solidFill>
                <a:latin typeface="Consolas" panose="020B0609020204030204" pitchFamily="49" charset="0"/>
              </a:rPr>
              <a:t>YELLOW CAB: </a:t>
            </a:r>
          </a:p>
          <a:p>
            <a:pPr marL="0" indent="0">
              <a:buNone/>
            </a:pPr>
            <a:endParaRPr lang="en-US" b="0" dirty="0">
              <a:solidFill>
                <a:srgbClr val="000000"/>
              </a:solidFill>
              <a:effectLst/>
              <a:latin typeface="Consolas" panose="020B0609020204030204" pitchFamily="49" charset="0"/>
            </a:endParaRPr>
          </a:p>
          <a:p>
            <a:endParaRPr lang="en-US" dirty="0"/>
          </a:p>
        </p:txBody>
      </p:sp>
      <p:pic>
        <p:nvPicPr>
          <p:cNvPr id="5" name="Picture 4">
            <a:extLst>
              <a:ext uri="{FF2B5EF4-FFF2-40B4-BE49-F238E27FC236}">
                <a16:creationId xmlns:a16="http://schemas.microsoft.com/office/drawing/2014/main" id="{2C26BA5F-5C5A-5D7B-E4A1-B17A0255F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0501" y="2804073"/>
            <a:ext cx="5671403" cy="4053927"/>
          </a:xfrm>
          <a:prstGeom prst="rect">
            <a:avLst/>
          </a:prstGeom>
        </p:spPr>
      </p:pic>
    </p:spTree>
    <p:extLst>
      <p:ext uri="{BB962C8B-B14F-4D97-AF65-F5344CB8AC3E}">
        <p14:creationId xmlns:p14="http://schemas.microsoft.com/office/powerpoint/2010/main" val="48478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BD9B-2E0B-9457-9BBD-EE51771009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6F7D05-6642-D475-341E-487BF3EFF2BF}"/>
              </a:ext>
            </a:extLst>
          </p:cNvPr>
          <p:cNvSpPr>
            <a:spLocks noGrp="1"/>
          </p:cNvSpPr>
          <p:nvPr>
            <p:ph idx="1"/>
          </p:nvPr>
        </p:nvSpPr>
        <p:spPr/>
        <p:txBody>
          <a:bodyPr/>
          <a:lstStyle/>
          <a:p>
            <a:r>
              <a:rPr lang="en-US" dirty="0"/>
              <a:t>PINK CAB:</a:t>
            </a:r>
          </a:p>
          <a:p>
            <a:endParaRPr lang="en-US" dirty="0"/>
          </a:p>
        </p:txBody>
      </p:sp>
      <p:pic>
        <p:nvPicPr>
          <p:cNvPr id="5" name="Picture 4">
            <a:extLst>
              <a:ext uri="{FF2B5EF4-FFF2-40B4-BE49-F238E27FC236}">
                <a16:creationId xmlns:a16="http://schemas.microsoft.com/office/drawing/2014/main" id="{8EF666BE-8FE1-FEAF-B2BD-A0CF61FA57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2478" y="2195952"/>
            <a:ext cx="6251428" cy="4525714"/>
          </a:xfrm>
          <a:prstGeom prst="rect">
            <a:avLst/>
          </a:prstGeom>
        </p:spPr>
      </p:pic>
    </p:spTree>
    <p:extLst>
      <p:ext uri="{BB962C8B-B14F-4D97-AF65-F5344CB8AC3E}">
        <p14:creationId xmlns:p14="http://schemas.microsoft.com/office/powerpoint/2010/main" val="2960198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1283-A079-2C09-B0BC-CCC18D5137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50AA3DC-0D23-8456-19DD-996492CAE2D3}"/>
              </a:ext>
            </a:extLst>
          </p:cNvPr>
          <p:cNvSpPr>
            <a:spLocks noGrp="1"/>
          </p:cNvSpPr>
          <p:nvPr>
            <p:ph idx="1"/>
          </p:nvPr>
        </p:nvSpPr>
        <p:spPr/>
        <p:txBody>
          <a:bodyPr/>
          <a:lstStyle/>
          <a:p>
            <a:r>
              <a:rPr lang="en-US" b="0" dirty="0">
                <a:solidFill>
                  <a:srgbClr val="000000"/>
                </a:solidFill>
                <a:effectLst/>
                <a:latin typeface="Consolas" panose="020B0609020204030204" pitchFamily="49" charset="0"/>
              </a:rPr>
              <a:t>We notice seasonality of demand, with large increase of demand towards the end of each year. (winter)</a:t>
            </a:r>
          </a:p>
          <a:p>
            <a:endParaRPr lang="en-US" dirty="0"/>
          </a:p>
        </p:txBody>
      </p:sp>
    </p:spTree>
    <p:extLst>
      <p:ext uri="{BB962C8B-B14F-4D97-AF65-F5344CB8AC3E}">
        <p14:creationId xmlns:p14="http://schemas.microsoft.com/office/powerpoint/2010/main" val="2714642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EE613-55E5-D614-643C-F7FD5745A528}"/>
              </a:ext>
            </a:extLst>
          </p:cNvPr>
          <p:cNvSpPr>
            <a:spLocks noGrp="1"/>
          </p:cNvSpPr>
          <p:nvPr>
            <p:ph type="title"/>
          </p:nvPr>
        </p:nvSpPr>
        <p:spPr/>
        <p:txBody>
          <a:bodyPr/>
          <a:lstStyle/>
          <a:p>
            <a:r>
              <a:rPr lang="en-US" b="0" dirty="0">
                <a:solidFill>
                  <a:srgbClr val="000000"/>
                </a:solidFill>
                <a:effectLst/>
                <a:latin typeface="Consolas" panose="020B0609020204030204" pitchFamily="49" charset="0"/>
              </a:rPr>
              <a:t>GENDER DISTRIBUTION BY COMPANY</a:t>
            </a:r>
            <a:endParaRPr lang="en-US" dirty="0"/>
          </a:p>
        </p:txBody>
      </p:sp>
      <p:sp>
        <p:nvSpPr>
          <p:cNvPr id="3" name="Content Placeholder 2">
            <a:extLst>
              <a:ext uri="{FF2B5EF4-FFF2-40B4-BE49-F238E27FC236}">
                <a16:creationId xmlns:a16="http://schemas.microsoft.com/office/drawing/2014/main" id="{020E4417-C56D-4C8B-FB03-8262AE5AB2C2}"/>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Percentage of Males (Yellow Cab): 57.77 </a:t>
            </a:r>
          </a:p>
          <a:p>
            <a:r>
              <a:rPr lang="en-US" b="0" i="0" dirty="0">
                <a:solidFill>
                  <a:srgbClr val="000000"/>
                </a:solidFill>
                <a:effectLst/>
                <a:latin typeface="Consolas" panose="020B0609020204030204" pitchFamily="49" charset="0"/>
              </a:rPr>
              <a:t>Percentage of Females (Yellow Cab): 42.23</a:t>
            </a:r>
            <a:endParaRPr lang="en-US" dirty="0"/>
          </a:p>
        </p:txBody>
      </p:sp>
    </p:spTree>
    <p:extLst>
      <p:ext uri="{BB962C8B-B14F-4D97-AF65-F5344CB8AC3E}">
        <p14:creationId xmlns:p14="http://schemas.microsoft.com/office/powerpoint/2010/main" val="294076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7750-9581-A65C-69D9-BBFBF88910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7E5FC8-734E-8179-8114-8C3DF2B02B72}"/>
              </a:ext>
            </a:extLst>
          </p:cNvPr>
          <p:cNvSpPr>
            <a:spLocks noGrp="1"/>
          </p:cNvSpPr>
          <p:nvPr>
            <p:ph idx="1"/>
          </p:nvPr>
        </p:nvSpPr>
        <p:spPr/>
        <p:txBody>
          <a:bodyPr/>
          <a:lstStyle/>
          <a:p>
            <a:r>
              <a:rPr lang="en-US" b="0" i="0" dirty="0">
                <a:solidFill>
                  <a:srgbClr val="000000"/>
                </a:solidFill>
                <a:effectLst/>
                <a:latin typeface="Consolas" panose="020B0609020204030204" pitchFamily="49" charset="0"/>
              </a:rPr>
              <a:t>Percentage of Males (Yellow Cab): 55.76 </a:t>
            </a:r>
          </a:p>
          <a:p>
            <a:r>
              <a:rPr lang="en-US" b="0" i="0" dirty="0">
                <a:solidFill>
                  <a:srgbClr val="000000"/>
                </a:solidFill>
                <a:effectLst/>
                <a:latin typeface="Consolas" panose="020B0609020204030204" pitchFamily="49" charset="0"/>
              </a:rPr>
              <a:t>Percentage of Females (Yellow Cab): 44.24</a:t>
            </a:r>
            <a:endParaRPr lang="en-US" dirty="0"/>
          </a:p>
        </p:txBody>
      </p:sp>
    </p:spTree>
    <p:extLst>
      <p:ext uri="{BB962C8B-B14F-4D97-AF65-F5344CB8AC3E}">
        <p14:creationId xmlns:p14="http://schemas.microsoft.com/office/powerpoint/2010/main" val="4174140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E72-8704-4E0E-0E24-B360F081EA05}"/>
              </a:ext>
            </a:extLst>
          </p:cNvPr>
          <p:cNvSpPr>
            <a:spLocks noGrp="1"/>
          </p:cNvSpPr>
          <p:nvPr>
            <p:ph type="title"/>
          </p:nvPr>
        </p:nvSpPr>
        <p:spPr/>
        <p:txBody>
          <a:bodyPr>
            <a:normAutofit/>
          </a:bodyPr>
          <a:lstStyle/>
          <a:p>
            <a:r>
              <a:rPr lang="en-US" b="0" dirty="0">
                <a:solidFill>
                  <a:srgbClr val="000000"/>
                </a:solidFill>
                <a:effectLst/>
                <a:latin typeface="Consolas" panose="020B0609020204030204" pitchFamily="49" charset="0"/>
              </a:rPr>
              <a:t>WHAT ARE THE CORRELATED FEATURES?</a:t>
            </a:r>
            <a:endParaRPr lang="en-US" dirty="0"/>
          </a:p>
        </p:txBody>
      </p:sp>
      <p:pic>
        <p:nvPicPr>
          <p:cNvPr id="5" name="Content Placeholder 4">
            <a:extLst>
              <a:ext uri="{FF2B5EF4-FFF2-40B4-BE49-F238E27FC236}">
                <a16:creationId xmlns:a16="http://schemas.microsoft.com/office/drawing/2014/main" id="{F9740B32-42B6-BAC2-B9D0-02AFBD4D83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467" y="1691322"/>
            <a:ext cx="5431617" cy="4847491"/>
          </a:xfrm>
        </p:spPr>
      </p:pic>
    </p:spTree>
    <p:extLst>
      <p:ext uri="{BB962C8B-B14F-4D97-AF65-F5344CB8AC3E}">
        <p14:creationId xmlns:p14="http://schemas.microsoft.com/office/powerpoint/2010/main" val="17644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8DC6-5495-E41D-C7BF-75909A6B82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574727-917C-4AFD-F014-46F50D3A64D7}"/>
              </a:ext>
            </a:extLst>
          </p:cNvPr>
          <p:cNvSpPr>
            <a:spLocks noGrp="1"/>
          </p:cNvSpPr>
          <p:nvPr>
            <p:ph idx="1"/>
          </p:nvPr>
        </p:nvSpPr>
        <p:spPr/>
        <p:txBody>
          <a:bodyPr/>
          <a:lstStyle/>
          <a:p>
            <a:r>
              <a:rPr lang="en-US" b="0" dirty="0">
                <a:solidFill>
                  <a:srgbClr val="000000"/>
                </a:solidFill>
                <a:effectLst/>
                <a:latin typeface="Consolas" panose="020B0609020204030204" pitchFamily="49" charset="0"/>
              </a:rPr>
              <a:t>Highest Correlation is between "KM Travelled" and "Cost of Trip"</a:t>
            </a:r>
          </a:p>
          <a:p>
            <a:endParaRPr lang="en-US" dirty="0"/>
          </a:p>
        </p:txBody>
      </p:sp>
    </p:spTree>
    <p:extLst>
      <p:ext uri="{BB962C8B-B14F-4D97-AF65-F5344CB8AC3E}">
        <p14:creationId xmlns:p14="http://schemas.microsoft.com/office/powerpoint/2010/main" val="21233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AB3E1-FDDE-E0C3-59C6-36AF8D02DC0B}"/>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4E3D1B97-3289-999A-1408-6D610A010650}"/>
              </a:ext>
            </a:extLst>
          </p:cNvPr>
          <p:cNvSpPr>
            <a:spLocks noGrp="1"/>
          </p:cNvSpPr>
          <p:nvPr>
            <p:ph idx="1"/>
          </p:nvPr>
        </p:nvSpPr>
        <p:spPr/>
        <p:txBody>
          <a:bodyPr/>
          <a:lstStyle/>
          <a:p>
            <a:r>
              <a:rPr lang="en-US" dirty="0"/>
              <a:t>In the following presentation we will to analyze two companies in the Cab industry, in order to get a better understanding of the market and make the right decision as to which company XYZ should invest in. </a:t>
            </a:r>
          </a:p>
        </p:txBody>
      </p:sp>
    </p:spTree>
    <p:extLst>
      <p:ext uri="{BB962C8B-B14F-4D97-AF65-F5344CB8AC3E}">
        <p14:creationId xmlns:p14="http://schemas.microsoft.com/office/powerpoint/2010/main" val="210868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6033-A8FB-157C-D7F6-B8804F204162}"/>
              </a:ext>
            </a:extLst>
          </p:cNvPr>
          <p:cNvSpPr>
            <a:spLocks noGrp="1"/>
          </p:cNvSpPr>
          <p:nvPr>
            <p:ph type="title"/>
          </p:nvPr>
        </p:nvSpPr>
        <p:spPr/>
        <p:txBody>
          <a:bodyPr>
            <a:normAutofit/>
          </a:bodyPr>
          <a:lstStyle/>
          <a:p>
            <a:r>
              <a:rPr lang="en-US" b="0" dirty="0">
                <a:solidFill>
                  <a:srgbClr val="000000"/>
                </a:solidFill>
                <a:effectLst/>
                <a:latin typeface="Consolas" panose="020B0609020204030204" pitchFamily="49" charset="0"/>
              </a:rPr>
              <a:t>IS THERE A CORRELATION BETWEEN GENDER AND DISTANCE TRAVELLED?</a:t>
            </a:r>
            <a:endParaRPr lang="en-US" dirty="0"/>
          </a:p>
        </p:txBody>
      </p:sp>
      <p:sp>
        <p:nvSpPr>
          <p:cNvPr id="3" name="Content Placeholder 2">
            <a:extLst>
              <a:ext uri="{FF2B5EF4-FFF2-40B4-BE49-F238E27FC236}">
                <a16:creationId xmlns:a16="http://schemas.microsoft.com/office/drawing/2014/main" id="{E838874D-7499-2423-FE6F-B090E4976E7E}"/>
              </a:ext>
            </a:extLst>
          </p:cNvPr>
          <p:cNvSpPr>
            <a:spLocks noGrp="1"/>
          </p:cNvSpPr>
          <p:nvPr>
            <p:ph idx="1"/>
          </p:nvPr>
        </p:nvSpPr>
        <p:spPr/>
        <p:txBody>
          <a:bodyPr/>
          <a:lstStyle/>
          <a:p>
            <a:pPr algn="l"/>
            <a:endParaRPr lang="en-US" b="0" i="0" dirty="0">
              <a:solidFill>
                <a:srgbClr val="000000"/>
              </a:solidFill>
              <a:effectLst/>
              <a:latin typeface="var(--notebook-cell-output-font-family)"/>
            </a:endParaRPr>
          </a:p>
          <a:p>
            <a:pPr algn="l"/>
            <a:endParaRPr lang="en-US" dirty="0">
              <a:solidFill>
                <a:srgbClr val="000000"/>
              </a:solidFill>
              <a:latin typeface="var(--notebook-cell-output-font-family)"/>
            </a:endParaRPr>
          </a:p>
          <a:p>
            <a:pPr algn="l"/>
            <a:r>
              <a:rPr lang="en-US" b="0" i="0" dirty="0">
                <a:solidFill>
                  <a:srgbClr val="000000"/>
                </a:solidFill>
                <a:effectLst/>
                <a:latin typeface="var(--notebook-cell-output-font-family)"/>
              </a:rPr>
              <a:t>On average, a male will travel: 22.55km </a:t>
            </a:r>
            <a:endParaRPr lang="en-US" b="0" i="0" dirty="0">
              <a:solidFill>
                <a:srgbClr val="000000"/>
              </a:solidFill>
              <a:effectLst/>
              <a:latin typeface="Segoe WPC"/>
            </a:endParaRPr>
          </a:p>
          <a:p>
            <a:pPr algn="l"/>
            <a:endParaRPr lang="en-US" b="0" i="0" dirty="0">
              <a:solidFill>
                <a:srgbClr val="000000"/>
              </a:solidFill>
              <a:effectLst/>
              <a:latin typeface="var(--notebook-cell-output-font-family)"/>
            </a:endParaRPr>
          </a:p>
          <a:p>
            <a:pPr algn="l"/>
            <a:r>
              <a:rPr lang="en-US" b="0" i="0" dirty="0">
                <a:solidFill>
                  <a:srgbClr val="000000"/>
                </a:solidFill>
                <a:effectLst/>
                <a:latin typeface="var(--notebook-cell-output-font-family)"/>
              </a:rPr>
              <a:t>On average, a female will travel: 22.59km </a:t>
            </a:r>
          </a:p>
          <a:p>
            <a:pPr algn="l"/>
            <a:endParaRPr lang="en-US" dirty="0">
              <a:solidFill>
                <a:srgbClr val="000000"/>
              </a:solidFill>
              <a:latin typeface="var(--notebook-cell-output-font-family)"/>
            </a:endParaRPr>
          </a:p>
          <a:p>
            <a:r>
              <a:rPr lang="en-US" b="0" dirty="0">
                <a:solidFill>
                  <a:srgbClr val="000000"/>
                </a:solidFill>
                <a:effectLst/>
                <a:latin typeface="Consolas" panose="020B0609020204030204" pitchFamily="49" charset="0"/>
              </a:rPr>
              <a:t>Conclusion: There is no correlation between gender and distance travelled.</a:t>
            </a:r>
          </a:p>
          <a:p>
            <a:pPr marL="0" indent="0" algn="l">
              <a:buNone/>
            </a:pPr>
            <a:endParaRPr lang="en-US" b="0" i="0" dirty="0">
              <a:solidFill>
                <a:srgbClr val="000000"/>
              </a:solidFill>
              <a:effectLst/>
              <a:latin typeface="Segoe WPC"/>
            </a:endParaRPr>
          </a:p>
        </p:txBody>
      </p:sp>
    </p:spTree>
    <p:extLst>
      <p:ext uri="{BB962C8B-B14F-4D97-AF65-F5344CB8AC3E}">
        <p14:creationId xmlns:p14="http://schemas.microsoft.com/office/powerpoint/2010/main" val="2720089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99E2-5D94-BCDC-D124-A12D0B07D942}"/>
              </a:ext>
            </a:extLst>
          </p:cNvPr>
          <p:cNvSpPr>
            <a:spLocks noGrp="1"/>
          </p:cNvSpPr>
          <p:nvPr>
            <p:ph type="title"/>
          </p:nvPr>
        </p:nvSpPr>
        <p:spPr/>
        <p:txBody>
          <a:bodyPr/>
          <a:lstStyle/>
          <a:p>
            <a:r>
              <a:rPr lang="en-US" b="0" dirty="0">
                <a:solidFill>
                  <a:srgbClr val="000000"/>
                </a:solidFill>
                <a:effectLst/>
                <a:latin typeface="Consolas" panose="020B0609020204030204" pitchFamily="49" charset="0"/>
              </a:rPr>
              <a:t>PERCENTAGE OF USERS BY CITY</a:t>
            </a:r>
            <a:br>
              <a:rPr lang="en-US" b="0" dirty="0">
                <a:solidFill>
                  <a:srgbClr val="000000"/>
                </a:solidFill>
                <a:effectLst/>
                <a:latin typeface="Consolas" panose="020B0609020204030204" pitchFamily="49" charset="0"/>
              </a:rPr>
            </a:br>
            <a:endParaRPr lang="en-US" dirty="0"/>
          </a:p>
        </p:txBody>
      </p:sp>
      <p:pic>
        <p:nvPicPr>
          <p:cNvPr id="5" name="Content Placeholder 4">
            <a:extLst>
              <a:ext uri="{FF2B5EF4-FFF2-40B4-BE49-F238E27FC236}">
                <a16:creationId xmlns:a16="http://schemas.microsoft.com/office/drawing/2014/main" id="{C76B5931-3F2D-84D9-543E-208B838653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338" y="1863099"/>
            <a:ext cx="5804455" cy="3841917"/>
          </a:xfrm>
        </p:spPr>
      </p:pic>
    </p:spTree>
    <p:extLst>
      <p:ext uri="{BB962C8B-B14F-4D97-AF65-F5344CB8AC3E}">
        <p14:creationId xmlns:p14="http://schemas.microsoft.com/office/powerpoint/2010/main" val="1079021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A5AC-9AB2-175E-45D8-5BD3E06C32F2}"/>
              </a:ext>
            </a:extLst>
          </p:cNvPr>
          <p:cNvSpPr>
            <a:spLocks noGrp="1"/>
          </p:cNvSpPr>
          <p:nvPr>
            <p:ph type="title"/>
          </p:nvPr>
        </p:nvSpPr>
        <p:spPr/>
        <p:txBody>
          <a:bodyPr>
            <a:normAutofit/>
          </a:bodyPr>
          <a:lstStyle/>
          <a:p>
            <a:r>
              <a:rPr lang="en-US" b="0" dirty="0">
                <a:solidFill>
                  <a:srgbClr val="000000"/>
                </a:solidFill>
                <a:effectLst/>
                <a:latin typeface="Consolas" panose="020B0609020204030204" pitchFamily="49" charset="0"/>
              </a:rPr>
              <a:t>WHICH COMPANY MADE MORE PROFIT PER KM TRAVELLED IN 2018?</a:t>
            </a:r>
            <a:endParaRPr lang="en-US" dirty="0"/>
          </a:p>
        </p:txBody>
      </p:sp>
      <p:sp>
        <p:nvSpPr>
          <p:cNvPr id="3" name="Content Placeholder 2">
            <a:extLst>
              <a:ext uri="{FF2B5EF4-FFF2-40B4-BE49-F238E27FC236}">
                <a16:creationId xmlns:a16="http://schemas.microsoft.com/office/drawing/2014/main" id="{EB42F6F3-4FED-B57C-EC32-87B9D5695B47}"/>
              </a:ext>
            </a:extLst>
          </p:cNvPr>
          <p:cNvSpPr>
            <a:spLocks noGrp="1"/>
          </p:cNvSpPr>
          <p:nvPr>
            <p:ph idx="1"/>
          </p:nvPr>
        </p:nvSpPr>
        <p:spPr/>
        <p:txBody>
          <a:bodyPr/>
          <a:lstStyle/>
          <a:p>
            <a:pPr algn="l"/>
            <a:r>
              <a:rPr lang="en-US" b="0" i="0" dirty="0">
                <a:solidFill>
                  <a:srgbClr val="000000"/>
                </a:solidFill>
                <a:effectLst/>
                <a:latin typeface="var(--notebook-cell-output-font-family)"/>
              </a:rPr>
              <a:t>Yellow Cab makes 6.36 dollars per km travelled! </a:t>
            </a:r>
          </a:p>
          <a:p>
            <a:pPr algn="l"/>
            <a:endParaRPr lang="en-US" dirty="0">
              <a:solidFill>
                <a:srgbClr val="000000"/>
              </a:solidFill>
              <a:latin typeface="var(--notebook-cell-output-font-family)"/>
            </a:endParaRPr>
          </a:p>
          <a:p>
            <a:pPr algn="l"/>
            <a:endParaRPr lang="en-US" b="0" i="0" dirty="0">
              <a:solidFill>
                <a:srgbClr val="000000"/>
              </a:solidFill>
              <a:effectLst/>
              <a:latin typeface="Segoe WPC"/>
            </a:endParaRPr>
          </a:p>
          <a:p>
            <a:r>
              <a:rPr lang="en-US" b="0" i="0" dirty="0">
                <a:solidFill>
                  <a:srgbClr val="000000"/>
                </a:solidFill>
                <a:effectLst/>
                <a:latin typeface="Consolas" panose="020B0609020204030204" pitchFamily="49" charset="0"/>
              </a:rPr>
              <a:t>Pink Cab makes 2.36 dollars per km travelled!</a:t>
            </a:r>
            <a:endParaRPr lang="en-US" dirty="0"/>
          </a:p>
        </p:txBody>
      </p:sp>
    </p:spTree>
    <p:extLst>
      <p:ext uri="{BB962C8B-B14F-4D97-AF65-F5344CB8AC3E}">
        <p14:creationId xmlns:p14="http://schemas.microsoft.com/office/powerpoint/2010/main" val="917562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33E9C-98AD-537E-9F37-A6E4D247656E}"/>
              </a:ext>
            </a:extLst>
          </p:cNvPr>
          <p:cNvSpPr>
            <a:spLocks noGrp="1"/>
          </p:cNvSpPr>
          <p:nvPr>
            <p:ph type="title"/>
          </p:nvPr>
        </p:nvSpPr>
        <p:spPr/>
        <p:txBody>
          <a:bodyPr/>
          <a:lstStyle/>
          <a:p>
            <a:pPr algn="ctr"/>
            <a:r>
              <a:rPr lang="en-US" dirty="0"/>
              <a:t>Recommendation</a:t>
            </a:r>
          </a:p>
        </p:txBody>
      </p:sp>
      <p:sp>
        <p:nvSpPr>
          <p:cNvPr id="3" name="Content Placeholder 2">
            <a:extLst>
              <a:ext uri="{FF2B5EF4-FFF2-40B4-BE49-F238E27FC236}">
                <a16:creationId xmlns:a16="http://schemas.microsoft.com/office/drawing/2014/main" id="{7F6FCAA6-7E75-477D-7256-72EC413BE612}"/>
              </a:ext>
            </a:extLst>
          </p:cNvPr>
          <p:cNvSpPr>
            <a:spLocks noGrp="1"/>
          </p:cNvSpPr>
          <p:nvPr>
            <p:ph idx="1"/>
          </p:nvPr>
        </p:nvSpPr>
        <p:spPr/>
        <p:txBody>
          <a:bodyPr>
            <a:normAutofit/>
          </a:bodyPr>
          <a:lstStyle/>
          <a:p>
            <a:r>
              <a:rPr lang="en-US" b="0" dirty="0">
                <a:solidFill>
                  <a:srgbClr val="000000"/>
                </a:solidFill>
                <a:effectLst/>
                <a:latin typeface="Consolas" panose="020B0609020204030204" pitchFamily="49" charset="0"/>
              </a:rPr>
              <a:t>We have evaluated both companies on the following points:</a:t>
            </a:r>
          </a:p>
          <a:p>
            <a:br>
              <a:rPr lang="en-US" b="0" dirty="0">
                <a:solidFill>
                  <a:srgbClr val="000000"/>
                </a:solidFill>
                <a:effectLst/>
                <a:latin typeface="Consolas" panose="020B0609020204030204" pitchFamily="49" charset="0"/>
              </a:rPr>
            </a:br>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Profit of Previous 3 years: Yellow cab has made around 9 times more profit than Pink Cab did during the period of 2016-2018</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Profit by Year: We observed a decline in profit in both companies, nevertheless, Yellow Cab still has a much higher profit percentage each year averaging around 34.6% profit, while Pink Cab only averages 18.97%.</a:t>
            </a:r>
          </a:p>
          <a:p>
            <a:endParaRPr lang="en-US" dirty="0"/>
          </a:p>
        </p:txBody>
      </p:sp>
    </p:spTree>
    <p:extLst>
      <p:ext uri="{BB962C8B-B14F-4D97-AF65-F5344CB8AC3E}">
        <p14:creationId xmlns:p14="http://schemas.microsoft.com/office/powerpoint/2010/main" val="649056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BA0C-3900-6C32-2938-4C55A17D17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EB446E-DC3A-0B43-107A-8AB83AD8CD07}"/>
              </a:ext>
            </a:extLst>
          </p:cNvPr>
          <p:cNvSpPr>
            <a:spLocks noGrp="1"/>
          </p:cNvSpPr>
          <p:nvPr>
            <p:ph idx="1"/>
          </p:nvPr>
        </p:nvSpPr>
        <p:spPr/>
        <p:txBody>
          <a:bodyPr>
            <a:normAutofit fontScale="92500"/>
          </a:bodyPr>
          <a:lstStyle/>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Average Profit Per KM: Yellow Cab profits almost 3 times more than Pink Cab does in each km traveled</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Profit Gender Wise: Males contribute the most to both companies profits and at around the same percentage.</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Profit based on income: By analyzing the data, we observed that customers, in both companies, belong to similar social class. We also notice that both companies make the most profit off of customers with higher income (&gt;15 000).</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Seasonality in the demand: We noticed that the demand spikes during winter in both companies.</a:t>
            </a:r>
          </a:p>
          <a:p>
            <a:r>
              <a:rPr lang="en-US" b="0" dirty="0">
                <a:solidFill>
                  <a:srgbClr val="0451A5"/>
                </a:solidFill>
                <a:effectLst/>
                <a:latin typeface="Consolas" panose="020B0609020204030204" pitchFamily="49" charset="0"/>
              </a:rPr>
              <a:t>-</a:t>
            </a:r>
            <a:r>
              <a:rPr lang="en-US" b="0" dirty="0">
                <a:solidFill>
                  <a:srgbClr val="000000"/>
                </a:solidFill>
                <a:effectLst/>
                <a:latin typeface="Consolas" panose="020B0609020204030204" pitchFamily="49" charset="0"/>
              </a:rPr>
              <a:t> Cab Market is most popular in San Francisco</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Based on those points, we recommend the investment in Yellow Cab.</a:t>
            </a:r>
          </a:p>
          <a:p>
            <a:endParaRPr lang="en-US" dirty="0"/>
          </a:p>
        </p:txBody>
      </p:sp>
    </p:spTree>
    <p:extLst>
      <p:ext uri="{BB962C8B-B14F-4D97-AF65-F5344CB8AC3E}">
        <p14:creationId xmlns:p14="http://schemas.microsoft.com/office/powerpoint/2010/main" val="210982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E799-6ECD-6DBE-CA18-012CBF3095F9}"/>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FFF5176-F63D-511F-B2A4-4FC025E7A196}"/>
              </a:ext>
            </a:extLst>
          </p:cNvPr>
          <p:cNvSpPr>
            <a:spLocks noGrp="1"/>
          </p:cNvSpPr>
          <p:nvPr>
            <p:ph idx="1"/>
          </p:nvPr>
        </p:nvSpPr>
        <p:spPr/>
        <p:txBody>
          <a:bodyPr/>
          <a:lstStyle/>
          <a:p>
            <a:r>
              <a:rPr lang="en-US" dirty="0"/>
              <a:t>In our analysis we relied on 4 data files:</a:t>
            </a:r>
          </a:p>
          <a:p>
            <a:pPr marL="514350" indent="-514350">
              <a:buFont typeface="+mj-lt"/>
              <a:buAutoNum type="arabicPeriod"/>
            </a:pPr>
            <a:r>
              <a:rPr lang="en-US" dirty="0"/>
              <a:t>Cab_Data.csv: Detailed the transactions (Cost/Revenue/Km traveled…)</a:t>
            </a:r>
          </a:p>
          <a:p>
            <a:pPr marL="514350" indent="-514350">
              <a:buFont typeface="+mj-lt"/>
              <a:buAutoNum type="arabicPeriod"/>
            </a:pPr>
            <a:r>
              <a:rPr lang="en-US" dirty="0"/>
              <a:t>City.csv: Gave the number of users by city </a:t>
            </a:r>
          </a:p>
          <a:p>
            <a:pPr marL="514350" indent="-514350">
              <a:buFont typeface="+mj-lt"/>
              <a:buAutoNum type="arabicPeriod"/>
            </a:pPr>
            <a:r>
              <a:rPr lang="en-US" dirty="0"/>
              <a:t>Customer_ID.csv: Information about each user (Gender/Age/Income)</a:t>
            </a:r>
          </a:p>
          <a:p>
            <a:pPr marL="514350" indent="-514350">
              <a:buFont typeface="+mj-lt"/>
              <a:buAutoNum type="arabicPeriod"/>
            </a:pPr>
            <a:r>
              <a:rPr lang="en-US" dirty="0"/>
              <a:t>Transaction_ID.csv: Connected between the transaction and the user.</a:t>
            </a:r>
          </a:p>
        </p:txBody>
      </p:sp>
    </p:spTree>
    <p:extLst>
      <p:ext uri="{BB962C8B-B14F-4D97-AF65-F5344CB8AC3E}">
        <p14:creationId xmlns:p14="http://schemas.microsoft.com/office/powerpoint/2010/main" val="425795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19677E-D6BC-81E8-7F13-7CE5BB717D34}"/>
              </a:ext>
            </a:extLst>
          </p:cNvPr>
          <p:cNvSpPr>
            <a:spLocks noGrp="1"/>
          </p:cNvSpPr>
          <p:nvPr>
            <p:ph idx="1"/>
          </p:nvPr>
        </p:nvSpPr>
        <p:spPr/>
        <p:txBody>
          <a:bodyPr/>
          <a:lstStyle/>
          <a:p>
            <a:r>
              <a:rPr lang="en-US" dirty="0"/>
              <a:t>As we are dealing with 4 separate files, it is hard to get as much information as if they were all combined in one file. We had to first get a table that groups the data.</a:t>
            </a:r>
          </a:p>
        </p:txBody>
      </p:sp>
    </p:spTree>
    <p:extLst>
      <p:ext uri="{BB962C8B-B14F-4D97-AF65-F5344CB8AC3E}">
        <p14:creationId xmlns:p14="http://schemas.microsoft.com/office/powerpoint/2010/main" val="419995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FA59-11DB-C22F-4111-3A402356E6CB}"/>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AFA9465D-3112-13F5-0B80-EC4FE6EFED1E}"/>
              </a:ext>
            </a:extLst>
          </p:cNvPr>
          <p:cNvSpPr>
            <a:spLocks noGrp="1"/>
          </p:cNvSpPr>
          <p:nvPr>
            <p:ph idx="1"/>
          </p:nvPr>
        </p:nvSpPr>
        <p:spPr/>
        <p:txBody>
          <a:bodyPr>
            <a:normAutofit/>
          </a:bodyPr>
          <a:lstStyle/>
          <a:p>
            <a:r>
              <a:rPr lang="en-US" dirty="0"/>
              <a:t>Using Pandas library on python, we are able to connect between customer ID (in file Customer_ID.csv) and transaction ID (in file Transaction_ID.csv) and file Cab_Data.csv:</a:t>
            </a:r>
          </a:p>
          <a:p>
            <a:endParaRPr lang="en-US" dirty="0"/>
          </a:p>
          <a:p>
            <a:endParaRPr lang="en-US" dirty="0"/>
          </a:p>
        </p:txBody>
      </p:sp>
    </p:spTree>
    <p:extLst>
      <p:ext uri="{BB962C8B-B14F-4D97-AF65-F5344CB8AC3E}">
        <p14:creationId xmlns:p14="http://schemas.microsoft.com/office/powerpoint/2010/main" val="4258672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51A90D-31B9-B1C0-CE2F-A06E7F02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496" y="197120"/>
            <a:ext cx="9181008" cy="6463759"/>
          </a:xfrm>
          <a:prstGeom prst="rect">
            <a:avLst/>
          </a:prstGeom>
        </p:spPr>
      </p:pic>
    </p:spTree>
    <p:extLst>
      <p:ext uri="{BB962C8B-B14F-4D97-AF65-F5344CB8AC3E}">
        <p14:creationId xmlns:p14="http://schemas.microsoft.com/office/powerpoint/2010/main" val="204896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E8EB-3151-C597-E975-17FA721A9B38}"/>
              </a:ext>
            </a:extLst>
          </p:cNvPr>
          <p:cNvSpPr>
            <a:spLocks noGrp="1"/>
          </p:cNvSpPr>
          <p:nvPr>
            <p:ph type="title"/>
          </p:nvPr>
        </p:nvSpPr>
        <p:spPr/>
        <p:txBody>
          <a:bodyPr/>
          <a:lstStyle/>
          <a:p>
            <a:pPr algn="ctr"/>
            <a:r>
              <a:rPr lang="en-US" dirty="0"/>
              <a:t>EDA</a:t>
            </a:r>
          </a:p>
        </p:txBody>
      </p:sp>
      <p:sp>
        <p:nvSpPr>
          <p:cNvPr id="3" name="Content Placeholder 2">
            <a:extLst>
              <a:ext uri="{FF2B5EF4-FFF2-40B4-BE49-F238E27FC236}">
                <a16:creationId xmlns:a16="http://schemas.microsoft.com/office/drawing/2014/main" id="{FA75A8CD-0680-7B25-659D-842D564FEB78}"/>
              </a:ext>
            </a:extLst>
          </p:cNvPr>
          <p:cNvSpPr>
            <a:spLocks noGrp="1"/>
          </p:cNvSpPr>
          <p:nvPr>
            <p:ph idx="1"/>
          </p:nvPr>
        </p:nvSpPr>
        <p:spPr/>
        <p:txBody>
          <a:bodyPr>
            <a:normAutofit/>
          </a:bodyPr>
          <a:lstStyle/>
          <a:p>
            <a:r>
              <a:rPr lang="en-US" sz="2800" dirty="0"/>
              <a:t>DATA EXPLORATION:</a:t>
            </a:r>
          </a:p>
          <a:p>
            <a:pPr marL="0" indent="0">
              <a:buNone/>
            </a:pPr>
            <a:r>
              <a:rPr lang="en-US" sz="2800" dirty="0"/>
              <a:t>We have a total of 355,032 data points</a:t>
            </a:r>
            <a:br>
              <a:rPr lang="en-US" sz="2800" dirty="0"/>
            </a:br>
            <a:r>
              <a:rPr lang="en-US" sz="2800" dirty="0"/>
              <a:t>We also have 4 .csv files:</a:t>
            </a:r>
            <a:endParaRPr lang="en-US" dirty="0"/>
          </a:p>
          <a:p>
            <a:pPr marL="0" indent="0">
              <a:buNone/>
            </a:pPr>
            <a:r>
              <a:rPr lang="en-US" sz="2800" dirty="0"/>
              <a:t>-Cab_Data.csv: 7 features</a:t>
            </a:r>
            <a:br>
              <a:rPr lang="en-US" sz="2800" dirty="0"/>
            </a:br>
            <a:r>
              <a:rPr lang="en-US" dirty="0"/>
              <a:t>-</a:t>
            </a:r>
            <a:r>
              <a:rPr lang="en-US" sz="2800" dirty="0"/>
              <a:t>City.csv: 3 features</a:t>
            </a:r>
            <a:br>
              <a:rPr lang="en-US" sz="2800" dirty="0"/>
            </a:br>
            <a:r>
              <a:rPr lang="en-US" sz="2800" dirty="0"/>
              <a:t>-Customer_ID.csv: 4 features</a:t>
            </a:r>
            <a:br>
              <a:rPr lang="en-US" sz="2800" dirty="0"/>
            </a:br>
            <a:r>
              <a:rPr lang="en-US" sz="2800" dirty="0"/>
              <a:t>-Transaction_ID.csv: 3 features</a:t>
            </a:r>
          </a:p>
          <a:p>
            <a:endParaRPr lang="en-US" sz="2800" dirty="0"/>
          </a:p>
        </p:txBody>
      </p:sp>
    </p:spTree>
    <p:extLst>
      <p:ext uri="{BB962C8B-B14F-4D97-AF65-F5344CB8AC3E}">
        <p14:creationId xmlns:p14="http://schemas.microsoft.com/office/powerpoint/2010/main" val="214175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EF01-1425-CA00-D52F-CF1DC26EB3AE}"/>
              </a:ext>
            </a:extLst>
          </p:cNvPr>
          <p:cNvSpPr>
            <a:spLocks noGrp="1"/>
          </p:cNvSpPr>
          <p:nvPr>
            <p:ph type="title"/>
          </p:nvPr>
        </p:nvSpPr>
        <p:spPr/>
        <p:txBody>
          <a:bodyPr>
            <a:normAutofit/>
          </a:bodyPr>
          <a:lstStyle/>
          <a:p>
            <a:r>
              <a:rPr lang="en-US" b="0" dirty="0">
                <a:solidFill>
                  <a:srgbClr val="000000"/>
                </a:solidFill>
                <a:effectLst/>
                <a:latin typeface="Consolas" panose="020B0609020204030204" pitchFamily="49" charset="0"/>
              </a:rPr>
              <a:t>WHAT IS THE MEAN AGE OF CAB USERS IN EACH COMPANY?</a:t>
            </a:r>
            <a:endParaRPr lang="en-US" dirty="0"/>
          </a:p>
        </p:txBody>
      </p:sp>
      <p:sp>
        <p:nvSpPr>
          <p:cNvPr id="3" name="Content Placeholder 2">
            <a:extLst>
              <a:ext uri="{FF2B5EF4-FFF2-40B4-BE49-F238E27FC236}">
                <a16:creationId xmlns:a16="http://schemas.microsoft.com/office/drawing/2014/main" id="{A3B173BB-E1A8-1E46-5A77-52EF2C0BFABE}"/>
              </a:ext>
            </a:extLst>
          </p:cNvPr>
          <p:cNvSpPr>
            <a:spLocks noGrp="1"/>
          </p:cNvSpPr>
          <p:nvPr>
            <p:ph idx="1"/>
          </p:nvPr>
        </p:nvSpPr>
        <p:spPr/>
        <p:txBody>
          <a:bodyPr/>
          <a:lstStyle/>
          <a:p>
            <a:endParaRPr lang="en-US" b="0" i="0" dirty="0">
              <a:solidFill>
                <a:srgbClr val="000000"/>
              </a:solidFill>
              <a:effectLst/>
              <a:latin typeface="Consolas" panose="020B0609020204030204" pitchFamily="49" charset="0"/>
            </a:endParaRPr>
          </a:p>
          <a:p>
            <a:endParaRPr lang="en-US" dirty="0">
              <a:solidFill>
                <a:srgbClr val="000000"/>
              </a:solidFill>
              <a:latin typeface="Consolas" panose="020B0609020204030204" pitchFamily="49" charset="0"/>
            </a:endParaRPr>
          </a:p>
          <a:p>
            <a:r>
              <a:rPr lang="en-US" b="0" i="0" dirty="0">
                <a:solidFill>
                  <a:srgbClr val="000000"/>
                </a:solidFill>
                <a:effectLst/>
                <a:latin typeface="Consolas" panose="020B0609020204030204" pitchFamily="49" charset="0"/>
              </a:rPr>
              <a:t>Mean age of Yellow cab users: 35.34 </a:t>
            </a:r>
          </a:p>
          <a:p>
            <a:endParaRPr lang="en-US" dirty="0">
              <a:solidFill>
                <a:srgbClr val="000000"/>
              </a:solidFill>
              <a:latin typeface="Consolas" panose="020B0609020204030204" pitchFamily="49" charset="0"/>
            </a:endParaRPr>
          </a:p>
          <a:p>
            <a:endParaRPr lang="en-US" b="0" i="0" dirty="0">
              <a:solidFill>
                <a:srgbClr val="000000"/>
              </a:solidFill>
              <a:effectLst/>
              <a:latin typeface="Consolas" panose="020B0609020204030204" pitchFamily="49" charset="0"/>
            </a:endParaRPr>
          </a:p>
          <a:p>
            <a:r>
              <a:rPr lang="en-US" b="0" i="0" dirty="0">
                <a:solidFill>
                  <a:srgbClr val="000000"/>
                </a:solidFill>
                <a:effectLst/>
                <a:latin typeface="Consolas" panose="020B0609020204030204" pitchFamily="49" charset="0"/>
              </a:rPr>
              <a:t>Mean age of Pink cab users: 35.32</a:t>
            </a:r>
            <a:endParaRPr lang="en-US" dirty="0"/>
          </a:p>
        </p:txBody>
      </p:sp>
    </p:spTree>
    <p:extLst>
      <p:ext uri="{BB962C8B-B14F-4D97-AF65-F5344CB8AC3E}">
        <p14:creationId xmlns:p14="http://schemas.microsoft.com/office/powerpoint/2010/main" val="304806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5238-8B72-7208-C2D2-EC595BF2E69C}"/>
              </a:ext>
            </a:extLst>
          </p:cNvPr>
          <p:cNvSpPr>
            <a:spLocks noGrp="1"/>
          </p:cNvSpPr>
          <p:nvPr>
            <p:ph type="title"/>
          </p:nvPr>
        </p:nvSpPr>
        <p:spPr/>
        <p:txBody>
          <a:bodyPr/>
          <a:lstStyle/>
          <a:p>
            <a:pPr algn="ctr"/>
            <a:r>
              <a:rPr lang="en-US" dirty="0"/>
              <a:t>Profit Analysis</a:t>
            </a:r>
          </a:p>
        </p:txBody>
      </p:sp>
      <p:sp>
        <p:nvSpPr>
          <p:cNvPr id="5" name="Content Placeholder 4">
            <a:extLst>
              <a:ext uri="{FF2B5EF4-FFF2-40B4-BE49-F238E27FC236}">
                <a16:creationId xmlns:a16="http://schemas.microsoft.com/office/drawing/2014/main" id="{F9B407E5-087F-F07E-A6B0-4EFCC4F0101D}"/>
              </a:ext>
            </a:extLst>
          </p:cNvPr>
          <p:cNvSpPr>
            <a:spLocks noGrp="1"/>
          </p:cNvSpPr>
          <p:nvPr>
            <p:ph idx="1"/>
          </p:nvPr>
        </p:nvSpPr>
        <p:spPr/>
        <p:txBody>
          <a:bodyPr/>
          <a:lstStyle/>
          <a:p>
            <a:r>
              <a:rPr lang="en-US" b="0" dirty="0">
                <a:solidFill>
                  <a:srgbClr val="000000"/>
                </a:solidFill>
                <a:effectLst/>
                <a:latin typeface="Consolas" panose="020B0609020204030204" pitchFamily="49" charset="0"/>
              </a:rPr>
              <a:t>What is the revenue by year of each company by Year?</a:t>
            </a:r>
          </a:p>
          <a:p>
            <a:pPr algn="ctr"/>
            <a:r>
              <a:rPr lang="en-US" dirty="0"/>
              <a:t>YELLOW CAB</a:t>
            </a:r>
          </a:p>
        </p:txBody>
      </p:sp>
      <p:pic>
        <p:nvPicPr>
          <p:cNvPr id="7" name="Picture 6">
            <a:extLst>
              <a:ext uri="{FF2B5EF4-FFF2-40B4-BE49-F238E27FC236}">
                <a16:creationId xmlns:a16="http://schemas.microsoft.com/office/drawing/2014/main" id="{FD97093B-3A25-7D42-201E-46FED15D0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759" y="2755985"/>
            <a:ext cx="4723809" cy="3352381"/>
          </a:xfrm>
          <a:prstGeom prst="rect">
            <a:avLst/>
          </a:prstGeom>
        </p:spPr>
      </p:pic>
    </p:spTree>
    <p:extLst>
      <p:ext uri="{BB962C8B-B14F-4D97-AF65-F5344CB8AC3E}">
        <p14:creationId xmlns:p14="http://schemas.microsoft.com/office/powerpoint/2010/main" val="168887347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90</TotalTime>
  <Words>732</Words>
  <Application>Microsoft Office PowerPoint</Application>
  <PresentationFormat>Widescreen</PresentationFormat>
  <Paragraphs>70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Century Schoolbook</vt:lpstr>
      <vt:lpstr>Consolas</vt:lpstr>
      <vt:lpstr>Segoe WPC</vt:lpstr>
      <vt:lpstr>var(--notebook-cell-output-font-family)</vt:lpstr>
      <vt:lpstr>Wingdings 2</vt:lpstr>
      <vt:lpstr>View</vt:lpstr>
      <vt:lpstr>Exploratory Data Analysis</vt:lpstr>
      <vt:lpstr>Executive Summary</vt:lpstr>
      <vt:lpstr>Problem Statement</vt:lpstr>
      <vt:lpstr>PowerPoint Presentation</vt:lpstr>
      <vt:lpstr>Approach</vt:lpstr>
      <vt:lpstr>PowerPoint Presentation</vt:lpstr>
      <vt:lpstr>EDA</vt:lpstr>
      <vt:lpstr>WHAT IS THE MEAN AGE OF CAB USERS IN EACH COMPANY?</vt:lpstr>
      <vt:lpstr>Profit Analysis</vt:lpstr>
      <vt:lpstr>PowerPoint Presentation</vt:lpstr>
      <vt:lpstr>MOST COMMON METHOD OF PAYMENT BY COMPANY</vt:lpstr>
      <vt:lpstr>PowerPoint Presentation</vt:lpstr>
      <vt:lpstr>SEASONALITY OF DEMAND</vt:lpstr>
      <vt:lpstr>PowerPoint Presentation</vt:lpstr>
      <vt:lpstr>PowerPoint Presentation</vt:lpstr>
      <vt:lpstr>GENDER DISTRIBUTION BY COMPANY</vt:lpstr>
      <vt:lpstr>PowerPoint Presentation</vt:lpstr>
      <vt:lpstr>WHAT ARE THE CORRELATED FEATURES?</vt:lpstr>
      <vt:lpstr>PowerPoint Presentation</vt:lpstr>
      <vt:lpstr>IS THERE A CORRELATION BETWEEN GENDER AND DISTANCE TRAVELLED?</vt:lpstr>
      <vt:lpstr>PERCENTAGE OF USERS BY CITY </vt:lpstr>
      <vt:lpstr>WHICH COMPANY MADE MORE PROFIT PER KM TRAVELLED IN 2018?</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Mohamed Amine Kina</dc:creator>
  <cp:lastModifiedBy>Kina, Mohamed Amine</cp:lastModifiedBy>
  <cp:revision>3</cp:revision>
  <dcterms:created xsi:type="dcterms:W3CDTF">2022-07-17T20:27:17Z</dcterms:created>
  <dcterms:modified xsi:type="dcterms:W3CDTF">2022-11-12T15:32:35Z</dcterms:modified>
</cp:coreProperties>
</file>