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F314B6-2BFE-4FD7-BA5A-CCD63E9AAC1D}" type="datetimeFigureOut">
              <a:rPr lang="en-US" smtClean="0"/>
              <a:t>7/20/2022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2E0FB-1BC7-44D6-80E8-7749BC8B96FE}" type="slidenum">
              <a:rPr lang="en-US" smtClean="0"/>
              <a:t>‹#›</a:t>
            </a:fld>
            <a:endParaRPr lang="en-US"/>
          </a:p>
        </p:txBody>
      </p:sp>
    </p:spTree>
    <p:extLst>
      <p:ext uri="{BB962C8B-B14F-4D97-AF65-F5344CB8AC3E}">
        <p14:creationId xmlns:p14="http://schemas.microsoft.com/office/powerpoint/2010/main" val="262527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12E0FB-1BC7-44D6-80E8-7749BC8B96FE}" type="slidenum">
              <a:rPr lang="en-US" smtClean="0"/>
              <a:t>13</a:t>
            </a:fld>
            <a:endParaRPr lang="en-US"/>
          </a:p>
        </p:txBody>
      </p:sp>
    </p:spTree>
    <p:extLst>
      <p:ext uri="{BB962C8B-B14F-4D97-AF65-F5344CB8AC3E}">
        <p14:creationId xmlns:p14="http://schemas.microsoft.com/office/powerpoint/2010/main" val="1052847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CA7E8071-E1FC-4E26-8C86-CF6979415689}" type="datetimeFigureOut">
              <a:rPr lang="fr-MA" smtClean="0"/>
              <a:t>20/07/2022</a:t>
            </a:fld>
            <a:endParaRPr lang="fr-M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fr-M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0EB1579-2E59-4645-8AA8-C1F857C0ACF0}" type="slidenum">
              <a:rPr lang="fr-MA" smtClean="0"/>
              <a:t>‹#›</a:t>
            </a:fld>
            <a:endParaRPr lang="fr-M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71805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E8071-E1FC-4E26-8C86-CF6979415689}" type="datetimeFigureOut">
              <a:rPr lang="fr-MA" smtClean="0"/>
              <a:t>20/07/2022</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00EB1579-2E59-4645-8AA8-C1F857C0ACF0}" type="slidenum">
              <a:rPr lang="fr-MA" smtClean="0"/>
              <a:t>‹#›</a:t>
            </a:fld>
            <a:endParaRPr lang="fr-MA"/>
          </a:p>
        </p:txBody>
      </p:sp>
    </p:spTree>
    <p:extLst>
      <p:ext uri="{BB962C8B-B14F-4D97-AF65-F5344CB8AC3E}">
        <p14:creationId xmlns:p14="http://schemas.microsoft.com/office/powerpoint/2010/main" val="174841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E8071-E1FC-4E26-8C86-CF6979415689}" type="datetimeFigureOut">
              <a:rPr lang="fr-MA" smtClean="0"/>
              <a:t>20/07/2022</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00EB1579-2E59-4645-8AA8-C1F857C0ACF0}" type="slidenum">
              <a:rPr lang="fr-MA" smtClean="0"/>
              <a:t>‹#›</a:t>
            </a:fld>
            <a:endParaRPr lang="fr-MA"/>
          </a:p>
        </p:txBody>
      </p:sp>
    </p:spTree>
    <p:extLst>
      <p:ext uri="{BB962C8B-B14F-4D97-AF65-F5344CB8AC3E}">
        <p14:creationId xmlns:p14="http://schemas.microsoft.com/office/powerpoint/2010/main" val="1123428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E8071-E1FC-4E26-8C86-CF6979415689}" type="datetimeFigureOut">
              <a:rPr lang="fr-MA" smtClean="0"/>
              <a:t>20/07/2022</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00EB1579-2E59-4645-8AA8-C1F857C0ACF0}" type="slidenum">
              <a:rPr lang="fr-MA" smtClean="0"/>
              <a:t>‹#›</a:t>
            </a:fld>
            <a:endParaRPr lang="fr-MA"/>
          </a:p>
        </p:txBody>
      </p:sp>
    </p:spTree>
    <p:extLst>
      <p:ext uri="{BB962C8B-B14F-4D97-AF65-F5344CB8AC3E}">
        <p14:creationId xmlns:p14="http://schemas.microsoft.com/office/powerpoint/2010/main" val="1981563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E8071-E1FC-4E26-8C86-CF6979415689}" type="datetimeFigureOut">
              <a:rPr lang="fr-MA" smtClean="0"/>
              <a:t>20/07/2022</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00EB1579-2E59-4645-8AA8-C1F857C0ACF0}" type="slidenum">
              <a:rPr lang="fr-MA" smtClean="0"/>
              <a:t>‹#›</a:t>
            </a:fld>
            <a:endParaRPr lang="fr-M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117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7E8071-E1FC-4E26-8C86-CF6979415689}" type="datetimeFigureOut">
              <a:rPr lang="fr-MA" smtClean="0"/>
              <a:t>20/07/2022</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00EB1579-2E59-4645-8AA8-C1F857C0ACF0}" type="slidenum">
              <a:rPr lang="fr-MA" smtClean="0"/>
              <a:t>‹#›</a:t>
            </a:fld>
            <a:endParaRPr lang="fr-MA"/>
          </a:p>
        </p:txBody>
      </p:sp>
    </p:spTree>
    <p:extLst>
      <p:ext uri="{BB962C8B-B14F-4D97-AF65-F5344CB8AC3E}">
        <p14:creationId xmlns:p14="http://schemas.microsoft.com/office/powerpoint/2010/main" val="179884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7E8071-E1FC-4E26-8C86-CF6979415689}" type="datetimeFigureOut">
              <a:rPr lang="fr-MA" smtClean="0"/>
              <a:t>20/07/2022</a:t>
            </a:fld>
            <a:endParaRPr lang="fr-MA"/>
          </a:p>
        </p:txBody>
      </p:sp>
      <p:sp>
        <p:nvSpPr>
          <p:cNvPr id="8" name="Footer Placeholder 7"/>
          <p:cNvSpPr>
            <a:spLocks noGrp="1"/>
          </p:cNvSpPr>
          <p:nvPr>
            <p:ph type="ftr" sz="quarter" idx="11"/>
          </p:nvPr>
        </p:nvSpPr>
        <p:spPr/>
        <p:txBody>
          <a:bodyPr/>
          <a:lstStyle/>
          <a:p>
            <a:endParaRPr lang="fr-MA"/>
          </a:p>
        </p:txBody>
      </p:sp>
      <p:sp>
        <p:nvSpPr>
          <p:cNvPr id="9" name="Slide Number Placeholder 8"/>
          <p:cNvSpPr>
            <a:spLocks noGrp="1"/>
          </p:cNvSpPr>
          <p:nvPr>
            <p:ph type="sldNum" sz="quarter" idx="12"/>
          </p:nvPr>
        </p:nvSpPr>
        <p:spPr/>
        <p:txBody>
          <a:bodyPr/>
          <a:lstStyle/>
          <a:p>
            <a:fld id="{00EB1579-2E59-4645-8AA8-C1F857C0ACF0}" type="slidenum">
              <a:rPr lang="fr-MA" smtClean="0"/>
              <a:t>‹#›</a:t>
            </a:fld>
            <a:endParaRPr lang="fr-MA"/>
          </a:p>
        </p:txBody>
      </p:sp>
    </p:spTree>
    <p:extLst>
      <p:ext uri="{BB962C8B-B14F-4D97-AF65-F5344CB8AC3E}">
        <p14:creationId xmlns:p14="http://schemas.microsoft.com/office/powerpoint/2010/main" val="2962679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7E8071-E1FC-4E26-8C86-CF6979415689}" type="datetimeFigureOut">
              <a:rPr lang="fr-MA" smtClean="0"/>
              <a:t>20/07/2022</a:t>
            </a:fld>
            <a:endParaRPr lang="fr-MA"/>
          </a:p>
        </p:txBody>
      </p:sp>
      <p:sp>
        <p:nvSpPr>
          <p:cNvPr id="4" name="Footer Placeholder 3"/>
          <p:cNvSpPr>
            <a:spLocks noGrp="1"/>
          </p:cNvSpPr>
          <p:nvPr>
            <p:ph type="ftr" sz="quarter" idx="11"/>
          </p:nvPr>
        </p:nvSpPr>
        <p:spPr/>
        <p:txBody>
          <a:bodyPr/>
          <a:lstStyle/>
          <a:p>
            <a:endParaRPr lang="fr-MA"/>
          </a:p>
        </p:txBody>
      </p:sp>
      <p:sp>
        <p:nvSpPr>
          <p:cNvPr id="5" name="Slide Number Placeholder 4"/>
          <p:cNvSpPr>
            <a:spLocks noGrp="1"/>
          </p:cNvSpPr>
          <p:nvPr>
            <p:ph type="sldNum" sz="quarter" idx="12"/>
          </p:nvPr>
        </p:nvSpPr>
        <p:spPr/>
        <p:txBody>
          <a:bodyPr/>
          <a:lstStyle/>
          <a:p>
            <a:fld id="{00EB1579-2E59-4645-8AA8-C1F857C0ACF0}" type="slidenum">
              <a:rPr lang="fr-MA" smtClean="0"/>
              <a:t>‹#›</a:t>
            </a:fld>
            <a:endParaRPr lang="fr-MA"/>
          </a:p>
        </p:txBody>
      </p:sp>
    </p:spTree>
    <p:extLst>
      <p:ext uri="{BB962C8B-B14F-4D97-AF65-F5344CB8AC3E}">
        <p14:creationId xmlns:p14="http://schemas.microsoft.com/office/powerpoint/2010/main" val="1591605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7E8071-E1FC-4E26-8C86-CF6979415689}" type="datetimeFigureOut">
              <a:rPr lang="fr-MA" smtClean="0"/>
              <a:t>20/07/2022</a:t>
            </a:fld>
            <a:endParaRPr lang="fr-MA"/>
          </a:p>
        </p:txBody>
      </p:sp>
      <p:sp>
        <p:nvSpPr>
          <p:cNvPr id="3" name="Footer Placeholder 2"/>
          <p:cNvSpPr>
            <a:spLocks noGrp="1"/>
          </p:cNvSpPr>
          <p:nvPr>
            <p:ph type="ftr" sz="quarter" idx="11"/>
          </p:nvPr>
        </p:nvSpPr>
        <p:spPr/>
        <p:txBody>
          <a:bodyPr/>
          <a:lstStyle/>
          <a:p>
            <a:endParaRPr lang="fr-MA"/>
          </a:p>
        </p:txBody>
      </p:sp>
      <p:sp>
        <p:nvSpPr>
          <p:cNvPr id="4" name="Slide Number Placeholder 3"/>
          <p:cNvSpPr>
            <a:spLocks noGrp="1"/>
          </p:cNvSpPr>
          <p:nvPr>
            <p:ph type="sldNum" sz="quarter" idx="12"/>
          </p:nvPr>
        </p:nvSpPr>
        <p:spPr/>
        <p:txBody>
          <a:bodyPr/>
          <a:lstStyle/>
          <a:p>
            <a:fld id="{00EB1579-2E59-4645-8AA8-C1F857C0ACF0}" type="slidenum">
              <a:rPr lang="fr-MA" smtClean="0"/>
              <a:t>‹#›</a:t>
            </a:fld>
            <a:endParaRPr lang="fr-MA"/>
          </a:p>
        </p:txBody>
      </p:sp>
    </p:spTree>
    <p:extLst>
      <p:ext uri="{BB962C8B-B14F-4D97-AF65-F5344CB8AC3E}">
        <p14:creationId xmlns:p14="http://schemas.microsoft.com/office/powerpoint/2010/main" val="4135772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7E8071-E1FC-4E26-8C86-CF6979415689}" type="datetimeFigureOut">
              <a:rPr lang="fr-MA" smtClean="0"/>
              <a:t>20/07/2022</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00EB1579-2E59-4645-8AA8-C1F857C0ACF0}" type="slidenum">
              <a:rPr lang="fr-MA" smtClean="0"/>
              <a:t>‹#›</a:t>
            </a:fld>
            <a:endParaRPr lang="fr-MA"/>
          </a:p>
        </p:txBody>
      </p:sp>
    </p:spTree>
    <p:extLst>
      <p:ext uri="{BB962C8B-B14F-4D97-AF65-F5344CB8AC3E}">
        <p14:creationId xmlns:p14="http://schemas.microsoft.com/office/powerpoint/2010/main" val="1095318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7E8071-E1FC-4E26-8C86-CF6979415689}" type="datetimeFigureOut">
              <a:rPr lang="fr-MA" smtClean="0"/>
              <a:t>20/07/2022</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00EB1579-2E59-4645-8AA8-C1F857C0ACF0}" type="slidenum">
              <a:rPr lang="fr-MA" smtClean="0"/>
              <a:t>‹#›</a:t>
            </a:fld>
            <a:endParaRPr lang="fr-MA"/>
          </a:p>
        </p:txBody>
      </p:sp>
    </p:spTree>
    <p:extLst>
      <p:ext uri="{BB962C8B-B14F-4D97-AF65-F5344CB8AC3E}">
        <p14:creationId xmlns:p14="http://schemas.microsoft.com/office/powerpoint/2010/main" val="420754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A7E8071-E1FC-4E26-8C86-CF6979415689}" type="datetimeFigureOut">
              <a:rPr lang="fr-MA" smtClean="0"/>
              <a:t>20/07/2022</a:t>
            </a:fld>
            <a:endParaRPr lang="fr-M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fr-M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0EB1579-2E59-4645-8AA8-C1F857C0ACF0}" type="slidenum">
              <a:rPr lang="fr-MA" smtClean="0"/>
              <a:t>‹#›</a:t>
            </a:fld>
            <a:endParaRPr lang="fr-MA"/>
          </a:p>
        </p:txBody>
      </p:sp>
    </p:spTree>
    <p:extLst>
      <p:ext uri="{BB962C8B-B14F-4D97-AF65-F5344CB8AC3E}">
        <p14:creationId xmlns:p14="http://schemas.microsoft.com/office/powerpoint/2010/main" val="1462023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CC85F-E510-E923-3789-16A55B9808F6}"/>
              </a:ext>
            </a:extLst>
          </p:cNvPr>
          <p:cNvSpPr>
            <a:spLocks noGrp="1"/>
          </p:cNvSpPr>
          <p:nvPr>
            <p:ph type="ctrTitle"/>
          </p:nvPr>
        </p:nvSpPr>
        <p:spPr/>
        <p:txBody>
          <a:bodyPr/>
          <a:lstStyle/>
          <a:p>
            <a:r>
              <a:rPr lang="en-US" dirty="0"/>
              <a:t>Exploratory</a:t>
            </a:r>
            <a:r>
              <a:rPr lang="fr-MA" dirty="0"/>
              <a:t> Data </a:t>
            </a:r>
            <a:r>
              <a:rPr lang="fr-MA" dirty="0" err="1"/>
              <a:t>Analysis</a:t>
            </a:r>
            <a:endParaRPr lang="fr-MA" dirty="0"/>
          </a:p>
        </p:txBody>
      </p:sp>
      <p:sp>
        <p:nvSpPr>
          <p:cNvPr id="3" name="Subtitle 2">
            <a:extLst>
              <a:ext uri="{FF2B5EF4-FFF2-40B4-BE49-F238E27FC236}">
                <a16:creationId xmlns:a16="http://schemas.microsoft.com/office/drawing/2014/main" id="{5EC34EB3-2FC0-503E-4D42-366A91F29B13}"/>
              </a:ext>
            </a:extLst>
          </p:cNvPr>
          <p:cNvSpPr>
            <a:spLocks noGrp="1"/>
          </p:cNvSpPr>
          <p:nvPr>
            <p:ph type="subTitle" idx="1"/>
          </p:nvPr>
        </p:nvSpPr>
        <p:spPr/>
        <p:txBody>
          <a:bodyPr/>
          <a:lstStyle/>
          <a:p>
            <a:r>
              <a:rPr lang="en-US" dirty="0"/>
              <a:t>G2M</a:t>
            </a:r>
            <a:r>
              <a:rPr lang="fr-MA" dirty="0"/>
              <a:t> insight for Cab </a:t>
            </a:r>
            <a:r>
              <a:rPr lang="en-US" dirty="0"/>
              <a:t>Investment</a:t>
            </a:r>
            <a:r>
              <a:rPr lang="fr-MA" dirty="0"/>
              <a:t> </a:t>
            </a:r>
            <a:r>
              <a:rPr lang="fr-MA" dirty="0" err="1"/>
              <a:t>firm</a:t>
            </a:r>
            <a:endParaRPr lang="fr-MA" dirty="0"/>
          </a:p>
          <a:p>
            <a:r>
              <a:rPr lang="fr-MA" dirty="0"/>
              <a:t>17/07/2022</a:t>
            </a:r>
          </a:p>
        </p:txBody>
      </p:sp>
    </p:spTree>
    <p:extLst>
      <p:ext uri="{BB962C8B-B14F-4D97-AF65-F5344CB8AC3E}">
        <p14:creationId xmlns:p14="http://schemas.microsoft.com/office/powerpoint/2010/main" val="2228150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C409-AEF2-B8FE-AB1F-4FA9C0BCFA6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9225FDF-131B-B1CB-307D-8D80F77F10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6984" y="1915395"/>
            <a:ext cx="6390465" cy="3920531"/>
          </a:xfrm>
        </p:spPr>
      </p:pic>
    </p:spTree>
    <p:extLst>
      <p:ext uri="{BB962C8B-B14F-4D97-AF65-F5344CB8AC3E}">
        <p14:creationId xmlns:p14="http://schemas.microsoft.com/office/powerpoint/2010/main" val="370007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3D67-41A4-CDDC-84CD-10A187F66EAD}"/>
              </a:ext>
            </a:extLst>
          </p:cNvPr>
          <p:cNvSpPr>
            <a:spLocks noGrp="1"/>
          </p:cNvSpPr>
          <p:nvPr>
            <p:ph type="title"/>
          </p:nvPr>
        </p:nvSpPr>
        <p:spPr/>
        <p:txBody>
          <a:bodyPr/>
          <a:lstStyle/>
          <a:p>
            <a:pPr algn="ctr"/>
            <a:r>
              <a:rPr lang="en-US" dirty="0"/>
              <a:t>Profit Gender Wise</a:t>
            </a:r>
          </a:p>
        </p:txBody>
      </p:sp>
      <p:pic>
        <p:nvPicPr>
          <p:cNvPr id="5" name="Content Placeholder 4">
            <a:extLst>
              <a:ext uri="{FF2B5EF4-FFF2-40B4-BE49-F238E27FC236}">
                <a16:creationId xmlns:a16="http://schemas.microsoft.com/office/drawing/2014/main" id="{25890DE8-A889-1E33-7654-B2D20EBF728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966" t="3290" r="1638" b="1638"/>
          <a:stretch/>
        </p:blipFill>
        <p:spPr>
          <a:xfrm>
            <a:off x="838200" y="2162077"/>
            <a:ext cx="4534533" cy="2753108"/>
          </a:xfrm>
        </p:spPr>
      </p:pic>
      <p:pic>
        <p:nvPicPr>
          <p:cNvPr id="7" name="Picture 6">
            <a:extLst>
              <a:ext uri="{FF2B5EF4-FFF2-40B4-BE49-F238E27FC236}">
                <a16:creationId xmlns:a16="http://schemas.microsoft.com/office/drawing/2014/main" id="{7936CE63-2E27-66F9-6D3A-00CC12646D10}"/>
              </a:ext>
            </a:extLst>
          </p:cNvPr>
          <p:cNvPicPr>
            <a:picLocks noChangeAspect="1"/>
          </p:cNvPicPr>
          <p:nvPr/>
        </p:nvPicPr>
        <p:blipFill rotWithShape="1">
          <a:blip r:embed="rId3">
            <a:extLst>
              <a:ext uri="{28A0092B-C50C-407E-A947-70E740481C1C}">
                <a14:useLocalDpi xmlns:a14="http://schemas.microsoft.com/office/drawing/2010/main" val="0"/>
              </a:ext>
            </a:extLst>
          </a:blip>
          <a:srcRect t="1370"/>
          <a:stretch/>
        </p:blipFill>
        <p:spPr>
          <a:xfrm>
            <a:off x="6429890" y="2162076"/>
            <a:ext cx="4534533" cy="2715379"/>
          </a:xfrm>
          <a:prstGeom prst="rect">
            <a:avLst/>
          </a:prstGeom>
        </p:spPr>
      </p:pic>
    </p:spTree>
    <p:extLst>
      <p:ext uri="{BB962C8B-B14F-4D97-AF65-F5344CB8AC3E}">
        <p14:creationId xmlns:p14="http://schemas.microsoft.com/office/powerpoint/2010/main" val="3827436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19F16-064E-C4D6-0F1D-9E1E6EBB1CA2}"/>
              </a:ext>
            </a:extLst>
          </p:cNvPr>
          <p:cNvSpPr>
            <a:spLocks noGrp="1"/>
          </p:cNvSpPr>
          <p:nvPr>
            <p:ph type="title"/>
          </p:nvPr>
        </p:nvSpPr>
        <p:spPr/>
        <p:txBody>
          <a:bodyPr/>
          <a:lstStyle/>
          <a:p>
            <a:pPr algn="ctr"/>
            <a:r>
              <a:rPr lang="en-US" dirty="0"/>
              <a:t>Profit Based on Income of Customers</a:t>
            </a:r>
          </a:p>
        </p:txBody>
      </p:sp>
      <p:pic>
        <p:nvPicPr>
          <p:cNvPr id="5" name="Content Placeholder 4">
            <a:extLst>
              <a:ext uri="{FF2B5EF4-FFF2-40B4-BE49-F238E27FC236}">
                <a16:creationId xmlns:a16="http://schemas.microsoft.com/office/drawing/2014/main" id="{9A720C8F-8588-4156-1D45-2EBEA8384BD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120"/>
          <a:stretch/>
        </p:blipFill>
        <p:spPr>
          <a:xfrm>
            <a:off x="1214361" y="2346492"/>
            <a:ext cx="4401164" cy="2638793"/>
          </a:xfrm>
        </p:spPr>
      </p:pic>
      <p:pic>
        <p:nvPicPr>
          <p:cNvPr id="7" name="Picture 6">
            <a:extLst>
              <a:ext uri="{FF2B5EF4-FFF2-40B4-BE49-F238E27FC236}">
                <a16:creationId xmlns:a16="http://schemas.microsoft.com/office/drawing/2014/main" id="{105B035A-B6EB-1168-2A15-E9A60491E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5596" y="2313431"/>
            <a:ext cx="4382112" cy="2638793"/>
          </a:xfrm>
          <a:prstGeom prst="rect">
            <a:avLst/>
          </a:prstGeom>
        </p:spPr>
      </p:pic>
    </p:spTree>
    <p:extLst>
      <p:ext uri="{BB962C8B-B14F-4D97-AF65-F5344CB8AC3E}">
        <p14:creationId xmlns:p14="http://schemas.microsoft.com/office/powerpoint/2010/main" val="1741182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2ECE0-9390-D4AA-9191-67FFA6F2B7F7}"/>
              </a:ext>
            </a:extLst>
          </p:cNvPr>
          <p:cNvSpPr>
            <a:spLocks noGrp="1"/>
          </p:cNvSpPr>
          <p:nvPr>
            <p:ph type="title"/>
          </p:nvPr>
        </p:nvSpPr>
        <p:spPr>
          <a:xfrm>
            <a:off x="826867" y="321371"/>
            <a:ext cx="9692640" cy="1325562"/>
          </a:xfrm>
        </p:spPr>
        <p:txBody>
          <a:bodyPr/>
          <a:lstStyle/>
          <a:p>
            <a:pPr algn="ctr"/>
            <a:r>
              <a:rPr lang="en-US" dirty="0"/>
              <a:t>Seasonality of demand</a:t>
            </a:r>
          </a:p>
        </p:txBody>
      </p:sp>
      <p:pic>
        <p:nvPicPr>
          <p:cNvPr id="5" name="Content Placeholder 4">
            <a:extLst>
              <a:ext uri="{FF2B5EF4-FFF2-40B4-BE49-F238E27FC236}">
                <a16:creationId xmlns:a16="http://schemas.microsoft.com/office/drawing/2014/main" id="{8A6EB110-3127-A836-ADC0-5AC9108A8A4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3439" y="1817123"/>
            <a:ext cx="6493270" cy="4208919"/>
          </a:xfrm>
        </p:spPr>
      </p:pic>
    </p:spTree>
    <p:extLst>
      <p:ext uri="{BB962C8B-B14F-4D97-AF65-F5344CB8AC3E}">
        <p14:creationId xmlns:p14="http://schemas.microsoft.com/office/powerpoint/2010/main" val="3022851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04841-6447-6BAA-4AF2-A4EDAA04BDBF}"/>
              </a:ext>
            </a:extLst>
          </p:cNvPr>
          <p:cNvSpPr>
            <a:spLocks noGrp="1"/>
          </p:cNvSpPr>
          <p:nvPr>
            <p:ph type="title"/>
          </p:nvPr>
        </p:nvSpPr>
        <p:spPr/>
        <p:txBody>
          <a:bodyPr/>
          <a:lstStyle/>
          <a:p>
            <a:pPr algn="ctr"/>
            <a:r>
              <a:rPr lang="en-US" dirty="0"/>
              <a:t>RECOMMENDATIONS</a:t>
            </a:r>
            <a:br>
              <a:rPr lang="en-US" b="0" i="0" dirty="0">
                <a:solidFill>
                  <a:srgbClr val="000000"/>
                </a:solidFill>
                <a:effectLst/>
                <a:latin typeface="var(--jp-content-font-family)"/>
              </a:rPr>
            </a:br>
            <a:endParaRPr lang="en-US" dirty="0"/>
          </a:p>
        </p:txBody>
      </p:sp>
      <p:sp>
        <p:nvSpPr>
          <p:cNvPr id="3" name="Content Placeholder 2">
            <a:extLst>
              <a:ext uri="{FF2B5EF4-FFF2-40B4-BE49-F238E27FC236}">
                <a16:creationId xmlns:a16="http://schemas.microsoft.com/office/drawing/2014/main" id="{11B3331A-1AFD-D3E8-1153-EB3EBF60506C}"/>
              </a:ext>
            </a:extLst>
          </p:cNvPr>
          <p:cNvSpPr>
            <a:spLocks noGrp="1"/>
          </p:cNvSpPr>
          <p:nvPr>
            <p:ph idx="1"/>
          </p:nvPr>
        </p:nvSpPr>
        <p:spPr/>
        <p:txBody>
          <a:bodyPr>
            <a:normAutofit fontScale="25000" lnSpcReduction="20000"/>
          </a:bodyPr>
          <a:lstStyle/>
          <a:p>
            <a:pPr>
              <a:lnSpc>
                <a:spcPct val="110000"/>
              </a:lnSpc>
            </a:pPr>
            <a:r>
              <a:rPr lang="en-US" sz="4500" dirty="0"/>
              <a:t>We have evaluated both companies on the following points:</a:t>
            </a:r>
          </a:p>
          <a:p>
            <a:pPr marL="1028700" indent="-1028700">
              <a:lnSpc>
                <a:spcPct val="110000"/>
              </a:lnSpc>
              <a:buFont typeface="+mj-lt"/>
              <a:buAutoNum type="romanUcPeriod"/>
            </a:pPr>
            <a:r>
              <a:rPr lang="en-US" sz="4500" dirty="0"/>
              <a:t>Profit of Previous 3 years: Yellow cab has made around 9 times more profit than Pink Cab did during the period of 2016-2018</a:t>
            </a:r>
          </a:p>
          <a:p>
            <a:pPr marL="1028700" indent="-1028700">
              <a:lnSpc>
                <a:spcPct val="110000"/>
              </a:lnSpc>
              <a:buFont typeface="+mj-lt"/>
              <a:buAutoNum type="romanUcPeriod"/>
            </a:pPr>
            <a:r>
              <a:rPr lang="en-US" sz="4500" dirty="0"/>
              <a:t>Profit by Year: We observed a decline in profit in both companies, nevertheless, Yellow Cab still has a much higher profit percentage each year averaging around 34.6% profit, while Pink Cab only averages 18.97%.</a:t>
            </a:r>
          </a:p>
          <a:p>
            <a:pPr marL="1028700" indent="-1028700">
              <a:lnSpc>
                <a:spcPct val="110000"/>
              </a:lnSpc>
              <a:buFont typeface="+mj-lt"/>
              <a:buAutoNum type="romanUcPeriod"/>
            </a:pPr>
            <a:r>
              <a:rPr lang="en-US" sz="4500" dirty="0"/>
              <a:t>Average Profit Per KM: Yellow Cab profits almost 2.6 more times than Pink Cab does in each km traveled</a:t>
            </a:r>
          </a:p>
          <a:p>
            <a:pPr marL="1028700" indent="-1028700">
              <a:lnSpc>
                <a:spcPct val="110000"/>
              </a:lnSpc>
              <a:buFont typeface="+mj-lt"/>
              <a:buAutoNum type="romanUcPeriod"/>
            </a:pPr>
            <a:r>
              <a:rPr lang="en-US" sz="4500" dirty="0"/>
              <a:t>Profit Gender Wise: Males contribute the most to both companies profits and at around the same percentage.</a:t>
            </a:r>
          </a:p>
          <a:p>
            <a:pPr marL="1028700" indent="-1028700">
              <a:lnSpc>
                <a:spcPct val="110000"/>
              </a:lnSpc>
              <a:buFont typeface="+mj-lt"/>
              <a:buAutoNum type="romanUcPeriod"/>
            </a:pPr>
            <a:r>
              <a:rPr lang="en-US" sz="4500" dirty="0"/>
              <a:t>Profit based on income: By analyzing the data, we observed that customers, in both companies, belong to similar social class. We also notice that both companies make the most profit off of customers with higher income (&gt;15 000).</a:t>
            </a:r>
          </a:p>
          <a:p>
            <a:pPr marL="1028700" indent="-1028700">
              <a:lnSpc>
                <a:spcPct val="110000"/>
              </a:lnSpc>
              <a:buFont typeface="+mj-lt"/>
              <a:buAutoNum type="romanUcPeriod"/>
            </a:pPr>
            <a:r>
              <a:rPr lang="en-US" sz="4500" dirty="0"/>
              <a:t>Seasonality in the demand: We noticed that the demand spikes in both companies on the weekends. However, the demand on Yellow cab services remain significantly higher.</a:t>
            </a:r>
          </a:p>
          <a:p>
            <a:pPr marL="0" indent="0">
              <a:lnSpc>
                <a:spcPct val="110000"/>
              </a:lnSpc>
              <a:buNone/>
            </a:pPr>
            <a:endParaRPr lang="en-US" sz="4500" dirty="0"/>
          </a:p>
          <a:p>
            <a:pPr marL="0" indent="0">
              <a:lnSpc>
                <a:spcPct val="110000"/>
              </a:lnSpc>
              <a:buNone/>
            </a:pPr>
            <a:r>
              <a:rPr lang="en-US" sz="4300" b="1" dirty="0"/>
              <a:t>Based on those points, we recommend the investment in Yellow Cab.</a:t>
            </a:r>
          </a:p>
          <a:p>
            <a:endParaRPr lang="en-US" dirty="0"/>
          </a:p>
        </p:txBody>
      </p:sp>
    </p:spTree>
    <p:extLst>
      <p:ext uri="{BB962C8B-B14F-4D97-AF65-F5344CB8AC3E}">
        <p14:creationId xmlns:p14="http://schemas.microsoft.com/office/powerpoint/2010/main" val="316207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B3E1-FDDE-E0C3-59C6-36AF8D02DC0B}"/>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4E3D1B97-3289-999A-1408-6D610A010650}"/>
              </a:ext>
            </a:extLst>
          </p:cNvPr>
          <p:cNvSpPr>
            <a:spLocks noGrp="1"/>
          </p:cNvSpPr>
          <p:nvPr>
            <p:ph idx="1"/>
          </p:nvPr>
        </p:nvSpPr>
        <p:spPr/>
        <p:txBody>
          <a:bodyPr/>
          <a:lstStyle/>
          <a:p>
            <a:r>
              <a:rPr lang="en-US" dirty="0"/>
              <a:t>In the following presentation we will to analyze two companies in the Cab industry, in order to get a better understanding of the market and make the right decision as to which company XYZ should invest in. </a:t>
            </a:r>
          </a:p>
        </p:txBody>
      </p:sp>
    </p:spTree>
    <p:extLst>
      <p:ext uri="{BB962C8B-B14F-4D97-AF65-F5344CB8AC3E}">
        <p14:creationId xmlns:p14="http://schemas.microsoft.com/office/powerpoint/2010/main" val="210868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E799-6ECD-6DBE-CA18-012CBF3095F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FFF5176-F63D-511F-B2A4-4FC025E7A196}"/>
              </a:ext>
            </a:extLst>
          </p:cNvPr>
          <p:cNvSpPr>
            <a:spLocks noGrp="1"/>
          </p:cNvSpPr>
          <p:nvPr>
            <p:ph idx="1"/>
          </p:nvPr>
        </p:nvSpPr>
        <p:spPr/>
        <p:txBody>
          <a:bodyPr/>
          <a:lstStyle/>
          <a:p>
            <a:r>
              <a:rPr lang="en-US" dirty="0"/>
              <a:t>In our analysis we relied on 4 data files:</a:t>
            </a:r>
          </a:p>
          <a:p>
            <a:pPr marL="514350" indent="-514350">
              <a:buFont typeface="+mj-lt"/>
              <a:buAutoNum type="arabicPeriod"/>
            </a:pPr>
            <a:r>
              <a:rPr lang="en-US" dirty="0"/>
              <a:t>Cab_Data.csv: Detailed the transactions (Cost/Revenue/Km traveled…)</a:t>
            </a:r>
          </a:p>
          <a:p>
            <a:pPr marL="514350" indent="-514350">
              <a:buFont typeface="+mj-lt"/>
              <a:buAutoNum type="arabicPeriod"/>
            </a:pPr>
            <a:r>
              <a:rPr lang="en-US" dirty="0"/>
              <a:t>City.csv: Gave the number of users by city </a:t>
            </a:r>
          </a:p>
          <a:p>
            <a:pPr marL="514350" indent="-514350">
              <a:buFont typeface="+mj-lt"/>
              <a:buAutoNum type="arabicPeriod"/>
            </a:pPr>
            <a:r>
              <a:rPr lang="en-US" dirty="0"/>
              <a:t>Customer_ID.csv: Information about each user (Gender/Age/Income)</a:t>
            </a:r>
          </a:p>
          <a:p>
            <a:pPr marL="514350" indent="-514350">
              <a:buFont typeface="+mj-lt"/>
              <a:buAutoNum type="arabicPeriod"/>
            </a:pPr>
            <a:r>
              <a:rPr lang="en-US" dirty="0"/>
              <a:t>Transaction_ID.csv: Connected between the transaction and the user.</a:t>
            </a:r>
          </a:p>
        </p:txBody>
      </p:sp>
    </p:spTree>
    <p:extLst>
      <p:ext uri="{BB962C8B-B14F-4D97-AF65-F5344CB8AC3E}">
        <p14:creationId xmlns:p14="http://schemas.microsoft.com/office/powerpoint/2010/main" val="4257958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19677E-D6BC-81E8-7F13-7CE5BB717D34}"/>
              </a:ext>
            </a:extLst>
          </p:cNvPr>
          <p:cNvSpPr>
            <a:spLocks noGrp="1"/>
          </p:cNvSpPr>
          <p:nvPr>
            <p:ph idx="1"/>
          </p:nvPr>
        </p:nvSpPr>
        <p:spPr/>
        <p:txBody>
          <a:bodyPr/>
          <a:lstStyle/>
          <a:p>
            <a:r>
              <a:rPr lang="en-US" dirty="0"/>
              <a:t>As we are dealing with 4 separate files, it is hard to get as much information as if they were all combined in one file. We had to first get a table that groups the data.</a:t>
            </a:r>
          </a:p>
        </p:txBody>
      </p:sp>
    </p:spTree>
    <p:extLst>
      <p:ext uri="{BB962C8B-B14F-4D97-AF65-F5344CB8AC3E}">
        <p14:creationId xmlns:p14="http://schemas.microsoft.com/office/powerpoint/2010/main" val="419995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1FA59-11DB-C22F-4111-3A402356E6CB}"/>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AFA9465D-3112-13F5-0B80-EC4FE6EFED1E}"/>
              </a:ext>
            </a:extLst>
          </p:cNvPr>
          <p:cNvSpPr>
            <a:spLocks noGrp="1"/>
          </p:cNvSpPr>
          <p:nvPr>
            <p:ph idx="1"/>
          </p:nvPr>
        </p:nvSpPr>
        <p:spPr/>
        <p:txBody>
          <a:bodyPr>
            <a:normAutofit/>
          </a:bodyPr>
          <a:lstStyle/>
          <a:p>
            <a:r>
              <a:rPr lang="en-US" dirty="0"/>
              <a:t>Using Power Query in Excel, we are able to connect between customer ID (in file Customer_ID.csv) and transaction ID (in file Transaction_ID.csv) and file Cab_Data.csv:</a:t>
            </a:r>
          </a:p>
          <a:p>
            <a:endParaRPr lang="en-US" dirty="0"/>
          </a:p>
          <a:p>
            <a:endParaRPr lang="en-US" dirty="0"/>
          </a:p>
        </p:txBody>
      </p:sp>
    </p:spTree>
    <p:extLst>
      <p:ext uri="{BB962C8B-B14F-4D97-AF65-F5344CB8AC3E}">
        <p14:creationId xmlns:p14="http://schemas.microsoft.com/office/powerpoint/2010/main" val="4258672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51A90D-31B9-B1C0-CE2F-A06E7F025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496" y="197120"/>
            <a:ext cx="9181008" cy="6463759"/>
          </a:xfrm>
          <a:prstGeom prst="rect">
            <a:avLst/>
          </a:prstGeom>
        </p:spPr>
      </p:pic>
    </p:spTree>
    <p:extLst>
      <p:ext uri="{BB962C8B-B14F-4D97-AF65-F5344CB8AC3E}">
        <p14:creationId xmlns:p14="http://schemas.microsoft.com/office/powerpoint/2010/main" val="204896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0E8EB-3151-C597-E975-17FA721A9B38}"/>
              </a:ext>
            </a:extLst>
          </p:cNvPr>
          <p:cNvSpPr>
            <a:spLocks noGrp="1"/>
          </p:cNvSpPr>
          <p:nvPr>
            <p:ph type="title"/>
          </p:nvPr>
        </p:nvSpPr>
        <p:spPr/>
        <p:txBody>
          <a:bodyPr/>
          <a:lstStyle/>
          <a:p>
            <a:pPr algn="ctr"/>
            <a:r>
              <a:rPr lang="en-US" dirty="0"/>
              <a:t>EDA</a:t>
            </a:r>
          </a:p>
        </p:txBody>
      </p:sp>
      <p:sp>
        <p:nvSpPr>
          <p:cNvPr id="3" name="Content Placeholder 2">
            <a:extLst>
              <a:ext uri="{FF2B5EF4-FFF2-40B4-BE49-F238E27FC236}">
                <a16:creationId xmlns:a16="http://schemas.microsoft.com/office/drawing/2014/main" id="{FA75A8CD-0680-7B25-659D-842D564FEB78}"/>
              </a:ext>
            </a:extLst>
          </p:cNvPr>
          <p:cNvSpPr>
            <a:spLocks noGrp="1"/>
          </p:cNvSpPr>
          <p:nvPr>
            <p:ph idx="1"/>
          </p:nvPr>
        </p:nvSpPr>
        <p:spPr/>
        <p:txBody>
          <a:bodyPr>
            <a:normAutofit/>
          </a:bodyPr>
          <a:lstStyle/>
          <a:p>
            <a:r>
              <a:rPr lang="en-US" sz="2800" dirty="0"/>
              <a:t>DATA EXPLORATION:</a:t>
            </a:r>
          </a:p>
          <a:p>
            <a:pPr marL="0" indent="0">
              <a:buNone/>
            </a:pPr>
            <a:r>
              <a:rPr lang="en-US" sz="2800" dirty="0"/>
              <a:t>We have a total of 355,032 data points</a:t>
            </a:r>
            <a:br>
              <a:rPr lang="en-US" sz="2800" dirty="0"/>
            </a:br>
            <a:r>
              <a:rPr lang="en-US" sz="2800" dirty="0"/>
              <a:t>We also have 4 .csv files:</a:t>
            </a:r>
            <a:endParaRPr lang="en-US" dirty="0"/>
          </a:p>
          <a:p>
            <a:pPr marL="0" indent="0">
              <a:buNone/>
            </a:pPr>
            <a:r>
              <a:rPr lang="en-US" sz="2800" dirty="0"/>
              <a:t>-Cab_Data.csv: 7 features</a:t>
            </a:r>
            <a:br>
              <a:rPr lang="en-US" sz="2800" dirty="0"/>
            </a:br>
            <a:r>
              <a:rPr lang="en-US" dirty="0"/>
              <a:t>-</a:t>
            </a:r>
            <a:r>
              <a:rPr lang="en-US" sz="2800" dirty="0"/>
              <a:t>City.csv: 3 features</a:t>
            </a:r>
            <a:br>
              <a:rPr lang="en-US" sz="2800" dirty="0"/>
            </a:br>
            <a:r>
              <a:rPr lang="en-US" sz="2800" dirty="0"/>
              <a:t>-Customer_ID.csv: 4 features</a:t>
            </a:r>
            <a:br>
              <a:rPr lang="en-US" sz="2800" dirty="0"/>
            </a:br>
            <a:r>
              <a:rPr lang="en-US" sz="2800" dirty="0"/>
              <a:t>-Transaction_ID.csv: 3 features</a:t>
            </a:r>
          </a:p>
          <a:p>
            <a:endParaRPr lang="en-US" sz="2800" dirty="0"/>
          </a:p>
        </p:txBody>
      </p:sp>
    </p:spTree>
    <p:extLst>
      <p:ext uri="{BB962C8B-B14F-4D97-AF65-F5344CB8AC3E}">
        <p14:creationId xmlns:p14="http://schemas.microsoft.com/office/powerpoint/2010/main" val="2141754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5238-8B72-7208-C2D2-EC595BF2E69C}"/>
              </a:ext>
            </a:extLst>
          </p:cNvPr>
          <p:cNvSpPr>
            <a:spLocks noGrp="1"/>
          </p:cNvSpPr>
          <p:nvPr>
            <p:ph type="title"/>
          </p:nvPr>
        </p:nvSpPr>
        <p:spPr/>
        <p:txBody>
          <a:bodyPr/>
          <a:lstStyle/>
          <a:p>
            <a:pPr algn="ctr"/>
            <a:r>
              <a:rPr lang="en-US" dirty="0"/>
              <a:t>Profit Analysis</a:t>
            </a:r>
          </a:p>
        </p:txBody>
      </p:sp>
      <p:pic>
        <p:nvPicPr>
          <p:cNvPr id="4" name="Content Placeholder 3">
            <a:extLst>
              <a:ext uri="{FF2B5EF4-FFF2-40B4-BE49-F238E27FC236}">
                <a16:creationId xmlns:a16="http://schemas.microsoft.com/office/drawing/2014/main" id="{5DABFA86-AF8C-8578-C39F-D81336A888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0637" y="2721730"/>
            <a:ext cx="9989086" cy="1414539"/>
          </a:xfrm>
          <a:prstGeom prst="rect">
            <a:avLst/>
          </a:prstGeom>
        </p:spPr>
      </p:pic>
    </p:spTree>
    <p:extLst>
      <p:ext uri="{BB962C8B-B14F-4D97-AF65-F5344CB8AC3E}">
        <p14:creationId xmlns:p14="http://schemas.microsoft.com/office/powerpoint/2010/main" val="1688873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6A160-35F9-CA93-9ACE-FF3862ED1BD6}"/>
              </a:ext>
            </a:extLst>
          </p:cNvPr>
          <p:cNvSpPr>
            <a:spLocks noGrp="1"/>
          </p:cNvSpPr>
          <p:nvPr>
            <p:ph type="title"/>
          </p:nvPr>
        </p:nvSpPr>
        <p:spPr/>
        <p:txBody>
          <a:bodyPr/>
          <a:lstStyle/>
          <a:p>
            <a:endParaRPr lang="en-US" dirty="0"/>
          </a:p>
        </p:txBody>
      </p:sp>
      <p:pic>
        <p:nvPicPr>
          <p:cNvPr id="9" name="Content Placeholder 8">
            <a:extLst>
              <a:ext uri="{FF2B5EF4-FFF2-40B4-BE49-F238E27FC236}">
                <a16:creationId xmlns:a16="http://schemas.microsoft.com/office/drawing/2014/main" id="{5BC6ACAF-02CA-6C78-95BE-C55882C82E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9992" y="1990702"/>
            <a:ext cx="6131992" cy="3604791"/>
          </a:xfrm>
        </p:spPr>
      </p:pic>
    </p:spTree>
    <p:extLst>
      <p:ext uri="{BB962C8B-B14F-4D97-AF65-F5344CB8AC3E}">
        <p14:creationId xmlns:p14="http://schemas.microsoft.com/office/powerpoint/2010/main" val="160649072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71</TotalTime>
  <Words>481</Words>
  <Application>Microsoft Office PowerPoint</Application>
  <PresentationFormat>Widescreen</PresentationFormat>
  <Paragraphs>33</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Schoolbook</vt:lpstr>
      <vt:lpstr>var(--jp-content-font-family)</vt:lpstr>
      <vt:lpstr>Wingdings 2</vt:lpstr>
      <vt:lpstr>View</vt:lpstr>
      <vt:lpstr>Exploratory Data Analysis</vt:lpstr>
      <vt:lpstr>Executive Summary</vt:lpstr>
      <vt:lpstr>Problem Statement</vt:lpstr>
      <vt:lpstr>PowerPoint Presentation</vt:lpstr>
      <vt:lpstr>Approach</vt:lpstr>
      <vt:lpstr>PowerPoint Presentation</vt:lpstr>
      <vt:lpstr>EDA</vt:lpstr>
      <vt:lpstr>Profit Analysis</vt:lpstr>
      <vt:lpstr>PowerPoint Presentation</vt:lpstr>
      <vt:lpstr>PowerPoint Presentation</vt:lpstr>
      <vt:lpstr>Profit Gender Wise</vt:lpstr>
      <vt:lpstr>Profit Based on Income of Customers</vt:lpstr>
      <vt:lpstr>Seasonality of demand</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Mohamed Amine Kina</dc:creator>
  <cp:lastModifiedBy>Mohamed Amine Kina</cp:lastModifiedBy>
  <cp:revision>2</cp:revision>
  <dcterms:created xsi:type="dcterms:W3CDTF">2022-07-17T20:27:17Z</dcterms:created>
  <dcterms:modified xsi:type="dcterms:W3CDTF">2022-07-20T14:04:30Z</dcterms:modified>
</cp:coreProperties>
</file>