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Alfa Slab One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AlfaSlab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trydev.activeeon.com" TargetMode="External"/><Relationship Id="rId4" Type="http://schemas.openxmlformats.org/officeDocument/2006/relationships/hyperlink" Target="http://trydev.activeeon.com" TargetMode="External"/><Relationship Id="rId5" Type="http://schemas.openxmlformats.org/officeDocument/2006/relationships/hyperlink" Target="http://trydev.activeeon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Release process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Three Platforms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>
                <a:solidFill>
                  <a:srgbClr val="000000"/>
                </a:solidFill>
              </a:rPr>
              <a:t>"Trydev"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http://trydev.activeeon.com</a:t>
            </a:r>
            <a:br>
              <a:rPr lang="en"/>
            </a:br>
            <a:r>
              <a:rPr lang="en"/>
              <a:t>Updated every morning with a nightly build (snapshot)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>
                <a:solidFill>
                  <a:srgbClr val="000000"/>
                </a:solidFill>
              </a:rPr>
              <a:t>"TryQA"</a:t>
            </a:r>
            <a:br>
              <a:rPr lang="en" u="sng">
                <a:solidFill>
                  <a:schemeClr val="accent5"/>
                </a:solidFill>
              </a:rPr>
            </a:br>
            <a:r>
              <a:rPr lang="en" u="sng">
                <a:solidFill>
                  <a:schemeClr val="accent5"/>
                </a:solidFill>
                <a:hlinkClick r:id="rId4"/>
              </a:rPr>
              <a:t>http://tryqa.activeeon.com</a:t>
            </a:r>
            <a:br>
              <a:rPr lang="en"/>
            </a:br>
            <a:r>
              <a:rPr lang="en"/>
              <a:t>Updated every thursday with a weekly build (RC)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>
                <a:solidFill>
                  <a:srgbClr val="000000"/>
                </a:solidFill>
              </a:rPr>
              <a:t>"Try"</a:t>
            </a:r>
            <a:br>
              <a:rPr lang="en" u="sng">
                <a:solidFill>
                  <a:schemeClr val="accent5"/>
                </a:solidFill>
              </a:rPr>
            </a:br>
            <a:r>
              <a:rPr lang="en" u="sng">
                <a:solidFill>
                  <a:schemeClr val="accent5"/>
                </a:solidFill>
                <a:hlinkClick r:id="rId5"/>
              </a:rPr>
              <a:t>http://try.activeeon.com</a:t>
            </a:r>
            <a:br>
              <a:rPr lang="en"/>
            </a:br>
            <a:r>
              <a:rPr lang="en"/>
              <a:t>Updated on demand with a public release (generated from an RC build)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hape 68"/>
          <p:cNvCxnSpPr>
            <a:endCxn id="69" idx="1"/>
          </p:cNvCxnSpPr>
          <p:nvPr/>
        </p:nvCxnSpPr>
        <p:spPr>
          <a:xfrm>
            <a:off x="86599" y="2343147"/>
            <a:ext cx="833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0" name="Shape 70"/>
          <p:cNvSpPr/>
          <p:nvPr/>
        </p:nvSpPr>
        <p:spPr>
          <a:xfrm>
            <a:off x="195600" y="2248350"/>
            <a:ext cx="189600" cy="1896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030825" y="2248350"/>
            <a:ext cx="189600" cy="1896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5701275" y="2248350"/>
            <a:ext cx="189600" cy="1896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866050" y="2248350"/>
            <a:ext cx="189600" cy="1896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7536500" y="2248350"/>
            <a:ext cx="189600" cy="1896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290600" y="2058750"/>
            <a:ext cx="7143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a978026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2125825" y="2058750"/>
            <a:ext cx="7143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b528</a:t>
            </a:r>
            <a:r>
              <a:rPr lang="en" sz="1000"/>
              <a:t>041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3961050" y="2058750"/>
            <a:ext cx="7143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0c671ba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5796275" y="2058750"/>
            <a:ext cx="7143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bc50a1d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7631500" y="2058750"/>
            <a:ext cx="7143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c6883ef</a:t>
            </a:r>
          </a:p>
        </p:txBody>
      </p:sp>
      <p:sp>
        <p:nvSpPr>
          <p:cNvPr id="80" name="Shape 80"/>
          <p:cNvSpPr/>
          <p:nvPr/>
        </p:nvSpPr>
        <p:spPr>
          <a:xfrm>
            <a:off x="129474" y="1834225"/>
            <a:ext cx="875502" cy="189593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/>
              <a:t>7.20.0-rc.1</a:t>
            </a:r>
          </a:p>
        </p:txBody>
      </p:sp>
      <p:sp>
        <p:nvSpPr>
          <p:cNvPr id="81" name="Shape 81"/>
          <p:cNvSpPr/>
          <p:nvPr/>
        </p:nvSpPr>
        <p:spPr>
          <a:xfrm>
            <a:off x="2125824" y="1834225"/>
            <a:ext cx="875502" cy="189593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7.20.0-rc.2</a:t>
            </a:r>
          </a:p>
        </p:txBody>
      </p:sp>
      <p:sp>
        <p:nvSpPr>
          <p:cNvPr id="82" name="Shape 82"/>
          <p:cNvSpPr/>
          <p:nvPr/>
        </p:nvSpPr>
        <p:spPr>
          <a:xfrm>
            <a:off x="3961049" y="1834225"/>
            <a:ext cx="875502" cy="189593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7.20.0-rc.3</a:t>
            </a:r>
          </a:p>
        </p:txBody>
      </p:sp>
      <p:sp>
        <p:nvSpPr>
          <p:cNvPr id="83" name="Shape 83"/>
          <p:cNvSpPr/>
          <p:nvPr/>
        </p:nvSpPr>
        <p:spPr>
          <a:xfrm>
            <a:off x="5796274" y="1834225"/>
            <a:ext cx="875502" cy="189593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7.20.0-rc.4</a:t>
            </a:r>
          </a:p>
        </p:txBody>
      </p:sp>
      <p:sp>
        <p:nvSpPr>
          <p:cNvPr id="84" name="Shape 84"/>
          <p:cNvSpPr/>
          <p:nvPr/>
        </p:nvSpPr>
        <p:spPr>
          <a:xfrm>
            <a:off x="7631499" y="1834225"/>
            <a:ext cx="875502" cy="189593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7.21.0-rc.1</a:t>
            </a:r>
          </a:p>
        </p:txBody>
      </p:sp>
      <p:cxnSp>
        <p:nvCxnSpPr>
          <p:cNvPr id="85" name="Shape 85"/>
          <p:cNvCxnSpPr>
            <a:stCxn id="86" idx="6"/>
            <a:endCxn id="87" idx="1"/>
          </p:cNvCxnSpPr>
          <p:nvPr/>
        </p:nvCxnSpPr>
        <p:spPr>
          <a:xfrm>
            <a:off x="5182475" y="3394925"/>
            <a:ext cx="3240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7" name="Shape 87"/>
          <p:cNvSpPr/>
          <p:nvPr/>
        </p:nvSpPr>
        <p:spPr>
          <a:xfrm>
            <a:off x="8423439" y="3300125"/>
            <a:ext cx="640710" cy="189594"/>
          </a:xfrm>
          <a:prstGeom prst="flowChartTerminator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7.20.X</a:t>
            </a:r>
          </a:p>
        </p:txBody>
      </p:sp>
      <p:sp>
        <p:nvSpPr>
          <p:cNvPr id="69" name="Shape 69"/>
          <p:cNvSpPr/>
          <p:nvPr/>
        </p:nvSpPr>
        <p:spPr>
          <a:xfrm>
            <a:off x="8419399" y="2248350"/>
            <a:ext cx="648377" cy="189593"/>
          </a:xfrm>
          <a:prstGeom prst="flowChartTerminator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master</a:t>
            </a:r>
          </a:p>
        </p:txBody>
      </p:sp>
      <p:cxnSp>
        <p:nvCxnSpPr>
          <p:cNvPr id="88" name="Shape 88"/>
          <p:cNvCxnSpPr>
            <a:stCxn id="73" idx="4"/>
            <a:endCxn id="86" idx="2"/>
          </p:cNvCxnSpPr>
          <p:nvPr/>
        </p:nvCxnSpPr>
        <p:spPr>
          <a:xfrm>
            <a:off x="3960850" y="2437950"/>
            <a:ext cx="1032000" cy="95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6" name="Shape 86"/>
          <p:cNvSpPr/>
          <p:nvPr/>
        </p:nvSpPr>
        <p:spPr>
          <a:xfrm>
            <a:off x="4992875" y="3300125"/>
            <a:ext cx="189600" cy="1896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6436125" y="3283175"/>
            <a:ext cx="189600" cy="1896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5001374" y="2823050"/>
            <a:ext cx="875502" cy="189593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7.20.0</a:t>
            </a:r>
          </a:p>
        </p:txBody>
      </p:sp>
      <p:sp>
        <p:nvSpPr>
          <p:cNvPr id="91" name="Shape 91"/>
          <p:cNvSpPr/>
          <p:nvPr/>
        </p:nvSpPr>
        <p:spPr>
          <a:xfrm>
            <a:off x="6436224" y="2821637"/>
            <a:ext cx="875502" cy="189593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7.20.1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5081975" y="3061587"/>
            <a:ext cx="7143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0c671ba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6516825" y="3052400"/>
            <a:ext cx="7143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f07b25c</a:t>
            </a:r>
          </a:p>
        </p:txBody>
      </p:sp>
      <p:sp>
        <p:nvSpPr>
          <p:cNvPr id="94" name="Shape 94"/>
          <p:cNvSpPr/>
          <p:nvPr/>
        </p:nvSpPr>
        <p:spPr>
          <a:xfrm>
            <a:off x="3225162" y="3538650"/>
            <a:ext cx="2674200" cy="153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900"/>
              <a:t>Weekly Release (RC)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900"/>
              <a:t>  </a:t>
            </a:r>
            <a:r>
              <a:rPr i="1" lang="en" sz="700"/>
              <a:t>7.20.0-rc.2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en" sz="700"/>
              <a:t>Every thursday (triggered manually)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900"/>
          </a:p>
          <a:p>
            <a:pPr indent="-279400" lvl="0" marL="457200" rtl="0">
              <a:spcBef>
                <a:spcPts val="0"/>
              </a:spcBef>
              <a:buSzPct val="100000"/>
              <a:buChar char="●"/>
            </a:pPr>
            <a:r>
              <a:rPr lang="en" sz="800"/>
              <a:t>Deploy on </a:t>
            </a:r>
            <a:r>
              <a:rPr b="1" lang="en" sz="800"/>
              <a:t>tryqa</a:t>
            </a:r>
          </a:p>
          <a:p>
            <a:pPr indent="-279400" lvl="0" marL="457200" rtl="0">
              <a:spcBef>
                <a:spcPts val="0"/>
              </a:spcBef>
              <a:buSzPct val="100000"/>
              <a:buChar char="●"/>
            </a:pPr>
            <a:r>
              <a:rPr lang="en" sz="800"/>
              <a:t>Upload on S3 (60 days retention policy)</a:t>
            </a:r>
          </a:p>
          <a:p>
            <a:pPr indent="-279400" lvl="0" marL="457200" rtl="0">
              <a:spcBef>
                <a:spcPts val="0"/>
              </a:spcBef>
              <a:buSzPct val="100000"/>
              <a:buChar char="●"/>
            </a:pPr>
            <a:r>
              <a:rPr lang="en" sz="800"/>
              <a:t>Publish documentation:</a:t>
            </a:r>
            <a:br>
              <a:rPr lang="en" sz="800"/>
            </a:br>
            <a:r>
              <a:rPr lang="en" sz="800"/>
              <a:t>/rc (alias)</a:t>
            </a:r>
            <a:br>
              <a:rPr lang="en" sz="800"/>
            </a:br>
            <a:r>
              <a:rPr lang="en" sz="800"/>
              <a:t>/7.20.0-rc.2</a:t>
            </a:r>
          </a:p>
        </p:txBody>
      </p:sp>
      <p:sp>
        <p:nvSpPr>
          <p:cNvPr id="95" name="Shape 95"/>
          <p:cNvSpPr/>
          <p:nvPr/>
        </p:nvSpPr>
        <p:spPr>
          <a:xfrm>
            <a:off x="239000" y="3540875"/>
            <a:ext cx="2674200" cy="153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900"/>
              <a:t>Nightly</a:t>
            </a:r>
            <a:r>
              <a:rPr b="1" lang="en" sz="900"/>
              <a:t> Release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en" sz="700"/>
              <a:t>7.20.0-20161121-0511-SNAPSHOT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en" sz="700"/>
              <a:t>Every morning at 5am (triggered automatically)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900"/>
          </a:p>
          <a:p>
            <a:pPr indent="-279400" lvl="0" marL="457200" rtl="0">
              <a:spcBef>
                <a:spcPts val="0"/>
              </a:spcBef>
              <a:buSzPct val="100000"/>
              <a:buChar char="●"/>
            </a:pPr>
            <a:r>
              <a:rPr lang="en" sz="800"/>
              <a:t>Deploy on </a:t>
            </a:r>
            <a:r>
              <a:rPr b="1" lang="en" sz="800"/>
              <a:t>trydev</a:t>
            </a:r>
          </a:p>
          <a:p>
            <a:pPr indent="-279400" lvl="0" marL="457200" rtl="0">
              <a:spcBef>
                <a:spcPts val="0"/>
              </a:spcBef>
              <a:buSzPct val="100000"/>
              <a:buChar char="●"/>
            </a:pPr>
            <a:r>
              <a:rPr lang="en" sz="800"/>
              <a:t>Publish documentation:</a:t>
            </a:r>
            <a:br>
              <a:rPr lang="en" sz="800"/>
            </a:br>
            <a:r>
              <a:rPr lang="en" sz="800"/>
              <a:t>/dev (alias)</a:t>
            </a:r>
            <a:br>
              <a:rPr lang="en" sz="800"/>
            </a:br>
            <a:r>
              <a:rPr lang="en" sz="800"/>
              <a:t>/</a:t>
            </a:r>
            <a:r>
              <a:rPr lang="en" sz="800"/>
              <a:t>7.20.0-20161121-0511-SNAPSHOT</a:t>
            </a:r>
          </a:p>
          <a:p>
            <a:pPr indent="-279400" lvl="0" marL="457200" rtl="0">
              <a:spcBef>
                <a:spcPts val="0"/>
              </a:spcBef>
              <a:buSzPct val="100000"/>
              <a:buChar char="●"/>
            </a:pPr>
            <a:r>
              <a:rPr lang="en" sz="800"/>
              <a:t>System Tests</a:t>
            </a:r>
          </a:p>
        </p:txBody>
      </p:sp>
      <p:sp>
        <p:nvSpPr>
          <p:cNvPr id="96" name="Shape 96"/>
          <p:cNvSpPr/>
          <p:nvPr/>
        </p:nvSpPr>
        <p:spPr>
          <a:xfrm>
            <a:off x="6211325" y="3554950"/>
            <a:ext cx="2674200" cy="153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900"/>
              <a:t>Release (on demand)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en" sz="700"/>
              <a:t>7.20.0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en" sz="700"/>
              <a:t>Triggered manually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900"/>
          </a:p>
          <a:p>
            <a:pPr indent="-279400" lvl="0" marL="457200" rtl="0">
              <a:spcBef>
                <a:spcPts val="0"/>
              </a:spcBef>
              <a:buSzPct val="100000"/>
              <a:buChar char="●"/>
            </a:pPr>
            <a:r>
              <a:rPr lang="en" sz="800"/>
              <a:t>Deploy on </a:t>
            </a:r>
            <a:r>
              <a:rPr b="1" lang="en" sz="800"/>
              <a:t>try</a:t>
            </a:r>
          </a:p>
          <a:p>
            <a:pPr indent="-279400" lvl="0" marL="457200" rtl="0">
              <a:spcBef>
                <a:spcPts val="0"/>
              </a:spcBef>
              <a:buSzPct val="100000"/>
              <a:buChar char="●"/>
            </a:pPr>
            <a:r>
              <a:rPr lang="en" sz="800"/>
              <a:t>Upload on S3</a:t>
            </a:r>
          </a:p>
          <a:p>
            <a:pPr indent="-279400" lvl="0" marL="457200" rtl="0">
              <a:spcBef>
                <a:spcPts val="0"/>
              </a:spcBef>
              <a:buSzPct val="100000"/>
              <a:buChar char="●"/>
            </a:pPr>
            <a:r>
              <a:rPr lang="en" sz="800"/>
              <a:t>Publish documentation:</a:t>
            </a:r>
            <a:br>
              <a:rPr lang="en" sz="800"/>
            </a:br>
            <a:r>
              <a:rPr lang="en" sz="800"/>
              <a:t>/latest (alias)</a:t>
            </a:r>
            <a:br>
              <a:rPr lang="en" sz="800"/>
            </a:br>
            <a:r>
              <a:rPr lang="en" sz="800"/>
              <a:t>/7.20.0</a:t>
            </a:r>
          </a:p>
        </p:txBody>
      </p:sp>
      <p:sp>
        <p:nvSpPr>
          <p:cNvPr id="97" name="Shape 97"/>
          <p:cNvSpPr/>
          <p:nvPr/>
        </p:nvSpPr>
        <p:spPr>
          <a:xfrm>
            <a:off x="863700" y="2694650"/>
            <a:ext cx="189600" cy="1896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863699" y="2976725"/>
            <a:ext cx="640710" cy="189593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tag</a:t>
            </a:r>
          </a:p>
        </p:txBody>
      </p:sp>
      <p:sp>
        <p:nvSpPr>
          <p:cNvPr id="99" name="Shape 99"/>
          <p:cNvSpPr/>
          <p:nvPr/>
        </p:nvSpPr>
        <p:spPr>
          <a:xfrm>
            <a:off x="863689" y="3258800"/>
            <a:ext cx="640710" cy="189594"/>
          </a:xfrm>
          <a:prstGeom prst="flowChartTerminator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branch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135150" y="2694650"/>
            <a:ext cx="7143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build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360000" y="545950"/>
            <a:ext cx="6408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Local tests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2778175" y="545950"/>
            <a:ext cx="6408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PR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166700" y="545950"/>
            <a:ext cx="6408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CI Tests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5421700" y="545950"/>
            <a:ext cx="6408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Peer </a:t>
            </a:r>
            <a:r>
              <a:rPr lang="en" sz="1000"/>
              <a:t>Review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8206850" y="545950"/>
            <a:ext cx="6408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Merge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6325" y="3656275"/>
            <a:ext cx="288099" cy="28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5725" y="3656275"/>
            <a:ext cx="288099" cy="28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3944" y="27244"/>
            <a:ext cx="366300" cy="36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>
            <a:off x="2726600" y="128250"/>
            <a:ext cx="714312" cy="750113"/>
          </a:xfrm>
          <a:prstGeom prst="flowChartMultidocumen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00"/>
              <a:t>Pull</a:t>
            </a:r>
            <a:br>
              <a:rPr lang="en" sz="900"/>
            </a:br>
            <a:r>
              <a:rPr lang="en" sz="900"/>
              <a:t>Request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2825" y="27250"/>
            <a:ext cx="958546" cy="482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1800" y="396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76366" y="71679"/>
            <a:ext cx="875500" cy="840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59625" y="22669"/>
            <a:ext cx="535250" cy="53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267298"/>
            <a:ext cx="1063075" cy="106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x="1072125" y="373200"/>
            <a:ext cx="319500" cy="4005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2053800" y="451400"/>
            <a:ext cx="619800" cy="18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3577712" y="478650"/>
            <a:ext cx="619800" cy="18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4798737" y="478650"/>
            <a:ext cx="619800" cy="18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6197275" y="478650"/>
            <a:ext cx="619800" cy="18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7631500" y="478650"/>
            <a:ext cx="619800" cy="18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 rot="10800000">
            <a:off x="1072025" y="922704"/>
            <a:ext cx="3433500" cy="366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 rot="10800000">
            <a:off x="1072025" y="930725"/>
            <a:ext cx="4722900" cy="366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5182475" y="2251175"/>
            <a:ext cx="189600" cy="1896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5029500" y="2058787"/>
            <a:ext cx="7143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dddd</a:t>
            </a:r>
          </a:p>
        </p:txBody>
      </p:sp>
      <p:cxnSp>
        <p:nvCxnSpPr>
          <p:cNvPr id="125" name="Shape 125"/>
          <p:cNvCxnSpPr>
            <a:stCxn id="123" idx="5"/>
            <a:endCxn id="89" idx="1"/>
          </p:cNvCxnSpPr>
          <p:nvPr/>
        </p:nvCxnSpPr>
        <p:spPr>
          <a:xfrm>
            <a:off x="5344308" y="2413008"/>
            <a:ext cx="1119600" cy="8978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6" name="Shape 126"/>
          <p:cNvSpPr txBox="1"/>
          <p:nvPr/>
        </p:nvSpPr>
        <p:spPr>
          <a:xfrm>
            <a:off x="5701275" y="2558375"/>
            <a:ext cx="7362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/>
              <a:t>cherry-pick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3466325" y="2371900"/>
            <a:ext cx="837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800">
                <a:solidFill>
                  <a:srgbClr val="9FC5E8"/>
                </a:solidFill>
              </a:rPr>
              <a:t>thursday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4412675" y="3211775"/>
            <a:ext cx="5802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800">
                <a:solidFill>
                  <a:srgbClr val="9FC5E8"/>
                </a:solidFill>
              </a:rPr>
              <a:t>tuesday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350"/>
            <a:ext cx="8520600" cy="44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Reminder of objectives: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- We build an 7.XY-RCz (let say on Thursday) that is put on  TryQA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- We test it and validate it.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- No code freeze more than 2 or 3 hours.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- On Tuesday: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o We decide that 7.XY-RCz is good, and it becomes 7.XY (Public Release)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[Main Branch becomes 7.XY+1] [7.XY put on Try.]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o We decide that 7.XY-RCz is almost good, and we produce 7.XY, and right away 7.XY.1 (Public Release)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[Main Branch becomes 7.XY+1] [7.XY.1 put on Try.]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o We decide that 7.XY-RCz is not good or not interesting to use it as Public Release: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we just drop it (it will be a Private Release), and we will generate later on 7.XY-RCz+1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Weekly Release Steps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https://docs.google.com/drawings/d/1AeqduRRPZiuy4p4x_eIERD2sa4ifapo_tSrDPu5FVG0/edit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