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68" r:id="rId15"/>
    <p:sldId id="269" r:id="rId16"/>
    <p:sldId id="296" r:id="rId17"/>
    <p:sldId id="274" r:id="rId18"/>
    <p:sldId id="298" r:id="rId19"/>
    <p:sldId id="275" r:id="rId20"/>
    <p:sldId id="299" r:id="rId21"/>
    <p:sldId id="285" r:id="rId22"/>
    <p:sldId id="304" r:id="rId23"/>
    <p:sldId id="281" r:id="rId24"/>
    <p:sldId id="305" r:id="rId25"/>
    <p:sldId id="282" r:id="rId26"/>
    <p:sldId id="306" r:id="rId27"/>
    <p:sldId id="283" r:id="rId28"/>
    <p:sldId id="307" r:id="rId29"/>
    <p:sldId id="284" r:id="rId30"/>
    <p:sldId id="308" r:id="rId31"/>
    <p:sldId id="280" r:id="rId32"/>
    <p:sldId id="309" r:id="rId33"/>
    <p:sldId id="270" r:id="rId34"/>
    <p:sldId id="310" r:id="rId35"/>
    <p:sldId id="271" r:id="rId36"/>
    <p:sldId id="311" r:id="rId37"/>
    <p:sldId id="286" r:id="rId38"/>
    <p:sldId id="312" r:id="rId39"/>
    <p:sldId id="287" r:id="rId40"/>
    <p:sldId id="313" r:id="rId41"/>
    <p:sldId id="288" r:id="rId42"/>
    <p:sldId id="314" r:id="rId43"/>
    <p:sldId id="289" r:id="rId44"/>
    <p:sldId id="315" r:id="rId45"/>
    <p:sldId id="291" r:id="rId46"/>
    <p:sldId id="292" r:id="rId47"/>
    <p:sldId id="293" r:id="rId48"/>
    <p:sldId id="294" r:id="rId49"/>
    <p:sldId id="290" r:id="rId50"/>
    <p:sldId id="29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62"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4E98-A5FF-450D-C59D-176029E756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EE39C8-63AB-CD54-8A30-F6E2A85FB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796826-1AC8-2E4D-C845-E92957D45046}"/>
              </a:ext>
            </a:extLst>
          </p:cNvPr>
          <p:cNvSpPr>
            <a:spLocks noGrp="1"/>
          </p:cNvSpPr>
          <p:nvPr>
            <p:ph type="dt" sz="half" idx="10"/>
          </p:nvPr>
        </p:nvSpPr>
        <p:spPr/>
        <p:txBody>
          <a:bodyPr/>
          <a:lstStyle/>
          <a:p>
            <a:fld id="{060B6BD0-9192-4630-A880-9D654B49B5FE}" type="datetimeFigureOut">
              <a:rPr lang="en-US" smtClean="0"/>
              <a:t>7/14/2025</a:t>
            </a:fld>
            <a:endParaRPr lang="en-US"/>
          </a:p>
        </p:txBody>
      </p:sp>
      <p:sp>
        <p:nvSpPr>
          <p:cNvPr id="5" name="Footer Placeholder 4">
            <a:extLst>
              <a:ext uri="{FF2B5EF4-FFF2-40B4-BE49-F238E27FC236}">
                <a16:creationId xmlns:a16="http://schemas.microsoft.com/office/drawing/2014/main" id="{F2F6F547-52C1-241B-3285-E2AA24E2E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2A127-9F3B-CB59-0CE2-8ADEB8998CD4}"/>
              </a:ext>
            </a:extLst>
          </p:cNvPr>
          <p:cNvSpPr>
            <a:spLocks noGrp="1"/>
          </p:cNvSpPr>
          <p:nvPr>
            <p:ph type="sldNum" sz="quarter" idx="12"/>
          </p:nvPr>
        </p:nvSpPr>
        <p:spPr/>
        <p:txBody>
          <a:bodyPr/>
          <a:lstStyle/>
          <a:p>
            <a:fld id="{3A6A5546-4501-4853-B03A-C805AA4F0103}" type="slidenum">
              <a:rPr lang="en-US" smtClean="0"/>
              <a:t>‹#›</a:t>
            </a:fld>
            <a:endParaRPr lang="en-US"/>
          </a:p>
        </p:txBody>
      </p:sp>
    </p:spTree>
    <p:extLst>
      <p:ext uri="{BB962C8B-B14F-4D97-AF65-F5344CB8AC3E}">
        <p14:creationId xmlns:p14="http://schemas.microsoft.com/office/powerpoint/2010/main" val="314299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AC44-4860-8DEE-A82D-EE5CD0BF71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C3979-8882-27D4-2633-04F631FD7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1524E-673A-5658-7302-3F63730371BE}"/>
              </a:ext>
            </a:extLst>
          </p:cNvPr>
          <p:cNvSpPr>
            <a:spLocks noGrp="1"/>
          </p:cNvSpPr>
          <p:nvPr>
            <p:ph type="dt" sz="half" idx="10"/>
          </p:nvPr>
        </p:nvSpPr>
        <p:spPr/>
        <p:txBody>
          <a:bodyPr/>
          <a:lstStyle/>
          <a:p>
            <a:fld id="{060B6BD0-9192-4630-A880-9D654B49B5FE}" type="datetimeFigureOut">
              <a:rPr lang="en-US" smtClean="0"/>
              <a:t>7/14/2025</a:t>
            </a:fld>
            <a:endParaRPr lang="en-US"/>
          </a:p>
        </p:txBody>
      </p:sp>
      <p:sp>
        <p:nvSpPr>
          <p:cNvPr id="5" name="Footer Placeholder 4">
            <a:extLst>
              <a:ext uri="{FF2B5EF4-FFF2-40B4-BE49-F238E27FC236}">
                <a16:creationId xmlns:a16="http://schemas.microsoft.com/office/drawing/2014/main" id="{9C6AC17C-D60A-4377-F001-BDCD3226A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FABA6-3310-C3B1-B50B-25DACFB41775}"/>
              </a:ext>
            </a:extLst>
          </p:cNvPr>
          <p:cNvSpPr>
            <a:spLocks noGrp="1"/>
          </p:cNvSpPr>
          <p:nvPr>
            <p:ph type="sldNum" sz="quarter" idx="12"/>
          </p:nvPr>
        </p:nvSpPr>
        <p:spPr/>
        <p:txBody>
          <a:bodyPr/>
          <a:lstStyle/>
          <a:p>
            <a:fld id="{3A6A5546-4501-4853-B03A-C805AA4F0103}" type="slidenum">
              <a:rPr lang="en-US" smtClean="0"/>
              <a:t>‹#›</a:t>
            </a:fld>
            <a:endParaRPr lang="en-US"/>
          </a:p>
        </p:txBody>
      </p:sp>
    </p:spTree>
    <p:extLst>
      <p:ext uri="{BB962C8B-B14F-4D97-AF65-F5344CB8AC3E}">
        <p14:creationId xmlns:p14="http://schemas.microsoft.com/office/powerpoint/2010/main" val="312985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0C909-4258-C0EE-47D1-8749EA0B6B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9F889-DFFA-E908-5592-5427B98A85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D9AE5-04D3-01BE-E54D-1D9F1F50B610}"/>
              </a:ext>
            </a:extLst>
          </p:cNvPr>
          <p:cNvSpPr>
            <a:spLocks noGrp="1"/>
          </p:cNvSpPr>
          <p:nvPr>
            <p:ph type="dt" sz="half" idx="10"/>
          </p:nvPr>
        </p:nvSpPr>
        <p:spPr/>
        <p:txBody>
          <a:bodyPr/>
          <a:lstStyle/>
          <a:p>
            <a:fld id="{060B6BD0-9192-4630-A880-9D654B49B5FE}" type="datetimeFigureOut">
              <a:rPr lang="en-US" smtClean="0"/>
              <a:t>7/14/2025</a:t>
            </a:fld>
            <a:endParaRPr lang="en-US"/>
          </a:p>
        </p:txBody>
      </p:sp>
      <p:sp>
        <p:nvSpPr>
          <p:cNvPr id="5" name="Footer Placeholder 4">
            <a:extLst>
              <a:ext uri="{FF2B5EF4-FFF2-40B4-BE49-F238E27FC236}">
                <a16:creationId xmlns:a16="http://schemas.microsoft.com/office/drawing/2014/main" id="{18D57031-B1E9-D026-A30B-BAC13C176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DD50B-71DB-1EF6-DFF0-B00F1F1F6974}"/>
              </a:ext>
            </a:extLst>
          </p:cNvPr>
          <p:cNvSpPr>
            <a:spLocks noGrp="1"/>
          </p:cNvSpPr>
          <p:nvPr>
            <p:ph type="sldNum" sz="quarter" idx="12"/>
          </p:nvPr>
        </p:nvSpPr>
        <p:spPr/>
        <p:txBody>
          <a:bodyPr/>
          <a:lstStyle/>
          <a:p>
            <a:fld id="{3A6A5546-4501-4853-B03A-C805AA4F0103}" type="slidenum">
              <a:rPr lang="en-US" smtClean="0"/>
              <a:t>‹#›</a:t>
            </a:fld>
            <a:endParaRPr lang="en-US"/>
          </a:p>
        </p:txBody>
      </p:sp>
    </p:spTree>
    <p:extLst>
      <p:ext uri="{BB962C8B-B14F-4D97-AF65-F5344CB8AC3E}">
        <p14:creationId xmlns:p14="http://schemas.microsoft.com/office/powerpoint/2010/main" val="17611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F35D-137A-BC63-63F0-74B1E1A75C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3605F5-C9D6-9CC1-5957-64718329FD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3C6D8-CDBC-1C07-E97E-4BF211276E3A}"/>
              </a:ext>
            </a:extLst>
          </p:cNvPr>
          <p:cNvSpPr>
            <a:spLocks noGrp="1"/>
          </p:cNvSpPr>
          <p:nvPr>
            <p:ph type="dt" sz="half" idx="10"/>
          </p:nvPr>
        </p:nvSpPr>
        <p:spPr/>
        <p:txBody>
          <a:bodyPr/>
          <a:lstStyle/>
          <a:p>
            <a:fld id="{060B6BD0-9192-4630-A880-9D654B49B5FE}" type="datetimeFigureOut">
              <a:rPr lang="en-US" smtClean="0"/>
              <a:t>7/14/2025</a:t>
            </a:fld>
            <a:endParaRPr lang="en-US"/>
          </a:p>
        </p:txBody>
      </p:sp>
      <p:sp>
        <p:nvSpPr>
          <p:cNvPr id="5" name="Footer Placeholder 4">
            <a:extLst>
              <a:ext uri="{FF2B5EF4-FFF2-40B4-BE49-F238E27FC236}">
                <a16:creationId xmlns:a16="http://schemas.microsoft.com/office/drawing/2014/main" id="{0F8ABA8F-15CA-4219-524F-F6BDCEAD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394A0-5502-F2F8-843E-53D515D35794}"/>
              </a:ext>
            </a:extLst>
          </p:cNvPr>
          <p:cNvSpPr>
            <a:spLocks noGrp="1"/>
          </p:cNvSpPr>
          <p:nvPr>
            <p:ph type="sldNum" sz="quarter" idx="12"/>
          </p:nvPr>
        </p:nvSpPr>
        <p:spPr/>
        <p:txBody>
          <a:bodyPr/>
          <a:lstStyle/>
          <a:p>
            <a:fld id="{3A6A5546-4501-4853-B03A-C805AA4F0103}" type="slidenum">
              <a:rPr lang="en-US" smtClean="0"/>
              <a:t>‹#›</a:t>
            </a:fld>
            <a:endParaRPr lang="en-US"/>
          </a:p>
        </p:txBody>
      </p:sp>
    </p:spTree>
    <p:extLst>
      <p:ext uri="{BB962C8B-B14F-4D97-AF65-F5344CB8AC3E}">
        <p14:creationId xmlns:p14="http://schemas.microsoft.com/office/powerpoint/2010/main" val="330068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24BE-FE1A-2863-64ED-F81EB5AE34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2F1ED-AD9B-E3C4-F896-11B7A05FA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847B3E-9CB9-9909-AE9C-B94F266768F0}"/>
              </a:ext>
            </a:extLst>
          </p:cNvPr>
          <p:cNvSpPr>
            <a:spLocks noGrp="1"/>
          </p:cNvSpPr>
          <p:nvPr>
            <p:ph type="dt" sz="half" idx="10"/>
          </p:nvPr>
        </p:nvSpPr>
        <p:spPr/>
        <p:txBody>
          <a:bodyPr/>
          <a:lstStyle/>
          <a:p>
            <a:fld id="{060B6BD0-9192-4630-A880-9D654B49B5FE}" type="datetimeFigureOut">
              <a:rPr lang="en-US" smtClean="0"/>
              <a:t>7/14/2025</a:t>
            </a:fld>
            <a:endParaRPr lang="en-US"/>
          </a:p>
        </p:txBody>
      </p:sp>
      <p:sp>
        <p:nvSpPr>
          <p:cNvPr id="5" name="Footer Placeholder 4">
            <a:extLst>
              <a:ext uri="{FF2B5EF4-FFF2-40B4-BE49-F238E27FC236}">
                <a16:creationId xmlns:a16="http://schemas.microsoft.com/office/drawing/2014/main" id="{944E3CEE-4777-84E1-8FD5-D44BBCAA6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79A1E-AD00-7BEA-A3C1-4CDA9FFB8933}"/>
              </a:ext>
            </a:extLst>
          </p:cNvPr>
          <p:cNvSpPr>
            <a:spLocks noGrp="1"/>
          </p:cNvSpPr>
          <p:nvPr>
            <p:ph type="sldNum" sz="quarter" idx="12"/>
          </p:nvPr>
        </p:nvSpPr>
        <p:spPr/>
        <p:txBody>
          <a:bodyPr/>
          <a:lstStyle/>
          <a:p>
            <a:fld id="{3A6A5546-4501-4853-B03A-C805AA4F0103}" type="slidenum">
              <a:rPr lang="en-US" smtClean="0"/>
              <a:t>‹#›</a:t>
            </a:fld>
            <a:endParaRPr lang="en-US"/>
          </a:p>
        </p:txBody>
      </p:sp>
    </p:spTree>
    <p:extLst>
      <p:ext uri="{BB962C8B-B14F-4D97-AF65-F5344CB8AC3E}">
        <p14:creationId xmlns:p14="http://schemas.microsoft.com/office/powerpoint/2010/main" val="315661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0853-3E96-39EE-2A97-F10CE464E3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98702B-76A5-59F5-1B4F-2F545B3A89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5F1E9B-2487-8A52-59CC-8DEDE89540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5EFFF6-8CB1-AFFC-9347-21197DE8D544}"/>
              </a:ext>
            </a:extLst>
          </p:cNvPr>
          <p:cNvSpPr>
            <a:spLocks noGrp="1"/>
          </p:cNvSpPr>
          <p:nvPr>
            <p:ph type="dt" sz="half" idx="10"/>
          </p:nvPr>
        </p:nvSpPr>
        <p:spPr/>
        <p:txBody>
          <a:bodyPr/>
          <a:lstStyle/>
          <a:p>
            <a:fld id="{060B6BD0-9192-4630-A880-9D654B49B5FE}" type="datetimeFigureOut">
              <a:rPr lang="en-US" smtClean="0"/>
              <a:t>7/14/2025</a:t>
            </a:fld>
            <a:endParaRPr lang="en-US"/>
          </a:p>
        </p:txBody>
      </p:sp>
      <p:sp>
        <p:nvSpPr>
          <p:cNvPr id="6" name="Footer Placeholder 5">
            <a:extLst>
              <a:ext uri="{FF2B5EF4-FFF2-40B4-BE49-F238E27FC236}">
                <a16:creationId xmlns:a16="http://schemas.microsoft.com/office/drawing/2014/main" id="{35269C7B-F2D6-5775-1031-7CFA099FC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02C6E7-02B5-A890-7C29-2062381118E1}"/>
              </a:ext>
            </a:extLst>
          </p:cNvPr>
          <p:cNvSpPr>
            <a:spLocks noGrp="1"/>
          </p:cNvSpPr>
          <p:nvPr>
            <p:ph type="sldNum" sz="quarter" idx="12"/>
          </p:nvPr>
        </p:nvSpPr>
        <p:spPr/>
        <p:txBody>
          <a:bodyPr/>
          <a:lstStyle/>
          <a:p>
            <a:fld id="{3A6A5546-4501-4853-B03A-C805AA4F0103}" type="slidenum">
              <a:rPr lang="en-US" smtClean="0"/>
              <a:t>‹#›</a:t>
            </a:fld>
            <a:endParaRPr lang="en-US"/>
          </a:p>
        </p:txBody>
      </p:sp>
    </p:spTree>
    <p:extLst>
      <p:ext uri="{BB962C8B-B14F-4D97-AF65-F5344CB8AC3E}">
        <p14:creationId xmlns:p14="http://schemas.microsoft.com/office/powerpoint/2010/main" val="30707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75B7-298E-FDC0-A53E-9ABA92357A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7E8812-021A-97BB-0156-808D6E539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E15E84-F72A-9137-E3BE-FEA8AEC9D6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EB91FD-0F8C-297D-81B3-F71B0F7EA6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5F069A-ADA4-FB39-EDD0-191BAA618D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8C7DB1-5873-CCD4-DD8C-6D9756E6A5E2}"/>
              </a:ext>
            </a:extLst>
          </p:cNvPr>
          <p:cNvSpPr>
            <a:spLocks noGrp="1"/>
          </p:cNvSpPr>
          <p:nvPr>
            <p:ph type="dt" sz="half" idx="10"/>
          </p:nvPr>
        </p:nvSpPr>
        <p:spPr/>
        <p:txBody>
          <a:bodyPr/>
          <a:lstStyle/>
          <a:p>
            <a:fld id="{060B6BD0-9192-4630-A880-9D654B49B5FE}" type="datetimeFigureOut">
              <a:rPr lang="en-US" smtClean="0"/>
              <a:t>7/14/2025</a:t>
            </a:fld>
            <a:endParaRPr lang="en-US"/>
          </a:p>
        </p:txBody>
      </p:sp>
      <p:sp>
        <p:nvSpPr>
          <p:cNvPr id="8" name="Footer Placeholder 7">
            <a:extLst>
              <a:ext uri="{FF2B5EF4-FFF2-40B4-BE49-F238E27FC236}">
                <a16:creationId xmlns:a16="http://schemas.microsoft.com/office/drawing/2014/main" id="{687B1306-863F-0CD9-A365-12D656C90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5DCEAB-DBE9-D780-DC09-61B3CF14E5FE}"/>
              </a:ext>
            </a:extLst>
          </p:cNvPr>
          <p:cNvSpPr>
            <a:spLocks noGrp="1"/>
          </p:cNvSpPr>
          <p:nvPr>
            <p:ph type="sldNum" sz="quarter" idx="12"/>
          </p:nvPr>
        </p:nvSpPr>
        <p:spPr/>
        <p:txBody>
          <a:bodyPr/>
          <a:lstStyle/>
          <a:p>
            <a:fld id="{3A6A5546-4501-4853-B03A-C805AA4F0103}" type="slidenum">
              <a:rPr lang="en-US" smtClean="0"/>
              <a:t>‹#›</a:t>
            </a:fld>
            <a:endParaRPr lang="en-US"/>
          </a:p>
        </p:txBody>
      </p:sp>
    </p:spTree>
    <p:extLst>
      <p:ext uri="{BB962C8B-B14F-4D97-AF65-F5344CB8AC3E}">
        <p14:creationId xmlns:p14="http://schemas.microsoft.com/office/powerpoint/2010/main" val="154561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EC6B-DEC7-2F05-D243-4C8A22B581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2B7829-84F6-BE4D-964A-8DCC4D3227BE}"/>
              </a:ext>
            </a:extLst>
          </p:cNvPr>
          <p:cNvSpPr>
            <a:spLocks noGrp="1"/>
          </p:cNvSpPr>
          <p:nvPr>
            <p:ph type="dt" sz="half" idx="10"/>
          </p:nvPr>
        </p:nvSpPr>
        <p:spPr/>
        <p:txBody>
          <a:bodyPr/>
          <a:lstStyle/>
          <a:p>
            <a:fld id="{060B6BD0-9192-4630-A880-9D654B49B5FE}" type="datetimeFigureOut">
              <a:rPr lang="en-US" smtClean="0"/>
              <a:t>7/14/2025</a:t>
            </a:fld>
            <a:endParaRPr lang="en-US"/>
          </a:p>
        </p:txBody>
      </p:sp>
      <p:sp>
        <p:nvSpPr>
          <p:cNvPr id="4" name="Footer Placeholder 3">
            <a:extLst>
              <a:ext uri="{FF2B5EF4-FFF2-40B4-BE49-F238E27FC236}">
                <a16:creationId xmlns:a16="http://schemas.microsoft.com/office/drawing/2014/main" id="{FB155F7D-A1BD-B83C-2698-01A28D01D1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5B73B2-B5EB-3F82-81D7-3768F3A9D409}"/>
              </a:ext>
            </a:extLst>
          </p:cNvPr>
          <p:cNvSpPr>
            <a:spLocks noGrp="1"/>
          </p:cNvSpPr>
          <p:nvPr>
            <p:ph type="sldNum" sz="quarter" idx="12"/>
          </p:nvPr>
        </p:nvSpPr>
        <p:spPr/>
        <p:txBody>
          <a:bodyPr/>
          <a:lstStyle/>
          <a:p>
            <a:fld id="{3A6A5546-4501-4853-B03A-C805AA4F0103}" type="slidenum">
              <a:rPr lang="en-US" smtClean="0"/>
              <a:t>‹#›</a:t>
            </a:fld>
            <a:endParaRPr lang="en-US"/>
          </a:p>
        </p:txBody>
      </p:sp>
    </p:spTree>
    <p:extLst>
      <p:ext uri="{BB962C8B-B14F-4D97-AF65-F5344CB8AC3E}">
        <p14:creationId xmlns:p14="http://schemas.microsoft.com/office/powerpoint/2010/main" val="408745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8AC7F-A6FD-F5CB-BAEE-37AC2C0356F0}"/>
              </a:ext>
            </a:extLst>
          </p:cNvPr>
          <p:cNvSpPr>
            <a:spLocks noGrp="1"/>
          </p:cNvSpPr>
          <p:nvPr>
            <p:ph type="dt" sz="half" idx="10"/>
          </p:nvPr>
        </p:nvSpPr>
        <p:spPr/>
        <p:txBody>
          <a:bodyPr/>
          <a:lstStyle/>
          <a:p>
            <a:fld id="{060B6BD0-9192-4630-A880-9D654B49B5FE}" type="datetimeFigureOut">
              <a:rPr lang="en-US" smtClean="0"/>
              <a:t>7/14/2025</a:t>
            </a:fld>
            <a:endParaRPr lang="en-US"/>
          </a:p>
        </p:txBody>
      </p:sp>
      <p:sp>
        <p:nvSpPr>
          <p:cNvPr id="3" name="Footer Placeholder 2">
            <a:extLst>
              <a:ext uri="{FF2B5EF4-FFF2-40B4-BE49-F238E27FC236}">
                <a16:creationId xmlns:a16="http://schemas.microsoft.com/office/drawing/2014/main" id="{54512BC7-913B-87BF-847B-F7A86BC14D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CB0A92-AA4B-132E-416B-C1528618D3BB}"/>
              </a:ext>
            </a:extLst>
          </p:cNvPr>
          <p:cNvSpPr>
            <a:spLocks noGrp="1"/>
          </p:cNvSpPr>
          <p:nvPr>
            <p:ph type="sldNum" sz="quarter" idx="12"/>
          </p:nvPr>
        </p:nvSpPr>
        <p:spPr/>
        <p:txBody>
          <a:bodyPr/>
          <a:lstStyle/>
          <a:p>
            <a:fld id="{3A6A5546-4501-4853-B03A-C805AA4F0103}" type="slidenum">
              <a:rPr lang="en-US" smtClean="0"/>
              <a:t>‹#›</a:t>
            </a:fld>
            <a:endParaRPr lang="en-US"/>
          </a:p>
        </p:txBody>
      </p:sp>
    </p:spTree>
    <p:extLst>
      <p:ext uri="{BB962C8B-B14F-4D97-AF65-F5344CB8AC3E}">
        <p14:creationId xmlns:p14="http://schemas.microsoft.com/office/powerpoint/2010/main" val="50335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90E3-0E88-CA71-0182-F88F6C95D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29E1EC-05C1-C592-5734-587F7C4D86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817477-4B3D-DB21-09D6-8AF4DA317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14760-049F-25D5-41B2-57ED6223597F}"/>
              </a:ext>
            </a:extLst>
          </p:cNvPr>
          <p:cNvSpPr>
            <a:spLocks noGrp="1"/>
          </p:cNvSpPr>
          <p:nvPr>
            <p:ph type="dt" sz="half" idx="10"/>
          </p:nvPr>
        </p:nvSpPr>
        <p:spPr/>
        <p:txBody>
          <a:bodyPr/>
          <a:lstStyle/>
          <a:p>
            <a:fld id="{060B6BD0-9192-4630-A880-9D654B49B5FE}" type="datetimeFigureOut">
              <a:rPr lang="en-US" smtClean="0"/>
              <a:t>7/14/2025</a:t>
            </a:fld>
            <a:endParaRPr lang="en-US"/>
          </a:p>
        </p:txBody>
      </p:sp>
      <p:sp>
        <p:nvSpPr>
          <p:cNvPr id="6" name="Footer Placeholder 5">
            <a:extLst>
              <a:ext uri="{FF2B5EF4-FFF2-40B4-BE49-F238E27FC236}">
                <a16:creationId xmlns:a16="http://schemas.microsoft.com/office/drawing/2014/main" id="{FF3EDC4E-041A-E4AD-1839-ADE1D4F8F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16838-E2AC-2FBE-572D-CEF82B822B96}"/>
              </a:ext>
            </a:extLst>
          </p:cNvPr>
          <p:cNvSpPr>
            <a:spLocks noGrp="1"/>
          </p:cNvSpPr>
          <p:nvPr>
            <p:ph type="sldNum" sz="quarter" idx="12"/>
          </p:nvPr>
        </p:nvSpPr>
        <p:spPr/>
        <p:txBody>
          <a:bodyPr/>
          <a:lstStyle/>
          <a:p>
            <a:fld id="{3A6A5546-4501-4853-B03A-C805AA4F0103}" type="slidenum">
              <a:rPr lang="en-US" smtClean="0"/>
              <a:t>‹#›</a:t>
            </a:fld>
            <a:endParaRPr lang="en-US"/>
          </a:p>
        </p:txBody>
      </p:sp>
    </p:spTree>
    <p:extLst>
      <p:ext uri="{BB962C8B-B14F-4D97-AF65-F5344CB8AC3E}">
        <p14:creationId xmlns:p14="http://schemas.microsoft.com/office/powerpoint/2010/main" val="96911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A075-3C62-88EC-4452-964A23E71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44578-74D2-219E-691E-5E1630C77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364171-BDB7-6953-E718-5AE72B828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8358A-0277-1467-A948-8983942BCEF4}"/>
              </a:ext>
            </a:extLst>
          </p:cNvPr>
          <p:cNvSpPr>
            <a:spLocks noGrp="1"/>
          </p:cNvSpPr>
          <p:nvPr>
            <p:ph type="dt" sz="half" idx="10"/>
          </p:nvPr>
        </p:nvSpPr>
        <p:spPr/>
        <p:txBody>
          <a:bodyPr/>
          <a:lstStyle/>
          <a:p>
            <a:fld id="{060B6BD0-9192-4630-A880-9D654B49B5FE}" type="datetimeFigureOut">
              <a:rPr lang="en-US" smtClean="0"/>
              <a:t>7/14/2025</a:t>
            </a:fld>
            <a:endParaRPr lang="en-US"/>
          </a:p>
        </p:txBody>
      </p:sp>
      <p:sp>
        <p:nvSpPr>
          <p:cNvPr id="6" name="Footer Placeholder 5">
            <a:extLst>
              <a:ext uri="{FF2B5EF4-FFF2-40B4-BE49-F238E27FC236}">
                <a16:creationId xmlns:a16="http://schemas.microsoft.com/office/drawing/2014/main" id="{233FB494-83DA-1023-0635-4E091DED7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D42CF-4E4C-5D62-8338-309A57B1B9F4}"/>
              </a:ext>
            </a:extLst>
          </p:cNvPr>
          <p:cNvSpPr>
            <a:spLocks noGrp="1"/>
          </p:cNvSpPr>
          <p:nvPr>
            <p:ph type="sldNum" sz="quarter" idx="12"/>
          </p:nvPr>
        </p:nvSpPr>
        <p:spPr/>
        <p:txBody>
          <a:bodyPr/>
          <a:lstStyle/>
          <a:p>
            <a:fld id="{3A6A5546-4501-4853-B03A-C805AA4F0103}" type="slidenum">
              <a:rPr lang="en-US" smtClean="0"/>
              <a:t>‹#›</a:t>
            </a:fld>
            <a:endParaRPr lang="en-US"/>
          </a:p>
        </p:txBody>
      </p:sp>
    </p:spTree>
    <p:extLst>
      <p:ext uri="{BB962C8B-B14F-4D97-AF65-F5344CB8AC3E}">
        <p14:creationId xmlns:p14="http://schemas.microsoft.com/office/powerpoint/2010/main" val="294926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9024A2-8068-7A92-42B8-550AAE553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0CF228-B832-90E4-FCE4-77702C8DA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DA2FF-4A1E-13CD-42DE-0CF05EC73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B6BD0-9192-4630-A880-9D654B49B5FE}" type="datetimeFigureOut">
              <a:rPr lang="en-US" smtClean="0"/>
              <a:t>7/14/2025</a:t>
            </a:fld>
            <a:endParaRPr lang="en-US"/>
          </a:p>
        </p:txBody>
      </p:sp>
      <p:sp>
        <p:nvSpPr>
          <p:cNvPr id="5" name="Footer Placeholder 4">
            <a:extLst>
              <a:ext uri="{FF2B5EF4-FFF2-40B4-BE49-F238E27FC236}">
                <a16:creationId xmlns:a16="http://schemas.microsoft.com/office/drawing/2014/main" id="{B95CE9F4-DEB9-BD96-C819-BFC82A50AD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9F4997-AFAD-E5DB-17C0-499A6D059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A5546-4501-4853-B03A-C805AA4F0103}" type="slidenum">
              <a:rPr lang="en-US" smtClean="0"/>
              <a:t>‹#›</a:t>
            </a:fld>
            <a:endParaRPr lang="en-US"/>
          </a:p>
        </p:txBody>
      </p:sp>
    </p:spTree>
    <p:extLst>
      <p:ext uri="{BB962C8B-B14F-4D97-AF65-F5344CB8AC3E}">
        <p14:creationId xmlns:p14="http://schemas.microsoft.com/office/powerpoint/2010/main" val="1664516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0133-E687-B724-B65A-403DAF7CAF15}"/>
              </a:ext>
            </a:extLst>
          </p:cNvPr>
          <p:cNvSpPr>
            <a:spLocks noGrp="1"/>
          </p:cNvSpPr>
          <p:nvPr>
            <p:ph type="ctrTitle"/>
          </p:nvPr>
        </p:nvSpPr>
        <p:spPr/>
        <p:txBody>
          <a:bodyPr/>
          <a:lstStyle/>
          <a:p>
            <a:r>
              <a:rPr lang="en-US" dirty="0"/>
              <a:t>Victim Selection Algorithms for Page Replacement</a:t>
            </a:r>
          </a:p>
        </p:txBody>
      </p:sp>
    </p:spTree>
    <p:extLst>
      <p:ext uri="{BB962C8B-B14F-4D97-AF65-F5344CB8AC3E}">
        <p14:creationId xmlns:p14="http://schemas.microsoft.com/office/powerpoint/2010/main" val="91818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7011-F605-FBC1-A920-8A76CA0CDC53}"/>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C8E6AA82-3B5B-590A-013A-C329BF3B01B8}"/>
              </a:ext>
            </a:extLst>
          </p:cNvPr>
          <p:cNvSpPr>
            <a:spLocks noGrp="1"/>
          </p:cNvSpPr>
          <p:nvPr>
            <p:ph idx="1"/>
          </p:nvPr>
        </p:nvSpPr>
        <p:spPr/>
        <p:txBody>
          <a:bodyPr>
            <a:normAutofit fontScale="92500"/>
          </a:bodyPr>
          <a:lstStyle/>
          <a:p>
            <a:r>
              <a:rPr lang="en-US" dirty="0"/>
              <a:t>For Second Chance Algorithm we introducing </a:t>
            </a:r>
            <a:r>
              <a:rPr lang="en-US" b="1" dirty="0"/>
              <a:t>early victim selection</a:t>
            </a:r>
            <a:r>
              <a:rPr lang="en-US" dirty="0"/>
              <a:t>(stop endless loop and select victim in 1-2 passes) to reduce overhead</a:t>
            </a:r>
          </a:p>
          <a:p>
            <a:r>
              <a:rPr lang="en-US" dirty="0"/>
              <a:t>For Aging (NFU) we use </a:t>
            </a:r>
            <a:r>
              <a:rPr lang="en-US" b="1" dirty="0"/>
              <a:t>compact 8-bit counters </a:t>
            </a:r>
            <a:r>
              <a:rPr lang="en-US" dirty="0"/>
              <a:t>(rather than regular counter which become huge and make the process slow) and </a:t>
            </a:r>
            <a:r>
              <a:rPr lang="en-US" b="1" dirty="0"/>
              <a:t>efficient bit-shifting </a:t>
            </a:r>
            <a:r>
              <a:rPr lang="en-US" dirty="0"/>
              <a:t>(In each cycle, the 8-bit counter is shifted right by one bit, making room for the newest usage info . If the page was accessed, a 1 is added to the left; if not, a 0 is added, aging the page over time.) to better track page usage over time.</a:t>
            </a:r>
          </a:p>
          <a:p>
            <a:r>
              <a:rPr lang="en-US" dirty="0"/>
              <a:t>In Page Buffering The optimization in our page table involves tracking access history more efficiently, using</a:t>
            </a:r>
            <a:r>
              <a:rPr lang="en-US" b="1" dirty="0"/>
              <a:t> counters or flags (like reference/modify bits)</a:t>
            </a:r>
            <a:r>
              <a:rPr lang="en-US" dirty="0"/>
              <a:t> with less memory and smarter logic.</a:t>
            </a:r>
          </a:p>
        </p:txBody>
      </p:sp>
    </p:spTree>
    <p:extLst>
      <p:ext uri="{BB962C8B-B14F-4D97-AF65-F5344CB8AC3E}">
        <p14:creationId xmlns:p14="http://schemas.microsoft.com/office/powerpoint/2010/main" val="254796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637D-F353-92A0-2EC0-72D614265C53}"/>
              </a:ext>
            </a:extLst>
          </p:cNvPr>
          <p:cNvSpPr>
            <a:spLocks noGrp="1"/>
          </p:cNvSpPr>
          <p:nvPr>
            <p:ph type="title"/>
          </p:nvPr>
        </p:nvSpPr>
        <p:spPr/>
        <p:txBody>
          <a:bodyPr/>
          <a:lstStyle/>
          <a:p>
            <a:r>
              <a:rPr lang="en-US" dirty="0"/>
              <a:t>Code implementation</a:t>
            </a:r>
          </a:p>
        </p:txBody>
      </p:sp>
      <p:sp>
        <p:nvSpPr>
          <p:cNvPr id="3" name="Content Placeholder 2">
            <a:extLst>
              <a:ext uri="{FF2B5EF4-FFF2-40B4-BE49-F238E27FC236}">
                <a16:creationId xmlns:a16="http://schemas.microsoft.com/office/drawing/2014/main" id="{F1B09CBA-7178-E4A1-48DF-AB92B63DB853}"/>
              </a:ext>
            </a:extLst>
          </p:cNvPr>
          <p:cNvSpPr>
            <a:spLocks noGrp="1"/>
          </p:cNvSpPr>
          <p:nvPr>
            <p:ph idx="1"/>
          </p:nvPr>
        </p:nvSpPr>
        <p:spPr/>
        <p:txBody>
          <a:bodyPr/>
          <a:lstStyle/>
          <a:p>
            <a:r>
              <a:rPr lang="en-US" dirty="0"/>
              <a:t>Due to </a:t>
            </a:r>
            <a:r>
              <a:rPr lang="en-US" dirty="0" err="1"/>
              <a:t>Github</a:t>
            </a:r>
            <a:r>
              <a:rPr lang="en-US" dirty="0"/>
              <a:t> repository provided , I had two simulators which provided codes for FIFO , LRU ,OPT and LFU</a:t>
            </a:r>
            <a:br>
              <a:rPr lang="en-US" dirty="0"/>
            </a:br>
            <a:r>
              <a:rPr lang="en-US" dirty="0"/>
              <a:t>(1. </a:t>
            </a:r>
            <a:r>
              <a:rPr lang="en-US" b="1" dirty="0"/>
              <a:t>Priyanshu9898’s Simulator , </a:t>
            </a:r>
            <a:r>
              <a:rPr lang="en-US" dirty="0"/>
              <a:t>2. </a:t>
            </a:r>
            <a:r>
              <a:rPr lang="en-US" b="1" dirty="0"/>
              <a:t>CarlVic02’s Simulator</a:t>
            </a:r>
            <a:r>
              <a:rPr lang="en-US" dirty="0"/>
              <a:t> )</a:t>
            </a:r>
          </a:p>
          <a:p>
            <a:r>
              <a:rPr lang="en-US" dirty="0"/>
              <a:t>Other LRU variations were Missing</a:t>
            </a:r>
          </a:p>
          <a:p>
            <a:r>
              <a:rPr lang="en-US" dirty="0"/>
              <a:t>Other missing Algorithms codes are provided by geeksforgeeks.org</a:t>
            </a:r>
          </a:p>
          <a:p>
            <a:r>
              <a:rPr lang="en-US" dirty="0"/>
              <a:t>Our code part came into 3  major layer : Algorithms handler , Simulator and plot</a:t>
            </a:r>
          </a:p>
        </p:txBody>
      </p:sp>
    </p:spTree>
    <p:extLst>
      <p:ext uri="{BB962C8B-B14F-4D97-AF65-F5344CB8AC3E}">
        <p14:creationId xmlns:p14="http://schemas.microsoft.com/office/powerpoint/2010/main" val="38672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F126-35FB-1563-C3D8-05F5BABCA35D}"/>
              </a:ext>
            </a:extLst>
          </p:cNvPr>
          <p:cNvSpPr>
            <a:spLocks noGrp="1"/>
          </p:cNvSpPr>
          <p:nvPr>
            <p:ph type="title"/>
          </p:nvPr>
        </p:nvSpPr>
        <p:spPr/>
        <p:txBody>
          <a:bodyPr/>
          <a:lstStyle/>
          <a:p>
            <a:r>
              <a:rPr lang="en-US" dirty="0"/>
              <a:t>Algorithm Handler</a:t>
            </a:r>
          </a:p>
        </p:txBody>
      </p:sp>
      <p:sp>
        <p:nvSpPr>
          <p:cNvPr id="3" name="Content Placeholder 2">
            <a:extLst>
              <a:ext uri="{FF2B5EF4-FFF2-40B4-BE49-F238E27FC236}">
                <a16:creationId xmlns:a16="http://schemas.microsoft.com/office/drawing/2014/main" id="{0DA48C5B-67A4-E3BA-6EB3-3B338800A6FD}"/>
              </a:ext>
            </a:extLst>
          </p:cNvPr>
          <p:cNvSpPr>
            <a:spLocks noGrp="1"/>
          </p:cNvSpPr>
          <p:nvPr>
            <p:ph idx="1"/>
          </p:nvPr>
        </p:nvSpPr>
        <p:spPr/>
        <p:txBody>
          <a:bodyPr/>
          <a:lstStyle/>
          <a:p>
            <a:pPr marL="0" indent="0">
              <a:buNone/>
            </a:pPr>
            <a:r>
              <a:rPr lang="en-US" dirty="0"/>
              <a:t>Each algorithm code part have these layers (libraries import excluded) :</a:t>
            </a:r>
          </a:p>
          <a:p>
            <a:r>
              <a:rPr lang="en-US" dirty="0"/>
              <a:t>Algorithm Function definition with parameters </a:t>
            </a:r>
          </a:p>
          <a:p>
            <a:r>
              <a:rPr lang="en-US" dirty="0"/>
              <a:t>Algorithm loop for determine the victims</a:t>
            </a:r>
          </a:p>
          <a:p>
            <a:r>
              <a:rPr lang="en-US" dirty="0"/>
              <a:t>Out put with returning these characteristics : fault ratio , hit ratio , faults ,hits</a:t>
            </a:r>
          </a:p>
        </p:txBody>
      </p:sp>
    </p:spTree>
    <p:extLst>
      <p:ext uri="{BB962C8B-B14F-4D97-AF65-F5344CB8AC3E}">
        <p14:creationId xmlns:p14="http://schemas.microsoft.com/office/powerpoint/2010/main" val="152497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1C67-7093-D030-4613-64D8B0E7A62D}"/>
              </a:ext>
            </a:extLst>
          </p:cNvPr>
          <p:cNvSpPr>
            <a:spLocks noGrp="1"/>
          </p:cNvSpPr>
          <p:nvPr>
            <p:ph type="title"/>
          </p:nvPr>
        </p:nvSpPr>
        <p:spPr/>
        <p:txBody>
          <a:bodyPr/>
          <a:lstStyle/>
          <a:p>
            <a:r>
              <a:rPr lang="en-US" dirty="0"/>
              <a:t>Simulator</a:t>
            </a:r>
          </a:p>
        </p:txBody>
      </p:sp>
      <p:sp>
        <p:nvSpPr>
          <p:cNvPr id="3" name="Content Placeholder 2">
            <a:extLst>
              <a:ext uri="{FF2B5EF4-FFF2-40B4-BE49-F238E27FC236}">
                <a16:creationId xmlns:a16="http://schemas.microsoft.com/office/drawing/2014/main" id="{1E42AFEB-56BD-D1C7-6A0B-68A115DC6A3F}"/>
              </a:ext>
            </a:extLst>
          </p:cNvPr>
          <p:cNvSpPr>
            <a:spLocks noGrp="1"/>
          </p:cNvSpPr>
          <p:nvPr>
            <p:ph idx="1"/>
          </p:nvPr>
        </p:nvSpPr>
        <p:spPr/>
        <p:txBody>
          <a:bodyPr/>
          <a:lstStyle/>
          <a:p>
            <a:r>
              <a:rPr lang="en-US" dirty="0"/>
              <a:t>Our simulator start with libraries import and other handlers import at first</a:t>
            </a:r>
          </a:p>
          <a:p>
            <a:r>
              <a:rPr lang="en-US" dirty="0"/>
              <a:t>Then we define the function to run each algorithm in similar situation and give use two other characteristics for each Algorithm : Execution time and Memory usage</a:t>
            </a:r>
          </a:p>
          <a:p>
            <a:r>
              <a:rPr lang="en-US" dirty="0"/>
              <a:t>We also define the function for generating random reference string to serve the algorithms parameters</a:t>
            </a:r>
          </a:p>
          <a:p>
            <a:r>
              <a:rPr lang="en-US" dirty="0"/>
              <a:t>Then we define main function , determine our frame sizes [3 , 5 , 7] and reference lengths [50 , 100 , 200] , then make a result for each run in this situation and save result in .csv file </a:t>
            </a:r>
          </a:p>
        </p:txBody>
      </p:sp>
    </p:spTree>
    <p:extLst>
      <p:ext uri="{BB962C8B-B14F-4D97-AF65-F5344CB8AC3E}">
        <p14:creationId xmlns:p14="http://schemas.microsoft.com/office/powerpoint/2010/main" val="374218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4BC2-92EE-CDD7-C584-3BE30BD1E974}"/>
              </a:ext>
            </a:extLst>
          </p:cNvPr>
          <p:cNvSpPr>
            <a:spLocks noGrp="1"/>
          </p:cNvSpPr>
          <p:nvPr>
            <p:ph type="title"/>
          </p:nvPr>
        </p:nvSpPr>
        <p:spPr/>
        <p:txBody>
          <a:bodyPr/>
          <a:lstStyle/>
          <a:p>
            <a:r>
              <a:rPr lang="en-US" dirty="0"/>
              <a:t>Plot</a:t>
            </a:r>
          </a:p>
        </p:txBody>
      </p:sp>
      <p:sp>
        <p:nvSpPr>
          <p:cNvPr id="3" name="Content Placeholder 2">
            <a:extLst>
              <a:ext uri="{FF2B5EF4-FFF2-40B4-BE49-F238E27FC236}">
                <a16:creationId xmlns:a16="http://schemas.microsoft.com/office/drawing/2014/main" id="{FBD51F8F-4E27-F79E-DBAC-1282D8A321CE}"/>
              </a:ext>
            </a:extLst>
          </p:cNvPr>
          <p:cNvSpPr>
            <a:spLocks noGrp="1"/>
          </p:cNvSpPr>
          <p:nvPr>
            <p:ph idx="1"/>
          </p:nvPr>
        </p:nvSpPr>
        <p:spPr/>
        <p:txBody>
          <a:bodyPr/>
          <a:lstStyle/>
          <a:p>
            <a:r>
              <a:rPr lang="en-US" dirty="0"/>
              <a:t>After we got our dataset file (.csv) we can serve out plot code</a:t>
            </a:r>
          </a:p>
          <a:p>
            <a:r>
              <a:rPr lang="en-US" dirty="0"/>
              <a:t>We first import visual and analysis libraries panda , seaborn , and matplotlib to load data , configure graphs and print graphs</a:t>
            </a:r>
          </a:p>
          <a:p>
            <a:r>
              <a:rPr lang="en-US" dirty="0"/>
              <a:t>First we print 4 graph for each metric compared to frame size</a:t>
            </a:r>
          </a:p>
          <a:p>
            <a:r>
              <a:rPr lang="en-US" dirty="0"/>
              <a:t>Then we print 4 other to compare metrics to reference string length</a:t>
            </a:r>
          </a:p>
          <a:p>
            <a:pPr marL="0" indent="0">
              <a:buNone/>
            </a:pPr>
            <a:r>
              <a:rPr lang="en-US" dirty="0"/>
              <a:t>and at the end compare optimized algorithm vs their originals</a:t>
            </a:r>
          </a:p>
        </p:txBody>
      </p:sp>
    </p:spTree>
    <p:extLst>
      <p:ext uri="{BB962C8B-B14F-4D97-AF65-F5344CB8AC3E}">
        <p14:creationId xmlns:p14="http://schemas.microsoft.com/office/powerpoint/2010/main" val="340124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1088-816E-4AD0-BA08-2092A0B0E9D2}"/>
              </a:ext>
            </a:extLst>
          </p:cNvPr>
          <p:cNvSpPr>
            <a:spLocks noGrp="1"/>
          </p:cNvSpPr>
          <p:nvPr>
            <p:ph type="title"/>
          </p:nvPr>
        </p:nvSpPr>
        <p:spPr/>
        <p:txBody>
          <a:bodyPr/>
          <a:lstStyle/>
          <a:p>
            <a:r>
              <a:rPr lang="en-US" dirty="0"/>
              <a:t>Page Fault Ratio vs. Reference Length</a:t>
            </a:r>
          </a:p>
        </p:txBody>
      </p:sp>
      <p:sp>
        <p:nvSpPr>
          <p:cNvPr id="3" name="Content Placeholder 2">
            <a:extLst>
              <a:ext uri="{FF2B5EF4-FFF2-40B4-BE49-F238E27FC236}">
                <a16:creationId xmlns:a16="http://schemas.microsoft.com/office/drawing/2014/main" id="{783F4F87-2C34-9DEF-F9AF-7A026C184CE1}"/>
              </a:ext>
            </a:extLst>
          </p:cNvPr>
          <p:cNvSpPr>
            <a:spLocks noGrp="1"/>
          </p:cNvSpPr>
          <p:nvPr>
            <p:ph idx="1"/>
          </p:nvPr>
        </p:nvSpPr>
        <p:spPr/>
        <p:txBody>
          <a:bodyPr/>
          <a:lstStyle/>
          <a:p>
            <a:r>
              <a:rPr lang="en-US" dirty="0"/>
              <a:t>As the reference string grows longer, the page fault ratio initially drops sharply before stabilizing. For small lengths like 50, all algorithms suffer higher fault rates, but as length increases to 200, optimized methods—especially Enhanced Second Chance Optimized—outperform originals. This indicates that optimization helps stabilize performance under sustained workloads.</a:t>
            </a:r>
          </a:p>
        </p:txBody>
      </p:sp>
    </p:spTree>
    <p:extLst>
      <p:ext uri="{BB962C8B-B14F-4D97-AF65-F5344CB8AC3E}">
        <p14:creationId xmlns:p14="http://schemas.microsoft.com/office/powerpoint/2010/main" val="421460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7128C6-BDBF-6782-D657-EE02EA3A7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80450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DD60-570C-B27C-A402-FC098ADE423D}"/>
              </a:ext>
            </a:extLst>
          </p:cNvPr>
          <p:cNvSpPr>
            <a:spLocks noGrp="1"/>
          </p:cNvSpPr>
          <p:nvPr>
            <p:ph type="title"/>
          </p:nvPr>
        </p:nvSpPr>
        <p:spPr/>
        <p:txBody>
          <a:bodyPr/>
          <a:lstStyle/>
          <a:p>
            <a:r>
              <a:rPr lang="en-US" dirty="0"/>
              <a:t>Execution Time vs. Reference Length</a:t>
            </a:r>
          </a:p>
        </p:txBody>
      </p:sp>
      <p:sp>
        <p:nvSpPr>
          <p:cNvPr id="3" name="Content Placeholder 2">
            <a:extLst>
              <a:ext uri="{FF2B5EF4-FFF2-40B4-BE49-F238E27FC236}">
                <a16:creationId xmlns:a16="http://schemas.microsoft.com/office/drawing/2014/main" id="{B71C2D44-5DBE-ABB5-61F9-0B67CE96B784}"/>
              </a:ext>
            </a:extLst>
          </p:cNvPr>
          <p:cNvSpPr>
            <a:spLocks noGrp="1"/>
          </p:cNvSpPr>
          <p:nvPr>
            <p:ph idx="1"/>
          </p:nvPr>
        </p:nvSpPr>
        <p:spPr/>
        <p:txBody>
          <a:bodyPr/>
          <a:lstStyle/>
          <a:p>
            <a:r>
              <a:rPr lang="en-US" dirty="0"/>
              <a:t>Execution time increases almost linearly with string length. However, optimized algorithms incur less overhead per reference—Enhanced Second Chance and Aging optimized curve slightly flatter than originals. This suggests minor but consistent time gains with optimization.</a:t>
            </a:r>
          </a:p>
        </p:txBody>
      </p:sp>
    </p:spTree>
    <p:extLst>
      <p:ext uri="{BB962C8B-B14F-4D97-AF65-F5344CB8AC3E}">
        <p14:creationId xmlns:p14="http://schemas.microsoft.com/office/powerpoint/2010/main" val="3073759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29B8953-D388-D719-A53E-2D2CDF1A2A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1951368" cy="6721642"/>
          </a:xfrm>
        </p:spPr>
      </p:pic>
    </p:spTree>
    <p:extLst>
      <p:ext uri="{BB962C8B-B14F-4D97-AF65-F5344CB8AC3E}">
        <p14:creationId xmlns:p14="http://schemas.microsoft.com/office/powerpoint/2010/main" val="389701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7340-2EEE-6D7D-B0C8-860DBC84E8C5}"/>
              </a:ext>
            </a:extLst>
          </p:cNvPr>
          <p:cNvSpPr>
            <a:spLocks noGrp="1"/>
          </p:cNvSpPr>
          <p:nvPr>
            <p:ph type="title"/>
          </p:nvPr>
        </p:nvSpPr>
        <p:spPr/>
        <p:txBody>
          <a:bodyPr/>
          <a:lstStyle/>
          <a:p>
            <a:r>
              <a:rPr lang="en-US" dirty="0"/>
              <a:t>Memory Usage vs. Reference Length</a:t>
            </a:r>
          </a:p>
        </p:txBody>
      </p:sp>
      <p:sp>
        <p:nvSpPr>
          <p:cNvPr id="3" name="Content Placeholder 2">
            <a:extLst>
              <a:ext uri="{FF2B5EF4-FFF2-40B4-BE49-F238E27FC236}">
                <a16:creationId xmlns:a16="http://schemas.microsoft.com/office/drawing/2014/main" id="{F4AEFFFF-B5B8-157D-0D16-960AE0C2B85A}"/>
              </a:ext>
            </a:extLst>
          </p:cNvPr>
          <p:cNvSpPr>
            <a:spLocks noGrp="1"/>
          </p:cNvSpPr>
          <p:nvPr>
            <p:ph idx="1"/>
          </p:nvPr>
        </p:nvSpPr>
        <p:spPr/>
        <p:txBody>
          <a:bodyPr/>
          <a:lstStyle/>
          <a:p>
            <a:r>
              <a:rPr lang="en-US" dirty="0"/>
              <a:t>Memory usage grows minimally with longer inputs. Optimized algorithms use slightly less memory than originals, indicating that cleaner data structures and counters lead to a small but measurable resource saving.</a:t>
            </a:r>
          </a:p>
        </p:txBody>
      </p:sp>
    </p:spTree>
    <p:extLst>
      <p:ext uri="{BB962C8B-B14F-4D97-AF65-F5344CB8AC3E}">
        <p14:creationId xmlns:p14="http://schemas.microsoft.com/office/powerpoint/2010/main" val="319673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1272-1D8B-E129-5247-6C92D4CF4FA1}"/>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FE78F145-2269-2D02-3616-0903ECB3739F}"/>
              </a:ext>
            </a:extLst>
          </p:cNvPr>
          <p:cNvSpPr>
            <a:spLocks noGrp="1"/>
          </p:cNvSpPr>
          <p:nvPr>
            <p:ph idx="1"/>
          </p:nvPr>
        </p:nvSpPr>
        <p:spPr/>
        <p:txBody>
          <a:bodyPr/>
          <a:lstStyle/>
          <a:p>
            <a:r>
              <a:rPr lang="en-US" dirty="0"/>
              <a:t>As we know about the virtual memory act in Operating Systems , there is a concept called Page replacement which is the process of swapping out a page from main memory to bring in a needed page when memory is full .</a:t>
            </a:r>
          </a:p>
          <a:p>
            <a:r>
              <a:rPr lang="en-US" dirty="0"/>
              <a:t>In this situation we need to carefully select a victim page to remove from main memory and we have some algorithm to choice victim page and minimize the number of page fault .</a:t>
            </a:r>
          </a:p>
          <a:p>
            <a:r>
              <a:rPr lang="en-US" dirty="0"/>
              <a:t>We now try to implement these algorithms and compare them together .</a:t>
            </a:r>
            <a:br>
              <a:rPr lang="en-US" dirty="0"/>
            </a:br>
            <a:endParaRPr lang="en-US" dirty="0"/>
          </a:p>
        </p:txBody>
      </p:sp>
    </p:spTree>
    <p:extLst>
      <p:ext uri="{BB962C8B-B14F-4D97-AF65-F5344CB8AC3E}">
        <p14:creationId xmlns:p14="http://schemas.microsoft.com/office/powerpoint/2010/main" val="149579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A23B8B-C248-5780-6D56-5E9E613EED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32184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58D2-8FC1-B6BE-9641-55AE27838D12}"/>
              </a:ext>
            </a:extLst>
          </p:cNvPr>
          <p:cNvSpPr>
            <a:spLocks noGrp="1"/>
          </p:cNvSpPr>
          <p:nvPr>
            <p:ph type="title"/>
          </p:nvPr>
        </p:nvSpPr>
        <p:spPr/>
        <p:txBody>
          <a:bodyPr/>
          <a:lstStyle/>
          <a:p>
            <a:r>
              <a:rPr lang="en-US" dirty="0"/>
              <a:t>Fault Ratio – Aging Optimized vs Aging</a:t>
            </a:r>
          </a:p>
        </p:txBody>
      </p:sp>
      <p:sp>
        <p:nvSpPr>
          <p:cNvPr id="3" name="Content Placeholder 2">
            <a:extLst>
              <a:ext uri="{FF2B5EF4-FFF2-40B4-BE49-F238E27FC236}">
                <a16:creationId xmlns:a16="http://schemas.microsoft.com/office/drawing/2014/main" id="{172E8973-03F7-2BEA-2D16-59318892E1EE}"/>
              </a:ext>
            </a:extLst>
          </p:cNvPr>
          <p:cNvSpPr>
            <a:spLocks noGrp="1"/>
          </p:cNvSpPr>
          <p:nvPr>
            <p:ph idx="1"/>
          </p:nvPr>
        </p:nvSpPr>
        <p:spPr/>
        <p:txBody>
          <a:bodyPr/>
          <a:lstStyle/>
          <a:p>
            <a:r>
              <a:rPr lang="en-US" dirty="0"/>
              <a:t>Aging optimized consistently yields lower page fault ratios than the original, averaging 5–10% fewer faults across tests. This confirms the benefit of shifts and bit-clearing on accuracy.</a:t>
            </a:r>
          </a:p>
        </p:txBody>
      </p:sp>
    </p:spTree>
    <p:extLst>
      <p:ext uri="{BB962C8B-B14F-4D97-AF65-F5344CB8AC3E}">
        <p14:creationId xmlns:p14="http://schemas.microsoft.com/office/powerpoint/2010/main" val="2017125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A275D1-06C3-BEFD-38C1-DE9EF82B9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724628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19E6-CBC1-8248-F088-3A813EA42A1F}"/>
              </a:ext>
            </a:extLst>
          </p:cNvPr>
          <p:cNvSpPr>
            <a:spLocks noGrp="1"/>
          </p:cNvSpPr>
          <p:nvPr>
            <p:ph type="title"/>
          </p:nvPr>
        </p:nvSpPr>
        <p:spPr/>
        <p:txBody>
          <a:bodyPr/>
          <a:lstStyle/>
          <a:p>
            <a:r>
              <a:rPr lang="en-US" dirty="0"/>
              <a:t>Hit Ratio – Aging Optimized vs Aging</a:t>
            </a:r>
          </a:p>
        </p:txBody>
      </p:sp>
      <p:sp>
        <p:nvSpPr>
          <p:cNvPr id="3" name="Content Placeholder 2">
            <a:extLst>
              <a:ext uri="{FF2B5EF4-FFF2-40B4-BE49-F238E27FC236}">
                <a16:creationId xmlns:a16="http://schemas.microsoft.com/office/drawing/2014/main" id="{B26BBBAB-E671-6982-9A94-462C6E14E6E0}"/>
              </a:ext>
            </a:extLst>
          </p:cNvPr>
          <p:cNvSpPr>
            <a:spLocks noGrp="1"/>
          </p:cNvSpPr>
          <p:nvPr>
            <p:ph idx="1"/>
          </p:nvPr>
        </p:nvSpPr>
        <p:spPr/>
        <p:txBody>
          <a:bodyPr/>
          <a:lstStyle/>
          <a:p>
            <a:r>
              <a:rPr lang="en-US" dirty="0"/>
              <a:t>The hit ratio is higher by 5–8 percentage points after optimization. This proves that recency-aware aging better matches memory requests.</a:t>
            </a:r>
          </a:p>
        </p:txBody>
      </p:sp>
    </p:spTree>
    <p:extLst>
      <p:ext uri="{BB962C8B-B14F-4D97-AF65-F5344CB8AC3E}">
        <p14:creationId xmlns:p14="http://schemas.microsoft.com/office/powerpoint/2010/main" val="575759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CD64E9-19AD-913C-DF01-60788A90DB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356717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C738-E378-E982-ECA3-7AFC65BF5C79}"/>
              </a:ext>
            </a:extLst>
          </p:cNvPr>
          <p:cNvSpPr>
            <a:spLocks noGrp="1"/>
          </p:cNvSpPr>
          <p:nvPr>
            <p:ph type="title"/>
          </p:nvPr>
        </p:nvSpPr>
        <p:spPr/>
        <p:txBody>
          <a:bodyPr/>
          <a:lstStyle/>
          <a:p>
            <a:r>
              <a:rPr lang="en-US" dirty="0"/>
              <a:t>Execution Time – Aging Optimized vs Aging</a:t>
            </a:r>
          </a:p>
        </p:txBody>
      </p:sp>
      <p:sp>
        <p:nvSpPr>
          <p:cNvPr id="3" name="Content Placeholder 2">
            <a:extLst>
              <a:ext uri="{FF2B5EF4-FFF2-40B4-BE49-F238E27FC236}">
                <a16:creationId xmlns:a16="http://schemas.microsoft.com/office/drawing/2014/main" id="{45DCEA4D-98D0-8817-8976-61079F3E3DC1}"/>
              </a:ext>
            </a:extLst>
          </p:cNvPr>
          <p:cNvSpPr>
            <a:spLocks noGrp="1"/>
          </p:cNvSpPr>
          <p:nvPr>
            <p:ph idx="1"/>
          </p:nvPr>
        </p:nvSpPr>
        <p:spPr/>
        <p:txBody>
          <a:bodyPr/>
          <a:lstStyle/>
          <a:p>
            <a:r>
              <a:rPr lang="en-US" dirty="0"/>
              <a:t>Optimized aging runs faster—about 10–15% quicker—especially for longer strings. Efficiency improvements from fewer operations accumulate over repeated use.</a:t>
            </a:r>
          </a:p>
        </p:txBody>
      </p:sp>
    </p:spTree>
    <p:extLst>
      <p:ext uri="{BB962C8B-B14F-4D97-AF65-F5344CB8AC3E}">
        <p14:creationId xmlns:p14="http://schemas.microsoft.com/office/powerpoint/2010/main" val="4225826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25D37E-618D-B6C4-865A-772BAFF8CB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26" y="0"/>
            <a:ext cx="12143874" cy="6858000"/>
          </a:xfrm>
        </p:spPr>
      </p:pic>
    </p:spTree>
    <p:extLst>
      <p:ext uri="{BB962C8B-B14F-4D97-AF65-F5344CB8AC3E}">
        <p14:creationId xmlns:p14="http://schemas.microsoft.com/office/powerpoint/2010/main" val="220318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5981-0370-7B81-7606-63E8F77C419A}"/>
              </a:ext>
            </a:extLst>
          </p:cNvPr>
          <p:cNvSpPr>
            <a:spLocks noGrp="1"/>
          </p:cNvSpPr>
          <p:nvPr>
            <p:ph type="title"/>
          </p:nvPr>
        </p:nvSpPr>
        <p:spPr/>
        <p:txBody>
          <a:bodyPr/>
          <a:lstStyle/>
          <a:p>
            <a:r>
              <a:rPr lang="en-US" dirty="0"/>
              <a:t>Memory Usage – Aging Optimized vs Aging</a:t>
            </a:r>
          </a:p>
        </p:txBody>
      </p:sp>
      <p:sp>
        <p:nvSpPr>
          <p:cNvPr id="3" name="Content Placeholder 2">
            <a:extLst>
              <a:ext uri="{FF2B5EF4-FFF2-40B4-BE49-F238E27FC236}">
                <a16:creationId xmlns:a16="http://schemas.microsoft.com/office/drawing/2014/main" id="{F8428A12-7BD5-FF1F-2272-F3451DF5C6CD}"/>
              </a:ext>
            </a:extLst>
          </p:cNvPr>
          <p:cNvSpPr>
            <a:spLocks noGrp="1"/>
          </p:cNvSpPr>
          <p:nvPr>
            <p:ph idx="1"/>
          </p:nvPr>
        </p:nvSpPr>
        <p:spPr/>
        <p:txBody>
          <a:bodyPr/>
          <a:lstStyle/>
          <a:p>
            <a:r>
              <a:rPr lang="en-US" dirty="0"/>
              <a:t>Although similar, optimized aging uses less peak memory, due to more compact counters and fewer temporary arrays.</a:t>
            </a:r>
          </a:p>
        </p:txBody>
      </p:sp>
    </p:spTree>
    <p:extLst>
      <p:ext uri="{BB962C8B-B14F-4D97-AF65-F5344CB8AC3E}">
        <p14:creationId xmlns:p14="http://schemas.microsoft.com/office/powerpoint/2010/main" val="2500316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713286-4359-B4D2-69F8-0D3A7DEB2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018702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AF5F-3E92-584C-1FCB-70E02C455646}"/>
              </a:ext>
            </a:extLst>
          </p:cNvPr>
          <p:cNvSpPr>
            <a:spLocks noGrp="1"/>
          </p:cNvSpPr>
          <p:nvPr>
            <p:ph type="title"/>
          </p:nvPr>
        </p:nvSpPr>
        <p:spPr/>
        <p:txBody>
          <a:bodyPr/>
          <a:lstStyle/>
          <a:p>
            <a:r>
              <a:rPr lang="en-US" dirty="0"/>
              <a:t>Fault Ratio – ESC Optimized vs ESC</a:t>
            </a:r>
          </a:p>
        </p:txBody>
      </p:sp>
      <p:sp>
        <p:nvSpPr>
          <p:cNvPr id="3" name="Content Placeholder 2">
            <a:extLst>
              <a:ext uri="{FF2B5EF4-FFF2-40B4-BE49-F238E27FC236}">
                <a16:creationId xmlns:a16="http://schemas.microsoft.com/office/drawing/2014/main" id="{3C09650F-89D1-92A8-1E11-580FD00817DE}"/>
              </a:ext>
            </a:extLst>
          </p:cNvPr>
          <p:cNvSpPr>
            <a:spLocks noGrp="1"/>
          </p:cNvSpPr>
          <p:nvPr>
            <p:ph idx="1"/>
          </p:nvPr>
        </p:nvSpPr>
        <p:spPr/>
        <p:txBody>
          <a:bodyPr/>
          <a:lstStyle/>
          <a:p>
            <a:r>
              <a:rPr lang="en-US" dirty="0"/>
              <a:t>ESC optimized slightly outperforms original, with fault ratio reduced by 3–7%. The improved victim selection logic limits unnecessary evictions.</a:t>
            </a:r>
          </a:p>
        </p:txBody>
      </p:sp>
    </p:spTree>
    <p:extLst>
      <p:ext uri="{BB962C8B-B14F-4D97-AF65-F5344CB8AC3E}">
        <p14:creationId xmlns:p14="http://schemas.microsoft.com/office/powerpoint/2010/main" val="77213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19C5-F685-5DC3-57FF-6F55036430D2}"/>
              </a:ext>
            </a:extLst>
          </p:cNvPr>
          <p:cNvSpPr>
            <a:spLocks noGrp="1"/>
          </p:cNvSpPr>
          <p:nvPr>
            <p:ph type="title"/>
          </p:nvPr>
        </p:nvSpPr>
        <p:spPr/>
        <p:txBody>
          <a:bodyPr>
            <a:normAutofit/>
          </a:bodyPr>
          <a:lstStyle/>
          <a:p>
            <a:r>
              <a:rPr lang="en-US" sz="3200" dirty="0"/>
              <a:t>Suggested Article : A Comparative Study of Memory Management Techniques and Their Optimization Strategies</a:t>
            </a:r>
          </a:p>
        </p:txBody>
      </p:sp>
      <p:sp>
        <p:nvSpPr>
          <p:cNvPr id="3" name="Content Placeholder 2">
            <a:extLst>
              <a:ext uri="{FF2B5EF4-FFF2-40B4-BE49-F238E27FC236}">
                <a16:creationId xmlns:a16="http://schemas.microsoft.com/office/drawing/2014/main" id="{6FE4C437-57DF-C7E2-FE58-577A9FF27F71}"/>
              </a:ext>
            </a:extLst>
          </p:cNvPr>
          <p:cNvSpPr>
            <a:spLocks noGrp="1"/>
          </p:cNvSpPr>
          <p:nvPr>
            <p:ph idx="1"/>
          </p:nvPr>
        </p:nvSpPr>
        <p:spPr/>
        <p:txBody>
          <a:bodyPr>
            <a:normAutofit/>
          </a:bodyPr>
          <a:lstStyle/>
          <a:p>
            <a:r>
              <a:rPr lang="en-US" dirty="0"/>
              <a:t>In this article we study about memory management methods both manual and automated .</a:t>
            </a:r>
          </a:p>
          <a:p>
            <a:r>
              <a:rPr lang="en-US" dirty="0"/>
              <a:t>Our Algorithms used by OS to manage memory are Automated but when we talk about programming languages, we also should consider this matter .</a:t>
            </a:r>
          </a:p>
          <a:p>
            <a:r>
              <a:rPr lang="en-US" dirty="0"/>
              <a:t>In languages like java and python we have garbage collection automated methods which are act very well due to article performance , safety and usage complexity compared but also have higher overhead but in languages like C/C++ we have lower overheads but also lower performance , huge codes and also more errors</a:t>
            </a:r>
          </a:p>
          <a:p>
            <a:pPr marL="0" indent="0">
              <a:buNone/>
            </a:pPr>
            <a:endParaRPr lang="en-US" dirty="0"/>
          </a:p>
        </p:txBody>
      </p:sp>
    </p:spTree>
    <p:extLst>
      <p:ext uri="{BB962C8B-B14F-4D97-AF65-F5344CB8AC3E}">
        <p14:creationId xmlns:p14="http://schemas.microsoft.com/office/powerpoint/2010/main" val="2237063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CE98E2-C021-AEAA-C656-735EC22B86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03704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3E76-E6FB-6D72-9732-0DACF9A88D12}"/>
              </a:ext>
            </a:extLst>
          </p:cNvPr>
          <p:cNvSpPr>
            <a:spLocks noGrp="1"/>
          </p:cNvSpPr>
          <p:nvPr>
            <p:ph type="title"/>
          </p:nvPr>
        </p:nvSpPr>
        <p:spPr/>
        <p:txBody>
          <a:bodyPr/>
          <a:lstStyle/>
          <a:p>
            <a:r>
              <a:rPr lang="en-US" dirty="0"/>
              <a:t>Hit Ratio – ESC Optimized vs ESC</a:t>
            </a:r>
          </a:p>
        </p:txBody>
      </p:sp>
      <p:sp>
        <p:nvSpPr>
          <p:cNvPr id="3" name="Content Placeholder 2">
            <a:extLst>
              <a:ext uri="{FF2B5EF4-FFF2-40B4-BE49-F238E27FC236}">
                <a16:creationId xmlns:a16="http://schemas.microsoft.com/office/drawing/2014/main" id="{462FE9BC-D0FF-DC0D-CDF0-FF06C00562E2}"/>
              </a:ext>
            </a:extLst>
          </p:cNvPr>
          <p:cNvSpPr>
            <a:spLocks noGrp="1"/>
          </p:cNvSpPr>
          <p:nvPr>
            <p:ph idx="1"/>
          </p:nvPr>
        </p:nvSpPr>
        <p:spPr/>
        <p:txBody>
          <a:bodyPr/>
          <a:lstStyle/>
          <a:p>
            <a:r>
              <a:rPr lang="en-US" dirty="0"/>
              <a:t>Hit ratios improve marginally, indicating better page retention thanks to optimized R/M-bit handling.</a:t>
            </a:r>
          </a:p>
        </p:txBody>
      </p:sp>
    </p:spTree>
    <p:extLst>
      <p:ext uri="{BB962C8B-B14F-4D97-AF65-F5344CB8AC3E}">
        <p14:creationId xmlns:p14="http://schemas.microsoft.com/office/powerpoint/2010/main" val="2756712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0BA7D1-F318-3A18-101C-38264BE3E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88429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18B4-7C8B-785F-0AA6-D37663117D09}"/>
              </a:ext>
            </a:extLst>
          </p:cNvPr>
          <p:cNvSpPr>
            <a:spLocks noGrp="1"/>
          </p:cNvSpPr>
          <p:nvPr>
            <p:ph type="title"/>
          </p:nvPr>
        </p:nvSpPr>
        <p:spPr/>
        <p:txBody>
          <a:bodyPr/>
          <a:lstStyle/>
          <a:p>
            <a:r>
              <a:rPr lang="en-US" dirty="0"/>
              <a:t>Execution Time – ESC Optimized vs ESC</a:t>
            </a:r>
          </a:p>
        </p:txBody>
      </p:sp>
      <p:sp>
        <p:nvSpPr>
          <p:cNvPr id="3" name="Content Placeholder 2">
            <a:extLst>
              <a:ext uri="{FF2B5EF4-FFF2-40B4-BE49-F238E27FC236}">
                <a16:creationId xmlns:a16="http://schemas.microsoft.com/office/drawing/2014/main" id="{3DD06933-2EE7-B0C6-8917-42234C27DBDF}"/>
              </a:ext>
            </a:extLst>
          </p:cNvPr>
          <p:cNvSpPr>
            <a:spLocks noGrp="1"/>
          </p:cNvSpPr>
          <p:nvPr>
            <p:ph idx="1"/>
          </p:nvPr>
        </p:nvSpPr>
        <p:spPr/>
        <p:txBody>
          <a:bodyPr/>
          <a:lstStyle/>
          <a:p>
            <a:r>
              <a:rPr lang="en-US" dirty="0"/>
              <a:t>Execution time is noticeably reduced, as loops terminate faster and avoid redundant cycles – often 15–20% faster.</a:t>
            </a:r>
          </a:p>
        </p:txBody>
      </p:sp>
    </p:spTree>
    <p:extLst>
      <p:ext uri="{BB962C8B-B14F-4D97-AF65-F5344CB8AC3E}">
        <p14:creationId xmlns:p14="http://schemas.microsoft.com/office/powerpoint/2010/main" val="2593836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64182F-C66A-9AA6-441F-4F154950EB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4080773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9B3D-42C3-271E-4A67-896E5791F8F6}"/>
              </a:ext>
            </a:extLst>
          </p:cNvPr>
          <p:cNvSpPr>
            <a:spLocks noGrp="1"/>
          </p:cNvSpPr>
          <p:nvPr>
            <p:ph type="title"/>
          </p:nvPr>
        </p:nvSpPr>
        <p:spPr/>
        <p:txBody>
          <a:bodyPr/>
          <a:lstStyle/>
          <a:p>
            <a:r>
              <a:rPr lang="en-US" dirty="0"/>
              <a:t>Memory Usage – ESC Optimized vs ESC</a:t>
            </a:r>
          </a:p>
        </p:txBody>
      </p:sp>
      <p:sp>
        <p:nvSpPr>
          <p:cNvPr id="3" name="Content Placeholder 2">
            <a:extLst>
              <a:ext uri="{FF2B5EF4-FFF2-40B4-BE49-F238E27FC236}">
                <a16:creationId xmlns:a16="http://schemas.microsoft.com/office/drawing/2014/main" id="{371A441A-A1D3-F2C7-25AA-C4922E329583}"/>
              </a:ext>
            </a:extLst>
          </p:cNvPr>
          <p:cNvSpPr>
            <a:spLocks noGrp="1"/>
          </p:cNvSpPr>
          <p:nvPr>
            <p:ph idx="1"/>
          </p:nvPr>
        </p:nvSpPr>
        <p:spPr/>
        <p:txBody>
          <a:bodyPr/>
          <a:lstStyle/>
          <a:p>
            <a:r>
              <a:rPr lang="en-US" dirty="0"/>
              <a:t>There's a small memory saving, since the optimized version avoids scanning data structures excessively and cleaner variable usage lowers overhead.</a:t>
            </a:r>
          </a:p>
        </p:txBody>
      </p:sp>
    </p:spTree>
    <p:extLst>
      <p:ext uri="{BB962C8B-B14F-4D97-AF65-F5344CB8AC3E}">
        <p14:creationId xmlns:p14="http://schemas.microsoft.com/office/powerpoint/2010/main" val="533877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5A9DA7-ACFD-9AEB-DC49-2F06B3B0AF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039460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EF8B-A110-A1D1-C86C-E4342917E3EF}"/>
              </a:ext>
            </a:extLst>
          </p:cNvPr>
          <p:cNvSpPr>
            <a:spLocks noGrp="1"/>
          </p:cNvSpPr>
          <p:nvPr>
            <p:ph type="title"/>
          </p:nvPr>
        </p:nvSpPr>
        <p:spPr/>
        <p:txBody>
          <a:bodyPr/>
          <a:lstStyle/>
          <a:p>
            <a:r>
              <a:rPr lang="en-US" dirty="0"/>
              <a:t>Fault Ratio – Page Buffering Optimized vs Original</a:t>
            </a:r>
          </a:p>
        </p:txBody>
      </p:sp>
      <p:sp>
        <p:nvSpPr>
          <p:cNvPr id="3" name="Content Placeholder 2">
            <a:extLst>
              <a:ext uri="{FF2B5EF4-FFF2-40B4-BE49-F238E27FC236}">
                <a16:creationId xmlns:a16="http://schemas.microsoft.com/office/drawing/2014/main" id="{173504E5-9F1E-2BC1-89DD-3D4DB97017B5}"/>
              </a:ext>
            </a:extLst>
          </p:cNvPr>
          <p:cNvSpPr>
            <a:spLocks noGrp="1"/>
          </p:cNvSpPr>
          <p:nvPr>
            <p:ph idx="1"/>
          </p:nvPr>
        </p:nvSpPr>
        <p:spPr/>
        <p:txBody>
          <a:bodyPr/>
          <a:lstStyle/>
          <a:p>
            <a:r>
              <a:rPr lang="en-US" dirty="0"/>
              <a:t>Fault ratio drops significantly—by 8–12%—when using optimized buffering. This demonstrates effective page reuse in the buffer.</a:t>
            </a:r>
          </a:p>
        </p:txBody>
      </p:sp>
    </p:spTree>
    <p:extLst>
      <p:ext uri="{BB962C8B-B14F-4D97-AF65-F5344CB8AC3E}">
        <p14:creationId xmlns:p14="http://schemas.microsoft.com/office/powerpoint/2010/main" val="2798362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EB9C82-5053-F0A9-91B6-9BD179C090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17298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8207-08E2-30CD-4BA2-2A4B53E90C3F}"/>
              </a:ext>
            </a:extLst>
          </p:cNvPr>
          <p:cNvSpPr>
            <a:spLocks noGrp="1"/>
          </p:cNvSpPr>
          <p:nvPr>
            <p:ph type="title"/>
          </p:nvPr>
        </p:nvSpPr>
        <p:spPr/>
        <p:txBody>
          <a:bodyPr/>
          <a:lstStyle/>
          <a:p>
            <a:r>
              <a:rPr lang="en-US" dirty="0"/>
              <a:t>Hit Ratio – Page Buffering Optimized vs Original</a:t>
            </a:r>
          </a:p>
        </p:txBody>
      </p:sp>
      <p:sp>
        <p:nvSpPr>
          <p:cNvPr id="3" name="Content Placeholder 2">
            <a:extLst>
              <a:ext uri="{FF2B5EF4-FFF2-40B4-BE49-F238E27FC236}">
                <a16:creationId xmlns:a16="http://schemas.microsoft.com/office/drawing/2014/main" id="{33D09440-52DB-7855-B71F-BE094F0BEB98}"/>
              </a:ext>
            </a:extLst>
          </p:cNvPr>
          <p:cNvSpPr>
            <a:spLocks noGrp="1"/>
          </p:cNvSpPr>
          <p:nvPr>
            <p:ph idx="1"/>
          </p:nvPr>
        </p:nvSpPr>
        <p:spPr/>
        <p:txBody>
          <a:bodyPr/>
          <a:lstStyle/>
          <a:p>
            <a:r>
              <a:rPr lang="en-US" dirty="0"/>
              <a:t>Hit ratios improve correspondingly, often reaching 85–90%, confirming benefits of recalling recently evicted pages.</a:t>
            </a:r>
          </a:p>
        </p:txBody>
      </p:sp>
    </p:spTree>
    <p:extLst>
      <p:ext uri="{BB962C8B-B14F-4D97-AF65-F5344CB8AC3E}">
        <p14:creationId xmlns:p14="http://schemas.microsoft.com/office/powerpoint/2010/main" val="1247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0F8B01-72CD-5AA1-1735-FD6303DE6767}"/>
              </a:ext>
            </a:extLst>
          </p:cNvPr>
          <p:cNvSpPr>
            <a:spLocks noGrp="1"/>
          </p:cNvSpPr>
          <p:nvPr>
            <p:ph idx="1"/>
          </p:nvPr>
        </p:nvSpPr>
        <p:spPr>
          <a:xfrm>
            <a:off x="838200" y="734761"/>
            <a:ext cx="10515600" cy="4351338"/>
          </a:xfrm>
        </p:spPr>
        <p:txBody>
          <a:bodyPr/>
          <a:lstStyle/>
          <a:p>
            <a:r>
              <a:rPr lang="en-US" dirty="0"/>
              <a:t>At the end this article conclusion shows us that there is no singular best technique exist and it’s depended to our need </a:t>
            </a:r>
          </a:p>
          <a:p>
            <a:r>
              <a:rPr lang="en-US" dirty="0"/>
              <a:t>Also, effective optimization include pooling , caching and HW techniques are effective as well</a:t>
            </a:r>
          </a:p>
          <a:p>
            <a:r>
              <a:rPr lang="en-US" dirty="0"/>
              <a:t>Some hybrid models are implemented which allow to handle critical sections manually and general workload rely on automated methods which also have great performance in most of situations</a:t>
            </a:r>
          </a:p>
        </p:txBody>
      </p:sp>
    </p:spTree>
    <p:extLst>
      <p:ext uri="{BB962C8B-B14F-4D97-AF65-F5344CB8AC3E}">
        <p14:creationId xmlns:p14="http://schemas.microsoft.com/office/powerpoint/2010/main" val="3853965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794B30-DFC5-9A0F-C0CF-3D3B57633B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660465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6A9F-8349-2C5D-0F27-EAC26BE17392}"/>
              </a:ext>
            </a:extLst>
          </p:cNvPr>
          <p:cNvSpPr>
            <a:spLocks noGrp="1"/>
          </p:cNvSpPr>
          <p:nvPr>
            <p:ph type="title"/>
          </p:nvPr>
        </p:nvSpPr>
        <p:spPr/>
        <p:txBody>
          <a:bodyPr/>
          <a:lstStyle/>
          <a:p>
            <a:r>
              <a:rPr lang="en-US" dirty="0"/>
              <a:t>Execution Time – Page Buffering Optimized vs Original</a:t>
            </a:r>
          </a:p>
        </p:txBody>
      </p:sp>
      <p:sp>
        <p:nvSpPr>
          <p:cNvPr id="3" name="Content Placeholder 2">
            <a:extLst>
              <a:ext uri="{FF2B5EF4-FFF2-40B4-BE49-F238E27FC236}">
                <a16:creationId xmlns:a16="http://schemas.microsoft.com/office/drawing/2014/main" id="{8EE6500A-9828-2D74-098A-963DB7415B1E}"/>
              </a:ext>
            </a:extLst>
          </p:cNvPr>
          <p:cNvSpPr>
            <a:spLocks noGrp="1"/>
          </p:cNvSpPr>
          <p:nvPr>
            <p:ph idx="1"/>
          </p:nvPr>
        </p:nvSpPr>
        <p:spPr/>
        <p:txBody>
          <a:bodyPr/>
          <a:lstStyle/>
          <a:p>
            <a:r>
              <a:rPr lang="en-US" dirty="0"/>
              <a:t>Optimized buffering runs slightly slower due to buffer management but remains comparable—within 5% of original—making the trade-off acceptable given fault reduction.</a:t>
            </a:r>
          </a:p>
        </p:txBody>
      </p:sp>
    </p:spTree>
    <p:extLst>
      <p:ext uri="{BB962C8B-B14F-4D97-AF65-F5344CB8AC3E}">
        <p14:creationId xmlns:p14="http://schemas.microsoft.com/office/powerpoint/2010/main" val="487199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BAD070-4116-6CF1-C252-450A11E249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02095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CCA1-F846-8B8B-379B-991969FBBE14}"/>
              </a:ext>
            </a:extLst>
          </p:cNvPr>
          <p:cNvSpPr>
            <a:spLocks noGrp="1"/>
          </p:cNvSpPr>
          <p:nvPr>
            <p:ph type="title"/>
          </p:nvPr>
        </p:nvSpPr>
        <p:spPr/>
        <p:txBody>
          <a:bodyPr/>
          <a:lstStyle/>
          <a:p>
            <a:r>
              <a:rPr lang="en-US" dirty="0"/>
              <a:t>Memory Usage – Page Buffering Optimized vs Original</a:t>
            </a:r>
          </a:p>
        </p:txBody>
      </p:sp>
      <p:sp>
        <p:nvSpPr>
          <p:cNvPr id="3" name="Content Placeholder 2">
            <a:extLst>
              <a:ext uri="{FF2B5EF4-FFF2-40B4-BE49-F238E27FC236}">
                <a16:creationId xmlns:a16="http://schemas.microsoft.com/office/drawing/2014/main" id="{992F6210-3148-EF82-78F2-842A3A7CD825}"/>
              </a:ext>
            </a:extLst>
          </p:cNvPr>
          <p:cNvSpPr>
            <a:spLocks noGrp="1"/>
          </p:cNvSpPr>
          <p:nvPr>
            <p:ph idx="1"/>
          </p:nvPr>
        </p:nvSpPr>
        <p:spPr/>
        <p:txBody>
          <a:bodyPr/>
          <a:lstStyle/>
          <a:p>
            <a:r>
              <a:rPr lang="en-US" dirty="0"/>
              <a:t>Memory use is slightly higher (by ~5%) because of buffer data structures, but this is justified by performance gains in hit ratio and fault avoidance.</a:t>
            </a:r>
          </a:p>
        </p:txBody>
      </p:sp>
    </p:spTree>
    <p:extLst>
      <p:ext uri="{BB962C8B-B14F-4D97-AF65-F5344CB8AC3E}">
        <p14:creationId xmlns:p14="http://schemas.microsoft.com/office/powerpoint/2010/main" val="1731000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BEB01F-3B73-6205-9452-BC3A0DCD56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43716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D25F-90CA-9F4A-AB8F-338434F94BC5}"/>
              </a:ext>
            </a:extLst>
          </p:cNvPr>
          <p:cNvSpPr>
            <a:spLocks noGrp="1"/>
          </p:cNvSpPr>
          <p:nvPr>
            <p:ph type="title"/>
          </p:nvPr>
        </p:nvSpPr>
        <p:spPr/>
        <p:txBody>
          <a:bodyPr/>
          <a:lstStyle/>
          <a:p>
            <a:r>
              <a:rPr lang="en-US" dirty="0"/>
              <a:t>Summary of Results</a:t>
            </a:r>
          </a:p>
        </p:txBody>
      </p:sp>
      <p:sp>
        <p:nvSpPr>
          <p:cNvPr id="3" name="Content Placeholder 2">
            <a:extLst>
              <a:ext uri="{FF2B5EF4-FFF2-40B4-BE49-F238E27FC236}">
                <a16:creationId xmlns:a16="http://schemas.microsoft.com/office/drawing/2014/main" id="{505D6609-3451-6300-6841-925333D56D39}"/>
              </a:ext>
            </a:extLst>
          </p:cNvPr>
          <p:cNvSpPr>
            <a:spLocks noGrp="1"/>
          </p:cNvSpPr>
          <p:nvPr>
            <p:ph idx="1"/>
          </p:nvPr>
        </p:nvSpPr>
        <p:spPr/>
        <p:txBody>
          <a:bodyPr/>
          <a:lstStyle/>
          <a:p>
            <a:r>
              <a:rPr lang="en-US" b="1" dirty="0"/>
              <a:t>Best Overall: Page Buffering Optimized </a:t>
            </a:r>
            <a:r>
              <a:rPr lang="en-US" dirty="0"/>
              <a:t>It had the lowest fault ratio, highest hit ratio, and very stable performance across all tests. It is especially good for long-running processes and bigger memory sizes.</a:t>
            </a:r>
          </a:p>
          <a:p>
            <a:r>
              <a:rPr lang="en-US" b="1" dirty="0"/>
              <a:t>Runner-up: Aging Optimized </a:t>
            </a:r>
            <a:r>
              <a:rPr lang="en-US" dirty="0"/>
              <a:t>It gave very good results in fault and hit ratios, especially when the reference string was long. It's suitable for systems where memory access patterns change over time.</a:t>
            </a:r>
          </a:p>
          <a:p>
            <a:r>
              <a:rPr lang="en-US" b="1" dirty="0"/>
              <a:t>Best for Small Frame Size: Enhanced Second Chance Optimized</a:t>
            </a:r>
            <a:r>
              <a:rPr lang="en-US" dirty="0"/>
              <a:t> It works well when there is limited memory (3–5 frames). It made better victim decisions than the original Enhanced Second Chance.</a:t>
            </a:r>
          </a:p>
        </p:txBody>
      </p:sp>
    </p:spTree>
    <p:extLst>
      <p:ext uri="{BB962C8B-B14F-4D97-AF65-F5344CB8AC3E}">
        <p14:creationId xmlns:p14="http://schemas.microsoft.com/office/powerpoint/2010/main" val="3274707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5180-F970-46C3-62DD-F2D89C3595C8}"/>
              </a:ext>
            </a:extLst>
          </p:cNvPr>
          <p:cNvSpPr>
            <a:spLocks noGrp="1"/>
          </p:cNvSpPr>
          <p:nvPr>
            <p:ph type="title"/>
          </p:nvPr>
        </p:nvSpPr>
        <p:spPr/>
        <p:txBody>
          <a:bodyPr/>
          <a:lstStyle/>
          <a:p>
            <a:r>
              <a:rPr lang="en-US" dirty="0"/>
              <a:t>Summary of Results</a:t>
            </a:r>
          </a:p>
        </p:txBody>
      </p:sp>
      <p:sp>
        <p:nvSpPr>
          <p:cNvPr id="3" name="Content Placeholder 2">
            <a:extLst>
              <a:ext uri="{FF2B5EF4-FFF2-40B4-BE49-F238E27FC236}">
                <a16:creationId xmlns:a16="http://schemas.microsoft.com/office/drawing/2014/main" id="{A422AC3F-3E87-9000-D8A2-6074ED79D925}"/>
              </a:ext>
            </a:extLst>
          </p:cNvPr>
          <p:cNvSpPr>
            <a:spLocks noGrp="1"/>
          </p:cNvSpPr>
          <p:nvPr>
            <p:ph idx="1"/>
          </p:nvPr>
        </p:nvSpPr>
        <p:spPr/>
        <p:txBody>
          <a:bodyPr/>
          <a:lstStyle/>
          <a:p>
            <a:r>
              <a:rPr lang="en-US" b="1" dirty="0"/>
              <a:t>Worst Overall: MFU (Most Frequently Used)</a:t>
            </a:r>
            <a:r>
              <a:rPr lang="en-US" dirty="0"/>
              <a:t>It gave the highest page fault ratio and lowest hit ratio. It often removed pages that were still in use . It's not suitable in most scenarios.</a:t>
            </a:r>
          </a:p>
          <a:p>
            <a:r>
              <a:rPr lang="en-US" b="1" dirty="0"/>
              <a:t>Also Weak: LFU (Least Frequently Used)</a:t>
            </a:r>
            <a:r>
              <a:rPr lang="en-US" dirty="0"/>
              <a:t>While better than MFU, it still showed weak results when the frame size was small or reference string changed often.</a:t>
            </a:r>
          </a:p>
        </p:txBody>
      </p:sp>
    </p:spTree>
    <p:extLst>
      <p:ext uri="{BB962C8B-B14F-4D97-AF65-F5344CB8AC3E}">
        <p14:creationId xmlns:p14="http://schemas.microsoft.com/office/powerpoint/2010/main" val="7024677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F38B-EFC9-52B5-8B7A-D5D6431A5E59}"/>
              </a:ext>
            </a:extLst>
          </p:cNvPr>
          <p:cNvSpPr>
            <a:spLocks noGrp="1"/>
          </p:cNvSpPr>
          <p:nvPr>
            <p:ph type="title"/>
          </p:nvPr>
        </p:nvSpPr>
        <p:spPr/>
        <p:txBody>
          <a:bodyPr/>
          <a:lstStyle/>
          <a:p>
            <a:r>
              <a:rPr lang="en-US" dirty="0"/>
              <a:t>When to Use Which Algorithm?</a:t>
            </a:r>
          </a:p>
        </p:txBody>
      </p:sp>
      <p:graphicFrame>
        <p:nvGraphicFramePr>
          <p:cNvPr id="10" name="Table 9">
            <a:extLst>
              <a:ext uri="{FF2B5EF4-FFF2-40B4-BE49-F238E27FC236}">
                <a16:creationId xmlns:a16="http://schemas.microsoft.com/office/drawing/2014/main" id="{2A70B3F2-1523-991C-325B-DF4B5A1EC32F}"/>
              </a:ext>
            </a:extLst>
          </p:cNvPr>
          <p:cNvGraphicFramePr>
            <a:graphicFrameLocks noGrp="1"/>
          </p:cNvGraphicFramePr>
          <p:nvPr>
            <p:extLst>
              <p:ext uri="{D42A27DB-BD31-4B8C-83A1-F6EECF244321}">
                <p14:modId xmlns:p14="http://schemas.microsoft.com/office/powerpoint/2010/main" val="2403603699"/>
              </p:ext>
            </p:extLst>
          </p:nvPr>
        </p:nvGraphicFramePr>
        <p:xfrm>
          <a:off x="838200" y="2574757"/>
          <a:ext cx="10515600" cy="2743200"/>
        </p:xfrm>
        <a:graphic>
          <a:graphicData uri="http://schemas.openxmlformats.org/drawingml/2006/table">
            <a:tbl>
              <a:tblPr>
                <a:tableStyleId>{16D9F66E-5EB9-4882-86FB-DCBF35E3C3E4}</a:tableStyleId>
              </a:tblPr>
              <a:tblGrid>
                <a:gridCol w="3505200">
                  <a:extLst>
                    <a:ext uri="{9D8B030D-6E8A-4147-A177-3AD203B41FA5}">
                      <a16:colId xmlns:a16="http://schemas.microsoft.com/office/drawing/2014/main" val="1804966667"/>
                    </a:ext>
                  </a:extLst>
                </a:gridCol>
                <a:gridCol w="3505200">
                  <a:extLst>
                    <a:ext uri="{9D8B030D-6E8A-4147-A177-3AD203B41FA5}">
                      <a16:colId xmlns:a16="http://schemas.microsoft.com/office/drawing/2014/main" val="2987916319"/>
                    </a:ext>
                  </a:extLst>
                </a:gridCol>
                <a:gridCol w="3505200">
                  <a:extLst>
                    <a:ext uri="{9D8B030D-6E8A-4147-A177-3AD203B41FA5}">
                      <a16:colId xmlns:a16="http://schemas.microsoft.com/office/drawing/2014/main" val="2829885020"/>
                    </a:ext>
                  </a:extLst>
                </a:gridCol>
              </a:tblGrid>
              <a:tr h="0">
                <a:tc>
                  <a:txBody>
                    <a:bodyPr/>
                    <a:lstStyle/>
                    <a:p>
                      <a:pPr>
                        <a:buNone/>
                      </a:pPr>
                      <a:r>
                        <a:rPr lang="en-US" b="1"/>
                        <a:t>Scenario</a:t>
                      </a:r>
                    </a:p>
                  </a:txBody>
                  <a:tcPr anchor="ctr"/>
                </a:tc>
                <a:tc>
                  <a:txBody>
                    <a:bodyPr/>
                    <a:lstStyle/>
                    <a:p>
                      <a:pPr>
                        <a:buNone/>
                      </a:pPr>
                      <a:r>
                        <a:rPr lang="en-US" b="1"/>
                        <a:t>Recommended Algorithm</a:t>
                      </a:r>
                    </a:p>
                  </a:txBody>
                  <a:tcPr anchor="ctr"/>
                </a:tc>
                <a:tc>
                  <a:txBody>
                    <a:bodyPr/>
                    <a:lstStyle/>
                    <a:p>
                      <a:pPr>
                        <a:buNone/>
                      </a:pPr>
                      <a:r>
                        <a:rPr lang="en-US" b="1" dirty="0"/>
                        <a:t>Reason</a:t>
                      </a:r>
                    </a:p>
                  </a:txBody>
                  <a:tcPr anchor="ctr"/>
                </a:tc>
                <a:extLst>
                  <a:ext uri="{0D108BD9-81ED-4DB2-BD59-A6C34878D82A}">
                    <a16:rowId xmlns:a16="http://schemas.microsoft.com/office/drawing/2014/main" val="1508480053"/>
                  </a:ext>
                </a:extLst>
              </a:tr>
              <a:tr h="0">
                <a:tc>
                  <a:txBody>
                    <a:bodyPr/>
                    <a:lstStyle/>
                    <a:p>
                      <a:pPr>
                        <a:buNone/>
                      </a:pPr>
                      <a:r>
                        <a:rPr lang="en-US"/>
                        <a:t>Long programs / big datasets</a:t>
                      </a:r>
                    </a:p>
                  </a:txBody>
                  <a:tcPr anchor="ctr"/>
                </a:tc>
                <a:tc>
                  <a:txBody>
                    <a:bodyPr/>
                    <a:lstStyle/>
                    <a:p>
                      <a:pPr>
                        <a:buNone/>
                      </a:pPr>
                      <a:r>
                        <a:rPr lang="en-US" b="0"/>
                        <a:t>Page Buffering Optimized</a:t>
                      </a:r>
                    </a:p>
                  </a:txBody>
                  <a:tcPr anchor="ctr"/>
                </a:tc>
                <a:tc>
                  <a:txBody>
                    <a:bodyPr/>
                    <a:lstStyle/>
                    <a:p>
                      <a:pPr>
                        <a:buNone/>
                      </a:pPr>
                      <a:r>
                        <a:rPr lang="en-US" dirty="0"/>
                        <a:t>Best performance over long strings</a:t>
                      </a:r>
                    </a:p>
                  </a:txBody>
                  <a:tcPr anchor="ctr"/>
                </a:tc>
                <a:extLst>
                  <a:ext uri="{0D108BD9-81ED-4DB2-BD59-A6C34878D82A}">
                    <a16:rowId xmlns:a16="http://schemas.microsoft.com/office/drawing/2014/main" val="1935882213"/>
                  </a:ext>
                </a:extLst>
              </a:tr>
              <a:tr h="0">
                <a:tc>
                  <a:txBody>
                    <a:bodyPr/>
                    <a:lstStyle/>
                    <a:p>
                      <a:pPr>
                        <a:buNone/>
                      </a:pPr>
                      <a:r>
                        <a:rPr lang="en-US"/>
                        <a:t>Small memory size (3–4 frames)</a:t>
                      </a:r>
                    </a:p>
                  </a:txBody>
                  <a:tcPr anchor="ctr"/>
                </a:tc>
                <a:tc>
                  <a:txBody>
                    <a:bodyPr/>
                    <a:lstStyle/>
                    <a:p>
                      <a:pPr>
                        <a:buNone/>
                      </a:pPr>
                      <a:r>
                        <a:rPr lang="en-US" b="0"/>
                        <a:t>Enhanced Second Chance Optimized</a:t>
                      </a:r>
                    </a:p>
                  </a:txBody>
                  <a:tcPr anchor="ctr"/>
                </a:tc>
                <a:tc>
                  <a:txBody>
                    <a:bodyPr/>
                    <a:lstStyle/>
                    <a:p>
                      <a:pPr>
                        <a:buNone/>
                      </a:pPr>
                      <a:r>
                        <a:rPr lang="en-US"/>
                        <a:t>Good victim selection, low faults</a:t>
                      </a:r>
                    </a:p>
                  </a:txBody>
                  <a:tcPr anchor="ctr"/>
                </a:tc>
                <a:extLst>
                  <a:ext uri="{0D108BD9-81ED-4DB2-BD59-A6C34878D82A}">
                    <a16:rowId xmlns:a16="http://schemas.microsoft.com/office/drawing/2014/main" val="1166439802"/>
                  </a:ext>
                </a:extLst>
              </a:tr>
              <a:tr h="0">
                <a:tc>
                  <a:txBody>
                    <a:bodyPr/>
                    <a:lstStyle/>
                    <a:p>
                      <a:pPr>
                        <a:buNone/>
                      </a:pPr>
                      <a:r>
                        <a:rPr lang="en-US"/>
                        <a:t>Changing access pattern</a:t>
                      </a:r>
                    </a:p>
                  </a:txBody>
                  <a:tcPr anchor="ctr"/>
                </a:tc>
                <a:tc>
                  <a:txBody>
                    <a:bodyPr/>
                    <a:lstStyle/>
                    <a:p>
                      <a:pPr>
                        <a:buNone/>
                      </a:pPr>
                      <a:r>
                        <a:rPr lang="en-US" b="0"/>
                        <a:t>Aging Optimized</a:t>
                      </a:r>
                    </a:p>
                  </a:txBody>
                  <a:tcPr anchor="ctr"/>
                </a:tc>
                <a:tc>
                  <a:txBody>
                    <a:bodyPr/>
                    <a:lstStyle/>
                    <a:p>
                      <a:pPr>
                        <a:buNone/>
                      </a:pPr>
                      <a:r>
                        <a:rPr lang="en-US"/>
                        <a:t>Adapts to frequency over time</a:t>
                      </a:r>
                    </a:p>
                  </a:txBody>
                  <a:tcPr anchor="ctr"/>
                </a:tc>
                <a:extLst>
                  <a:ext uri="{0D108BD9-81ED-4DB2-BD59-A6C34878D82A}">
                    <a16:rowId xmlns:a16="http://schemas.microsoft.com/office/drawing/2014/main" val="3475053591"/>
                  </a:ext>
                </a:extLst>
              </a:tr>
              <a:tr h="0">
                <a:tc>
                  <a:txBody>
                    <a:bodyPr/>
                    <a:lstStyle/>
                    <a:p>
                      <a:pPr>
                        <a:buNone/>
                      </a:pPr>
                      <a:r>
                        <a:rPr lang="en-US"/>
                        <a:t>Fast execution required</a:t>
                      </a:r>
                    </a:p>
                  </a:txBody>
                  <a:tcPr anchor="ctr"/>
                </a:tc>
                <a:tc>
                  <a:txBody>
                    <a:bodyPr/>
                    <a:lstStyle/>
                    <a:p>
                      <a:pPr>
                        <a:buNone/>
                      </a:pPr>
                      <a:r>
                        <a:rPr lang="en-US" b="0"/>
                        <a:t>FIFO / ESC Optimized</a:t>
                      </a:r>
                    </a:p>
                  </a:txBody>
                  <a:tcPr anchor="ctr"/>
                </a:tc>
                <a:tc>
                  <a:txBody>
                    <a:bodyPr/>
                    <a:lstStyle/>
                    <a:p>
                      <a:pPr>
                        <a:buNone/>
                      </a:pPr>
                      <a:r>
                        <a:rPr lang="en-US"/>
                        <a:t>Simple logic, low time cost</a:t>
                      </a:r>
                    </a:p>
                  </a:txBody>
                  <a:tcPr anchor="ctr"/>
                </a:tc>
                <a:extLst>
                  <a:ext uri="{0D108BD9-81ED-4DB2-BD59-A6C34878D82A}">
                    <a16:rowId xmlns:a16="http://schemas.microsoft.com/office/drawing/2014/main" val="3334098123"/>
                  </a:ext>
                </a:extLst>
              </a:tr>
              <a:tr h="0">
                <a:tc>
                  <a:txBody>
                    <a:bodyPr/>
                    <a:lstStyle/>
                    <a:p>
                      <a:pPr>
                        <a:buNone/>
                      </a:pPr>
                      <a:r>
                        <a:rPr lang="en-US" dirty="0"/>
                        <a:t>Low memory system</a:t>
                      </a:r>
                    </a:p>
                  </a:txBody>
                  <a:tcPr anchor="ctr"/>
                </a:tc>
                <a:tc>
                  <a:txBody>
                    <a:bodyPr/>
                    <a:lstStyle/>
                    <a:p>
                      <a:pPr>
                        <a:buNone/>
                      </a:pPr>
                      <a:r>
                        <a:rPr lang="en-US" b="0" dirty="0"/>
                        <a:t>FIFO or Second Chance</a:t>
                      </a:r>
                    </a:p>
                  </a:txBody>
                  <a:tcPr anchor="ctr"/>
                </a:tc>
                <a:tc>
                  <a:txBody>
                    <a:bodyPr/>
                    <a:lstStyle/>
                    <a:p>
                      <a:pPr>
                        <a:buNone/>
                      </a:pPr>
                      <a:r>
                        <a:rPr lang="en-US" dirty="0"/>
                        <a:t>Uses least memory, simple to implement</a:t>
                      </a:r>
                    </a:p>
                  </a:txBody>
                  <a:tcPr anchor="ctr"/>
                </a:tc>
                <a:extLst>
                  <a:ext uri="{0D108BD9-81ED-4DB2-BD59-A6C34878D82A}">
                    <a16:rowId xmlns:a16="http://schemas.microsoft.com/office/drawing/2014/main" val="3626498999"/>
                  </a:ext>
                </a:extLst>
              </a:tr>
            </a:tbl>
          </a:graphicData>
        </a:graphic>
      </p:graphicFrame>
    </p:spTree>
    <p:extLst>
      <p:ext uri="{BB962C8B-B14F-4D97-AF65-F5344CB8AC3E}">
        <p14:creationId xmlns:p14="http://schemas.microsoft.com/office/powerpoint/2010/main" val="3843971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4894-CBBA-F43D-3238-7ECBEC0E1AB4}"/>
              </a:ext>
            </a:extLst>
          </p:cNvPr>
          <p:cNvSpPr>
            <a:spLocks noGrp="1"/>
          </p:cNvSpPr>
          <p:nvPr>
            <p:ph type="title"/>
          </p:nvPr>
        </p:nvSpPr>
        <p:spPr/>
        <p:txBody>
          <a:bodyPr/>
          <a:lstStyle/>
          <a:p>
            <a:r>
              <a:rPr lang="en-US" b="1" dirty="0"/>
              <a:t>Cost vs Performance Comparison</a:t>
            </a:r>
            <a:endParaRPr lang="en-US" dirty="0"/>
          </a:p>
        </p:txBody>
      </p:sp>
      <p:graphicFrame>
        <p:nvGraphicFramePr>
          <p:cNvPr id="4" name="Table 3">
            <a:extLst>
              <a:ext uri="{FF2B5EF4-FFF2-40B4-BE49-F238E27FC236}">
                <a16:creationId xmlns:a16="http://schemas.microsoft.com/office/drawing/2014/main" id="{1B2A9D23-7D13-E2CF-6A07-7E3F1E58B32F}"/>
              </a:ext>
            </a:extLst>
          </p:cNvPr>
          <p:cNvGraphicFramePr>
            <a:graphicFrameLocks noGrp="1"/>
          </p:cNvGraphicFramePr>
          <p:nvPr>
            <p:extLst>
              <p:ext uri="{D42A27DB-BD31-4B8C-83A1-F6EECF244321}">
                <p14:modId xmlns:p14="http://schemas.microsoft.com/office/powerpoint/2010/main" val="762608596"/>
              </p:ext>
            </p:extLst>
          </p:nvPr>
        </p:nvGraphicFramePr>
        <p:xfrm>
          <a:off x="838199" y="1690687"/>
          <a:ext cx="10515600" cy="4517607"/>
        </p:xfrm>
        <a:graphic>
          <a:graphicData uri="http://schemas.openxmlformats.org/drawingml/2006/table">
            <a:tbl>
              <a:tblPr>
                <a:tableStyleId>{16D9F66E-5EB9-4882-86FB-DCBF35E3C3E4}</a:tableStyleId>
              </a:tblPr>
              <a:tblGrid>
                <a:gridCol w="1752600">
                  <a:extLst>
                    <a:ext uri="{9D8B030D-6E8A-4147-A177-3AD203B41FA5}">
                      <a16:colId xmlns:a16="http://schemas.microsoft.com/office/drawing/2014/main" val="3704545861"/>
                    </a:ext>
                  </a:extLst>
                </a:gridCol>
                <a:gridCol w="1752600">
                  <a:extLst>
                    <a:ext uri="{9D8B030D-6E8A-4147-A177-3AD203B41FA5}">
                      <a16:colId xmlns:a16="http://schemas.microsoft.com/office/drawing/2014/main" val="2196494099"/>
                    </a:ext>
                  </a:extLst>
                </a:gridCol>
                <a:gridCol w="1752600">
                  <a:extLst>
                    <a:ext uri="{9D8B030D-6E8A-4147-A177-3AD203B41FA5}">
                      <a16:colId xmlns:a16="http://schemas.microsoft.com/office/drawing/2014/main" val="1000507668"/>
                    </a:ext>
                  </a:extLst>
                </a:gridCol>
                <a:gridCol w="1752600">
                  <a:extLst>
                    <a:ext uri="{9D8B030D-6E8A-4147-A177-3AD203B41FA5}">
                      <a16:colId xmlns:a16="http://schemas.microsoft.com/office/drawing/2014/main" val="2018140579"/>
                    </a:ext>
                  </a:extLst>
                </a:gridCol>
                <a:gridCol w="1752600">
                  <a:extLst>
                    <a:ext uri="{9D8B030D-6E8A-4147-A177-3AD203B41FA5}">
                      <a16:colId xmlns:a16="http://schemas.microsoft.com/office/drawing/2014/main" val="1557664740"/>
                    </a:ext>
                  </a:extLst>
                </a:gridCol>
                <a:gridCol w="1752600">
                  <a:extLst>
                    <a:ext uri="{9D8B030D-6E8A-4147-A177-3AD203B41FA5}">
                      <a16:colId xmlns:a16="http://schemas.microsoft.com/office/drawing/2014/main" val="710384255"/>
                    </a:ext>
                  </a:extLst>
                </a:gridCol>
              </a:tblGrid>
              <a:tr h="596665">
                <a:tc>
                  <a:txBody>
                    <a:bodyPr/>
                    <a:lstStyle/>
                    <a:p>
                      <a:pPr>
                        <a:buNone/>
                      </a:pPr>
                      <a:r>
                        <a:rPr lang="en-US" sz="1600"/>
                        <a:t>Algorithm</a:t>
                      </a:r>
                    </a:p>
                  </a:txBody>
                  <a:tcPr marL="82101" marR="82101" marT="41050" marB="41050" anchor="ctr"/>
                </a:tc>
                <a:tc>
                  <a:txBody>
                    <a:bodyPr/>
                    <a:lstStyle/>
                    <a:p>
                      <a:pPr>
                        <a:buNone/>
                      </a:pPr>
                      <a:r>
                        <a:rPr lang="en-US" sz="1600"/>
                        <a:t>Code Complexity</a:t>
                      </a:r>
                    </a:p>
                  </a:txBody>
                  <a:tcPr marL="82101" marR="82101" marT="41050" marB="41050" anchor="ctr"/>
                </a:tc>
                <a:tc>
                  <a:txBody>
                    <a:bodyPr/>
                    <a:lstStyle/>
                    <a:p>
                      <a:pPr>
                        <a:buNone/>
                      </a:pPr>
                      <a:r>
                        <a:rPr lang="en-US" sz="1600"/>
                        <a:t>Time Cost</a:t>
                      </a:r>
                    </a:p>
                  </a:txBody>
                  <a:tcPr marL="82101" marR="82101" marT="41050" marB="41050" anchor="ctr"/>
                </a:tc>
                <a:tc>
                  <a:txBody>
                    <a:bodyPr/>
                    <a:lstStyle/>
                    <a:p>
                      <a:pPr>
                        <a:buNone/>
                      </a:pPr>
                      <a:r>
                        <a:rPr lang="en-US" sz="1600" dirty="0"/>
                        <a:t>Memory Cost</a:t>
                      </a:r>
                    </a:p>
                  </a:txBody>
                  <a:tcPr marL="82101" marR="82101" marT="41050" marB="41050" anchor="ctr"/>
                </a:tc>
                <a:tc>
                  <a:txBody>
                    <a:bodyPr/>
                    <a:lstStyle/>
                    <a:p>
                      <a:pPr>
                        <a:buNone/>
                      </a:pPr>
                      <a:r>
                        <a:rPr lang="en-US" sz="1600"/>
                        <a:t>Performance (Hits &amp; Faults)</a:t>
                      </a:r>
                    </a:p>
                  </a:txBody>
                  <a:tcPr marL="82101" marR="82101" marT="41050" marB="41050" anchor="ctr"/>
                </a:tc>
                <a:tc>
                  <a:txBody>
                    <a:bodyPr/>
                    <a:lstStyle/>
                    <a:p>
                      <a:pPr>
                        <a:buNone/>
                      </a:pPr>
                      <a:r>
                        <a:rPr lang="en-US" sz="1600"/>
                        <a:t>Worth it?</a:t>
                      </a:r>
                    </a:p>
                  </a:txBody>
                  <a:tcPr marL="82101" marR="82101" marT="41050" marB="41050" anchor="ctr"/>
                </a:tc>
                <a:extLst>
                  <a:ext uri="{0D108BD9-81ED-4DB2-BD59-A6C34878D82A}">
                    <a16:rowId xmlns:a16="http://schemas.microsoft.com/office/drawing/2014/main" val="92193247"/>
                  </a:ext>
                </a:extLst>
              </a:tr>
              <a:tr h="596665">
                <a:tc>
                  <a:txBody>
                    <a:bodyPr/>
                    <a:lstStyle/>
                    <a:p>
                      <a:pPr>
                        <a:buNone/>
                      </a:pPr>
                      <a:r>
                        <a:rPr lang="en-US" sz="1600" b="1"/>
                        <a:t>FIFO</a:t>
                      </a:r>
                      <a:endParaRPr lang="en-US" sz="1600"/>
                    </a:p>
                  </a:txBody>
                  <a:tcPr marL="82101" marR="82101" marT="41050" marB="41050" anchor="ctr"/>
                </a:tc>
                <a:tc>
                  <a:txBody>
                    <a:bodyPr/>
                    <a:lstStyle/>
                    <a:p>
                      <a:pPr>
                        <a:buNone/>
                      </a:pPr>
                      <a:r>
                        <a:rPr lang="en-US" sz="1600"/>
                        <a:t>Very Low</a:t>
                      </a:r>
                    </a:p>
                  </a:txBody>
                  <a:tcPr marL="82101" marR="82101" marT="41050" marB="41050" anchor="ctr"/>
                </a:tc>
                <a:tc>
                  <a:txBody>
                    <a:bodyPr/>
                    <a:lstStyle/>
                    <a:p>
                      <a:pPr>
                        <a:buNone/>
                      </a:pPr>
                      <a:r>
                        <a:rPr lang="en-US" sz="1600"/>
                        <a:t>Very Low</a:t>
                      </a:r>
                    </a:p>
                  </a:txBody>
                  <a:tcPr marL="82101" marR="82101" marT="41050" marB="41050" anchor="ctr"/>
                </a:tc>
                <a:tc>
                  <a:txBody>
                    <a:bodyPr/>
                    <a:lstStyle/>
                    <a:p>
                      <a:pPr>
                        <a:buNone/>
                      </a:pPr>
                      <a:r>
                        <a:rPr lang="en-US" sz="1600" dirty="0"/>
                        <a:t>Very Low</a:t>
                      </a:r>
                    </a:p>
                  </a:txBody>
                  <a:tcPr marL="82101" marR="82101" marT="41050" marB="41050" anchor="ctr"/>
                </a:tc>
                <a:tc>
                  <a:txBody>
                    <a:bodyPr/>
                    <a:lstStyle/>
                    <a:p>
                      <a:pPr>
                        <a:buNone/>
                      </a:pPr>
                      <a:r>
                        <a:rPr lang="en-US" sz="1600"/>
                        <a:t>Weak</a:t>
                      </a:r>
                    </a:p>
                  </a:txBody>
                  <a:tcPr marL="82101" marR="82101" marT="41050" marB="41050" anchor="ctr"/>
                </a:tc>
                <a:tc>
                  <a:txBody>
                    <a:bodyPr/>
                    <a:lstStyle/>
                    <a:p>
                      <a:pPr>
                        <a:buNone/>
                      </a:pPr>
                      <a:r>
                        <a:rPr lang="en-US" sz="1600"/>
                        <a:t>✅ Simple use cases</a:t>
                      </a:r>
                    </a:p>
                  </a:txBody>
                  <a:tcPr marL="82101" marR="82101" marT="41050" marB="41050" anchor="ctr"/>
                </a:tc>
                <a:extLst>
                  <a:ext uri="{0D108BD9-81ED-4DB2-BD59-A6C34878D82A}">
                    <a16:rowId xmlns:a16="http://schemas.microsoft.com/office/drawing/2014/main" val="2843146849"/>
                  </a:ext>
                </a:extLst>
              </a:tr>
              <a:tr h="596665">
                <a:tc>
                  <a:txBody>
                    <a:bodyPr/>
                    <a:lstStyle/>
                    <a:p>
                      <a:pPr>
                        <a:buNone/>
                      </a:pPr>
                      <a:r>
                        <a:rPr lang="en-US" sz="1600" b="1"/>
                        <a:t>Second Chance</a:t>
                      </a:r>
                      <a:endParaRPr lang="en-US" sz="1600"/>
                    </a:p>
                  </a:txBody>
                  <a:tcPr marL="82101" marR="82101" marT="41050" marB="41050" anchor="ctr"/>
                </a:tc>
                <a:tc>
                  <a:txBody>
                    <a:bodyPr/>
                    <a:lstStyle/>
                    <a:p>
                      <a:pPr>
                        <a:buNone/>
                      </a:pPr>
                      <a:r>
                        <a:rPr lang="en-US" sz="1600"/>
                        <a:t>Low</a:t>
                      </a:r>
                    </a:p>
                  </a:txBody>
                  <a:tcPr marL="82101" marR="82101" marT="41050" marB="41050" anchor="ctr"/>
                </a:tc>
                <a:tc>
                  <a:txBody>
                    <a:bodyPr/>
                    <a:lstStyle/>
                    <a:p>
                      <a:pPr>
                        <a:buNone/>
                      </a:pPr>
                      <a:r>
                        <a:rPr lang="en-US" sz="1600"/>
                        <a:t>Low</a:t>
                      </a:r>
                    </a:p>
                  </a:txBody>
                  <a:tcPr marL="82101" marR="82101" marT="41050" marB="41050" anchor="ctr"/>
                </a:tc>
                <a:tc>
                  <a:txBody>
                    <a:bodyPr/>
                    <a:lstStyle/>
                    <a:p>
                      <a:pPr>
                        <a:buNone/>
                      </a:pPr>
                      <a:r>
                        <a:rPr lang="en-US" sz="1600"/>
                        <a:t>Low</a:t>
                      </a:r>
                    </a:p>
                  </a:txBody>
                  <a:tcPr marL="82101" marR="82101" marT="41050" marB="41050" anchor="ctr"/>
                </a:tc>
                <a:tc>
                  <a:txBody>
                    <a:bodyPr/>
                    <a:lstStyle/>
                    <a:p>
                      <a:pPr>
                        <a:buNone/>
                      </a:pPr>
                      <a:r>
                        <a:rPr lang="en-US" sz="1600"/>
                        <a:t>Moderate</a:t>
                      </a:r>
                    </a:p>
                  </a:txBody>
                  <a:tcPr marL="82101" marR="82101" marT="41050" marB="41050" anchor="ctr"/>
                </a:tc>
                <a:tc>
                  <a:txBody>
                    <a:bodyPr/>
                    <a:lstStyle/>
                    <a:p>
                      <a:pPr>
                        <a:buNone/>
                      </a:pPr>
                      <a:r>
                        <a:rPr lang="en-US" sz="1600"/>
                        <a:t>✅ Good for low-end systems</a:t>
                      </a:r>
                    </a:p>
                  </a:txBody>
                  <a:tcPr marL="82101" marR="82101" marT="41050" marB="41050" anchor="ctr"/>
                </a:tc>
                <a:extLst>
                  <a:ext uri="{0D108BD9-81ED-4DB2-BD59-A6C34878D82A}">
                    <a16:rowId xmlns:a16="http://schemas.microsoft.com/office/drawing/2014/main" val="2098647234"/>
                  </a:ext>
                </a:extLst>
              </a:tr>
              <a:tr h="596665">
                <a:tc>
                  <a:txBody>
                    <a:bodyPr/>
                    <a:lstStyle/>
                    <a:p>
                      <a:pPr>
                        <a:buNone/>
                      </a:pPr>
                      <a:r>
                        <a:rPr lang="en-US" sz="1600" b="1"/>
                        <a:t>ESC (Enhanced Second Chance)</a:t>
                      </a:r>
                      <a:endParaRPr lang="en-US" sz="1600"/>
                    </a:p>
                  </a:txBody>
                  <a:tcPr marL="82101" marR="82101" marT="41050" marB="41050" anchor="ctr"/>
                </a:tc>
                <a:tc>
                  <a:txBody>
                    <a:bodyPr/>
                    <a:lstStyle/>
                    <a:p>
                      <a:pPr>
                        <a:buNone/>
                      </a:pPr>
                      <a:r>
                        <a:rPr lang="en-US" sz="1600"/>
                        <a:t>Medium</a:t>
                      </a:r>
                    </a:p>
                  </a:txBody>
                  <a:tcPr marL="82101" marR="82101" marT="41050" marB="41050" anchor="ctr"/>
                </a:tc>
                <a:tc>
                  <a:txBody>
                    <a:bodyPr/>
                    <a:lstStyle/>
                    <a:p>
                      <a:pPr>
                        <a:buNone/>
                      </a:pPr>
                      <a:r>
                        <a:rPr lang="en-US" sz="1600"/>
                        <a:t>Medium</a:t>
                      </a:r>
                    </a:p>
                  </a:txBody>
                  <a:tcPr marL="82101" marR="82101" marT="41050" marB="41050" anchor="ctr"/>
                </a:tc>
                <a:tc>
                  <a:txBody>
                    <a:bodyPr/>
                    <a:lstStyle/>
                    <a:p>
                      <a:pPr>
                        <a:buNone/>
                      </a:pPr>
                      <a:r>
                        <a:rPr lang="en-US" sz="1600"/>
                        <a:t>Medium</a:t>
                      </a:r>
                    </a:p>
                  </a:txBody>
                  <a:tcPr marL="82101" marR="82101" marT="41050" marB="41050" anchor="ctr"/>
                </a:tc>
                <a:tc>
                  <a:txBody>
                    <a:bodyPr/>
                    <a:lstStyle/>
                    <a:p>
                      <a:pPr>
                        <a:buNone/>
                      </a:pPr>
                      <a:r>
                        <a:rPr lang="en-US" sz="1600"/>
                        <a:t>Good</a:t>
                      </a:r>
                    </a:p>
                  </a:txBody>
                  <a:tcPr marL="82101" marR="82101" marT="41050" marB="41050" anchor="ctr"/>
                </a:tc>
                <a:tc>
                  <a:txBody>
                    <a:bodyPr/>
                    <a:lstStyle/>
                    <a:p>
                      <a:pPr>
                        <a:buNone/>
                      </a:pPr>
                      <a:r>
                        <a:rPr lang="en-US" sz="1600"/>
                        <a:t>✅ Worth the cost</a:t>
                      </a:r>
                    </a:p>
                  </a:txBody>
                  <a:tcPr marL="82101" marR="82101" marT="41050" marB="41050" anchor="ctr"/>
                </a:tc>
                <a:extLst>
                  <a:ext uri="{0D108BD9-81ED-4DB2-BD59-A6C34878D82A}">
                    <a16:rowId xmlns:a16="http://schemas.microsoft.com/office/drawing/2014/main" val="1074929837"/>
                  </a:ext>
                </a:extLst>
              </a:tr>
              <a:tr h="596665">
                <a:tc>
                  <a:txBody>
                    <a:bodyPr/>
                    <a:lstStyle/>
                    <a:p>
                      <a:pPr>
                        <a:buNone/>
                      </a:pPr>
                      <a:r>
                        <a:rPr lang="en-US" sz="1600" b="1"/>
                        <a:t>Page Buffering</a:t>
                      </a:r>
                      <a:endParaRPr lang="en-US" sz="1600"/>
                    </a:p>
                  </a:txBody>
                  <a:tcPr marL="82101" marR="82101" marT="41050" marB="41050" anchor="ctr"/>
                </a:tc>
                <a:tc>
                  <a:txBody>
                    <a:bodyPr/>
                    <a:lstStyle/>
                    <a:p>
                      <a:pPr>
                        <a:buNone/>
                      </a:pPr>
                      <a:r>
                        <a:rPr lang="en-US" sz="1600"/>
                        <a:t>High</a:t>
                      </a:r>
                    </a:p>
                  </a:txBody>
                  <a:tcPr marL="82101" marR="82101" marT="41050" marB="41050" anchor="ctr"/>
                </a:tc>
                <a:tc>
                  <a:txBody>
                    <a:bodyPr/>
                    <a:lstStyle/>
                    <a:p>
                      <a:pPr>
                        <a:buNone/>
                      </a:pPr>
                      <a:r>
                        <a:rPr lang="en-US" sz="1600"/>
                        <a:t>Medium</a:t>
                      </a:r>
                    </a:p>
                  </a:txBody>
                  <a:tcPr marL="82101" marR="82101" marT="41050" marB="41050" anchor="ctr"/>
                </a:tc>
                <a:tc>
                  <a:txBody>
                    <a:bodyPr/>
                    <a:lstStyle/>
                    <a:p>
                      <a:pPr>
                        <a:buNone/>
                      </a:pPr>
                      <a:r>
                        <a:rPr lang="en-US" sz="1600"/>
                        <a:t>High</a:t>
                      </a:r>
                    </a:p>
                  </a:txBody>
                  <a:tcPr marL="82101" marR="82101" marT="41050" marB="41050" anchor="ctr"/>
                </a:tc>
                <a:tc>
                  <a:txBody>
                    <a:bodyPr/>
                    <a:lstStyle/>
                    <a:p>
                      <a:pPr>
                        <a:buNone/>
                      </a:pPr>
                      <a:r>
                        <a:rPr lang="en-US" sz="1600"/>
                        <a:t>Excellent</a:t>
                      </a:r>
                    </a:p>
                  </a:txBody>
                  <a:tcPr marL="82101" marR="82101" marT="41050" marB="41050" anchor="ctr"/>
                </a:tc>
                <a:tc>
                  <a:txBody>
                    <a:bodyPr/>
                    <a:lstStyle/>
                    <a:p>
                      <a:pPr>
                        <a:buNone/>
                      </a:pPr>
                      <a:r>
                        <a:rPr lang="en-US" sz="1600"/>
                        <a:t>✅✅ Best choice</a:t>
                      </a:r>
                    </a:p>
                  </a:txBody>
                  <a:tcPr marL="82101" marR="82101" marT="41050" marB="41050" anchor="ctr"/>
                </a:tc>
                <a:extLst>
                  <a:ext uri="{0D108BD9-81ED-4DB2-BD59-A6C34878D82A}">
                    <a16:rowId xmlns:a16="http://schemas.microsoft.com/office/drawing/2014/main" val="4237234220"/>
                  </a:ext>
                </a:extLst>
              </a:tr>
              <a:tr h="596665">
                <a:tc>
                  <a:txBody>
                    <a:bodyPr/>
                    <a:lstStyle/>
                    <a:p>
                      <a:pPr>
                        <a:buNone/>
                      </a:pPr>
                      <a:r>
                        <a:rPr lang="en-US" sz="1600" b="1"/>
                        <a:t>Aging</a:t>
                      </a:r>
                      <a:endParaRPr lang="en-US" sz="1600"/>
                    </a:p>
                  </a:txBody>
                  <a:tcPr marL="82101" marR="82101" marT="41050" marB="41050" anchor="ctr"/>
                </a:tc>
                <a:tc>
                  <a:txBody>
                    <a:bodyPr/>
                    <a:lstStyle/>
                    <a:p>
                      <a:pPr>
                        <a:buNone/>
                      </a:pPr>
                      <a:r>
                        <a:rPr lang="en-US" sz="1600"/>
                        <a:t>Medium</a:t>
                      </a:r>
                    </a:p>
                  </a:txBody>
                  <a:tcPr marL="82101" marR="82101" marT="41050" marB="41050" anchor="ctr"/>
                </a:tc>
                <a:tc>
                  <a:txBody>
                    <a:bodyPr/>
                    <a:lstStyle/>
                    <a:p>
                      <a:pPr>
                        <a:buNone/>
                      </a:pPr>
                      <a:r>
                        <a:rPr lang="en-US" sz="1600"/>
                        <a:t>Medium</a:t>
                      </a:r>
                    </a:p>
                  </a:txBody>
                  <a:tcPr marL="82101" marR="82101" marT="41050" marB="41050" anchor="ctr"/>
                </a:tc>
                <a:tc>
                  <a:txBody>
                    <a:bodyPr/>
                    <a:lstStyle/>
                    <a:p>
                      <a:pPr>
                        <a:buNone/>
                      </a:pPr>
                      <a:r>
                        <a:rPr lang="en-US" sz="1600"/>
                        <a:t>Medium</a:t>
                      </a:r>
                    </a:p>
                  </a:txBody>
                  <a:tcPr marL="82101" marR="82101" marT="41050" marB="41050" anchor="ctr"/>
                </a:tc>
                <a:tc>
                  <a:txBody>
                    <a:bodyPr/>
                    <a:lstStyle/>
                    <a:p>
                      <a:pPr>
                        <a:buNone/>
                      </a:pPr>
                      <a:r>
                        <a:rPr lang="en-US" sz="1600"/>
                        <a:t>Good</a:t>
                      </a:r>
                    </a:p>
                  </a:txBody>
                  <a:tcPr marL="82101" marR="82101" marT="41050" marB="41050" anchor="ctr"/>
                </a:tc>
                <a:tc>
                  <a:txBody>
                    <a:bodyPr/>
                    <a:lstStyle/>
                    <a:p>
                      <a:pPr>
                        <a:buNone/>
                      </a:pPr>
                      <a:r>
                        <a:rPr lang="en-US" sz="1600"/>
                        <a:t>✅ Good balance</a:t>
                      </a:r>
                    </a:p>
                  </a:txBody>
                  <a:tcPr marL="82101" marR="82101" marT="41050" marB="41050" anchor="ctr"/>
                </a:tc>
                <a:extLst>
                  <a:ext uri="{0D108BD9-81ED-4DB2-BD59-A6C34878D82A}">
                    <a16:rowId xmlns:a16="http://schemas.microsoft.com/office/drawing/2014/main" val="1219569931"/>
                  </a:ext>
                </a:extLst>
              </a:tr>
              <a:tr h="596665">
                <a:tc>
                  <a:txBody>
                    <a:bodyPr/>
                    <a:lstStyle/>
                    <a:p>
                      <a:pPr>
                        <a:buNone/>
                      </a:pPr>
                      <a:r>
                        <a:rPr lang="en-US" sz="1600" b="1"/>
                        <a:t>LFU</a:t>
                      </a:r>
                      <a:endParaRPr lang="en-US" sz="1600"/>
                    </a:p>
                  </a:txBody>
                  <a:tcPr marL="82101" marR="82101" marT="41050" marB="41050" anchor="ctr"/>
                </a:tc>
                <a:tc>
                  <a:txBody>
                    <a:bodyPr/>
                    <a:lstStyle/>
                    <a:p>
                      <a:pPr>
                        <a:buNone/>
                      </a:pPr>
                      <a:r>
                        <a:rPr lang="en-US" sz="1600"/>
                        <a:t>High</a:t>
                      </a:r>
                    </a:p>
                  </a:txBody>
                  <a:tcPr marL="82101" marR="82101" marT="41050" marB="41050" anchor="ctr"/>
                </a:tc>
                <a:tc>
                  <a:txBody>
                    <a:bodyPr/>
                    <a:lstStyle/>
                    <a:p>
                      <a:pPr>
                        <a:buNone/>
                      </a:pPr>
                      <a:r>
                        <a:rPr lang="en-US" sz="1600"/>
                        <a:t>High</a:t>
                      </a:r>
                    </a:p>
                  </a:txBody>
                  <a:tcPr marL="82101" marR="82101" marT="41050" marB="41050" anchor="ctr"/>
                </a:tc>
                <a:tc>
                  <a:txBody>
                    <a:bodyPr/>
                    <a:lstStyle/>
                    <a:p>
                      <a:pPr>
                        <a:buNone/>
                      </a:pPr>
                      <a:r>
                        <a:rPr lang="en-US" sz="1600"/>
                        <a:t>Medium</a:t>
                      </a:r>
                    </a:p>
                  </a:txBody>
                  <a:tcPr marL="82101" marR="82101" marT="41050" marB="41050" anchor="ctr"/>
                </a:tc>
                <a:tc>
                  <a:txBody>
                    <a:bodyPr/>
                    <a:lstStyle/>
                    <a:p>
                      <a:pPr>
                        <a:buNone/>
                      </a:pPr>
                      <a:r>
                        <a:rPr lang="en-US" sz="1600"/>
                        <a:t>Poor in changing workloads</a:t>
                      </a:r>
                    </a:p>
                  </a:txBody>
                  <a:tcPr marL="82101" marR="82101" marT="41050" marB="41050" anchor="ctr"/>
                </a:tc>
                <a:tc>
                  <a:txBody>
                    <a:bodyPr/>
                    <a:lstStyle/>
                    <a:p>
                      <a:pPr>
                        <a:buNone/>
                      </a:pPr>
                      <a:r>
                        <a:rPr lang="en-US" sz="1600"/>
                        <a:t>❌ Not recommended</a:t>
                      </a:r>
                    </a:p>
                  </a:txBody>
                  <a:tcPr marL="82101" marR="82101" marT="41050" marB="41050" anchor="ctr"/>
                </a:tc>
                <a:extLst>
                  <a:ext uri="{0D108BD9-81ED-4DB2-BD59-A6C34878D82A}">
                    <a16:rowId xmlns:a16="http://schemas.microsoft.com/office/drawing/2014/main" val="2229123125"/>
                  </a:ext>
                </a:extLst>
              </a:tr>
              <a:tr h="340952">
                <a:tc>
                  <a:txBody>
                    <a:bodyPr/>
                    <a:lstStyle/>
                    <a:p>
                      <a:pPr>
                        <a:buNone/>
                      </a:pPr>
                      <a:r>
                        <a:rPr lang="en-US" sz="1600" b="1"/>
                        <a:t>MFU</a:t>
                      </a:r>
                      <a:endParaRPr lang="en-US" sz="1600"/>
                    </a:p>
                  </a:txBody>
                  <a:tcPr marL="82101" marR="82101" marT="41050" marB="41050" anchor="ctr"/>
                </a:tc>
                <a:tc>
                  <a:txBody>
                    <a:bodyPr/>
                    <a:lstStyle/>
                    <a:p>
                      <a:pPr>
                        <a:buNone/>
                      </a:pPr>
                      <a:r>
                        <a:rPr lang="en-US" sz="1600"/>
                        <a:t>Medium</a:t>
                      </a:r>
                    </a:p>
                  </a:txBody>
                  <a:tcPr marL="82101" marR="82101" marT="41050" marB="41050" anchor="ctr"/>
                </a:tc>
                <a:tc>
                  <a:txBody>
                    <a:bodyPr/>
                    <a:lstStyle/>
                    <a:p>
                      <a:pPr>
                        <a:buNone/>
                      </a:pPr>
                      <a:r>
                        <a:rPr lang="en-US" sz="1600"/>
                        <a:t>Medium</a:t>
                      </a:r>
                    </a:p>
                  </a:txBody>
                  <a:tcPr marL="82101" marR="82101" marT="41050" marB="41050" anchor="ctr"/>
                </a:tc>
                <a:tc>
                  <a:txBody>
                    <a:bodyPr/>
                    <a:lstStyle/>
                    <a:p>
                      <a:pPr>
                        <a:buNone/>
                      </a:pPr>
                      <a:r>
                        <a:rPr lang="en-US" sz="1600"/>
                        <a:t>Medium</a:t>
                      </a:r>
                    </a:p>
                  </a:txBody>
                  <a:tcPr marL="82101" marR="82101" marT="41050" marB="41050" anchor="ctr"/>
                </a:tc>
                <a:tc>
                  <a:txBody>
                    <a:bodyPr/>
                    <a:lstStyle/>
                    <a:p>
                      <a:pPr>
                        <a:buNone/>
                      </a:pPr>
                      <a:r>
                        <a:rPr lang="en-US" sz="1600"/>
                        <a:t>Worst</a:t>
                      </a:r>
                    </a:p>
                  </a:txBody>
                  <a:tcPr marL="82101" marR="82101" marT="41050" marB="41050" anchor="ctr"/>
                </a:tc>
                <a:tc>
                  <a:txBody>
                    <a:bodyPr/>
                    <a:lstStyle/>
                    <a:p>
                      <a:pPr>
                        <a:buNone/>
                      </a:pPr>
                      <a:r>
                        <a:rPr lang="en-US" sz="1600" dirty="0"/>
                        <a:t>❌ Avoid</a:t>
                      </a:r>
                    </a:p>
                  </a:txBody>
                  <a:tcPr marL="82101" marR="82101" marT="41050" marB="41050" anchor="ctr"/>
                </a:tc>
                <a:extLst>
                  <a:ext uri="{0D108BD9-81ED-4DB2-BD59-A6C34878D82A}">
                    <a16:rowId xmlns:a16="http://schemas.microsoft.com/office/drawing/2014/main" val="3034549192"/>
                  </a:ext>
                </a:extLst>
              </a:tr>
            </a:tbl>
          </a:graphicData>
        </a:graphic>
      </p:graphicFrame>
    </p:spTree>
    <p:extLst>
      <p:ext uri="{BB962C8B-B14F-4D97-AF65-F5344CB8AC3E}">
        <p14:creationId xmlns:p14="http://schemas.microsoft.com/office/powerpoint/2010/main" val="2382453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70FF-0F16-3E48-8D2D-4D6340E96D13}"/>
              </a:ext>
            </a:extLst>
          </p:cNvPr>
          <p:cNvSpPr>
            <a:spLocks noGrp="1"/>
          </p:cNvSpPr>
          <p:nvPr>
            <p:ph type="title"/>
          </p:nvPr>
        </p:nvSpPr>
        <p:spPr/>
        <p:txBody>
          <a:bodyPr/>
          <a:lstStyle/>
          <a:p>
            <a:r>
              <a:rPr lang="en-US" dirty="0"/>
              <a:t>Final Conclusion of the Project</a:t>
            </a:r>
          </a:p>
        </p:txBody>
      </p:sp>
      <p:sp>
        <p:nvSpPr>
          <p:cNvPr id="3" name="Content Placeholder 2">
            <a:extLst>
              <a:ext uri="{FF2B5EF4-FFF2-40B4-BE49-F238E27FC236}">
                <a16:creationId xmlns:a16="http://schemas.microsoft.com/office/drawing/2014/main" id="{08393872-6E4A-1295-A7E9-ADF7C6F74B44}"/>
              </a:ext>
            </a:extLst>
          </p:cNvPr>
          <p:cNvSpPr>
            <a:spLocks noGrp="1"/>
          </p:cNvSpPr>
          <p:nvPr>
            <p:ph idx="1"/>
          </p:nvPr>
        </p:nvSpPr>
        <p:spPr/>
        <p:txBody>
          <a:bodyPr/>
          <a:lstStyle/>
          <a:p>
            <a:r>
              <a:rPr lang="en-US" dirty="0"/>
              <a:t>In this project, we tested and compared different page replacement algorithms used in operating systems. We used four main metrics: page fault ratio, hit ratio, execution time, and memory usage. We tested each algorithm under different reference string lengths and frame sizes, and we also compared optimized algorithms to their original versions.</a:t>
            </a:r>
          </a:p>
        </p:txBody>
      </p:sp>
    </p:spTree>
    <p:extLst>
      <p:ext uri="{BB962C8B-B14F-4D97-AF65-F5344CB8AC3E}">
        <p14:creationId xmlns:p14="http://schemas.microsoft.com/office/powerpoint/2010/main" val="291682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1C9E-AB24-5818-CAAF-941D1A75BCD1}"/>
              </a:ext>
            </a:extLst>
          </p:cNvPr>
          <p:cNvSpPr>
            <a:spLocks noGrp="1"/>
          </p:cNvSpPr>
          <p:nvPr>
            <p:ph type="title"/>
          </p:nvPr>
        </p:nvSpPr>
        <p:spPr/>
        <p:txBody>
          <a:bodyPr/>
          <a:lstStyle/>
          <a:p>
            <a:r>
              <a:rPr lang="en-US" dirty="0"/>
              <a:t>Road map</a:t>
            </a:r>
          </a:p>
        </p:txBody>
      </p:sp>
      <p:sp>
        <p:nvSpPr>
          <p:cNvPr id="3" name="Content Placeholder 2">
            <a:extLst>
              <a:ext uri="{FF2B5EF4-FFF2-40B4-BE49-F238E27FC236}">
                <a16:creationId xmlns:a16="http://schemas.microsoft.com/office/drawing/2014/main" id="{118020F9-FFD3-A58B-EFA3-AE5A80232C05}"/>
              </a:ext>
            </a:extLst>
          </p:cNvPr>
          <p:cNvSpPr>
            <a:spLocks noGrp="1"/>
          </p:cNvSpPr>
          <p:nvPr>
            <p:ph idx="1"/>
          </p:nvPr>
        </p:nvSpPr>
        <p:spPr/>
        <p:txBody>
          <a:bodyPr/>
          <a:lstStyle/>
          <a:p>
            <a:pPr marL="0" indent="0">
              <a:buNone/>
            </a:pPr>
            <a:r>
              <a:rPr lang="en-US" dirty="0"/>
              <a:t>Now we want to implement the algorithms for victim selection , implement their code and run them in simulator to provide a .csv file containing information we need to create visual result .</a:t>
            </a:r>
          </a:p>
          <a:p>
            <a:pPr marL="0" indent="0">
              <a:buNone/>
            </a:pPr>
            <a:r>
              <a:rPr lang="en-US" dirty="0"/>
              <a:t>After that we compare the result of visualization to analyze the algorithms during the reference string length changes and during the frame size changes .</a:t>
            </a:r>
          </a:p>
          <a:p>
            <a:pPr marL="0" indent="0">
              <a:buNone/>
            </a:pPr>
            <a:r>
              <a:rPr lang="en-US" dirty="0"/>
              <a:t>Then we can make a decision about the algorithms and determine their performances .</a:t>
            </a:r>
          </a:p>
          <a:p>
            <a:pPr marL="0" indent="0">
              <a:buNone/>
            </a:pPr>
            <a:endParaRPr lang="en-US" dirty="0"/>
          </a:p>
        </p:txBody>
      </p:sp>
    </p:spTree>
    <p:extLst>
      <p:ext uri="{BB962C8B-B14F-4D97-AF65-F5344CB8AC3E}">
        <p14:creationId xmlns:p14="http://schemas.microsoft.com/office/powerpoint/2010/main" val="64231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E48A-8AFC-7864-E0A2-416C2EE60A4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0B68FEB-DAEA-ED63-0277-09CB677157CE}"/>
              </a:ext>
            </a:extLst>
          </p:cNvPr>
          <p:cNvSpPr>
            <a:spLocks noGrp="1"/>
          </p:cNvSpPr>
          <p:nvPr>
            <p:ph idx="1"/>
          </p:nvPr>
        </p:nvSpPr>
        <p:spPr/>
        <p:txBody>
          <a:bodyPr>
            <a:normAutofit fontScale="92500" lnSpcReduction="20000"/>
          </a:bodyPr>
          <a:lstStyle/>
          <a:p>
            <a:pPr marL="0" indent="0">
              <a:buNone/>
            </a:pPr>
            <a:r>
              <a:rPr lang="en-US" dirty="0"/>
              <a:t>After comparing all algorithms and their optimized versions, we learned that optimized versions always perform better in page fault and hit ratio. However, some optimizations cost more memory or time, so we must choose depending on the system:</a:t>
            </a:r>
          </a:p>
          <a:p>
            <a:r>
              <a:rPr lang="en-US" dirty="0"/>
              <a:t>For high-performance systems, use Page Buffering Optimized or Aging Optimized.</a:t>
            </a:r>
          </a:p>
          <a:p>
            <a:r>
              <a:rPr lang="en-US" dirty="0"/>
              <a:t>For simple or embedded systems, FIFO or Second Chance is easier to implement.</a:t>
            </a:r>
          </a:p>
          <a:p>
            <a:pPr marL="0" indent="0">
              <a:buNone/>
            </a:pPr>
            <a:r>
              <a:rPr lang="en-US" dirty="0"/>
              <a:t>Finally, this project showed that simple changes in algorithm logic can bring big performance improvements, and by measuring with real data (like execution time and memory use), we can make better design decisions. The optimizations we added made the algorithms more practical and efficient compared to what the original paper presented.</a:t>
            </a:r>
          </a:p>
        </p:txBody>
      </p:sp>
    </p:spTree>
    <p:extLst>
      <p:ext uri="{BB962C8B-B14F-4D97-AF65-F5344CB8AC3E}">
        <p14:creationId xmlns:p14="http://schemas.microsoft.com/office/powerpoint/2010/main" val="88687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4DAE-A1B5-8CA1-C4CB-61C5924837B3}"/>
              </a:ext>
            </a:extLst>
          </p:cNvPr>
          <p:cNvSpPr>
            <a:spLocks noGrp="1"/>
          </p:cNvSpPr>
          <p:nvPr>
            <p:ph type="title"/>
          </p:nvPr>
        </p:nvSpPr>
        <p:spPr/>
        <p:txBody>
          <a:bodyPr/>
          <a:lstStyle/>
          <a:p>
            <a:r>
              <a:rPr lang="en-US" dirty="0"/>
              <a:t>Algorithms : FIFO</a:t>
            </a:r>
          </a:p>
        </p:txBody>
      </p:sp>
      <p:sp>
        <p:nvSpPr>
          <p:cNvPr id="3" name="Content Placeholder 2">
            <a:extLst>
              <a:ext uri="{FF2B5EF4-FFF2-40B4-BE49-F238E27FC236}">
                <a16:creationId xmlns:a16="http://schemas.microsoft.com/office/drawing/2014/main" id="{04137CEF-3790-384E-3590-8E41A3A2062F}"/>
              </a:ext>
            </a:extLst>
          </p:cNvPr>
          <p:cNvSpPr>
            <a:spLocks noGrp="1"/>
          </p:cNvSpPr>
          <p:nvPr>
            <p:ph idx="1"/>
          </p:nvPr>
        </p:nvSpPr>
        <p:spPr/>
        <p:txBody>
          <a:bodyPr/>
          <a:lstStyle/>
          <a:p>
            <a:r>
              <a:rPr lang="en-US" dirty="0"/>
              <a:t>First of all, we have FIFO Algorithm which replace the oldest page in memory .</a:t>
            </a:r>
          </a:p>
          <a:p>
            <a:r>
              <a:rPr lang="en-US" dirty="0"/>
              <a:t>pages are maintained in a queue ( Oldest at front ) .</a:t>
            </a:r>
          </a:p>
          <a:p>
            <a:r>
              <a:rPr lang="en-US" dirty="0"/>
              <a:t>Also, there is a Drawback called </a:t>
            </a:r>
            <a:r>
              <a:rPr lang="en-US" dirty="0" err="1"/>
              <a:t>Belady’s</a:t>
            </a:r>
            <a:r>
              <a:rPr lang="en-US" dirty="0"/>
              <a:t> Anomaly : increasing the number of frames can increase the number of page faults !</a:t>
            </a:r>
          </a:p>
        </p:txBody>
      </p:sp>
    </p:spTree>
    <p:extLst>
      <p:ext uri="{BB962C8B-B14F-4D97-AF65-F5344CB8AC3E}">
        <p14:creationId xmlns:p14="http://schemas.microsoft.com/office/powerpoint/2010/main" val="1966554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F55F-8990-3CDE-5161-79D8C7F5BC2C}"/>
              </a:ext>
            </a:extLst>
          </p:cNvPr>
          <p:cNvSpPr>
            <a:spLocks noGrp="1"/>
          </p:cNvSpPr>
          <p:nvPr>
            <p:ph type="title"/>
          </p:nvPr>
        </p:nvSpPr>
        <p:spPr/>
        <p:txBody>
          <a:bodyPr/>
          <a:lstStyle/>
          <a:p>
            <a:r>
              <a:rPr lang="en-US" dirty="0"/>
              <a:t>Algorithms : Optimal (OPT)</a:t>
            </a:r>
          </a:p>
        </p:txBody>
      </p:sp>
      <p:sp>
        <p:nvSpPr>
          <p:cNvPr id="3" name="Content Placeholder 2">
            <a:extLst>
              <a:ext uri="{FF2B5EF4-FFF2-40B4-BE49-F238E27FC236}">
                <a16:creationId xmlns:a16="http://schemas.microsoft.com/office/drawing/2014/main" id="{1D73BC98-6BB9-173F-620E-20170D06B740}"/>
              </a:ext>
            </a:extLst>
          </p:cNvPr>
          <p:cNvSpPr>
            <a:spLocks noGrp="1"/>
          </p:cNvSpPr>
          <p:nvPr>
            <p:ph idx="1"/>
          </p:nvPr>
        </p:nvSpPr>
        <p:spPr/>
        <p:txBody>
          <a:bodyPr/>
          <a:lstStyle/>
          <a:p>
            <a:r>
              <a:rPr lang="en-US" dirty="0"/>
              <a:t>This algorithm replace the page that will not be used for the longest time in the future , gives the lowest possible page fault rate</a:t>
            </a:r>
          </a:p>
          <a:p>
            <a:r>
              <a:rPr lang="en-US" dirty="0"/>
              <a:t>As we can’t predict future it’s hard to touch</a:t>
            </a:r>
          </a:p>
          <a:p>
            <a:r>
              <a:rPr lang="en-US" dirty="0"/>
              <a:t>Its usually used for measuring how well other algorithms performs</a:t>
            </a:r>
          </a:p>
        </p:txBody>
      </p:sp>
    </p:spTree>
    <p:extLst>
      <p:ext uri="{BB962C8B-B14F-4D97-AF65-F5344CB8AC3E}">
        <p14:creationId xmlns:p14="http://schemas.microsoft.com/office/powerpoint/2010/main" val="212818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6D01-5EC6-3937-DFD3-85905AC6F526}"/>
              </a:ext>
            </a:extLst>
          </p:cNvPr>
          <p:cNvSpPr>
            <a:spLocks noGrp="1"/>
          </p:cNvSpPr>
          <p:nvPr>
            <p:ph type="title"/>
          </p:nvPr>
        </p:nvSpPr>
        <p:spPr/>
        <p:txBody>
          <a:bodyPr/>
          <a:lstStyle/>
          <a:p>
            <a:r>
              <a:rPr lang="en-US" dirty="0"/>
              <a:t>Algorithms : Least Recently Used (LRU)</a:t>
            </a:r>
          </a:p>
        </p:txBody>
      </p:sp>
      <p:sp>
        <p:nvSpPr>
          <p:cNvPr id="3" name="Content Placeholder 2">
            <a:extLst>
              <a:ext uri="{FF2B5EF4-FFF2-40B4-BE49-F238E27FC236}">
                <a16:creationId xmlns:a16="http://schemas.microsoft.com/office/drawing/2014/main" id="{0D2FE032-E52A-643F-BDFF-BCC5F987814C}"/>
              </a:ext>
            </a:extLst>
          </p:cNvPr>
          <p:cNvSpPr>
            <a:spLocks noGrp="1"/>
          </p:cNvSpPr>
          <p:nvPr>
            <p:ph idx="1"/>
          </p:nvPr>
        </p:nvSpPr>
        <p:spPr/>
        <p:txBody>
          <a:bodyPr/>
          <a:lstStyle/>
          <a:p>
            <a:r>
              <a:rPr lang="en-US" dirty="0"/>
              <a:t>This algorithm replace the page that was used least recently based on the principle of temporal locality</a:t>
            </a:r>
          </a:p>
          <a:p>
            <a:r>
              <a:rPr lang="en-US" dirty="0"/>
              <a:t>Its also have high overhead and require HW support or complex SW mechanism but still slow , that’s why we usually use the approximation algorithms </a:t>
            </a:r>
          </a:p>
          <a:p>
            <a:r>
              <a:rPr lang="en-US" dirty="0"/>
              <a:t>We usually use timestamp to track the oldest timestamp or we maintain a stack and move accessed page to top and remove from bottom</a:t>
            </a:r>
          </a:p>
        </p:txBody>
      </p:sp>
    </p:spTree>
    <p:extLst>
      <p:ext uri="{BB962C8B-B14F-4D97-AF65-F5344CB8AC3E}">
        <p14:creationId xmlns:p14="http://schemas.microsoft.com/office/powerpoint/2010/main" val="837555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9733-67EE-EBFF-E5C2-E578830B8335}"/>
              </a:ext>
            </a:extLst>
          </p:cNvPr>
          <p:cNvSpPr>
            <a:spLocks noGrp="1"/>
          </p:cNvSpPr>
          <p:nvPr>
            <p:ph type="title"/>
          </p:nvPr>
        </p:nvSpPr>
        <p:spPr/>
        <p:txBody>
          <a:bodyPr/>
          <a:lstStyle/>
          <a:p>
            <a:r>
              <a:rPr lang="en-US" dirty="0"/>
              <a:t>LRU Algorithms</a:t>
            </a:r>
          </a:p>
        </p:txBody>
      </p:sp>
      <p:sp>
        <p:nvSpPr>
          <p:cNvPr id="3" name="Content Placeholder 2">
            <a:extLst>
              <a:ext uri="{FF2B5EF4-FFF2-40B4-BE49-F238E27FC236}">
                <a16:creationId xmlns:a16="http://schemas.microsoft.com/office/drawing/2014/main" id="{99277DB4-DB47-15CE-9AEF-5156ADFAAFD5}"/>
              </a:ext>
            </a:extLst>
          </p:cNvPr>
          <p:cNvSpPr>
            <a:spLocks noGrp="1"/>
          </p:cNvSpPr>
          <p:nvPr>
            <p:ph idx="1"/>
          </p:nvPr>
        </p:nvSpPr>
        <p:spPr/>
        <p:txBody>
          <a:bodyPr/>
          <a:lstStyle/>
          <a:p>
            <a:r>
              <a:rPr lang="en-US" dirty="0"/>
              <a:t>Reference Bit</a:t>
            </a:r>
          </a:p>
          <a:p>
            <a:r>
              <a:rPr lang="en-US" dirty="0"/>
              <a:t>Second-Chance ( Clock )</a:t>
            </a:r>
          </a:p>
          <a:p>
            <a:r>
              <a:rPr lang="en-US" dirty="0"/>
              <a:t>Enhanced Second-Chance</a:t>
            </a:r>
          </a:p>
          <a:p>
            <a:r>
              <a:rPr lang="en-US" dirty="0"/>
              <a:t>Counting Algorithm ( LFU &amp; MFU &amp; Aging )</a:t>
            </a:r>
          </a:p>
          <a:p>
            <a:r>
              <a:rPr lang="en-US" dirty="0"/>
              <a:t>Page Buffering</a:t>
            </a:r>
          </a:p>
        </p:txBody>
      </p:sp>
    </p:spTree>
    <p:extLst>
      <p:ext uri="{BB962C8B-B14F-4D97-AF65-F5344CB8AC3E}">
        <p14:creationId xmlns:p14="http://schemas.microsoft.com/office/powerpoint/2010/main" val="3385699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2026</Words>
  <Application>Microsoft Office PowerPoint</Application>
  <PresentationFormat>Widescreen</PresentationFormat>
  <Paragraphs>171</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Victim Selection Algorithms for Page Replacement</vt:lpstr>
      <vt:lpstr>Project Goal</vt:lpstr>
      <vt:lpstr>Suggested Article : A Comparative Study of Memory Management Techniques and Their Optimization Strategies</vt:lpstr>
      <vt:lpstr>PowerPoint Presentation</vt:lpstr>
      <vt:lpstr>Road map</vt:lpstr>
      <vt:lpstr>Algorithms : FIFO</vt:lpstr>
      <vt:lpstr>Algorithms : Optimal (OPT)</vt:lpstr>
      <vt:lpstr>Algorithms : Least Recently Used (LRU)</vt:lpstr>
      <vt:lpstr>LRU Algorithms</vt:lpstr>
      <vt:lpstr>Optimization</vt:lpstr>
      <vt:lpstr>Code implementation</vt:lpstr>
      <vt:lpstr>Algorithm Handler</vt:lpstr>
      <vt:lpstr>Simulator</vt:lpstr>
      <vt:lpstr>Plot</vt:lpstr>
      <vt:lpstr>Page Fault Ratio vs. Reference Length</vt:lpstr>
      <vt:lpstr>PowerPoint Presentation</vt:lpstr>
      <vt:lpstr>Execution Time vs. Reference Length</vt:lpstr>
      <vt:lpstr>PowerPoint Presentation</vt:lpstr>
      <vt:lpstr>Memory Usage vs. Reference Length</vt:lpstr>
      <vt:lpstr>PowerPoint Presentation</vt:lpstr>
      <vt:lpstr>Fault Ratio – Aging Optimized vs Aging</vt:lpstr>
      <vt:lpstr>PowerPoint Presentation</vt:lpstr>
      <vt:lpstr>Hit Ratio – Aging Optimized vs Aging</vt:lpstr>
      <vt:lpstr>PowerPoint Presentation</vt:lpstr>
      <vt:lpstr>Execution Time – Aging Optimized vs Aging</vt:lpstr>
      <vt:lpstr>PowerPoint Presentation</vt:lpstr>
      <vt:lpstr>Memory Usage – Aging Optimized vs Aging</vt:lpstr>
      <vt:lpstr>PowerPoint Presentation</vt:lpstr>
      <vt:lpstr>Fault Ratio – ESC Optimized vs ESC</vt:lpstr>
      <vt:lpstr>PowerPoint Presentation</vt:lpstr>
      <vt:lpstr>Hit Ratio – ESC Optimized vs ESC</vt:lpstr>
      <vt:lpstr>PowerPoint Presentation</vt:lpstr>
      <vt:lpstr>Execution Time – ESC Optimized vs ESC</vt:lpstr>
      <vt:lpstr>PowerPoint Presentation</vt:lpstr>
      <vt:lpstr>Memory Usage – ESC Optimized vs ESC</vt:lpstr>
      <vt:lpstr>PowerPoint Presentation</vt:lpstr>
      <vt:lpstr>Fault Ratio – Page Buffering Optimized vs Original</vt:lpstr>
      <vt:lpstr>PowerPoint Presentation</vt:lpstr>
      <vt:lpstr>Hit Ratio – Page Buffering Optimized vs Original</vt:lpstr>
      <vt:lpstr>PowerPoint Presentation</vt:lpstr>
      <vt:lpstr>Execution Time – Page Buffering Optimized vs Original</vt:lpstr>
      <vt:lpstr>PowerPoint Presentation</vt:lpstr>
      <vt:lpstr>Memory Usage – Page Buffering Optimized vs Original</vt:lpstr>
      <vt:lpstr>PowerPoint Presentation</vt:lpstr>
      <vt:lpstr>Summary of Results</vt:lpstr>
      <vt:lpstr>Summary of Results</vt:lpstr>
      <vt:lpstr>When to Use Which Algorithm?</vt:lpstr>
      <vt:lpstr>Cost vs Performance Comparison</vt:lpstr>
      <vt:lpstr>Final Conclusion of the Project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amin Jahani</dc:creator>
  <cp:lastModifiedBy>amin Jahani</cp:lastModifiedBy>
  <cp:revision>4</cp:revision>
  <dcterms:created xsi:type="dcterms:W3CDTF">2025-07-13T14:25:03Z</dcterms:created>
  <dcterms:modified xsi:type="dcterms:W3CDTF">2025-07-14T08:34:09Z</dcterms:modified>
</cp:coreProperties>
</file>