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F751-7C3E-5A72-811F-49FF6C833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2ABBA-A2CE-1303-E3F8-04FD59D5B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763A4-0CDD-15BA-E2C7-305952E7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786E-4D2F-448D-91A2-6BEB7D7B1B70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77EF0-3F6E-247A-B3BF-5F603E70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F6C91-7096-059F-4916-A0F3B6C4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EB1D-DCD5-405F-9502-E71B15CA4B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927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F6C9-9862-66EE-72D5-32E19818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65301-263C-2172-722C-110785E49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6B0E-D75F-44C1-8348-1C7AD541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786E-4D2F-448D-91A2-6BEB7D7B1B70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EE563-5E51-E4B5-6128-57E94BC3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DDB6C-09BF-3F40-9097-EEC1A2BF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EB1D-DCD5-405F-9502-E71B15CA4B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443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FEEFF-7049-59C8-D771-1689B3006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785FA-D98C-DB47-B6EA-33727217C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26E2-2FD4-9552-2C76-4229BF8B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786E-4D2F-448D-91A2-6BEB7D7B1B70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2070-7420-ED03-3A8D-F043A202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B2D9-463B-4393-6B6C-1667140E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EB1D-DCD5-405F-9502-E71B15CA4B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827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F118-5054-8FE1-8B5E-12F245B8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BA044-546D-A8F6-E459-8D0C9C88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4A5FA-AF8B-CDAD-ADF2-F9C568E8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786E-4D2F-448D-91A2-6BEB7D7B1B70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22A3-A737-767F-A3B6-66338B6B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55FB3-75C9-7C79-24EA-B2A1A5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EB1D-DCD5-405F-9502-E71B15CA4B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515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2170-9807-84B2-2B06-47D47E06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7D447-F02D-9F3C-E907-8B422BC14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97FCC-88F3-FB82-E322-F30F66CC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786E-4D2F-448D-91A2-6BEB7D7B1B70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80803-6E58-2717-C79A-EC8890CC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E0CA2-E589-85ED-C05A-24BA781A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EB1D-DCD5-405F-9502-E71B15CA4B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082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069E-68BD-D813-CA0A-55885BE2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5007-E244-7AF5-7885-1567C0A4E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FE4DA-797F-2887-46A7-913825240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2CD92-BC6F-5DC9-9AC2-D75C17C5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786E-4D2F-448D-91A2-6BEB7D7B1B70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81B21-B341-A12D-64B5-EE8512B1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3952C-2884-E14D-B2C4-522C5CE3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EB1D-DCD5-405F-9502-E71B15CA4B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8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4464-3928-254D-4622-743382D5C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124A1-F6D7-A119-0A51-728631949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B934C-B3F6-6DE6-1199-0F71717B7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28816-4019-7A1F-C45A-8BBD4BCEE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4F8C5-F92B-E926-20D0-7D9DC9B1A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A6FBA-FBF0-EF92-9103-EA59DAE9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786E-4D2F-448D-91A2-6BEB7D7B1B70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0D169-AB28-4AB2-F79C-7868BB0D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4B94E-CD09-A1A7-8905-A6F9ABA2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EB1D-DCD5-405F-9502-E71B15CA4B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156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2B9E-3DC5-0862-10DC-7231DD8B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EF6A2-9808-EC77-7E4F-74E9E319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786E-4D2F-448D-91A2-6BEB7D7B1B70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2402B-BBC8-B586-33AA-75DEB5C3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4E8A7-479E-7389-218D-3D997F00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EB1D-DCD5-405F-9502-E71B15CA4B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424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D3103-1EC2-3732-6934-710367BC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786E-4D2F-448D-91A2-6BEB7D7B1B70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CEEAD-0738-BC74-D15E-805CF2CB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3B0CC-6B02-7DCE-B55F-18609B71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EB1D-DCD5-405F-9502-E71B15CA4B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864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F586-BC1C-D49D-D4F2-32D3B7E0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C88A4-E425-4966-7BB1-C58FB4566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52A41-FF0B-0469-3606-52F50E3E8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C37DB-9516-5A64-0035-EAF071D1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786E-4D2F-448D-91A2-6BEB7D7B1B70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2CA40-4248-685E-5C89-D6CACF33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CF816-A957-4A31-9356-EE4625E6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EB1D-DCD5-405F-9502-E71B15CA4B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927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BCF9-DDBD-A619-370D-99694B07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55C24-C61B-B47D-24D8-AB686725C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22E42-12D2-5C71-601E-D735A833E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01F6E-6D55-C514-E003-A54F64B8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786E-4D2F-448D-91A2-6BEB7D7B1B70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3DA87-C4B3-196B-5A2B-968D7ADE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9DDF8-06E7-EBB7-8CB8-84D32D22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EB1D-DCD5-405F-9502-E71B15CA4B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111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25B23-BBF9-EB97-1D9C-E3FB0BB6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8BA88-69C1-F957-7C30-D3712E171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BA760-E0A4-D34B-DDDC-6D99DAFA8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5786E-4D2F-448D-91A2-6BEB7D7B1B70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C16ED-C7AA-7212-987E-DA3F9BBF2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A1A94-EDD0-7259-5D96-77009BEE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FEB1D-DCD5-405F-9502-E71B15CA4B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967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5D87-DF80-C553-60AE-B71E53D0B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Pengenalan</a:t>
            </a:r>
            <a:r>
              <a:rPr lang="en-US" b="1" dirty="0"/>
              <a:t> Unit Test dan White Box Testing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3FEEA-9131-5BE0-55CA-545FC3230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Mochamad Aminnur</a:t>
            </a:r>
          </a:p>
          <a:p>
            <a:r>
              <a:rPr lang="en-US" b="1" dirty="0"/>
              <a:t>201011402217</a:t>
            </a:r>
          </a:p>
          <a:p>
            <a:r>
              <a:rPr lang="en-US" b="1" dirty="0"/>
              <a:t>07TPLP016</a:t>
            </a:r>
          </a:p>
          <a:p>
            <a:r>
              <a:rPr lang="en-US" b="1" dirty="0"/>
              <a:t>Testing QA dan </a:t>
            </a:r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/>
              <a:t>Lunak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63680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BA48-1ADB-41B0-E4F4-F0EEFFD6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>
                <a:highlight>
                  <a:srgbClr val="FFFF00"/>
                </a:highlight>
              </a:rPr>
              <a:t>Pengertian</a:t>
            </a:r>
            <a:r>
              <a:rPr lang="en-US" sz="4400" b="1" dirty="0">
                <a:highlight>
                  <a:srgbClr val="FFFF00"/>
                </a:highlight>
              </a:rPr>
              <a:t> Continuous Deployment  ( CD )</a:t>
            </a:r>
            <a:br>
              <a:rPr lang="en-US" sz="4400" b="1" dirty="0">
                <a:highlight>
                  <a:srgbClr val="FFFF00"/>
                </a:highlight>
              </a:rPr>
            </a:br>
            <a:endParaRPr lang="en-ID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F4F0D-7A0D-B73E-77B7-0BD91BDCD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b="0" i="0" dirty="0">
                <a:effectLst/>
                <a:latin typeface="Söhne"/>
              </a:rPr>
              <a:t>Continuous Deployment </a:t>
            </a:r>
            <a:r>
              <a:rPr lang="en-ID" b="0" i="0" dirty="0" err="1">
                <a:effectLst/>
                <a:latin typeface="Söhne"/>
              </a:rPr>
              <a:t>mengambil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langkah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lebih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jauh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dengan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mendeploy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perubahan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ke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lingkungan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produksi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secara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otomatis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setelah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perubahan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tersebut</a:t>
            </a:r>
            <a:r>
              <a:rPr lang="en-ID" b="0" i="0" dirty="0">
                <a:effectLst/>
                <a:latin typeface="Söhne"/>
              </a:rPr>
              <a:t> lulus </a:t>
            </a:r>
            <a:r>
              <a:rPr lang="en-ID" b="0" i="0" dirty="0" err="1">
                <a:effectLst/>
                <a:latin typeface="Söhne"/>
              </a:rPr>
              <a:t>semua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pengujian</a:t>
            </a:r>
            <a:r>
              <a:rPr lang="en-ID" b="0" i="0" dirty="0">
                <a:effectLst/>
                <a:latin typeface="Söhne"/>
              </a:rPr>
              <a:t>. </a:t>
            </a:r>
            <a:r>
              <a:rPr lang="en-ID" b="0" i="0" dirty="0" err="1">
                <a:effectLst/>
                <a:latin typeface="Söhne"/>
              </a:rPr>
              <a:t>Ini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memungkinkan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perangkat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lunak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dapat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dipasang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ke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lingkungan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produksi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secara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cepat</a:t>
            </a:r>
            <a:r>
              <a:rPr lang="en-ID" b="0" i="0" dirty="0">
                <a:effectLst/>
                <a:latin typeface="Söhne"/>
              </a:rPr>
              <a:t> dan </a:t>
            </a:r>
            <a:r>
              <a:rPr lang="en-ID" b="0" i="0" dirty="0" err="1">
                <a:effectLst/>
                <a:latin typeface="Söhne"/>
              </a:rPr>
              <a:t>otomatis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setiap</a:t>
            </a:r>
            <a:r>
              <a:rPr lang="en-ID" b="0" i="0" dirty="0">
                <a:effectLst/>
                <a:latin typeface="Söhne"/>
              </a:rPr>
              <a:t> kali </a:t>
            </a:r>
            <a:r>
              <a:rPr lang="en-ID" b="0" i="0" dirty="0" err="1">
                <a:effectLst/>
                <a:latin typeface="Söhne"/>
              </a:rPr>
              <a:t>ada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perubahan</a:t>
            </a:r>
            <a:r>
              <a:rPr lang="en-ID" b="0" i="0" dirty="0">
                <a:effectLst/>
                <a:latin typeface="Söhne"/>
              </a:rPr>
              <a:t> yang </a:t>
            </a:r>
            <a:r>
              <a:rPr lang="en-ID" b="0" i="0" dirty="0" err="1">
                <a:effectLst/>
                <a:latin typeface="Söhne"/>
              </a:rPr>
              <a:t>lolos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pengujian</a:t>
            </a:r>
            <a:r>
              <a:rPr lang="en-ID" b="0" i="0" dirty="0">
                <a:effectLst/>
                <a:latin typeface="Söhne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2830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5D12-2CCE-B98C-E92F-DA9976F9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highlight>
                  <a:srgbClr val="FFFF00"/>
                </a:highlight>
              </a:rPr>
              <a:t>Keuntungan</a:t>
            </a:r>
            <a:r>
              <a:rPr lang="en-US" dirty="0">
                <a:highlight>
                  <a:srgbClr val="FFFF00"/>
                </a:highlight>
              </a:rPr>
              <a:t> CI/CD</a:t>
            </a:r>
            <a:endParaRPr lang="en-ID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D400-8CDE-5D58-9D03-0AF34133F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 err="1">
                <a:effectLst/>
                <a:latin typeface="Söhne"/>
              </a:rPr>
              <a:t>Peningkatan</a:t>
            </a:r>
            <a:r>
              <a:rPr lang="en-ID" b="1" i="0" dirty="0">
                <a:effectLst/>
                <a:latin typeface="Söhne"/>
              </a:rPr>
              <a:t> </a:t>
            </a:r>
            <a:r>
              <a:rPr lang="en-ID" b="1" i="0" dirty="0" err="1">
                <a:effectLst/>
                <a:latin typeface="Söhne"/>
              </a:rPr>
              <a:t>Kualitas</a:t>
            </a:r>
            <a:r>
              <a:rPr lang="en-ID" b="1" i="0" dirty="0">
                <a:effectLst/>
                <a:latin typeface="Söhne"/>
              </a:rPr>
              <a:t>: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Dengan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pengujian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otomatis</a:t>
            </a:r>
            <a:r>
              <a:rPr lang="en-ID" b="0" i="0" dirty="0">
                <a:effectLst/>
                <a:latin typeface="Söhne"/>
              </a:rPr>
              <a:t> yang </a:t>
            </a:r>
            <a:r>
              <a:rPr lang="en-ID" b="0" i="0" dirty="0" err="1">
                <a:effectLst/>
                <a:latin typeface="Söhne"/>
              </a:rPr>
              <a:t>berjalan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setiap</a:t>
            </a:r>
            <a:r>
              <a:rPr lang="en-ID" b="0" i="0" dirty="0">
                <a:effectLst/>
                <a:latin typeface="Söhne"/>
              </a:rPr>
              <a:t> kali </a:t>
            </a:r>
            <a:r>
              <a:rPr lang="en-ID" b="0" i="0" dirty="0" err="1">
                <a:effectLst/>
                <a:latin typeface="Söhne"/>
              </a:rPr>
              <a:t>ada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perubahan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kode</a:t>
            </a:r>
            <a:r>
              <a:rPr lang="en-ID" b="0" i="0" dirty="0">
                <a:effectLst/>
                <a:latin typeface="Söhne"/>
              </a:rPr>
              <a:t>, </a:t>
            </a:r>
            <a:r>
              <a:rPr lang="en-ID" b="0" i="0" dirty="0" err="1">
                <a:effectLst/>
                <a:latin typeface="Söhne"/>
              </a:rPr>
              <a:t>kesalahan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dapat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dideteksi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lebih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awal</a:t>
            </a:r>
            <a:r>
              <a:rPr lang="en-ID" b="0" i="0" dirty="0">
                <a:effectLst/>
                <a:latin typeface="Söhne"/>
              </a:rPr>
              <a:t> dan </a:t>
            </a:r>
            <a:r>
              <a:rPr lang="en-ID" b="0" i="0" dirty="0" err="1">
                <a:effectLst/>
                <a:latin typeface="Söhne"/>
              </a:rPr>
              <a:t>diperbaiki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dengan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cepat</a:t>
            </a:r>
            <a:r>
              <a:rPr lang="en-ID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 err="1">
                <a:effectLst/>
                <a:latin typeface="Söhne"/>
              </a:rPr>
              <a:t>Pengiriman</a:t>
            </a:r>
            <a:r>
              <a:rPr lang="en-ID" b="1" i="0" dirty="0">
                <a:effectLst/>
                <a:latin typeface="Söhne"/>
              </a:rPr>
              <a:t> </a:t>
            </a:r>
            <a:r>
              <a:rPr lang="en-ID" b="1" i="0" dirty="0" err="1">
                <a:effectLst/>
                <a:latin typeface="Söhne"/>
              </a:rPr>
              <a:t>Cepat</a:t>
            </a:r>
            <a:r>
              <a:rPr lang="en-ID" b="1" i="0" dirty="0">
                <a:effectLst/>
                <a:latin typeface="Söhne"/>
              </a:rPr>
              <a:t>:</a:t>
            </a:r>
            <a:r>
              <a:rPr lang="en-ID" b="0" i="0" dirty="0">
                <a:effectLst/>
                <a:latin typeface="Söhne"/>
              </a:rPr>
              <a:t> CI/CD </a:t>
            </a:r>
            <a:r>
              <a:rPr lang="en-ID" b="0" i="0" dirty="0" err="1">
                <a:effectLst/>
                <a:latin typeface="Söhne"/>
              </a:rPr>
              <a:t>memungkinkan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pengiriman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perubahan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ke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produksi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dengan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cepat</a:t>
            </a:r>
            <a:r>
              <a:rPr lang="en-ID" b="0" i="0" dirty="0">
                <a:effectLst/>
                <a:latin typeface="Söhne"/>
              </a:rPr>
              <a:t>, yang </a:t>
            </a:r>
            <a:r>
              <a:rPr lang="en-ID" b="0" i="0" dirty="0" err="1">
                <a:effectLst/>
                <a:latin typeface="Söhne"/>
              </a:rPr>
              <a:t>mengurangi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waktu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penantian</a:t>
            </a:r>
            <a:r>
              <a:rPr lang="en-ID" b="0" i="0" dirty="0">
                <a:effectLst/>
                <a:latin typeface="Söhne"/>
              </a:rPr>
              <a:t> dan </a:t>
            </a:r>
            <a:r>
              <a:rPr lang="en-ID" b="0" i="0" dirty="0" err="1">
                <a:effectLst/>
                <a:latin typeface="Söhne"/>
              </a:rPr>
              <a:t>meningkatkan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kecepatan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reaksi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terhadap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perubahan</a:t>
            </a:r>
            <a:r>
              <a:rPr lang="en-ID" b="0" i="0" dirty="0">
                <a:effectLst/>
                <a:latin typeface="Söhne"/>
              </a:rPr>
              <a:t> pasar </a:t>
            </a:r>
            <a:r>
              <a:rPr lang="en-ID" b="0" i="0" dirty="0" err="1">
                <a:effectLst/>
                <a:latin typeface="Söhne"/>
              </a:rPr>
              <a:t>atau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masalah</a:t>
            </a:r>
            <a:r>
              <a:rPr lang="en-ID" b="0" i="0" dirty="0">
                <a:effectLst/>
                <a:latin typeface="Söhne"/>
              </a:rPr>
              <a:t> yang </a:t>
            </a:r>
            <a:r>
              <a:rPr lang="en-ID" b="0" i="0" dirty="0" err="1">
                <a:effectLst/>
                <a:latin typeface="Söhne"/>
              </a:rPr>
              <a:t>mendesak</a:t>
            </a:r>
            <a:r>
              <a:rPr lang="en-ID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 err="1">
                <a:effectLst/>
                <a:latin typeface="Söhne"/>
              </a:rPr>
              <a:t>Ketersediaan</a:t>
            </a:r>
            <a:r>
              <a:rPr lang="en-ID" b="1" i="0" dirty="0">
                <a:effectLst/>
                <a:latin typeface="Söhne"/>
              </a:rPr>
              <a:t> </a:t>
            </a:r>
            <a:r>
              <a:rPr lang="en-ID" b="1" i="0" dirty="0" err="1">
                <a:effectLst/>
                <a:latin typeface="Söhne"/>
              </a:rPr>
              <a:t>Konstan</a:t>
            </a:r>
            <a:r>
              <a:rPr lang="en-ID" b="1" i="0" dirty="0">
                <a:effectLst/>
                <a:latin typeface="Söhne"/>
              </a:rPr>
              <a:t>:</a:t>
            </a:r>
            <a:r>
              <a:rPr lang="en-ID" b="0" i="0" dirty="0">
                <a:effectLst/>
                <a:latin typeface="Söhne"/>
              </a:rPr>
              <a:t> Continuous Deployment </a:t>
            </a:r>
            <a:r>
              <a:rPr lang="en-ID" b="0" i="0" dirty="0" err="1">
                <a:effectLst/>
                <a:latin typeface="Söhne"/>
              </a:rPr>
              <a:t>memastikan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bahwa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kode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selalu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siap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untuk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dikerjakan</a:t>
            </a:r>
            <a:r>
              <a:rPr lang="en-ID" b="0" i="0" dirty="0">
                <a:effectLst/>
                <a:latin typeface="Söhne"/>
              </a:rPr>
              <a:t> dan di-deploy.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 err="1">
                <a:effectLst/>
                <a:latin typeface="Söhne"/>
              </a:rPr>
              <a:t>Penghematan</a:t>
            </a:r>
            <a:r>
              <a:rPr lang="en-ID" b="1" i="0" dirty="0">
                <a:effectLst/>
                <a:latin typeface="Söhne"/>
              </a:rPr>
              <a:t> Waktu dan </a:t>
            </a:r>
            <a:r>
              <a:rPr lang="en-ID" b="1" i="0" dirty="0" err="1">
                <a:effectLst/>
                <a:latin typeface="Söhne"/>
              </a:rPr>
              <a:t>Sumber</a:t>
            </a:r>
            <a:r>
              <a:rPr lang="en-ID" b="1" i="0" dirty="0">
                <a:effectLst/>
                <a:latin typeface="Söhne"/>
              </a:rPr>
              <a:t> Daya:</a:t>
            </a:r>
            <a:r>
              <a:rPr lang="en-ID" b="0" i="0" dirty="0">
                <a:effectLst/>
                <a:latin typeface="Söhne"/>
              </a:rPr>
              <a:t> Proses </a:t>
            </a:r>
            <a:r>
              <a:rPr lang="en-ID" b="0" i="0" dirty="0" err="1">
                <a:effectLst/>
                <a:latin typeface="Söhne"/>
              </a:rPr>
              <a:t>otomatisasi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mengurangi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pekerjaan</a:t>
            </a:r>
            <a:r>
              <a:rPr lang="en-ID" b="0" i="0" dirty="0">
                <a:effectLst/>
                <a:latin typeface="Söhne"/>
              </a:rPr>
              <a:t> manual yang </a:t>
            </a:r>
            <a:r>
              <a:rPr lang="en-ID" b="0" i="0" dirty="0" err="1">
                <a:effectLst/>
                <a:latin typeface="Söhne"/>
              </a:rPr>
              <a:t>monoton</a:t>
            </a:r>
            <a:r>
              <a:rPr lang="en-ID" b="0" i="0" dirty="0">
                <a:effectLst/>
                <a:latin typeface="Söhne"/>
              </a:rPr>
              <a:t>, </a:t>
            </a:r>
            <a:r>
              <a:rPr lang="en-ID" b="0" i="0" dirty="0" err="1">
                <a:effectLst/>
                <a:latin typeface="Söhne"/>
              </a:rPr>
              <a:t>menghemat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waktu</a:t>
            </a:r>
            <a:r>
              <a:rPr lang="en-ID" b="0" i="0" dirty="0">
                <a:effectLst/>
                <a:latin typeface="Söhne"/>
              </a:rPr>
              <a:t> dan </a:t>
            </a:r>
            <a:r>
              <a:rPr lang="en-ID" b="0" i="0" dirty="0" err="1">
                <a:effectLst/>
                <a:latin typeface="Söhne"/>
              </a:rPr>
              <a:t>sumber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daya</a:t>
            </a:r>
            <a:r>
              <a:rPr lang="en-ID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effectLst/>
                <a:latin typeface="Söhne"/>
              </a:rPr>
              <a:t>Reproducible Builds: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Dengan</a:t>
            </a:r>
            <a:r>
              <a:rPr lang="en-ID" b="0" i="0" dirty="0">
                <a:effectLst/>
                <a:latin typeface="Söhne"/>
              </a:rPr>
              <a:t> CI/CD, </a:t>
            </a:r>
            <a:r>
              <a:rPr lang="en-ID" b="0" i="0" dirty="0" err="1">
                <a:effectLst/>
                <a:latin typeface="Söhne"/>
              </a:rPr>
              <a:t>semua</a:t>
            </a:r>
            <a:r>
              <a:rPr lang="en-ID" b="0" i="0" dirty="0">
                <a:effectLst/>
                <a:latin typeface="Söhne"/>
              </a:rPr>
              <a:t> build dan </a:t>
            </a:r>
            <a:r>
              <a:rPr lang="en-ID" b="0" i="0" dirty="0" err="1">
                <a:effectLst/>
                <a:latin typeface="Söhne"/>
              </a:rPr>
              <a:t>lingkungan</a:t>
            </a:r>
            <a:r>
              <a:rPr lang="en-ID" b="0" i="0" dirty="0">
                <a:effectLst/>
                <a:latin typeface="Söhne"/>
              </a:rPr>
              <a:t> yang </a:t>
            </a:r>
            <a:r>
              <a:rPr lang="en-ID" b="0" i="0" dirty="0" err="1">
                <a:effectLst/>
                <a:latin typeface="Söhne"/>
              </a:rPr>
              <a:t>dihasilkan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adalah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reproduksi</a:t>
            </a:r>
            <a:r>
              <a:rPr lang="en-ID" b="0" i="0" dirty="0">
                <a:effectLst/>
                <a:latin typeface="Söhne"/>
              </a:rPr>
              <a:t> yang </a:t>
            </a:r>
            <a:r>
              <a:rPr lang="en-ID" b="0" i="0" dirty="0" err="1">
                <a:effectLst/>
                <a:latin typeface="Söhne"/>
              </a:rPr>
              <a:t>tepat</a:t>
            </a:r>
            <a:r>
              <a:rPr lang="en-ID" b="0" i="0" dirty="0">
                <a:effectLst/>
                <a:latin typeface="Söhne"/>
              </a:rPr>
              <a:t>, yang </a:t>
            </a:r>
            <a:r>
              <a:rPr lang="en-ID" b="0" i="0" dirty="0" err="1">
                <a:effectLst/>
                <a:latin typeface="Söhne"/>
              </a:rPr>
              <a:t>membantu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dalam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manajemen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konfigurasi</a:t>
            </a:r>
            <a:r>
              <a:rPr lang="en-ID" b="0" i="0" dirty="0">
                <a:effectLst/>
                <a:latin typeface="Söhne"/>
              </a:rPr>
              <a:t> dan </a:t>
            </a:r>
            <a:r>
              <a:rPr lang="en-ID" b="0" i="0" dirty="0" err="1">
                <a:effectLst/>
                <a:latin typeface="Söhne"/>
              </a:rPr>
              <a:t>pemecahan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masalah</a:t>
            </a:r>
            <a:r>
              <a:rPr lang="en-ID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3645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1221-65F6-BB8A-C309-7FB062FC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</a:rPr>
              <a:t>Siapkan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</a:rPr>
              <a:t> file yang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</a:rPr>
              <a:t>ingin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</a:rPr>
              <a:t> di test,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</a:rPr>
              <a:t>disini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</a:rPr>
              <a:t>saya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</a:rPr>
              <a:t>menggunakan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</a:rPr>
              <a:t> file fuzzy.py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F74E04-DBE3-3A3E-E28F-1BCBC0C59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152" y="1850195"/>
            <a:ext cx="9003695" cy="5007805"/>
          </a:xfrm>
        </p:spPr>
      </p:pic>
    </p:spTree>
    <p:extLst>
      <p:ext uri="{BB962C8B-B14F-4D97-AF65-F5344CB8AC3E}">
        <p14:creationId xmlns:p14="http://schemas.microsoft.com/office/powerpoint/2010/main" val="78451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0AA1-8A0F-E503-45EC-1BB24569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err="1">
                <a:highlight>
                  <a:srgbClr val="FFFF00"/>
                </a:highlight>
              </a:rPr>
              <a:t>Buat</a:t>
            </a:r>
            <a:r>
              <a:rPr lang="en-US" sz="4400" b="1" dirty="0">
                <a:highlight>
                  <a:srgbClr val="FFFF00"/>
                </a:highlight>
              </a:rPr>
              <a:t> file </a:t>
            </a:r>
            <a:r>
              <a:rPr lang="en-US" sz="4400" b="1" dirty="0" err="1">
                <a:highlight>
                  <a:srgbClr val="FFFF00"/>
                </a:highlight>
              </a:rPr>
              <a:t>dengan</a:t>
            </a:r>
            <a:r>
              <a:rPr lang="en-US" sz="4400" b="1" dirty="0">
                <a:highlight>
                  <a:srgbClr val="FFFF00"/>
                </a:highlight>
              </a:rPr>
              <a:t> </a:t>
            </a:r>
            <a:r>
              <a:rPr lang="en-US" sz="4400" b="1" dirty="0" err="1">
                <a:highlight>
                  <a:srgbClr val="FFFF00"/>
                </a:highlight>
              </a:rPr>
              <a:t>nama</a:t>
            </a:r>
            <a:r>
              <a:rPr lang="en-US" sz="4400" b="1" dirty="0">
                <a:highlight>
                  <a:srgbClr val="FFFF00"/>
                </a:highlight>
              </a:rPr>
              <a:t> test_fuzzy.py </a:t>
            </a:r>
            <a:r>
              <a:rPr lang="en-US" sz="4400" b="1" dirty="0" err="1">
                <a:highlight>
                  <a:srgbClr val="FFFF00"/>
                </a:highlight>
              </a:rPr>
              <a:t>isi</a:t>
            </a:r>
            <a:r>
              <a:rPr lang="en-US" sz="4400" b="1" dirty="0">
                <a:highlight>
                  <a:srgbClr val="FFFF00"/>
                </a:highlight>
              </a:rPr>
              <a:t> </a:t>
            </a:r>
            <a:r>
              <a:rPr lang="en-US" sz="4400" b="1" dirty="0" err="1">
                <a:highlight>
                  <a:srgbClr val="FFFF00"/>
                </a:highlight>
              </a:rPr>
              <a:t>dengan</a:t>
            </a:r>
            <a:r>
              <a:rPr lang="en-US" sz="4400" b="1" dirty="0">
                <a:highlight>
                  <a:srgbClr val="FFFF00"/>
                </a:highlight>
              </a:rPr>
              <a:t> </a:t>
            </a:r>
            <a:r>
              <a:rPr lang="en-US" sz="4400" b="1" dirty="0" err="1">
                <a:highlight>
                  <a:srgbClr val="FFFF00"/>
                </a:highlight>
              </a:rPr>
              <a:t>fungsi</a:t>
            </a:r>
            <a:r>
              <a:rPr lang="en-US" sz="4400" b="1" dirty="0">
                <a:highlight>
                  <a:srgbClr val="FFFF00"/>
                </a:highlight>
              </a:rPr>
              <a:t> yang </a:t>
            </a:r>
            <a:r>
              <a:rPr lang="en-US" sz="4400" b="1" dirty="0" err="1">
                <a:highlight>
                  <a:srgbClr val="FFFF00"/>
                </a:highlight>
              </a:rPr>
              <a:t>ingin</a:t>
            </a:r>
            <a:r>
              <a:rPr lang="en-US" sz="4400" b="1" dirty="0">
                <a:highlight>
                  <a:srgbClr val="FFFF00"/>
                </a:highlight>
              </a:rPr>
              <a:t> di test</a:t>
            </a:r>
            <a:endParaRPr lang="en-ID" b="1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D0CF7D-3323-103F-892D-B6CA80312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907" y="1690688"/>
            <a:ext cx="8416186" cy="5167312"/>
          </a:xfrm>
        </p:spPr>
      </p:pic>
    </p:spTree>
    <p:extLst>
      <p:ext uri="{BB962C8B-B14F-4D97-AF65-F5344CB8AC3E}">
        <p14:creationId xmlns:p14="http://schemas.microsoft.com/office/powerpoint/2010/main" val="85177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AD05-7F65-9E11-7781-77FF07BD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highlight>
                  <a:srgbClr val="FFFF00"/>
                </a:highlight>
              </a:rPr>
              <a:t>Buka terminal </a:t>
            </a:r>
            <a:r>
              <a:rPr lang="en-US" sz="4400" b="1" dirty="0" err="1">
                <a:highlight>
                  <a:srgbClr val="FFFF00"/>
                </a:highlight>
              </a:rPr>
              <a:t>ketik</a:t>
            </a:r>
            <a:r>
              <a:rPr lang="en-US" sz="4400" b="1" dirty="0">
                <a:highlight>
                  <a:srgbClr val="FFFF00"/>
                </a:highlight>
              </a:rPr>
              <a:t> python test_fuzzy.py </a:t>
            </a:r>
            <a:r>
              <a:rPr lang="en-US" sz="4400" b="1" dirty="0" err="1">
                <a:highlight>
                  <a:srgbClr val="FFFF00"/>
                </a:highlight>
              </a:rPr>
              <a:t>untuk</a:t>
            </a:r>
            <a:r>
              <a:rPr lang="en-US" sz="4400" b="1" dirty="0">
                <a:highlight>
                  <a:srgbClr val="FFFF00"/>
                </a:highlight>
              </a:rPr>
              <a:t> </a:t>
            </a:r>
            <a:r>
              <a:rPr lang="en-US" sz="4400" b="1" dirty="0" err="1">
                <a:highlight>
                  <a:srgbClr val="FFFF00"/>
                </a:highlight>
              </a:rPr>
              <a:t>melakukan</a:t>
            </a:r>
            <a:r>
              <a:rPr lang="en-US" sz="4400" b="1" dirty="0">
                <a:highlight>
                  <a:srgbClr val="FFFF00"/>
                </a:highlight>
              </a:rPr>
              <a:t> testing di local</a:t>
            </a:r>
            <a:endParaRPr lang="en-ID" b="1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A3CBC8-3B17-4F0B-DDCE-416691281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314" y="1600886"/>
            <a:ext cx="9417371" cy="5257114"/>
          </a:xfrm>
        </p:spPr>
      </p:pic>
    </p:spTree>
    <p:extLst>
      <p:ext uri="{BB962C8B-B14F-4D97-AF65-F5344CB8AC3E}">
        <p14:creationId xmlns:p14="http://schemas.microsoft.com/office/powerpoint/2010/main" val="363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B5F7-CA9D-0833-F718-F04AA297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Buka </a:t>
            </a:r>
            <a:r>
              <a:rPr lang="en-US" b="1" dirty="0" err="1">
                <a:highlight>
                  <a:srgbClr val="FFFF00"/>
                </a:highlight>
              </a:rPr>
              <a:t>Github</a:t>
            </a:r>
            <a:r>
              <a:rPr lang="en-US" b="1" dirty="0">
                <a:highlight>
                  <a:srgbClr val="FFFF00"/>
                </a:highlight>
              </a:rPr>
              <a:t> dan </a:t>
            </a:r>
            <a:r>
              <a:rPr lang="en-US" b="1" dirty="0" err="1">
                <a:highlight>
                  <a:srgbClr val="FFFF00"/>
                </a:highlight>
              </a:rPr>
              <a:t>buat</a:t>
            </a:r>
            <a:r>
              <a:rPr lang="en-US" b="1" dirty="0">
                <a:highlight>
                  <a:srgbClr val="FFFF00"/>
                </a:highlight>
              </a:rPr>
              <a:t> New Repository</a:t>
            </a:r>
            <a:endParaRPr lang="en-ID" b="1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B13EC2-A3B4-682C-AAAF-AE5E70E8D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183" y="1825625"/>
            <a:ext cx="10053633" cy="4351338"/>
          </a:xfrm>
        </p:spPr>
      </p:pic>
    </p:spTree>
    <p:extLst>
      <p:ext uri="{BB962C8B-B14F-4D97-AF65-F5344CB8AC3E}">
        <p14:creationId xmlns:p14="http://schemas.microsoft.com/office/powerpoint/2010/main" val="1953749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5A04-9FE9-51E8-8A13-C405413B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highlight>
                  <a:srgbClr val="FFFF00"/>
                </a:highlight>
              </a:rPr>
              <a:t>Setelah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buat</a:t>
            </a:r>
            <a:r>
              <a:rPr lang="en-US" b="1" dirty="0">
                <a:highlight>
                  <a:srgbClr val="FFFF00"/>
                </a:highlight>
              </a:rPr>
              <a:t> New Repository </a:t>
            </a:r>
            <a:r>
              <a:rPr lang="en-US" b="1" dirty="0" err="1">
                <a:highlight>
                  <a:srgbClr val="FFFF00"/>
                </a:highlight>
              </a:rPr>
              <a:t>masukan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Filenya</a:t>
            </a:r>
            <a:endParaRPr lang="en-ID" b="1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677E6-0264-E47B-813C-D6AA06BFC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755" y="1825625"/>
            <a:ext cx="10114489" cy="4351338"/>
          </a:xfrm>
        </p:spPr>
      </p:pic>
    </p:spTree>
    <p:extLst>
      <p:ext uri="{BB962C8B-B14F-4D97-AF65-F5344CB8AC3E}">
        <p14:creationId xmlns:p14="http://schemas.microsoft.com/office/powerpoint/2010/main" val="3240279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37A1-1B75-EC5B-0C6D-FE58A9A1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highlight>
                  <a:srgbClr val="FFFF00"/>
                </a:highlight>
              </a:rPr>
              <a:t>Setelah</a:t>
            </a:r>
            <a:r>
              <a:rPr lang="en-US" b="1" dirty="0">
                <a:highlight>
                  <a:srgbClr val="FFFF00"/>
                </a:highlight>
              </a:rPr>
              <a:t> itu </a:t>
            </a:r>
            <a:r>
              <a:rPr lang="en-US" b="1" dirty="0" err="1">
                <a:highlight>
                  <a:srgbClr val="FFFF00"/>
                </a:highlight>
              </a:rPr>
              <a:t>pilih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ke</a:t>
            </a:r>
            <a:r>
              <a:rPr lang="en-US" b="1" dirty="0">
                <a:highlight>
                  <a:srgbClr val="FFFF00"/>
                </a:highlight>
              </a:rPr>
              <a:t> tab Action </a:t>
            </a:r>
            <a:r>
              <a:rPr lang="en-US" b="1" dirty="0" err="1">
                <a:highlight>
                  <a:srgbClr val="FFFF00"/>
                </a:highlight>
              </a:rPr>
              <a:t>Pilih</a:t>
            </a:r>
            <a:r>
              <a:rPr lang="en-US" b="1" dirty="0">
                <a:highlight>
                  <a:srgbClr val="FFFF00"/>
                </a:highlight>
              </a:rPr>
              <a:t> Python Application </a:t>
            </a:r>
            <a:r>
              <a:rPr lang="en-US" b="1" dirty="0" err="1">
                <a:highlight>
                  <a:srgbClr val="FFFF00"/>
                </a:highlight>
              </a:rPr>
              <a:t>lalu</a:t>
            </a:r>
            <a:r>
              <a:rPr lang="en-US" b="1" dirty="0">
                <a:highlight>
                  <a:srgbClr val="FFFF00"/>
                </a:highlight>
              </a:rPr>
              <a:t> configure</a:t>
            </a:r>
            <a:endParaRPr lang="en-ID" b="1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1BEE6-E954-91A9-3C26-3D59DA86C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970" y="1825625"/>
            <a:ext cx="10090059" cy="4351338"/>
          </a:xfrm>
        </p:spPr>
      </p:pic>
    </p:spTree>
    <p:extLst>
      <p:ext uri="{BB962C8B-B14F-4D97-AF65-F5344CB8AC3E}">
        <p14:creationId xmlns:p14="http://schemas.microsoft.com/office/powerpoint/2010/main" val="710848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14AA-7BE5-CF01-216F-347A2A9E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Lalu </a:t>
            </a:r>
            <a:r>
              <a:rPr lang="en-US" b="1" dirty="0" err="1">
                <a:highlight>
                  <a:srgbClr val="FFFF00"/>
                </a:highlight>
              </a:rPr>
              <a:t>pilih</a:t>
            </a:r>
            <a:r>
              <a:rPr lang="en-US" b="1" dirty="0">
                <a:highlight>
                  <a:srgbClr val="FFFF00"/>
                </a:highlight>
              </a:rPr>
              <a:t> Commit Changes</a:t>
            </a:r>
            <a:endParaRPr lang="en-ID" b="1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0A2EE7-33F0-54FD-AC28-4E832E1D5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755" y="1825625"/>
            <a:ext cx="10114489" cy="4351338"/>
          </a:xfrm>
        </p:spPr>
      </p:pic>
    </p:spTree>
    <p:extLst>
      <p:ext uri="{BB962C8B-B14F-4D97-AF65-F5344CB8AC3E}">
        <p14:creationId xmlns:p14="http://schemas.microsoft.com/office/powerpoint/2010/main" val="1846159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4527-9F9B-9163-CDC8-AFA5353F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Buka tab Action </a:t>
            </a:r>
            <a:r>
              <a:rPr lang="en-US" b="1" dirty="0" err="1">
                <a:highlight>
                  <a:srgbClr val="FFFF00"/>
                </a:highlight>
              </a:rPr>
              <a:t>lagi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maka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akan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muncul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hasil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testingnya</a:t>
            </a:r>
            <a:endParaRPr lang="en-ID" b="1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19A7A2-4BFC-EC98-B01A-5E7D23F39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056" y="1825625"/>
            <a:ext cx="10077887" cy="4351338"/>
          </a:xfrm>
        </p:spPr>
      </p:pic>
    </p:spTree>
    <p:extLst>
      <p:ext uri="{BB962C8B-B14F-4D97-AF65-F5344CB8AC3E}">
        <p14:creationId xmlns:p14="http://schemas.microsoft.com/office/powerpoint/2010/main" val="5327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BA9E-6682-E848-1C9D-84D17C5C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Unit Test</a:t>
            </a:r>
            <a:endParaRPr lang="en-ID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FA22-2FDD-B07A-D55E-01376E610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4501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D" b="0" i="0" dirty="0">
                <a:effectLst/>
                <a:latin typeface="Söhne"/>
              </a:rPr>
              <a:t>Unit test </a:t>
            </a:r>
            <a:r>
              <a:rPr lang="en-ID" b="0" i="0" dirty="0" err="1">
                <a:effectLst/>
                <a:latin typeface="Söhne"/>
              </a:rPr>
              <a:t>adalah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jenis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pengujian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perangkat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lunak</a:t>
            </a:r>
            <a:r>
              <a:rPr lang="en-ID" b="0" i="0" dirty="0">
                <a:effectLst/>
                <a:latin typeface="Söhne"/>
              </a:rPr>
              <a:t> yang </a:t>
            </a:r>
            <a:r>
              <a:rPr lang="en-ID" b="0" i="0" dirty="0" err="1">
                <a:effectLst/>
                <a:latin typeface="Söhne"/>
              </a:rPr>
              <a:t>digunakan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dalam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pengembangan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perangkat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lunak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untuk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menguji</a:t>
            </a:r>
            <a:r>
              <a:rPr lang="en-ID" b="0" i="0" dirty="0">
                <a:effectLst/>
                <a:latin typeface="Söhne"/>
              </a:rPr>
              <a:t> unit-unit </a:t>
            </a:r>
            <a:r>
              <a:rPr lang="en-ID" b="0" i="0" dirty="0" err="1">
                <a:effectLst/>
                <a:latin typeface="Söhne"/>
              </a:rPr>
              <a:t>terkecil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dari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kode</a:t>
            </a:r>
            <a:r>
              <a:rPr lang="en-ID" b="0" i="0" dirty="0">
                <a:effectLst/>
                <a:latin typeface="Söhne"/>
              </a:rPr>
              <a:t> program. Unit-test </a:t>
            </a:r>
            <a:r>
              <a:rPr lang="en-ID" b="0" i="0" dirty="0" err="1">
                <a:effectLst/>
                <a:latin typeface="Söhne"/>
              </a:rPr>
              <a:t>ini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fokus</a:t>
            </a:r>
            <a:r>
              <a:rPr lang="en-ID" b="0" i="0" dirty="0">
                <a:effectLst/>
                <a:latin typeface="Söhne"/>
              </a:rPr>
              <a:t> pada </a:t>
            </a:r>
            <a:r>
              <a:rPr lang="en-ID" b="0" i="0" dirty="0" err="1">
                <a:effectLst/>
                <a:latin typeface="Söhne"/>
              </a:rPr>
              <a:t>pengujian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fungsi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atau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metode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individu</a:t>
            </a:r>
            <a:r>
              <a:rPr lang="en-ID" b="0" i="0" dirty="0">
                <a:effectLst/>
                <a:latin typeface="Söhne"/>
              </a:rPr>
              <a:t> (unit) </a:t>
            </a:r>
            <a:r>
              <a:rPr lang="en-ID" b="0" i="0" dirty="0" err="1">
                <a:effectLst/>
                <a:latin typeface="Söhne"/>
              </a:rPr>
              <a:t>dalam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kode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sumber</a:t>
            </a:r>
            <a:r>
              <a:rPr lang="en-ID" b="0" i="0" dirty="0">
                <a:effectLst/>
                <a:latin typeface="Söhne"/>
              </a:rPr>
              <a:t> Anda </a:t>
            </a:r>
            <a:r>
              <a:rPr lang="en-ID" b="0" i="0" dirty="0" err="1">
                <a:effectLst/>
                <a:latin typeface="Söhne"/>
              </a:rPr>
              <a:t>untuk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memastikan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bahwa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setiap</a:t>
            </a:r>
            <a:r>
              <a:rPr lang="en-ID" b="0" i="0" dirty="0">
                <a:effectLst/>
                <a:latin typeface="Söhne"/>
              </a:rPr>
              <a:t> unit </a:t>
            </a:r>
            <a:r>
              <a:rPr lang="en-ID" b="0" i="0" dirty="0" err="1">
                <a:effectLst/>
                <a:latin typeface="Söhne"/>
              </a:rPr>
              <a:t>berfungsi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sebagaimana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mestinya</a:t>
            </a:r>
            <a:r>
              <a:rPr lang="en-ID" b="0" i="0" dirty="0">
                <a:effectLst/>
                <a:latin typeface="Söhne"/>
              </a:rPr>
              <a:t>. Unit-test </a:t>
            </a:r>
            <a:r>
              <a:rPr lang="en-ID" b="0" i="0" dirty="0" err="1">
                <a:effectLst/>
                <a:latin typeface="Söhne"/>
              </a:rPr>
              <a:t>biasanya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dilakukan</a:t>
            </a:r>
            <a:r>
              <a:rPr lang="en-ID" b="0" i="0" dirty="0">
                <a:effectLst/>
                <a:latin typeface="Söhne"/>
              </a:rPr>
              <a:t> pada </a:t>
            </a:r>
            <a:r>
              <a:rPr lang="en-ID" b="0" i="0" dirty="0" err="1">
                <a:effectLst/>
                <a:latin typeface="Söhne"/>
              </a:rPr>
              <a:t>tingkat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kode</a:t>
            </a:r>
            <a:r>
              <a:rPr lang="en-ID" b="0" i="0" dirty="0">
                <a:effectLst/>
                <a:latin typeface="Söhne"/>
              </a:rPr>
              <a:t>, dan </a:t>
            </a:r>
            <a:r>
              <a:rPr lang="en-ID" b="0" i="0" dirty="0" err="1">
                <a:effectLst/>
                <a:latin typeface="Söhne"/>
              </a:rPr>
              <a:t>tujuannya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adalah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untuk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memverifikasi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bahwa</a:t>
            </a:r>
            <a:r>
              <a:rPr lang="en-ID" b="0" i="0" dirty="0">
                <a:effectLst/>
                <a:latin typeface="Söhne"/>
              </a:rPr>
              <a:t> unit-unit </a:t>
            </a:r>
            <a:r>
              <a:rPr lang="en-ID" b="0" i="0" dirty="0" err="1">
                <a:effectLst/>
                <a:latin typeface="Söhne"/>
              </a:rPr>
              <a:t>tersebut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berperilaku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sesuai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dengan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spesifikasi</a:t>
            </a:r>
            <a:r>
              <a:rPr lang="en-ID" b="0" i="0" dirty="0">
                <a:effectLst/>
                <a:latin typeface="Söhne"/>
              </a:rPr>
              <a:t> yang </a:t>
            </a:r>
            <a:r>
              <a:rPr lang="en-ID" b="0" i="0" dirty="0" err="1">
                <a:effectLst/>
                <a:latin typeface="Söhne"/>
              </a:rPr>
              <a:t>diharapkan</a:t>
            </a:r>
            <a:r>
              <a:rPr lang="en-ID" b="0" i="0" dirty="0">
                <a:effectLst/>
                <a:latin typeface="Söhne"/>
              </a:rPr>
              <a:t>.</a:t>
            </a:r>
            <a:endParaRPr lang="en-ID" dirty="0">
              <a:latin typeface="+mj-lt"/>
            </a:endParaRPr>
          </a:p>
        </p:txBody>
      </p:sp>
      <p:pic>
        <p:nvPicPr>
          <p:cNvPr id="1028" name="Picture 4" descr="Pengertian, Tujuan, dan Cara Melakukan Unit Testing | by Muklas | Medium">
            <a:extLst>
              <a:ext uri="{FF2B5EF4-FFF2-40B4-BE49-F238E27FC236}">
                <a16:creationId xmlns:a16="http://schemas.microsoft.com/office/drawing/2014/main" id="{287B52B2-C1DE-4A78-696D-E57B938CB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586" y="1969318"/>
            <a:ext cx="55245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3B28-49BB-B721-E02E-6C21EB87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highlight>
                  <a:srgbClr val="FFFF00"/>
                </a:highlight>
              </a:rPr>
              <a:t>Kenapa</a:t>
            </a:r>
            <a:r>
              <a:rPr lang="en-US" b="1" dirty="0">
                <a:highlight>
                  <a:srgbClr val="FFFF00"/>
                </a:highlight>
              </a:rPr>
              <a:t> Unit Test itu </a:t>
            </a:r>
            <a:r>
              <a:rPr lang="en-US" b="1" dirty="0" err="1">
                <a:highlight>
                  <a:srgbClr val="FFFF00"/>
                </a:highlight>
              </a:rPr>
              <a:t>Penting</a:t>
            </a:r>
            <a:r>
              <a:rPr lang="en-US" b="1" dirty="0">
                <a:highlight>
                  <a:srgbClr val="FFFF00"/>
                </a:highlight>
              </a:rPr>
              <a:t>?</a:t>
            </a:r>
            <a:endParaRPr lang="en-ID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18D8-52BC-E111-0FF2-3D835356B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Unit Test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pengembang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 </a:t>
            </a:r>
            <a:r>
              <a:rPr lang="en-ID" dirty="0" err="1"/>
              <a:t>mendeteksi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,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,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merusak</a:t>
            </a:r>
            <a:r>
              <a:rPr lang="en-ID" dirty="0"/>
              <a:t> </a:t>
            </a:r>
            <a:r>
              <a:rPr lang="en-ID" dirty="0" err="1"/>
              <a:t>fungsionalitas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,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 </a:t>
            </a:r>
            <a:r>
              <a:rPr lang="en-ID" dirty="0" err="1"/>
              <a:t>efektif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diperluas</a:t>
            </a:r>
            <a:r>
              <a:rPr lang="en-ID" dirty="0"/>
              <a:t>,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praktik</a:t>
            </a:r>
            <a:r>
              <a:rPr lang="en-ID" dirty="0"/>
              <a:t> </a:t>
            </a:r>
            <a:r>
              <a:rPr lang="en-ID" dirty="0" err="1"/>
              <a:t>integrasi</a:t>
            </a:r>
            <a:r>
              <a:rPr lang="en-ID" dirty="0"/>
              <a:t> </a:t>
            </a:r>
            <a:r>
              <a:rPr lang="en-ID" dirty="0" err="1"/>
              <a:t>berkelanjutan</a:t>
            </a:r>
            <a:r>
              <a:rPr lang="en-ID" dirty="0"/>
              <a:t>, </a:t>
            </a:r>
            <a:r>
              <a:rPr lang="en-ID" dirty="0" err="1"/>
              <a:t>memfasilitasi</a:t>
            </a:r>
            <a:r>
              <a:rPr lang="en-ID" dirty="0"/>
              <a:t> </a:t>
            </a:r>
            <a:r>
              <a:rPr lang="en-ID" dirty="0" err="1"/>
              <a:t>pemfaktoran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, dan </a:t>
            </a:r>
            <a:r>
              <a:rPr lang="en-ID" dirty="0" err="1"/>
              <a:t>menghemat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dan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jangka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menciptakan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andal</a:t>
            </a:r>
            <a:r>
              <a:rPr lang="en-ID" dirty="0"/>
              <a:t>,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, dan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dipelihara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11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7D03-2F35-7465-E95F-8804A1AC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highlight>
                  <a:srgbClr val="FFFF00"/>
                </a:highlight>
              </a:rPr>
              <a:t>Pengertian</a:t>
            </a:r>
            <a:r>
              <a:rPr lang="en-US" b="1" dirty="0">
                <a:highlight>
                  <a:srgbClr val="FFFF00"/>
                </a:highlight>
              </a:rPr>
              <a:t> White Box Testing</a:t>
            </a:r>
            <a:endParaRPr lang="en-ID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F5C51-3A9A-0CC6-637C-69FCBB6EE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4773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D" b="0" i="0" dirty="0">
                <a:effectLst/>
                <a:latin typeface="Söhne"/>
              </a:rPr>
              <a:t>White box testing, juga </a:t>
            </a:r>
            <a:r>
              <a:rPr lang="en-ID" b="0" i="0" dirty="0" err="1">
                <a:effectLst/>
                <a:latin typeface="Söhne"/>
              </a:rPr>
              <a:t>dikenal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sebagai</a:t>
            </a:r>
            <a:r>
              <a:rPr lang="en-ID" b="0" i="0" dirty="0">
                <a:effectLst/>
                <a:latin typeface="Söhne"/>
              </a:rPr>
              <a:t> clear box testing, glass box testing, </a:t>
            </a:r>
            <a:r>
              <a:rPr lang="en-ID" b="0" i="0" dirty="0" err="1">
                <a:effectLst/>
                <a:latin typeface="Söhne"/>
              </a:rPr>
              <a:t>atau</a:t>
            </a:r>
            <a:r>
              <a:rPr lang="en-ID" b="0" i="0" dirty="0">
                <a:effectLst/>
                <a:latin typeface="Söhne"/>
              </a:rPr>
              <a:t> structural testing, </a:t>
            </a:r>
            <a:r>
              <a:rPr lang="en-ID" b="0" i="0" dirty="0" err="1">
                <a:effectLst/>
                <a:latin typeface="Söhne"/>
              </a:rPr>
              <a:t>adalah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jenis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pengujian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perangkat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lunak</a:t>
            </a:r>
            <a:r>
              <a:rPr lang="en-ID" b="0" i="0" dirty="0">
                <a:effectLst/>
                <a:latin typeface="Söhne"/>
              </a:rPr>
              <a:t> yang </a:t>
            </a:r>
            <a:r>
              <a:rPr lang="en-ID" b="0" i="0" dirty="0" err="1">
                <a:effectLst/>
                <a:latin typeface="Söhne"/>
              </a:rPr>
              <a:t>dilakukan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dengan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pengetahuan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penuh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tentang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struktur</a:t>
            </a:r>
            <a:r>
              <a:rPr lang="en-ID" b="0" i="0" dirty="0">
                <a:effectLst/>
                <a:latin typeface="Söhne"/>
              </a:rPr>
              <a:t> internal dan </a:t>
            </a:r>
            <a:r>
              <a:rPr lang="en-ID" b="0" i="0" dirty="0" err="1">
                <a:effectLst/>
                <a:latin typeface="Söhne"/>
              </a:rPr>
              <a:t>logika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kode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sumber</a:t>
            </a:r>
            <a:r>
              <a:rPr lang="en-ID" b="0" i="0" dirty="0">
                <a:effectLst/>
                <a:latin typeface="Söhne"/>
              </a:rPr>
              <a:t> yang </a:t>
            </a:r>
            <a:r>
              <a:rPr lang="en-ID" b="0" i="0" dirty="0" err="1">
                <a:effectLst/>
                <a:latin typeface="Söhne"/>
              </a:rPr>
              <a:t>diuji</a:t>
            </a:r>
            <a:r>
              <a:rPr lang="en-ID" b="0" i="0" dirty="0">
                <a:effectLst/>
                <a:latin typeface="Söhne"/>
              </a:rPr>
              <a:t>. </a:t>
            </a:r>
            <a:r>
              <a:rPr lang="en-ID" b="0" i="0" dirty="0" err="1">
                <a:effectLst/>
                <a:latin typeface="Söhne"/>
              </a:rPr>
              <a:t>Dalam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pengujian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ini</a:t>
            </a:r>
            <a:r>
              <a:rPr lang="en-ID" b="0" i="0" dirty="0">
                <a:effectLst/>
                <a:latin typeface="Söhne"/>
              </a:rPr>
              <a:t>, </a:t>
            </a:r>
            <a:r>
              <a:rPr lang="en-ID" b="0" i="0" dirty="0" err="1">
                <a:effectLst/>
                <a:latin typeface="Söhne"/>
              </a:rPr>
              <a:t>pengujian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dilakukan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dengan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memeriksa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bagaimana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kode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sumber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berperilaku</a:t>
            </a:r>
            <a:r>
              <a:rPr lang="en-ID" b="0" i="0" dirty="0">
                <a:effectLst/>
                <a:latin typeface="Söhne"/>
              </a:rPr>
              <a:t> di </a:t>
            </a:r>
            <a:r>
              <a:rPr lang="en-ID" b="0" i="0" dirty="0" err="1">
                <a:effectLst/>
                <a:latin typeface="Söhne"/>
              </a:rPr>
              <a:t>tingkat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tingkat</a:t>
            </a:r>
            <a:r>
              <a:rPr lang="en-ID" b="0" i="0" dirty="0">
                <a:effectLst/>
                <a:latin typeface="Söhne"/>
              </a:rPr>
              <a:t> detail, </a:t>
            </a:r>
            <a:r>
              <a:rPr lang="en-ID" b="0" i="0" dirty="0" err="1">
                <a:effectLst/>
                <a:latin typeface="Söhne"/>
              </a:rPr>
              <a:t>termasuk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jalur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eksekusi</a:t>
            </a:r>
            <a:r>
              <a:rPr lang="en-ID" b="0" i="0" dirty="0">
                <a:effectLst/>
                <a:latin typeface="Söhne"/>
              </a:rPr>
              <a:t>, </a:t>
            </a:r>
            <a:r>
              <a:rPr lang="en-ID" b="0" i="0" dirty="0" err="1">
                <a:effectLst/>
                <a:latin typeface="Söhne"/>
              </a:rPr>
              <a:t>pengambilan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keputusan</a:t>
            </a:r>
            <a:r>
              <a:rPr lang="en-ID" b="0" i="0" dirty="0">
                <a:effectLst/>
                <a:latin typeface="Söhne"/>
              </a:rPr>
              <a:t>, dan </a:t>
            </a:r>
            <a:r>
              <a:rPr lang="en-ID" b="0" i="0" dirty="0" err="1">
                <a:effectLst/>
                <a:latin typeface="Söhne"/>
              </a:rPr>
              <a:t>logika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kontrol</a:t>
            </a:r>
            <a:r>
              <a:rPr lang="en-ID" b="0" i="0" dirty="0">
                <a:effectLst/>
                <a:latin typeface="Söhne"/>
              </a:rPr>
              <a:t>. White box testing </a:t>
            </a:r>
            <a:r>
              <a:rPr lang="en-ID" b="0" i="0" dirty="0" err="1">
                <a:effectLst/>
                <a:latin typeface="Söhne"/>
              </a:rPr>
              <a:t>adalah</a:t>
            </a:r>
            <a:r>
              <a:rPr lang="en-ID" b="0" i="0" dirty="0">
                <a:effectLst/>
                <a:latin typeface="Söhne"/>
              </a:rPr>
              <a:t> salah </a:t>
            </a:r>
            <a:r>
              <a:rPr lang="en-ID" b="0" i="0" dirty="0" err="1">
                <a:effectLst/>
                <a:latin typeface="Söhne"/>
              </a:rPr>
              <a:t>satu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pendekatan</a:t>
            </a:r>
            <a:r>
              <a:rPr lang="en-ID" b="0" i="0" dirty="0">
                <a:effectLst/>
                <a:latin typeface="Söhne"/>
              </a:rPr>
              <a:t> yang </a:t>
            </a:r>
            <a:r>
              <a:rPr lang="en-ID" b="0" i="0" dirty="0" err="1">
                <a:effectLst/>
                <a:latin typeface="Söhne"/>
              </a:rPr>
              <a:t>penting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dalam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upaya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untuk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memastikan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bahwa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perangkat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lunak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memenuhi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standar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kualitas</a:t>
            </a:r>
            <a:r>
              <a:rPr lang="en-ID" b="0" i="0" dirty="0">
                <a:effectLst/>
                <a:latin typeface="Söhne"/>
              </a:rPr>
              <a:t> dan </a:t>
            </a:r>
            <a:r>
              <a:rPr lang="en-ID" b="0" i="0" dirty="0" err="1">
                <a:effectLst/>
                <a:latin typeface="Söhne"/>
              </a:rPr>
              <a:t>berfungsi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sesuai</a:t>
            </a:r>
            <a:r>
              <a:rPr lang="en-ID" b="0" i="0" dirty="0">
                <a:effectLst/>
                <a:latin typeface="Söhne"/>
              </a:rPr>
              <a:t> yang </a:t>
            </a:r>
            <a:r>
              <a:rPr lang="en-ID" b="0" i="0" dirty="0" err="1">
                <a:effectLst/>
                <a:latin typeface="Söhne"/>
              </a:rPr>
              <a:t>diharapkan</a:t>
            </a:r>
            <a:r>
              <a:rPr lang="en-ID" b="0" i="0" dirty="0">
                <a:effectLst/>
                <a:latin typeface="Söhne"/>
              </a:rPr>
              <a:t>.</a:t>
            </a:r>
            <a:endParaRPr lang="en-ID" dirty="0"/>
          </a:p>
        </p:txBody>
      </p:sp>
      <p:pic>
        <p:nvPicPr>
          <p:cNvPr id="2050" name="Picture 2" descr="White Box Testing Adalah: Pengertian, Contoh dan Teknik">
            <a:extLst>
              <a:ext uri="{FF2B5EF4-FFF2-40B4-BE49-F238E27FC236}">
                <a16:creationId xmlns:a16="http://schemas.microsoft.com/office/drawing/2014/main" id="{E139390D-455E-93D0-95CD-C53558BA2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17" y="2732172"/>
            <a:ext cx="3315903" cy="207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04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3157-35C3-A146-9782-9599DA2A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896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highlight>
                  <a:srgbClr val="FFFF00"/>
                </a:highlight>
              </a:rPr>
              <a:t>Tujuan</a:t>
            </a:r>
            <a:r>
              <a:rPr lang="en-US" b="1" dirty="0">
                <a:highlight>
                  <a:srgbClr val="FFFF00"/>
                </a:highlight>
              </a:rPr>
              <a:t> White Box Testing</a:t>
            </a:r>
            <a:endParaRPr lang="en-ID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64F7-94A5-ABFE-CF31-B950F2BFA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85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D" b="0" i="0" dirty="0" err="1">
                <a:effectLst/>
                <a:latin typeface="Söhne"/>
              </a:rPr>
              <a:t>Tujuan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dari</a:t>
            </a:r>
            <a:r>
              <a:rPr lang="en-ID" b="0" i="0" dirty="0">
                <a:effectLst/>
                <a:latin typeface="Söhne"/>
              </a:rPr>
              <a:t> white box testing </a:t>
            </a:r>
            <a:r>
              <a:rPr lang="en-ID" b="0" i="0" dirty="0" err="1">
                <a:effectLst/>
                <a:latin typeface="Söhne"/>
              </a:rPr>
              <a:t>adalah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untuk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memastikan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bahwa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semua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jalur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kode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dieksekusi</a:t>
            </a:r>
            <a:r>
              <a:rPr lang="en-ID" b="0" i="0" dirty="0">
                <a:effectLst/>
                <a:latin typeface="Söhne"/>
              </a:rPr>
              <a:t>, </a:t>
            </a:r>
            <a:r>
              <a:rPr lang="en-ID" b="0" i="0" dirty="0" err="1">
                <a:effectLst/>
                <a:latin typeface="Söhne"/>
              </a:rPr>
              <a:t>semua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cabang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kondisional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diuji</a:t>
            </a:r>
            <a:r>
              <a:rPr lang="en-ID" b="0" i="0" dirty="0">
                <a:effectLst/>
                <a:latin typeface="Söhne"/>
              </a:rPr>
              <a:t>, dan </a:t>
            </a:r>
            <a:r>
              <a:rPr lang="en-ID" b="0" i="0" dirty="0" err="1">
                <a:effectLst/>
                <a:latin typeface="Söhne"/>
              </a:rPr>
              <a:t>bahwa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semua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bagian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kode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berperilaku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sebagaimana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mestinya</a:t>
            </a:r>
            <a:r>
              <a:rPr lang="en-ID" b="0" i="0" dirty="0">
                <a:effectLst/>
                <a:latin typeface="Söhne"/>
              </a:rPr>
              <a:t>. </a:t>
            </a:r>
            <a:r>
              <a:rPr lang="en-ID" b="0" i="0" dirty="0" err="1">
                <a:effectLst/>
                <a:latin typeface="Söhne"/>
              </a:rPr>
              <a:t>Dalam</a:t>
            </a:r>
            <a:r>
              <a:rPr lang="en-ID" b="0" i="0" dirty="0">
                <a:effectLst/>
                <a:latin typeface="Söhne"/>
              </a:rPr>
              <a:t> white box testing, </a:t>
            </a:r>
            <a:r>
              <a:rPr lang="en-ID" b="0" i="0" dirty="0" err="1">
                <a:effectLst/>
                <a:latin typeface="Söhne"/>
              </a:rPr>
              <a:t>pengujian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dilakukan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dengan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menguji</a:t>
            </a:r>
            <a:r>
              <a:rPr lang="en-ID" b="0" i="0" dirty="0">
                <a:effectLst/>
                <a:latin typeface="Söhne"/>
              </a:rPr>
              <a:t> unit-unit </a:t>
            </a:r>
            <a:r>
              <a:rPr lang="en-ID" b="0" i="0" dirty="0" err="1">
                <a:effectLst/>
                <a:latin typeface="Söhne"/>
              </a:rPr>
              <a:t>kecil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seperti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fungsi</a:t>
            </a:r>
            <a:r>
              <a:rPr lang="en-ID" b="0" i="0" dirty="0">
                <a:effectLst/>
                <a:latin typeface="Söhne"/>
              </a:rPr>
              <a:t>, </a:t>
            </a:r>
            <a:r>
              <a:rPr lang="en-ID" b="0" i="0" dirty="0" err="1">
                <a:effectLst/>
                <a:latin typeface="Söhne"/>
              </a:rPr>
              <a:t>metode</a:t>
            </a:r>
            <a:r>
              <a:rPr lang="en-ID" b="0" i="0" dirty="0">
                <a:effectLst/>
                <a:latin typeface="Söhne"/>
              </a:rPr>
              <a:t>, </a:t>
            </a:r>
            <a:r>
              <a:rPr lang="en-ID" b="0" i="0" dirty="0" err="1">
                <a:effectLst/>
                <a:latin typeface="Söhne"/>
              </a:rPr>
              <a:t>atau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kelas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secara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terpisah</a:t>
            </a:r>
            <a:r>
              <a:rPr lang="en-ID" b="0" i="0" dirty="0">
                <a:effectLst/>
                <a:latin typeface="Söhne"/>
              </a:rPr>
              <a:t>, </a:t>
            </a:r>
            <a:r>
              <a:rPr lang="en-ID" b="0" i="0" dirty="0" err="1">
                <a:effectLst/>
                <a:latin typeface="Söhne"/>
              </a:rPr>
              <a:t>serta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menguji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interaksi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antar</a:t>
            </a:r>
            <a:r>
              <a:rPr lang="en-ID" b="0" i="0" dirty="0">
                <a:effectLst/>
                <a:latin typeface="Söhne"/>
              </a:rPr>
              <a:t> unit </a:t>
            </a:r>
            <a:r>
              <a:rPr lang="en-ID" b="0" i="0" dirty="0" err="1">
                <a:effectLst/>
                <a:latin typeface="Söhne"/>
              </a:rPr>
              <a:t>dalam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sistem</a:t>
            </a:r>
            <a:r>
              <a:rPr lang="en-ID" b="0" i="0" dirty="0">
                <a:effectLst/>
                <a:latin typeface="Söhne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491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26BC-2F64-9A51-916E-EB3FFCA7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highlight>
                  <a:srgbClr val="FFFF00"/>
                </a:highlight>
              </a:rPr>
              <a:t>Metode</a:t>
            </a:r>
            <a:r>
              <a:rPr lang="en-US" b="1" dirty="0">
                <a:highlight>
                  <a:srgbClr val="FFFF00"/>
                </a:highlight>
              </a:rPr>
              <a:t> White Box Testing</a:t>
            </a:r>
            <a:endParaRPr lang="en-ID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9390-1EC6-29F4-B083-2D367F3C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b="0" i="0" dirty="0" err="1">
                <a:effectLst/>
                <a:latin typeface="Söhne"/>
              </a:rPr>
              <a:t>Terdapat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beberapa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metode</a:t>
            </a:r>
            <a:r>
              <a:rPr lang="en-ID" b="0" i="0" dirty="0">
                <a:effectLst/>
                <a:latin typeface="Söhne"/>
              </a:rPr>
              <a:t> white box testing yang </a:t>
            </a:r>
            <a:r>
              <a:rPr lang="en-ID" b="0" i="0" dirty="0" err="1">
                <a:effectLst/>
                <a:latin typeface="Söhne"/>
              </a:rPr>
              <a:t>digunakan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untuk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menguji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perangkat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lunak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dengan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pengetahuan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penuh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tentang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struktur</a:t>
            </a:r>
            <a:r>
              <a:rPr lang="en-ID" b="0" i="0" dirty="0">
                <a:effectLst/>
                <a:latin typeface="Söhne"/>
              </a:rPr>
              <a:t> internal dan </a:t>
            </a:r>
            <a:r>
              <a:rPr lang="en-ID" b="0" i="0" dirty="0" err="1">
                <a:effectLst/>
                <a:latin typeface="Söhne"/>
              </a:rPr>
              <a:t>logika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kode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sumber</a:t>
            </a:r>
            <a:r>
              <a:rPr lang="en-ID" b="0" i="0" dirty="0">
                <a:effectLst/>
                <a:latin typeface="Söhne"/>
              </a:rPr>
              <a:t>. </a:t>
            </a:r>
            <a:r>
              <a:rPr lang="en-ID" b="0" i="0" dirty="0" err="1">
                <a:effectLst/>
                <a:latin typeface="Söhne"/>
              </a:rPr>
              <a:t>Berikut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adalah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beberapa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metode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white box testing yang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umum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digunakan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: </a:t>
            </a:r>
          </a:p>
          <a:p>
            <a:pPr marL="0" indent="0">
              <a:buNone/>
            </a:pPr>
            <a:r>
              <a:rPr lang="en-ID" b="1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ID" b="1" i="0" dirty="0" err="1">
                <a:effectLst/>
                <a:latin typeface="Söhne"/>
              </a:rPr>
              <a:t>Pengujian</a:t>
            </a:r>
            <a:r>
              <a:rPr lang="en-ID" b="1" i="0" dirty="0">
                <a:effectLst/>
                <a:latin typeface="Söhne"/>
              </a:rPr>
              <a:t> Jalur (Path Testing)</a:t>
            </a:r>
            <a:endParaRPr lang="en-ID" b="1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- </a:t>
            </a:r>
            <a:r>
              <a:rPr lang="en-ID" b="1" i="0" dirty="0" err="1">
                <a:effectLst/>
                <a:latin typeface="Söhne"/>
              </a:rPr>
              <a:t>Pengujian</a:t>
            </a:r>
            <a:r>
              <a:rPr lang="en-ID" b="1" i="0" dirty="0">
                <a:effectLst/>
                <a:latin typeface="Söhne"/>
              </a:rPr>
              <a:t> Batasan (Boundary Testing)</a:t>
            </a:r>
          </a:p>
          <a:p>
            <a:pPr marL="0" indent="0">
              <a:buNone/>
            </a:pPr>
            <a:r>
              <a:rPr lang="en-ID" b="1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ID" b="1" i="0" dirty="0" err="1">
                <a:effectLst/>
                <a:latin typeface="Söhne"/>
              </a:rPr>
              <a:t>Pengujian</a:t>
            </a:r>
            <a:r>
              <a:rPr lang="en-ID" b="1" i="0" dirty="0">
                <a:effectLst/>
                <a:latin typeface="Söhne"/>
              </a:rPr>
              <a:t> Basis </a:t>
            </a:r>
            <a:r>
              <a:rPr lang="en-ID" b="1" i="0" dirty="0" err="1">
                <a:effectLst/>
                <a:latin typeface="Söhne"/>
              </a:rPr>
              <a:t>Perubahan</a:t>
            </a:r>
            <a:r>
              <a:rPr lang="en-ID" b="1" i="0" dirty="0">
                <a:effectLst/>
                <a:latin typeface="Söhne"/>
              </a:rPr>
              <a:t> (Mutation Testing)</a:t>
            </a:r>
            <a:endParaRPr lang="en-ID" b="1" dirty="0">
              <a:latin typeface="Söhne"/>
            </a:endParaRPr>
          </a:p>
          <a:p>
            <a:pPr marL="0" indent="0">
              <a:buNone/>
            </a:pPr>
            <a:r>
              <a:rPr lang="en-ID" b="1" i="0" dirty="0">
                <a:solidFill>
                  <a:srgbClr val="374151"/>
                </a:solidFill>
                <a:effectLst/>
                <a:latin typeface="Söhne"/>
              </a:rPr>
              <a:t>- </a:t>
            </a:r>
            <a:r>
              <a:rPr lang="en-ID" b="1" i="0" dirty="0" err="1">
                <a:effectLst/>
                <a:latin typeface="Söhne"/>
              </a:rPr>
              <a:t>Pengujian</a:t>
            </a:r>
            <a:r>
              <a:rPr lang="en-ID" b="1" i="0" dirty="0">
                <a:effectLst/>
                <a:latin typeface="Söhne"/>
              </a:rPr>
              <a:t> </a:t>
            </a:r>
            <a:r>
              <a:rPr lang="en-ID" b="1" i="0" dirty="0" err="1">
                <a:effectLst/>
                <a:latin typeface="Söhne"/>
              </a:rPr>
              <a:t>Aliran</a:t>
            </a:r>
            <a:r>
              <a:rPr lang="en-ID" b="1" i="0" dirty="0">
                <a:effectLst/>
                <a:latin typeface="Söhne"/>
              </a:rPr>
              <a:t> Data (Data Flow Testing)</a:t>
            </a:r>
          </a:p>
          <a:p>
            <a:pPr marL="0" indent="0">
              <a:buNone/>
            </a:pPr>
            <a:r>
              <a:rPr lang="en-ID" b="1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ID" b="1" i="0" dirty="0" err="1">
                <a:effectLst/>
                <a:latin typeface="Söhne"/>
              </a:rPr>
              <a:t>Pengujian</a:t>
            </a:r>
            <a:r>
              <a:rPr lang="en-ID" b="1" i="0" dirty="0">
                <a:effectLst/>
                <a:latin typeface="Söhne"/>
              </a:rPr>
              <a:t> Integrasi (Integration Testing)</a:t>
            </a:r>
            <a:r>
              <a:rPr lang="en-ID" b="1" dirty="0">
                <a:latin typeface="Söhne"/>
              </a:rPr>
              <a:t> </a:t>
            </a:r>
            <a:endParaRPr lang="en-ID" b="1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0468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9242-BFEB-BC48-26DF-58BECCC9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highlight>
                  <a:srgbClr val="FFFF00"/>
                </a:highlight>
              </a:rPr>
              <a:t>Keuntungan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menggunakan</a:t>
            </a:r>
            <a:r>
              <a:rPr lang="en-US" b="1" dirty="0">
                <a:highlight>
                  <a:srgbClr val="FFFF00"/>
                </a:highlight>
              </a:rPr>
              <a:t> White Box Testing</a:t>
            </a:r>
            <a:endParaRPr lang="en-ID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6CC1-B6F3-8873-FFD3-B2A35B46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b="0" i="0" dirty="0" err="1">
                <a:effectLst/>
                <a:latin typeface="Söhne"/>
              </a:rPr>
              <a:t>Keuntungan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utama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penggunaan</a:t>
            </a:r>
            <a:r>
              <a:rPr lang="en-ID" b="0" i="0" dirty="0">
                <a:effectLst/>
                <a:latin typeface="Söhne"/>
              </a:rPr>
              <a:t> white box testing </a:t>
            </a:r>
            <a:r>
              <a:rPr lang="en-ID" b="0" i="0" dirty="0" err="1">
                <a:effectLst/>
                <a:latin typeface="Söhne"/>
              </a:rPr>
              <a:t>adalah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kemampuannya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dalam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mendeteksi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kesalahan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logika</a:t>
            </a:r>
            <a:r>
              <a:rPr lang="en-ID" b="0" i="0" dirty="0">
                <a:effectLst/>
                <a:latin typeface="Söhne"/>
              </a:rPr>
              <a:t>, </a:t>
            </a:r>
            <a:r>
              <a:rPr lang="en-ID" b="0" i="0" dirty="0" err="1">
                <a:effectLst/>
                <a:latin typeface="Söhne"/>
              </a:rPr>
              <a:t>memastikan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bahwa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semua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jalur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eksekusi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kode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diuji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dengan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cermat</a:t>
            </a:r>
            <a:r>
              <a:rPr lang="en-ID" b="0" i="0" dirty="0">
                <a:effectLst/>
                <a:latin typeface="Söhne"/>
              </a:rPr>
              <a:t>, </a:t>
            </a:r>
            <a:r>
              <a:rPr lang="en-ID" b="0" i="0" dirty="0" err="1">
                <a:effectLst/>
                <a:latin typeface="Söhne"/>
              </a:rPr>
              <a:t>meningkatkan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kualitas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kode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sumber</a:t>
            </a:r>
            <a:r>
              <a:rPr lang="en-ID" b="0" i="0" dirty="0">
                <a:effectLst/>
                <a:latin typeface="Söhne"/>
              </a:rPr>
              <a:t>, </a:t>
            </a:r>
            <a:r>
              <a:rPr lang="en-ID" b="0" i="0" dirty="0" err="1">
                <a:effectLst/>
                <a:latin typeface="Söhne"/>
              </a:rPr>
              <a:t>mengoptimalkan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pengujian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integrasi</a:t>
            </a:r>
            <a:r>
              <a:rPr lang="en-ID" b="0" i="0" dirty="0">
                <a:effectLst/>
                <a:latin typeface="Söhne"/>
              </a:rPr>
              <a:t>, </a:t>
            </a:r>
            <a:r>
              <a:rPr lang="en-ID" b="0" i="0" dirty="0" err="1">
                <a:effectLst/>
                <a:latin typeface="Söhne"/>
              </a:rPr>
              <a:t>serta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memberikan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keyakinan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dalam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perubahan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kode</a:t>
            </a:r>
            <a:r>
              <a:rPr lang="en-ID" b="0" i="0" dirty="0">
                <a:effectLst/>
                <a:latin typeface="Söhne"/>
              </a:rPr>
              <a:t>. White box testing juga </a:t>
            </a:r>
            <a:r>
              <a:rPr lang="en-ID" b="0" i="0" dirty="0" err="1">
                <a:effectLst/>
                <a:latin typeface="Söhne"/>
              </a:rPr>
              <a:t>mendukung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praktik</a:t>
            </a:r>
            <a:r>
              <a:rPr lang="en-ID" b="0" i="0" dirty="0">
                <a:effectLst/>
                <a:latin typeface="Söhne"/>
              </a:rPr>
              <a:t> Continuous Integration, </a:t>
            </a:r>
            <a:r>
              <a:rPr lang="en-ID" b="0" i="0" dirty="0" err="1">
                <a:effectLst/>
                <a:latin typeface="Söhne"/>
              </a:rPr>
              <a:t>memungkinkan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pendeteksian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kesalahan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dini</a:t>
            </a:r>
            <a:r>
              <a:rPr lang="en-ID" b="0" i="0" dirty="0">
                <a:effectLst/>
                <a:latin typeface="Söhne"/>
              </a:rPr>
              <a:t>, </a:t>
            </a:r>
            <a:r>
              <a:rPr lang="en-ID" b="0" i="0" dirty="0" err="1">
                <a:effectLst/>
                <a:latin typeface="Söhne"/>
              </a:rPr>
              <a:t>berfungsi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sebagai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dokumentasi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hidup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untuk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kode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sumber</a:t>
            </a:r>
            <a:r>
              <a:rPr lang="en-ID" b="0" i="0" dirty="0">
                <a:effectLst/>
                <a:latin typeface="Söhne"/>
              </a:rPr>
              <a:t>, dan </a:t>
            </a:r>
            <a:r>
              <a:rPr lang="en-ID" b="0" i="0" dirty="0" err="1">
                <a:effectLst/>
                <a:latin typeface="Söhne"/>
              </a:rPr>
              <a:t>memastikan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cakupan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pengujian</a:t>
            </a:r>
            <a:r>
              <a:rPr lang="en-ID" b="0" i="0" dirty="0">
                <a:effectLst/>
                <a:latin typeface="Söhne"/>
              </a:rPr>
              <a:t> yang </a:t>
            </a:r>
            <a:r>
              <a:rPr lang="en-ID" b="0" i="0" dirty="0" err="1">
                <a:effectLst/>
                <a:latin typeface="Söhne"/>
              </a:rPr>
              <a:t>memadai</a:t>
            </a:r>
            <a:r>
              <a:rPr lang="en-ID" b="0" i="0" dirty="0">
                <a:effectLst/>
                <a:latin typeface="Söhne"/>
              </a:rPr>
              <a:t>, </a:t>
            </a:r>
            <a:r>
              <a:rPr lang="en-ID" b="0" i="0" dirty="0" err="1">
                <a:effectLst/>
                <a:latin typeface="Söhne"/>
              </a:rPr>
              <a:t>semuanya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berkontribusi</a:t>
            </a:r>
            <a:r>
              <a:rPr lang="en-ID" b="0" i="0" dirty="0">
                <a:effectLst/>
                <a:latin typeface="Söhne"/>
              </a:rPr>
              <a:t> pada </a:t>
            </a:r>
            <a:r>
              <a:rPr lang="en-ID" b="0" i="0" dirty="0" err="1">
                <a:effectLst/>
                <a:latin typeface="Söhne"/>
              </a:rPr>
              <a:t>pengembangan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perangkat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lunak</a:t>
            </a:r>
            <a:r>
              <a:rPr lang="en-ID" b="0" i="0" dirty="0">
                <a:effectLst/>
                <a:latin typeface="Söhne"/>
              </a:rPr>
              <a:t> yang </a:t>
            </a:r>
            <a:r>
              <a:rPr lang="en-ID" b="0" i="0" dirty="0" err="1">
                <a:effectLst/>
                <a:latin typeface="Söhne"/>
              </a:rPr>
              <a:t>lebih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handal</a:t>
            </a:r>
            <a:r>
              <a:rPr lang="en-ID" b="0" i="0" dirty="0">
                <a:effectLst/>
                <a:latin typeface="Söhne"/>
              </a:rPr>
              <a:t> dan </a:t>
            </a:r>
            <a:r>
              <a:rPr lang="en-ID" b="0" i="0" dirty="0" err="1">
                <a:effectLst/>
                <a:latin typeface="Söhne"/>
              </a:rPr>
              <a:t>efisien</a:t>
            </a:r>
            <a:r>
              <a:rPr lang="en-ID" b="0" i="0" dirty="0">
                <a:effectLst/>
                <a:latin typeface="Söhne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4648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3E95-856A-702E-BE24-557E0388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sz="4400" dirty="0">
                <a:highlight>
                  <a:srgbClr val="FFFF00"/>
                </a:highlight>
              </a:rPr>
              <a:t>CI/CD (Continuous Integration/Continuous Deployment)</a:t>
            </a:r>
            <a:endParaRPr lang="en-ID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9AE1-BBCC-C39B-404F-01A306009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b="0" i="0" dirty="0">
                <a:effectLst/>
                <a:latin typeface="Söhne"/>
              </a:rPr>
              <a:t>Dua </a:t>
            </a:r>
            <a:r>
              <a:rPr lang="en-ID" b="0" i="0" dirty="0" err="1">
                <a:effectLst/>
                <a:latin typeface="Söhne"/>
              </a:rPr>
              <a:t>praktik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utama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dalam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pengembangan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perangkat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lunak</a:t>
            </a:r>
            <a:r>
              <a:rPr lang="en-ID" b="0" i="0" dirty="0">
                <a:effectLst/>
                <a:latin typeface="Söhne"/>
              </a:rPr>
              <a:t> yang </a:t>
            </a:r>
            <a:r>
              <a:rPr lang="en-ID" b="0" i="0" dirty="0" err="1">
                <a:effectLst/>
                <a:latin typeface="Söhne"/>
              </a:rPr>
              <a:t>bertujuan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untuk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meningkatkan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efisiensi</a:t>
            </a:r>
            <a:r>
              <a:rPr lang="en-ID" b="0" i="0" dirty="0">
                <a:effectLst/>
                <a:latin typeface="Söhne"/>
              </a:rPr>
              <a:t>, </a:t>
            </a:r>
            <a:r>
              <a:rPr lang="en-ID" b="0" i="0" dirty="0" err="1">
                <a:effectLst/>
                <a:latin typeface="Söhne"/>
              </a:rPr>
              <a:t>kualitas</a:t>
            </a:r>
            <a:r>
              <a:rPr lang="en-ID" b="0" i="0" dirty="0">
                <a:effectLst/>
                <a:latin typeface="Söhne"/>
              </a:rPr>
              <a:t>, dan </a:t>
            </a:r>
            <a:r>
              <a:rPr lang="en-ID" b="0" i="0" dirty="0" err="1">
                <a:effectLst/>
                <a:latin typeface="Söhne"/>
              </a:rPr>
              <a:t>kecepatan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pengembangan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perangkat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lunak</a:t>
            </a:r>
            <a:r>
              <a:rPr lang="en-ID" b="0" i="0" dirty="0">
                <a:effectLst/>
                <a:latin typeface="Söhne"/>
              </a:rPr>
              <a:t>. </a:t>
            </a:r>
            <a:r>
              <a:rPr lang="en-ID" b="0" i="0" dirty="0" err="1">
                <a:effectLst/>
                <a:latin typeface="Söhne"/>
              </a:rPr>
              <a:t>Ini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melibatkan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serangkaian</a:t>
            </a:r>
            <a:r>
              <a:rPr lang="en-ID" b="0" i="0" dirty="0">
                <a:effectLst/>
                <a:latin typeface="Söhne"/>
              </a:rPr>
              <a:t> proses </a:t>
            </a:r>
            <a:r>
              <a:rPr lang="en-ID" b="0" i="0" dirty="0" err="1">
                <a:effectLst/>
                <a:latin typeface="Söhne"/>
              </a:rPr>
              <a:t>otomatisasi</a:t>
            </a:r>
            <a:r>
              <a:rPr lang="en-ID" b="0" i="0" dirty="0">
                <a:effectLst/>
                <a:latin typeface="Söhne"/>
              </a:rPr>
              <a:t> yang </a:t>
            </a:r>
            <a:r>
              <a:rPr lang="en-ID" b="0" i="0" dirty="0" err="1">
                <a:effectLst/>
                <a:latin typeface="Söhne"/>
              </a:rPr>
              <a:t>memungkinkan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tim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pengembang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untuk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secara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terus-menerus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mengintegrasikan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perubahan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kode</a:t>
            </a:r>
            <a:r>
              <a:rPr lang="en-ID" b="0" i="0" dirty="0">
                <a:effectLst/>
                <a:latin typeface="Söhne"/>
              </a:rPr>
              <a:t>, </a:t>
            </a:r>
            <a:r>
              <a:rPr lang="en-ID" b="0" i="0" dirty="0" err="1">
                <a:effectLst/>
                <a:latin typeface="Söhne"/>
              </a:rPr>
              <a:t>menguji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perangkat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lunak</a:t>
            </a:r>
            <a:r>
              <a:rPr lang="en-ID" b="0" i="0" dirty="0">
                <a:effectLst/>
                <a:latin typeface="Söhne"/>
              </a:rPr>
              <a:t>, dan </a:t>
            </a:r>
            <a:r>
              <a:rPr lang="en-ID" b="0" i="0" dirty="0" err="1">
                <a:effectLst/>
                <a:latin typeface="Söhne"/>
              </a:rPr>
              <a:t>jika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perlu</a:t>
            </a:r>
            <a:r>
              <a:rPr lang="en-ID" b="0" i="0" dirty="0">
                <a:effectLst/>
                <a:latin typeface="Söhne"/>
              </a:rPr>
              <a:t>, </a:t>
            </a:r>
            <a:r>
              <a:rPr lang="en-ID" b="0" i="0" dirty="0" err="1">
                <a:effectLst/>
                <a:latin typeface="Söhne"/>
              </a:rPr>
              <a:t>mendeploy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perubahan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tersebut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ke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lingkungan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produksi</a:t>
            </a:r>
            <a:r>
              <a:rPr lang="en-ID" b="0" i="0" dirty="0">
                <a:effectLst/>
                <a:latin typeface="Söhne"/>
              </a:rPr>
              <a:t>.</a:t>
            </a:r>
            <a:endParaRPr lang="en-ID" dirty="0"/>
          </a:p>
        </p:txBody>
      </p:sp>
      <p:pic>
        <p:nvPicPr>
          <p:cNvPr id="3074" name="Picture 2" descr="How CI/CD Can Save App Development Time And Create Robust">
            <a:extLst>
              <a:ext uri="{FF2B5EF4-FFF2-40B4-BE49-F238E27FC236}">
                <a16:creationId xmlns:a16="http://schemas.microsoft.com/office/drawing/2014/main" id="{ED390258-F1F3-4410-ADD1-79EED24EA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677" y="4178266"/>
            <a:ext cx="4798645" cy="2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11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A215-E64E-3107-8842-EDCB7867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err="1">
                <a:solidFill>
                  <a:srgbClr val="000000"/>
                </a:solidFill>
                <a:highlight>
                  <a:srgbClr val="FFFF00"/>
                </a:highlight>
              </a:rPr>
              <a:t>Pengertian</a:t>
            </a:r>
            <a:r>
              <a:rPr lang="en-US" sz="4400" b="1" dirty="0">
                <a:solidFill>
                  <a:srgbClr val="000000"/>
                </a:solidFill>
                <a:highlight>
                  <a:srgbClr val="FFFF00"/>
                </a:highlight>
              </a:rPr>
              <a:t> Continuous Integration  ( CI )</a:t>
            </a:r>
            <a:br>
              <a:rPr lang="en-US" sz="4400" b="1" dirty="0">
                <a:solidFill>
                  <a:srgbClr val="000000"/>
                </a:solidFill>
                <a:highlight>
                  <a:srgbClr val="FFFF00"/>
                </a:highlight>
              </a:rPr>
            </a:br>
            <a:endParaRPr lang="en-ID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E228-39D5-BAC5-16BC-4C46ADED3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b="0" i="0" dirty="0" err="1">
                <a:effectLst/>
                <a:latin typeface="Söhne"/>
              </a:rPr>
              <a:t>Praktik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ini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melibatkan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integrasi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perubahan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kode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dari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berbagai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anggota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tim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secara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teratur</a:t>
            </a:r>
            <a:r>
              <a:rPr lang="en-ID" b="0" i="0" dirty="0">
                <a:effectLst/>
                <a:latin typeface="Söhne"/>
              </a:rPr>
              <a:t>, </a:t>
            </a:r>
            <a:r>
              <a:rPr lang="en-ID" b="0" i="0" dirty="0" err="1">
                <a:effectLst/>
                <a:latin typeface="Söhne"/>
              </a:rPr>
              <a:t>sering</a:t>
            </a:r>
            <a:r>
              <a:rPr lang="en-ID" b="0" i="0" dirty="0">
                <a:effectLst/>
                <a:latin typeface="Söhne"/>
              </a:rPr>
              <a:t> kali </a:t>
            </a:r>
            <a:r>
              <a:rPr lang="en-ID" b="0" i="0" dirty="0" err="1">
                <a:effectLst/>
                <a:latin typeface="Söhne"/>
              </a:rPr>
              <a:t>beberapa</a:t>
            </a:r>
            <a:r>
              <a:rPr lang="en-ID" b="0" i="0" dirty="0">
                <a:effectLst/>
                <a:latin typeface="Söhne"/>
              </a:rPr>
              <a:t> kali </a:t>
            </a:r>
            <a:r>
              <a:rPr lang="en-ID" b="0" i="0" dirty="0" err="1">
                <a:effectLst/>
                <a:latin typeface="Söhne"/>
              </a:rPr>
              <a:t>sehari</a:t>
            </a:r>
            <a:r>
              <a:rPr lang="en-ID" b="0" i="0" dirty="0">
                <a:effectLst/>
                <a:latin typeface="Söhne"/>
              </a:rPr>
              <a:t>. </a:t>
            </a:r>
            <a:r>
              <a:rPr lang="en-ID" b="0" i="0" dirty="0" err="1">
                <a:effectLst/>
                <a:latin typeface="Söhne"/>
              </a:rPr>
              <a:t>Setiap</a:t>
            </a:r>
            <a:r>
              <a:rPr lang="en-ID" b="0" i="0" dirty="0">
                <a:effectLst/>
                <a:latin typeface="Söhne"/>
              </a:rPr>
              <a:t> kali </a:t>
            </a:r>
            <a:r>
              <a:rPr lang="en-ID" b="0" i="0" dirty="0" err="1">
                <a:effectLst/>
                <a:latin typeface="Söhne"/>
              </a:rPr>
              <a:t>perubahan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kode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diintegrasikan</a:t>
            </a:r>
            <a:r>
              <a:rPr lang="en-ID" b="0" i="0" dirty="0">
                <a:effectLst/>
                <a:latin typeface="Söhne"/>
              </a:rPr>
              <a:t>, </a:t>
            </a:r>
            <a:r>
              <a:rPr lang="en-ID" b="0" i="0" dirty="0" err="1">
                <a:effectLst/>
                <a:latin typeface="Söhne"/>
              </a:rPr>
              <a:t>otomatisasi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pengujian</a:t>
            </a:r>
            <a:r>
              <a:rPr lang="en-ID" b="0" i="0" dirty="0">
                <a:effectLst/>
                <a:latin typeface="Söhne"/>
              </a:rPr>
              <a:t> (unit tests, integration tests, </a:t>
            </a:r>
            <a:r>
              <a:rPr lang="en-ID" b="0" i="0" dirty="0" err="1">
                <a:effectLst/>
                <a:latin typeface="Söhne"/>
              </a:rPr>
              <a:t>dll</a:t>
            </a:r>
            <a:r>
              <a:rPr lang="en-ID" b="0" i="0" dirty="0">
                <a:effectLst/>
                <a:latin typeface="Söhne"/>
              </a:rPr>
              <a:t>.) </a:t>
            </a:r>
            <a:r>
              <a:rPr lang="en-ID" b="0" i="0" dirty="0" err="1">
                <a:effectLst/>
                <a:latin typeface="Söhne"/>
              </a:rPr>
              <a:t>dijalankan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untuk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memastikan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bahwa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perubahan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tersebut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tidak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merusak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fungsionalitas</a:t>
            </a:r>
            <a:r>
              <a:rPr lang="en-ID" b="0" i="0" dirty="0">
                <a:effectLst/>
                <a:latin typeface="Söhne"/>
              </a:rPr>
              <a:t> yang </a:t>
            </a:r>
            <a:r>
              <a:rPr lang="en-ID" b="0" i="0" dirty="0" err="1">
                <a:effectLst/>
                <a:latin typeface="Söhne"/>
              </a:rPr>
              <a:t>ada</a:t>
            </a:r>
            <a:r>
              <a:rPr lang="en-ID" b="0" i="0" dirty="0">
                <a:effectLst/>
                <a:latin typeface="Söhne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980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847</Words>
  <Application>Microsoft Office PowerPoint</Application>
  <PresentationFormat>Widescreen</PresentationFormat>
  <Paragraphs>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Söhne</vt:lpstr>
      <vt:lpstr>Office Theme</vt:lpstr>
      <vt:lpstr>Pengenalan Unit Test dan White Box Testing</vt:lpstr>
      <vt:lpstr>Unit Test</vt:lpstr>
      <vt:lpstr>Kenapa Unit Test itu Penting?</vt:lpstr>
      <vt:lpstr>Pengertian White Box Testing</vt:lpstr>
      <vt:lpstr>Tujuan White Box Testing</vt:lpstr>
      <vt:lpstr>Metode White Box Testing</vt:lpstr>
      <vt:lpstr>Keuntungan menggunakan White Box Testing</vt:lpstr>
      <vt:lpstr>CI/CD (Continuous Integration/Continuous Deployment)</vt:lpstr>
      <vt:lpstr>Pengertian Continuous Integration  ( CI ) </vt:lpstr>
      <vt:lpstr>Pengertian Continuous Deployment  ( CD ) </vt:lpstr>
      <vt:lpstr>Keuntungan CI/CD</vt:lpstr>
      <vt:lpstr>Siapkan file yang ingin di test, disini saya menggunakan file fuzzy.py</vt:lpstr>
      <vt:lpstr>Buat file dengan nama test_fuzzy.py isi dengan fungsi yang ingin di test</vt:lpstr>
      <vt:lpstr>Buka terminal ketik python test_fuzzy.py untuk melakukan testing di local</vt:lpstr>
      <vt:lpstr>Buka Github dan buat New Repository</vt:lpstr>
      <vt:lpstr>Setelah buat New Repository masukan Filenya</vt:lpstr>
      <vt:lpstr>Setelah itu pilih ke tab Action Pilih Python Application lalu configure</vt:lpstr>
      <vt:lpstr>Lalu pilih Commit Changes</vt:lpstr>
      <vt:lpstr>Buka tab Action lagi maka akan muncul hasil testingnya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Unit Test dan White Box Testing</dc:title>
  <dc:creator>Mochamad Aminnur</dc:creator>
  <cp:lastModifiedBy>Mochamad Aminnur</cp:lastModifiedBy>
  <cp:revision>1</cp:revision>
  <dcterms:created xsi:type="dcterms:W3CDTF">2023-10-30T10:16:42Z</dcterms:created>
  <dcterms:modified xsi:type="dcterms:W3CDTF">2023-10-30T14:22:42Z</dcterms:modified>
</cp:coreProperties>
</file>