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7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A00"/>
    <a:srgbClr val="008A3E"/>
    <a:srgbClr val="7F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88" d="100"/>
          <a:sy n="88" d="100"/>
        </p:scale>
        <p:origin x="82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7508BF-C9A7-4598-9F82-EE3CC66D19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C3DFAC-C42E-428A-B4C9-A24510A1E6A1}">
      <dgm:prSet/>
      <dgm:spPr/>
      <dgm:t>
        <a:bodyPr/>
        <a:lstStyle/>
        <a:p>
          <a:r>
            <a:rPr lang="fr-FR" dirty="0"/>
            <a:t>Objectifs du projet.</a:t>
          </a:r>
          <a:endParaRPr lang="en-US" dirty="0"/>
        </a:p>
      </dgm:t>
    </dgm:pt>
    <dgm:pt modelId="{2E7D3D6C-E856-46B9-A9C2-9E05189D71A3}" type="parTrans" cxnId="{5FE73E55-01ED-4DF6-9766-E9057CC379AF}">
      <dgm:prSet/>
      <dgm:spPr/>
      <dgm:t>
        <a:bodyPr/>
        <a:lstStyle/>
        <a:p>
          <a:endParaRPr lang="en-US"/>
        </a:p>
      </dgm:t>
    </dgm:pt>
    <dgm:pt modelId="{D2D56E71-6247-448A-9022-6E884BA85C91}" type="sibTrans" cxnId="{5FE73E55-01ED-4DF6-9766-E9057CC379AF}">
      <dgm:prSet/>
      <dgm:spPr/>
      <dgm:t>
        <a:bodyPr/>
        <a:lstStyle/>
        <a:p>
          <a:endParaRPr lang="en-US"/>
        </a:p>
      </dgm:t>
    </dgm:pt>
    <dgm:pt modelId="{5F625703-4138-45E8-B18F-667498357DE1}">
      <dgm:prSet/>
      <dgm:spPr/>
      <dgm:t>
        <a:bodyPr/>
        <a:lstStyle/>
        <a:p>
          <a:r>
            <a:rPr lang="fr-FR" dirty="0"/>
            <a:t>Fonctionnalités clés.</a:t>
          </a:r>
          <a:endParaRPr lang="en-US" dirty="0"/>
        </a:p>
      </dgm:t>
    </dgm:pt>
    <dgm:pt modelId="{1874DC2D-0823-422B-98F8-26E9E835E392}" type="parTrans" cxnId="{AF10FC61-15EF-4D93-BFC9-B3AC4F885E9B}">
      <dgm:prSet/>
      <dgm:spPr/>
      <dgm:t>
        <a:bodyPr/>
        <a:lstStyle/>
        <a:p>
          <a:endParaRPr lang="en-US"/>
        </a:p>
      </dgm:t>
    </dgm:pt>
    <dgm:pt modelId="{2843085D-DCA2-41D4-BF96-C9B25E4EFFD0}" type="sibTrans" cxnId="{AF10FC61-15EF-4D93-BFC9-B3AC4F885E9B}">
      <dgm:prSet/>
      <dgm:spPr/>
      <dgm:t>
        <a:bodyPr/>
        <a:lstStyle/>
        <a:p>
          <a:endParaRPr lang="en-US"/>
        </a:p>
      </dgm:t>
    </dgm:pt>
    <dgm:pt modelId="{03ED7EAE-6CFD-42E4-AD24-089EF04BB1E8}">
      <dgm:prSet/>
      <dgm:spPr/>
      <dgm:t>
        <a:bodyPr/>
        <a:lstStyle/>
        <a:p>
          <a:r>
            <a:rPr lang="fr-FR" noProof="0" dirty="0"/>
            <a:t>Organisation</a:t>
          </a:r>
          <a:r>
            <a:rPr lang="en-US" dirty="0"/>
            <a:t> du </a:t>
          </a:r>
          <a:r>
            <a:rPr lang="fr-FR" noProof="0" dirty="0"/>
            <a:t>projet</a:t>
          </a:r>
          <a:r>
            <a:rPr lang="en-US" dirty="0"/>
            <a:t>.</a:t>
          </a:r>
        </a:p>
      </dgm:t>
    </dgm:pt>
    <dgm:pt modelId="{0EA17840-526D-4E59-8A45-39C439D6947C}" type="parTrans" cxnId="{CCD95CD9-D88B-4AFD-966D-3C64EBC086F3}">
      <dgm:prSet/>
      <dgm:spPr/>
      <dgm:t>
        <a:bodyPr/>
        <a:lstStyle/>
        <a:p>
          <a:endParaRPr lang="en-US"/>
        </a:p>
      </dgm:t>
    </dgm:pt>
    <dgm:pt modelId="{E279E421-5323-4247-B261-4BCC5376E4C2}" type="sibTrans" cxnId="{CCD95CD9-D88B-4AFD-966D-3C64EBC086F3}">
      <dgm:prSet/>
      <dgm:spPr/>
      <dgm:t>
        <a:bodyPr/>
        <a:lstStyle/>
        <a:p>
          <a:endParaRPr lang="en-US"/>
        </a:p>
      </dgm:t>
    </dgm:pt>
    <dgm:pt modelId="{CE9E4191-EFD7-4713-B0AC-3D4A03090650}">
      <dgm:prSet/>
      <dgm:spPr/>
      <dgm:t>
        <a:bodyPr/>
        <a:lstStyle/>
        <a:p>
          <a:r>
            <a:rPr lang="fr-FR" dirty="0"/>
            <a:t>Difficultés rencontrées.</a:t>
          </a:r>
          <a:endParaRPr lang="en-US" dirty="0"/>
        </a:p>
      </dgm:t>
    </dgm:pt>
    <dgm:pt modelId="{6D082DF0-1F7D-47C7-9539-11FF18E211AF}" type="parTrans" cxnId="{32E2BC3E-B740-408F-AFAD-FC3A4254E4E0}">
      <dgm:prSet/>
      <dgm:spPr/>
      <dgm:t>
        <a:bodyPr/>
        <a:lstStyle/>
        <a:p>
          <a:endParaRPr lang="en-US"/>
        </a:p>
      </dgm:t>
    </dgm:pt>
    <dgm:pt modelId="{42FA7996-BF1C-4F0C-8D6A-30D82C3163AD}" type="sibTrans" cxnId="{32E2BC3E-B740-408F-AFAD-FC3A4254E4E0}">
      <dgm:prSet/>
      <dgm:spPr/>
      <dgm:t>
        <a:bodyPr/>
        <a:lstStyle/>
        <a:p>
          <a:endParaRPr lang="en-US"/>
        </a:p>
      </dgm:t>
    </dgm:pt>
    <dgm:pt modelId="{27CBF033-710A-46E4-A42B-CEBE46B2D404}">
      <dgm:prSet/>
      <dgm:spPr/>
      <dgm:t>
        <a:bodyPr/>
        <a:lstStyle/>
        <a:p>
          <a:r>
            <a:rPr lang="en-US" dirty="0"/>
            <a:t>Demonstration de </a:t>
          </a:r>
          <a:r>
            <a:rPr lang="fr-FR" noProof="0" dirty="0"/>
            <a:t>l’application</a:t>
          </a:r>
          <a:r>
            <a:rPr lang="en-US" dirty="0"/>
            <a:t>.</a:t>
          </a:r>
        </a:p>
      </dgm:t>
    </dgm:pt>
    <dgm:pt modelId="{243F5E24-AD1A-4DE2-9C61-8C4583384EA9}" type="parTrans" cxnId="{6E289A47-432D-4EE5-ADF1-814B331CFFBE}">
      <dgm:prSet/>
      <dgm:spPr/>
      <dgm:t>
        <a:bodyPr/>
        <a:lstStyle/>
        <a:p>
          <a:endParaRPr lang="en-US"/>
        </a:p>
      </dgm:t>
    </dgm:pt>
    <dgm:pt modelId="{21971023-6039-4ABF-856F-C18ACC9FC9F5}" type="sibTrans" cxnId="{6E289A47-432D-4EE5-ADF1-814B331CFFBE}">
      <dgm:prSet/>
      <dgm:spPr/>
      <dgm:t>
        <a:bodyPr/>
        <a:lstStyle/>
        <a:p>
          <a:endParaRPr lang="en-US"/>
        </a:p>
      </dgm:t>
    </dgm:pt>
    <dgm:pt modelId="{ED32F891-A1DA-4E99-966C-0A96ABEF5E63}">
      <dgm:prSet/>
      <dgm:spPr/>
      <dgm:t>
        <a:bodyPr/>
        <a:lstStyle/>
        <a:p>
          <a:r>
            <a:rPr lang="fr-FR" dirty="0"/>
            <a:t>Eléments originaux.</a:t>
          </a:r>
        </a:p>
      </dgm:t>
    </dgm:pt>
    <dgm:pt modelId="{A0E43866-3C84-4716-B9D4-B8A9C8946BE6}" type="parTrans" cxnId="{E78C6283-8418-4A9C-85D2-762BE4CFBA43}">
      <dgm:prSet/>
      <dgm:spPr/>
      <dgm:t>
        <a:bodyPr/>
        <a:lstStyle/>
        <a:p>
          <a:endParaRPr lang="en-US"/>
        </a:p>
      </dgm:t>
    </dgm:pt>
    <dgm:pt modelId="{0524E2CE-CC31-4EB9-BFF1-9130013AE2B8}" type="sibTrans" cxnId="{E78C6283-8418-4A9C-85D2-762BE4CFBA43}">
      <dgm:prSet/>
      <dgm:spPr/>
      <dgm:t>
        <a:bodyPr/>
        <a:lstStyle/>
        <a:p>
          <a:endParaRPr lang="en-US"/>
        </a:p>
      </dgm:t>
    </dgm:pt>
    <dgm:pt modelId="{82B8BF67-0C95-490E-BC7D-D2BB5718A95B}">
      <dgm:prSet/>
      <dgm:spPr/>
      <dgm:t>
        <a:bodyPr/>
        <a:lstStyle/>
        <a:p>
          <a:r>
            <a:rPr lang="en-US" dirty="0"/>
            <a:t>Repartition du travail.</a:t>
          </a:r>
        </a:p>
      </dgm:t>
    </dgm:pt>
    <dgm:pt modelId="{7A7C7F3A-32DF-4957-BDF5-9529B7A6CD68}" type="parTrans" cxnId="{D4055D91-2DAC-4A85-88F4-94F453537B82}">
      <dgm:prSet/>
      <dgm:spPr/>
      <dgm:t>
        <a:bodyPr/>
        <a:lstStyle/>
        <a:p>
          <a:endParaRPr lang="fr-FR"/>
        </a:p>
      </dgm:t>
    </dgm:pt>
    <dgm:pt modelId="{298134C3-1827-4122-A90F-44FC6B5E38C7}" type="sibTrans" cxnId="{D4055D91-2DAC-4A85-88F4-94F453537B82}">
      <dgm:prSet/>
      <dgm:spPr/>
      <dgm:t>
        <a:bodyPr/>
        <a:lstStyle/>
        <a:p>
          <a:endParaRPr lang="fr-FR"/>
        </a:p>
      </dgm:t>
    </dgm:pt>
    <dgm:pt modelId="{49A6F7A8-4622-4BA7-B9F6-C8542418ADFC}">
      <dgm:prSet/>
      <dgm:spPr/>
      <dgm:t>
        <a:bodyPr/>
        <a:lstStyle/>
        <a:p>
          <a:r>
            <a:rPr lang="fr-FR" noProof="0" dirty="0"/>
            <a:t>Diagramme</a:t>
          </a:r>
          <a:r>
            <a:rPr lang="en-US" dirty="0"/>
            <a:t> de </a:t>
          </a:r>
          <a:r>
            <a:rPr lang="en-US" dirty="0" err="1"/>
            <a:t>classe</a:t>
          </a:r>
          <a:r>
            <a:rPr lang="en-US" dirty="0"/>
            <a:t> final.</a:t>
          </a:r>
        </a:p>
      </dgm:t>
    </dgm:pt>
    <dgm:pt modelId="{63587CEE-B10A-4224-87AE-B47CE27853C1}" type="parTrans" cxnId="{15ECB702-353B-44A4-98B1-190E28A75266}">
      <dgm:prSet/>
      <dgm:spPr/>
      <dgm:t>
        <a:bodyPr/>
        <a:lstStyle/>
        <a:p>
          <a:endParaRPr lang="fr-FR"/>
        </a:p>
      </dgm:t>
    </dgm:pt>
    <dgm:pt modelId="{0ABE1F2C-56EB-49B9-A993-0621B543FABB}" type="sibTrans" cxnId="{15ECB702-353B-44A4-98B1-190E28A75266}">
      <dgm:prSet/>
      <dgm:spPr/>
      <dgm:t>
        <a:bodyPr/>
        <a:lstStyle/>
        <a:p>
          <a:endParaRPr lang="fr-FR"/>
        </a:p>
      </dgm:t>
    </dgm:pt>
    <dgm:pt modelId="{ABB8EB0C-0D3D-44E5-B35D-893163450761}" type="pres">
      <dgm:prSet presAssocID="{DB7508BF-C9A7-4598-9F82-EE3CC66D19FC}" presName="linear" presStyleCnt="0">
        <dgm:presLayoutVars>
          <dgm:animLvl val="lvl"/>
          <dgm:resizeHandles val="exact"/>
        </dgm:presLayoutVars>
      </dgm:prSet>
      <dgm:spPr/>
    </dgm:pt>
    <dgm:pt modelId="{D88765B1-0ACE-4A50-BD0C-D089AF90C53B}" type="pres">
      <dgm:prSet presAssocID="{7AC3DFAC-C42E-428A-B4C9-A24510A1E6A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7EB7561-AC02-405C-B969-EA44F0220624}" type="pres">
      <dgm:prSet presAssocID="{D2D56E71-6247-448A-9022-6E884BA85C91}" presName="spacer" presStyleCnt="0"/>
      <dgm:spPr/>
    </dgm:pt>
    <dgm:pt modelId="{B42C02AA-889E-4CAD-9249-ED8B3AA9DA5B}" type="pres">
      <dgm:prSet presAssocID="{5F625703-4138-45E8-B18F-667498357DE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8F449A8-9262-4346-8CE9-D677B6E06E7E}" type="pres">
      <dgm:prSet presAssocID="{2843085D-DCA2-41D4-BF96-C9B25E4EFFD0}" presName="spacer" presStyleCnt="0"/>
      <dgm:spPr/>
    </dgm:pt>
    <dgm:pt modelId="{3ECC1013-F8CE-4582-8D1B-2CBC2B9417D3}" type="pres">
      <dgm:prSet presAssocID="{03ED7EAE-6CFD-42E4-AD24-089EF04BB1E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A050425-A5BE-44B0-8F07-821D2B875355}" type="pres">
      <dgm:prSet presAssocID="{E279E421-5323-4247-B261-4BCC5376E4C2}" presName="spacer" presStyleCnt="0"/>
      <dgm:spPr/>
    </dgm:pt>
    <dgm:pt modelId="{DE93891C-122D-4D85-B186-19D4ED3472B6}" type="pres">
      <dgm:prSet presAssocID="{CE9E4191-EFD7-4713-B0AC-3D4A0309065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CFDDF04-E3EC-4930-8898-9B5B192FC52F}" type="pres">
      <dgm:prSet presAssocID="{42FA7996-BF1C-4F0C-8D6A-30D82C3163AD}" presName="spacer" presStyleCnt="0"/>
      <dgm:spPr/>
    </dgm:pt>
    <dgm:pt modelId="{8494A1C0-C372-4165-9C6F-08938826C785}" type="pres">
      <dgm:prSet presAssocID="{82B8BF67-0C95-490E-BC7D-D2BB5718A95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13C19DF-515B-496B-B25A-33875671B573}" type="pres">
      <dgm:prSet presAssocID="{298134C3-1827-4122-A90F-44FC6B5E38C7}" presName="spacer" presStyleCnt="0"/>
      <dgm:spPr/>
    </dgm:pt>
    <dgm:pt modelId="{C8AD7331-E755-41BA-A028-F915AF319C29}" type="pres">
      <dgm:prSet presAssocID="{49A6F7A8-4622-4BA7-B9F6-C8542418ADF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55397DB-6D71-4555-976D-3DD481113958}" type="pres">
      <dgm:prSet presAssocID="{0ABE1F2C-56EB-49B9-A993-0621B543FABB}" presName="spacer" presStyleCnt="0"/>
      <dgm:spPr/>
    </dgm:pt>
    <dgm:pt modelId="{6FA1DE04-4AB8-411C-B799-55B54D7246C6}" type="pres">
      <dgm:prSet presAssocID="{27CBF033-710A-46E4-A42B-CEBE46B2D40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52D5239-EED0-4268-8D86-178E2D41869A}" type="pres">
      <dgm:prSet presAssocID="{21971023-6039-4ABF-856F-C18ACC9FC9F5}" presName="spacer" presStyleCnt="0"/>
      <dgm:spPr/>
    </dgm:pt>
    <dgm:pt modelId="{3A8D5D4F-B8D6-4D73-B3DD-9FAB609678F9}" type="pres">
      <dgm:prSet presAssocID="{ED32F891-A1DA-4E99-966C-0A96ABEF5E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5ECB702-353B-44A4-98B1-190E28A75266}" srcId="{DB7508BF-C9A7-4598-9F82-EE3CC66D19FC}" destId="{49A6F7A8-4622-4BA7-B9F6-C8542418ADFC}" srcOrd="5" destOrd="0" parTransId="{63587CEE-B10A-4224-87AE-B47CE27853C1}" sibTransId="{0ABE1F2C-56EB-49B9-A993-0621B543FABB}"/>
    <dgm:cxn modelId="{32E2BC3E-B740-408F-AFAD-FC3A4254E4E0}" srcId="{DB7508BF-C9A7-4598-9F82-EE3CC66D19FC}" destId="{CE9E4191-EFD7-4713-B0AC-3D4A03090650}" srcOrd="3" destOrd="0" parTransId="{6D082DF0-1F7D-47C7-9539-11FF18E211AF}" sibTransId="{42FA7996-BF1C-4F0C-8D6A-30D82C3163AD}"/>
    <dgm:cxn modelId="{AF10FC61-15EF-4D93-BFC9-B3AC4F885E9B}" srcId="{DB7508BF-C9A7-4598-9F82-EE3CC66D19FC}" destId="{5F625703-4138-45E8-B18F-667498357DE1}" srcOrd="1" destOrd="0" parTransId="{1874DC2D-0823-422B-98F8-26E9E835E392}" sibTransId="{2843085D-DCA2-41D4-BF96-C9B25E4EFFD0}"/>
    <dgm:cxn modelId="{6E289A47-432D-4EE5-ADF1-814B331CFFBE}" srcId="{DB7508BF-C9A7-4598-9F82-EE3CC66D19FC}" destId="{27CBF033-710A-46E4-A42B-CEBE46B2D404}" srcOrd="6" destOrd="0" parTransId="{243F5E24-AD1A-4DE2-9C61-8C4583384EA9}" sibTransId="{21971023-6039-4ABF-856F-C18ACC9FC9F5}"/>
    <dgm:cxn modelId="{BE23B249-DF1C-40F0-A399-5611FB42B3B6}" type="presOf" srcId="{ED32F891-A1DA-4E99-966C-0A96ABEF5E63}" destId="{3A8D5D4F-B8D6-4D73-B3DD-9FAB609678F9}" srcOrd="0" destOrd="0" presId="urn:microsoft.com/office/officeart/2005/8/layout/vList2"/>
    <dgm:cxn modelId="{5FE73E55-01ED-4DF6-9766-E9057CC379AF}" srcId="{DB7508BF-C9A7-4598-9F82-EE3CC66D19FC}" destId="{7AC3DFAC-C42E-428A-B4C9-A24510A1E6A1}" srcOrd="0" destOrd="0" parTransId="{2E7D3D6C-E856-46B9-A9C2-9E05189D71A3}" sibTransId="{D2D56E71-6247-448A-9022-6E884BA85C91}"/>
    <dgm:cxn modelId="{3DD97E59-087E-4C7A-9D86-C7061D69E31A}" type="presOf" srcId="{5F625703-4138-45E8-B18F-667498357DE1}" destId="{B42C02AA-889E-4CAD-9249-ED8B3AA9DA5B}" srcOrd="0" destOrd="0" presId="urn:microsoft.com/office/officeart/2005/8/layout/vList2"/>
    <dgm:cxn modelId="{E78C6283-8418-4A9C-85D2-762BE4CFBA43}" srcId="{DB7508BF-C9A7-4598-9F82-EE3CC66D19FC}" destId="{ED32F891-A1DA-4E99-966C-0A96ABEF5E63}" srcOrd="7" destOrd="0" parTransId="{A0E43866-3C84-4716-B9D4-B8A9C8946BE6}" sibTransId="{0524E2CE-CC31-4EB9-BFF1-9130013AE2B8}"/>
    <dgm:cxn modelId="{D4055D91-2DAC-4A85-88F4-94F453537B82}" srcId="{DB7508BF-C9A7-4598-9F82-EE3CC66D19FC}" destId="{82B8BF67-0C95-490E-BC7D-D2BB5718A95B}" srcOrd="4" destOrd="0" parTransId="{7A7C7F3A-32DF-4957-BDF5-9529B7A6CD68}" sibTransId="{298134C3-1827-4122-A90F-44FC6B5E38C7}"/>
    <dgm:cxn modelId="{EC6338B8-109C-44A5-A0AD-A03EA0A99845}" type="presOf" srcId="{82B8BF67-0C95-490E-BC7D-D2BB5718A95B}" destId="{8494A1C0-C372-4165-9C6F-08938826C785}" srcOrd="0" destOrd="0" presId="urn:microsoft.com/office/officeart/2005/8/layout/vList2"/>
    <dgm:cxn modelId="{3EA9CBBF-2D89-456B-84F4-1F831C8D1A1D}" type="presOf" srcId="{03ED7EAE-6CFD-42E4-AD24-089EF04BB1E8}" destId="{3ECC1013-F8CE-4582-8D1B-2CBC2B9417D3}" srcOrd="0" destOrd="0" presId="urn:microsoft.com/office/officeart/2005/8/layout/vList2"/>
    <dgm:cxn modelId="{3EB995CB-4BC0-412D-B970-1F26F4AA436E}" type="presOf" srcId="{DB7508BF-C9A7-4598-9F82-EE3CC66D19FC}" destId="{ABB8EB0C-0D3D-44E5-B35D-893163450761}" srcOrd="0" destOrd="0" presId="urn:microsoft.com/office/officeart/2005/8/layout/vList2"/>
    <dgm:cxn modelId="{E9B8CACC-B756-414D-8E81-AAC68A300377}" type="presOf" srcId="{49A6F7A8-4622-4BA7-B9F6-C8542418ADFC}" destId="{C8AD7331-E755-41BA-A028-F915AF319C29}" srcOrd="0" destOrd="0" presId="urn:microsoft.com/office/officeart/2005/8/layout/vList2"/>
    <dgm:cxn modelId="{7EE8EBCE-98AA-432E-A83B-F1D0B01EF3D3}" type="presOf" srcId="{CE9E4191-EFD7-4713-B0AC-3D4A03090650}" destId="{DE93891C-122D-4D85-B186-19D4ED3472B6}" srcOrd="0" destOrd="0" presId="urn:microsoft.com/office/officeart/2005/8/layout/vList2"/>
    <dgm:cxn modelId="{07A88AD1-E172-4D6B-998E-0DAF548C47E8}" type="presOf" srcId="{7AC3DFAC-C42E-428A-B4C9-A24510A1E6A1}" destId="{D88765B1-0ACE-4A50-BD0C-D089AF90C53B}" srcOrd="0" destOrd="0" presId="urn:microsoft.com/office/officeart/2005/8/layout/vList2"/>
    <dgm:cxn modelId="{CCD95CD9-D88B-4AFD-966D-3C64EBC086F3}" srcId="{DB7508BF-C9A7-4598-9F82-EE3CC66D19FC}" destId="{03ED7EAE-6CFD-42E4-AD24-089EF04BB1E8}" srcOrd="2" destOrd="0" parTransId="{0EA17840-526D-4E59-8A45-39C439D6947C}" sibTransId="{E279E421-5323-4247-B261-4BCC5376E4C2}"/>
    <dgm:cxn modelId="{AD3634F5-2F6A-46F0-B5A7-54AD4578F3FC}" type="presOf" srcId="{27CBF033-710A-46E4-A42B-CEBE46B2D404}" destId="{6FA1DE04-4AB8-411C-B799-55B54D7246C6}" srcOrd="0" destOrd="0" presId="urn:microsoft.com/office/officeart/2005/8/layout/vList2"/>
    <dgm:cxn modelId="{02A3C06B-45E5-44AD-8DE2-EA589654F903}" type="presParOf" srcId="{ABB8EB0C-0D3D-44E5-B35D-893163450761}" destId="{D88765B1-0ACE-4A50-BD0C-D089AF90C53B}" srcOrd="0" destOrd="0" presId="urn:microsoft.com/office/officeart/2005/8/layout/vList2"/>
    <dgm:cxn modelId="{964A8663-CCF6-4D7D-BA01-E9286E96B4E2}" type="presParOf" srcId="{ABB8EB0C-0D3D-44E5-B35D-893163450761}" destId="{57EB7561-AC02-405C-B969-EA44F0220624}" srcOrd="1" destOrd="0" presId="urn:microsoft.com/office/officeart/2005/8/layout/vList2"/>
    <dgm:cxn modelId="{7D0B8826-C1B0-4381-AC49-B4F369FD1C16}" type="presParOf" srcId="{ABB8EB0C-0D3D-44E5-B35D-893163450761}" destId="{B42C02AA-889E-4CAD-9249-ED8B3AA9DA5B}" srcOrd="2" destOrd="0" presId="urn:microsoft.com/office/officeart/2005/8/layout/vList2"/>
    <dgm:cxn modelId="{83108418-9341-4DFD-9B05-BABB60CEC360}" type="presParOf" srcId="{ABB8EB0C-0D3D-44E5-B35D-893163450761}" destId="{48F449A8-9262-4346-8CE9-D677B6E06E7E}" srcOrd="3" destOrd="0" presId="urn:microsoft.com/office/officeart/2005/8/layout/vList2"/>
    <dgm:cxn modelId="{4991F9E4-EF37-435E-B622-263FC65E5A26}" type="presParOf" srcId="{ABB8EB0C-0D3D-44E5-B35D-893163450761}" destId="{3ECC1013-F8CE-4582-8D1B-2CBC2B9417D3}" srcOrd="4" destOrd="0" presId="urn:microsoft.com/office/officeart/2005/8/layout/vList2"/>
    <dgm:cxn modelId="{3824E63D-8531-4C65-87FE-88C0F9159060}" type="presParOf" srcId="{ABB8EB0C-0D3D-44E5-B35D-893163450761}" destId="{CA050425-A5BE-44B0-8F07-821D2B875355}" srcOrd="5" destOrd="0" presId="urn:microsoft.com/office/officeart/2005/8/layout/vList2"/>
    <dgm:cxn modelId="{618429AF-F5D8-44F9-A7A0-CFB890039D71}" type="presParOf" srcId="{ABB8EB0C-0D3D-44E5-B35D-893163450761}" destId="{DE93891C-122D-4D85-B186-19D4ED3472B6}" srcOrd="6" destOrd="0" presId="urn:microsoft.com/office/officeart/2005/8/layout/vList2"/>
    <dgm:cxn modelId="{E888ECF9-80D2-4F4F-91F0-CF771C050CC5}" type="presParOf" srcId="{ABB8EB0C-0D3D-44E5-B35D-893163450761}" destId="{ECFDDF04-E3EC-4930-8898-9B5B192FC52F}" srcOrd="7" destOrd="0" presId="urn:microsoft.com/office/officeart/2005/8/layout/vList2"/>
    <dgm:cxn modelId="{CD01E0C1-4698-431D-A9F9-984A95C42DF7}" type="presParOf" srcId="{ABB8EB0C-0D3D-44E5-B35D-893163450761}" destId="{8494A1C0-C372-4165-9C6F-08938826C785}" srcOrd="8" destOrd="0" presId="urn:microsoft.com/office/officeart/2005/8/layout/vList2"/>
    <dgm:cxn modelId="{6B91C8C5-1B34-4406-A5C7-2A78FB2CCACE}" type="presParOf" srcId="{ABB8EB0C-0D3D-44E5-B35D-893163450761}" destId="{313C19DF-515B-496B-B25A-33875671B573}" srcOrd="9" destOrd="0" presId="urn:microsoft.com/office/officeart/2005/8/layout/vList2"/>
    <dgm:cxn modelId="{CAFA85ED-BEB8-496D-85A4-6140870D134B}" type="presParOf" srcId="{ABB8EB0C-0D3D-44E5-B35D-893163450761}" destId="{C8AD7331-E755-41BA-A028-F915AF319C29}" srcOrd="10" destOrd="0" presId="urn:microsoft.com/office/officeart/2005/8/layout/vList2"/>
    <dgm:cxn modelId="{2C8E223C-75BB-4D0E-8544-F850BFBB7773}" type="presParOf" srcId="{ABB8EB0C-0D3D-44E5-B35D-893163450761}" destId="{855397DB-6D71-4555-976D-3DD481113958}" srcOrd="11" destOrd="0" presId="urn:microsoft.com/office/officeart/2005/8/layout/vList2"/>
    <dgm:cxn modelId="{03A26A86-61AC-4B46-8A20-9CCF2F2A66BE}" type="presParOf" srcId="{ABB8EB0C-0D3D-44E5-B35D-893163450761}" destId="{6FA1DE04-4AB8-411C-B799-55B54D7246C6}" srcOrd="12" destOrd="0" presId="urn:microsoft.com/office/officeart/2005/8/layout/vList2"/>
    <dgm:cxn modelId="{8D196F31-367A-4413-88A0-B4841F28A1D8}" type="presParOf" srcId="{ABB8EB0C-0D3D-44E5-B35D-893163450761}" destId="{A52D5239-EED0-4268-8D86-178E2D41869A}" srcOrd="13" destOrd="0" presId="urn:microsoft.com/office/officeart/2005/8/layout/vList2"/>
    <dgm:cxn modelId="{6BBCEB03-04CC-4ABC-A69D-BD7077440305}" type="presParOf" srcId="{ABB8EB0C-0D3D-44E5-B35D-893163450761}" destId="{3A8D5D4F-B8D6-4D73-B3DD-9FAB609678F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65B1-0ACE-4A50-BD0C-D089AF90C53B}">
      <dsp:nvSpPr>
        <dsp:cNvPr id="0" name=""/>
        <dsp:cNvSpPr/>
      </dsp:nvSpPr>
      <dsp:spPr>
        <a:xfrm>
          <a:off x="0" y="48681"/>
          <a:ext cx="6593202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Objectifs du projet.</a:t>
          </a:r>
          <a:endParaRPr lang="en-US" sz="2200" kern="1200" dirty="0"/>
        </a:p>
      </dsp:txBody>
      <dsp:txXfrm>
        <a:off x="25759" y="74440"/>
        <a:ext cx="6541684" cy="476152"/>
      </dsp:txXfrm>
    </dsp:sp>
    <dsp:sp modelId="{B42C02AA-889E-4CAD-9249-ED8B3AA9DA5B}">
      <dsp:nvSpPr>
        <dsp:cNvPr id="0" name=""/>
        <dsp:cNvSpPr/>
      </dsp:nvSpPr>
      <dsp:spPr>
        <a:xfrm>
          <a:off x="0" y="639711"/>
          <a:ext cx="6593202" cy="527670"/>
        </a:xfrm>
        <a:prstGeom prst="roundRect">
          <a:avLst/>
        </a:prstGeom>
        <a:solidFill>
          <a:schemeClr val="accent5">
            <a:hueOff val="-209204"/>
            <a:satOff val="60"/>
            <a:lumOff val="-10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Fonctionnalités clés.</a:t>
          </a:r>
          <a:endParaRPr lang="en-US" sz="2200" kern="1200" dirty="0"/>
        </a:p>
      </dsp:txBody>
      <dsp:txXfrm>
        <a:off x="25759" y="665470"/>
        <a:ext cx="6541684" cy="476152"/>
      </dsp:txXfrm>
    </dsp:sp>
    <dsp:sp modelId="{3ECC1013-F8CE-4582-8D1B-2CBC2B9417D3}">
      <dsp:nvSpPr>
        <dsp:cNvPr id="0" name=""/>
        <dsp:cNvSpPr/>
      </dsp:nvSpPr>
      <dsp:spPr>
        <a:xfrm>
          <a:off x="0" y="1230741"/>
          <a:ext cx="6593202" cy="527670"/>
        </a:xfrm>
        <a:prstGeom prst="roundRect">
          <a:avLst/>
        </a:prstGeom>
        <a:solidFill>
          <a:schemeClr val="accent5">
            <a:hueOff val="-418407"/>
            <a:satOff val="119"/>
            <a:lumOff val="-20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Organisation</a:t>
          </a:r>
          <a:r>
            <a:rPr lang="en-US" sz="2200" kern="1200" dirty="0"/>
            <a:t> du </a:t>
          </a:r>
          <a:r>
            <a:rPr lang="fr-FR" sz="2200" kern="1200" noProof="0" dirty="0"/>
            <a:t>projet</a:t>
          </a:r>
          <a:r>
            <a:rPr lang="en-US" sz="2200" kern="1200" dirty="0"/>
            <a:t>.</a:t>
          </a:r>
        </a:p>
      </dsp:txBody>
      <dsp:txXfrm>
        <a:off x="25759" y="1256500"/>
        <a:ext cx="6541684" cy="476152"/>
      </dsp:txXfrm>
    </dsp:sp>
    <dsp:sp modelId="{DE93891C-122D-4D85-B186-19D4ED3472B6}">
      <dsp:nvSpPr>
        <dsp:cNvPr id="0" name=""/>
        <dsp:cNvSpPr/>
      </dsp:nvSpPr>
      <dsp:spPr>
        <a:xfrm>
          <a:off x="0" y="1821771"/>
          <a:ext cx="6593202" cy="527670"/>
        </a:xfrm>
        <a:prstGeom prst="roundRect">
          <a:avLst/>
        </a:prstGeom>
        <a:solidFill>
          <a:schemeClr val="accent5">
            <a:hueOff val="-627611"/>
            <a:satOff val="179"/>
            <a:lumOff val="-30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Difficultés rencontrées.</a:t>
          </a:r>
          <a:endParaRPr lang="en-US" sz="2200" kern="1200" dirty="0"/>
        </a:p>
      </dsp:txBody>
      <dsp:txXfrm>
        <a:off x="25759" y="1847530"/>
        <a:ext cx="6541684" cy="476152"/>
      </dsp:txXfrm>
    </dsp:sp>
    <dsp:sp modelId="{8494A1C0-C372-4165-9C6F-08938826C785}">
      <dsp:nvSpPr>
        <dsp:cNvPr id="0" name=""/>
        <dsp:cNvSpPr/>
      </dsp:nvSpPr>
      <dsp:spPr>
        <a:xfrm>
          <a:off x="0" y="2412801"/>
          <a:ext cx="6593202" cy="527670"/>
        </a:xfrm>
        <a:prstGeom prst="roundRect">
          <a:avLst/>
        </a:prstGeom>
        <a:solidFill>
          <a:schemeClr val="accent5">
            <a:hueOff val="-836815"/>
            <a:satOff val="239"/>
            <a:lumOff val="-40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Repartition du travail.</a:t>
          </a:r>
        </a:p>
      </dsp:txBody>
      <dsp:txXfrm>
        <a:off x="25759" y="2438560"/>
        <a:ext cx="6541684" cy="476152"/>
      </dsp:txXfrm>
    </dsp:sp>
    <dsp:sp modelId="{C8AD7331-E755-41BA-A028-F915AF319C29}">
      <dsp:nvSpPr>
        <dsp:cNvPr id="0" name=""/>
        <dsp:cNvSpPr/>
      </dsp:nvSpPr>
      <dsp:spPr>
        <a:xfrm>
          <a:off x="0" y="3003831"/>
          <a:ext cx="6593202" cy="527670"/>
        </a:xfrm>
        <a:prstGeom prst="roundRect">
          <a:avLst/>
        </a:prstGeom>
        <a:solidFill>
          <a:schemeClr val="accent5">
            <a:hueOff val="-1046018"/>
            <a:satOff val="299"/>
            <a:lumOff val="-50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Diagramme</a:t>
          </a:r>
          <a:r>
            <a:rPr lang="en-US" sz="2200" kern="1200" dirty="0"/>
            <a:t> de </a:t>
          </a:r>
          <a:r>
            <a:rPr lang="en-US" sz="2200" kern="1200" dirty="0" err="1"/>
            <a:t>classe</a:t>
          </a:r>
          <a:r>
            <a:rPr lang="en-US" sz="2200" kern="1200" dirty="0"/>
            <a:t> final.</a:t>
          </a:r>
        </a:p>
      </dsp:txBody>
      <dsp:txXfrm>
        <a:off x="25759" y="3029590"/>
        <a:ext cx="6541684" cy="476152"/>
      </dsp:txXfrm>
    </dsp:sp>
    <dsp:sp modelId="{6FA1DE04-4AB8-411C-B799-55B54D7246C6}">
      <dsp:nvSpPr>
        <dsp:cNvPr id="0" name=""/>
        <dsp:cNvSpPr/>
      </dsp:nvSpPr>
      <dsp:spPr>
        <a:xfrm>
          <a:off x="0" y="3594861"/>
          <a:ext cx="6593202" cy="527670"/>
        </a:xfrm>
        <a:prstGeom prst="roundRect">
          <a:avLst/>
        </a:prstGeom>
        <a:solidFill>
          <a:schemeClr val="accent5">
            <a:hueOff val="-1255222"/>
            <a:satOff val="358"/>
            <a:lumOff val="-6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Demonstration de </a:t>
          </a:r>
          <a:r>
            <a:rPr lang="fr-FR" sz="2200" kern="1200" noProof="0" dirty="0"/>
            <a:t>l’application</a:t>
          </a:r>
          <a:r>
            <a:rPr lang="en-US" sz="2200" kern="1200" dirty="0"/>
            <a:t>.</a:t>
          </a:r>
        </a:p>
      </dsp:txBody>
      <dsp:txXfrm>
        <a:off x="25759" y="3620620"/>
        <a:ext cx="6541684" cy="476152"/>
      </dsp:txXfrm>
    </dsp:sp>
    <dsp:sp modelId="{3A8D5D4F-B8D6-4D73-B3DD-9FAB609678F9}">
      <dsp:nvSpPr>
        <dsp:cNvPr id="0" name=""/>
        <dsp:cNvSpPr/>
      </dsp:nvSpPr>
      <dsp:spPr>
        <a:xfrm>
          <a:off x="0" y="4185891"/>
          <a:ext cx="6593202" cy="527670"/>
        </a:xfrm>
        <a:prstGeom prst="roundRect">
          <a:avLst/>
        </a:prstGeom>
        <a:solidFill>
          <a:schemeClr val="accent5">
            <a:hueOff val="-146442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Eléments originaux.</a:t>
          </a:r>
        </a:p>
      </dsp:txBody>
      <dsp:txXfrm>
        <a:off x="25759" y="4211650"/>
        <a:ext cx="6541684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33990-5BF7-4356-8837-BA373F09542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A9AA3-180A-42CC-934B-EE747FB66C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2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6304-4DC3-4CF8-9169-AEB862117674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7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65A6-3FE4-433D-8E75-128C6F8F9B16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6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B85E-F7A4-4466-8946-4EE22728E891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1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704D-AF55-44B3-8009-04EC835475E9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0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79EC-EB4D-481F-94B5-6B5B7138360D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8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B541-D44F-44EF-ACAB-287DA837FBDD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42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351D-4C1D-4E53-8DEF-B025BE180426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2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0E3-E992-4B6F-A931-E9B82816496F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2D6B-3A68-4961-A18A-68D858BF13D5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975E-4E93-49B3-A97D-9B92960B4068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6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8AC4-7BD0-47BB-9D2B-BA8919A24BF8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EF2F9328-EA3C-4F49-A348-2C4AAA45DB22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pa&#10;&#10;Descripción generada automáticamente">
            <a:extLst>
              <a:ext uri="{FF2B5EF4-FFF2-40B4-BE49-F238E27FC236}">
                <a16:creationId xmlns:a16="http://schemas.microsoft.com/office/drawing/2014/main" id="{5D9E6E6B-6967-5173-E63C-A5A6AEF3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5" b="145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816651-83BB-7B9D-7D9C-5947FB5D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fr-FR" sz="2600" dirty="0">
                <a:solidFill>
                  <a:srgbClr val="FFFFFF"/>
                </a:solidFill>
              </a:rPr>
              <a:t>SAE S3.01 - Développement d’une application.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EB263-F220-DA83-6383-F2F2BAC3A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ALLART, Noah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BELALIA BENDJAFAR, Amin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DE </a:t>
            </a:r>
            <a:r>
              <a:rPr lang="fr-FR" sz="800" dirty="0" err="1">
                <a:solidFill>
                  <a:srgbClr val="FFFFFF"/>
                </a:solidFill>
              </a:rPr>
              <a:t>WAScH</a:t>
            </a:r>
            <a:r>
              <a:rPr lang="fr-FR" sz="800" dirty="0">
                <a:solidFill>
                  <a:srgbClr val="FFFFFF"/>
                </a:solidFill>
              </a:rPr>
              <a:t>, Clément</a:t>
            </a:r>
          </a:p>
          <a:p>
            <a:pPr>
              <a:lnSpc>
                <a:spcPct val="120000"/>
              </a:lnSpc>
            </a:pPr>
            <a:r>
              <a:rPr lang="fr-FR" sz="800" dirty="0">
                <a:solidFill>
                  <a:srgbClr val="FFFFFF"/>
                </a:solidFill>
              </a:rPr>
              <a:t>MANGIN, Adrien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3C642-A0BB-C1A9-43E6-7EC84B99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0B1846-6CE5-47AE-B0D0-7202A39CE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55A75-CDEF-8CF8-28FD-EF714BB9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08006"/>
            <a:ext cx="3503409" cy="5070171"/>
          </a:xfrm>
        </p:spPr>
        <p:txBody>
          <a:bodyPr anchor="b">
            <a:normAutofit/>
          </a:bodyPr>
          <a:lstStyle/>
          <a:p>
            <a:r>
              <a:rPr lang="fr-FR" dirty="0"/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706659-8817-44F5-87F5-B7804F1C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7E0E66-59D6-4A3A-B1A2-84B90784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4F6F91-27E3-4BF5-9BD7-E5923D27C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CEFED1-5FE6-1B74-8C6F-C4478DAF7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99556"/>
              </p:ext>
            </p:extLst>
          </p:nvPr>
        </p:nvGraphicFramePr>
        <p:xfrm>
          <a:off x="5038410" y="1061686"/>
          <a:ext cx="6593202" cy="476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C88CFA-4A14-3B5A-9115-F1A74D4E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8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51C32-CD1B-B683-6085-A66C79E1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fr-FR" dirty="0"/>
              <a:t>Objectifs du projet.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ED0BBA-A257-84B3-CF41-1BB823C7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898" y="2264558"/>
            <a:ext cx="3446679" cy="33848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Créer une application pour générer des diagrammes de classes UML depuis des fichiers .class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Faciliter l’affichage et l’export des diagrammes en différents formats (PNG, PlantUML, Java).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Gérer les dépendances entre classes et leurs attributs, méthodes et constructeurs.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CFC4737A-96E4-782C-0435-7F443DF59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4" y="1992992"/>
            <a:ext cx="6223772" cy="392794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03E186-49F3-9FC5-0BAF-66E619FC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0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C7D12-52EE-FCF6-B17E-021444D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4800" dirty="0"/>
              <a:t>Fonctionnalités</a:t>
            </a:r>
            <a:r>
              <a:rPr lang="en-US" sz="4800" dirty="0"/>
              <a:t> </a:t>
            </a:r>
            <a:r>
              <a:rPr lang="fr-FR" sz="4800" dirty="0"/>
              <a:t>clés</a:t>
            </a:r>
            <a:r>
              <a:rPr lang="en-US" sz="4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C09E7-70A5-5950-41D5-92FB398E5F2F}"/>
              </a:ext>
            </a:extLst>
          </p:cNvPr>
          <p:cNvSpPr/>
          <p:nvPr/>
        </p:nvSpPr>
        <p:spPr>
          <a:xfrm>
            <a:off x="652674" y="2284129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Afficher une classe.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5F536-0634-A99A-9878-5BD3E2790EB2}"/>
              </a:ext>
            </a:extLst>
          </p:cNvPr>
          <p:cNvSpPr/>
          <p:nvPr/>
        </p:nvSpPr>
        <p:spPr>
          <a:xfrm>
            <a:off x="652674" y="3278042"/>
            <a:ext cx="2478156" cy="158363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Exporter aux formats:</a:t>
            </a:r>
          </a:p>
          <a:p>
            <a:pPr algn="ctr"/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Image Png.</a:t>
            </a:r>
          </a:p>
          <a:p>
            <a:pPr marL="285750" indent="-285750">
              <a:buFontTx/>
              <a:buChar char="-"/>
            </a:pPr>
            <a:r>
              <a:rPr lang="fr-FR" dirty="0"/>
              <a:t>Code PlantUML.</a:t>
            </a:r>
          </a:p>
          <a:p>
            <a:pPr marL="285750" indent="-285750">
              <a:buFontTx/>
              <a:buChar char="-"/>
            </a:pPr>
            <a:r>
              <a:rPr lang="fr-FR" dirty="0"/>
              <a:t>Squelette Java.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FA9E4-74C6-11CB-8D59-BD84FC34B626}"/>
              </a:ext>
            </a:extLst>
          </p:cNvPr>
          <p:cNvSpPr/>
          <p:nvPr/>
        </p:nvSpPr>
        <p:spPr>
          <a:xfrm>
            <a:off x="652674" y="5053833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Charger un fichier Java.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EAAB5-C26A-8CAB-F71F-36C326EB45ED}"/>
              </a:ext>
            </a:extLst>
          </p:cNvPr>
          <p:cNvSpPr/>
          <p:nvPr/>
        </p:nvSpPr>
        <p:spPr>
          <a:xfrm>
            <a:off x="3455509" y="2284129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Afficher les attributs d’une classe.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42994-42DC-7636-CE70-AF2C457A140E}"/>
              </a:ext>
            </a:extLst>
          </p:cNvPr>
          <p:cNvSpPr/>
          <p:nvPr/>
        </p:nvSpPr>
        <p:spPr>
          <a:xfrm>
            <a:off x="3455509" y="3297213"/>
            <a:ext cx="2478156" cy="15644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Afficher constructeur et méthodes d’une classe.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C564A-FA83-24D0-4832-5E5454554FA7}"/>
              </a:ext>
            </a:extLst>
          </p:cNvPr>
          <p:cNvSpPr/>
          <p:nvPr/>
        </p:nvSpPr>
        <p:spPr>
          <a:xfrm>
            <a:off x="6258346" y="2284129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</a:t>
            </a:r>
            <a:r>
              <a:rPr lang="fr-FR" b="1" dirty="0" err="1"/>
              <a:t>dépéndances</a:t>
            </a:r>
            <a:r>
              <a:rPr lang="fr-FR" b="1" dirty="0"/>
              <a:t>.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F33A3-8350-C51F-1D8D-72BC02CD4D76}"/>
              </a:ext>
            </a:extLst>
          </p:cNvPr>
          <p:cNvSpPr/>
          <p:nvPr/>
        </p:nvSpPr>
        <p:spPr>
          <a:xfrm>
            <a:off x="3455509" y="5053832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Charger un package Java.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868E4-1817-9955-3E86-2BC175B4EE6B}"/>
              </a:ext>
            </a:extLst>
          </p:cNvPr>
          <p:cNvSpPr/>
          <p:nvPr/>
        </p:nvSpPr>
        <p:spPr>
          <a:xfrm>
            <a:off x="6258346" y="3297213"/>
            <a:ext cx="2478156" cy="15644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TreeView et Drag and Drop pour afficher les classes d’un package.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E4761-8480-B31F-F14B-867EC5732845}"/>
              </a:ext>
            </a:extLst>
          </p:cNvPr>
          <p:cNvSpPr/>
          <p:nvPr/>
        </p:nvSpPr>
        <p:spPr>
          <a:xfrm>
            <a:off x="9061183" y="2284128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Masquer et afficher les classes.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E204CF-E475-D893-93EF-1F89C0D068FB}"/>
              </a:ext>
            </a:extLst>
          </p:cNvPr>
          <p:cNvSpPr/>
          <p:nvPr/>
        </p:nvSpPr>
        <p:spPr>
          <a:xfrm>
            <a:off x="6258346" y="5053831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Affichage des cardinalités.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17FD4B-04A2-D60A-1431-B5CE6008E5E9}"/>
              </a:ext>
            </a:extLst>
          </p:cNvPr>
          <p:cNvSpPr/>
          <p:nvPr/>
        </p:nvSpPr>
        <p:spPr>
          <a:xfrm>
            <a:off x="9061183" y="3297213"/>
            <a:ext cx="2478156" cy="156446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Masquer et afficher: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Attributs.</a:t>
            </a:r>
          </a:p>
          <a:p>
            <a:pPr marL="285750" indent="-285750">
              <a:buFontTx/>
              <a:buChar char="-"/>
            </a:pPr>
            <a:r>
              <a:rPr lang="fr-FR" dirty="0"/>
              <a:t>Méthodes.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Constructeurs.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5DBDA-E67F-45A7-1081-E25B82E600B9}"/>
              </a:ext>
            </a:extLst>
          </p:cNvPr>
          <p:cNvSpPr/>
          <p:nvPr/>
        </p:nvSpPr>
        <p:spPr>
          <a:xfrm>
            <a:off x="9061183" y="5053830"/>
            <a:ext cx="2478156" cy="80175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Création d’une classe.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1F45F3-B28F-4B7C-ABF5-2010A30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47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83F44-2191-F7E4-D5F6-6FB148BD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EDD81-DA33-FC47-5AF1-F6E789C7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4800" dirty="0" err="1"/>
              <a:t>Organisation</a:t>
            </a:r>
            <a:r>
              <a:rPr lang="es-ES" sz="4800" dirty="0"/>
              <a:t> du </a:t>
            </a:r>
            <a:r>
              <a:rPr lang="es-ES" sz="4800" dirty="0" err="1"/>
              <a:t>projet</a:t>
            </a:r>
            <a:r>
              <a:rPr lang="es-ES" sz="4800" dirty="0"/>
              <a:t>.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AE89-813E-C422-AB6D-5992637C658E}"/>
              </a:ext>
            </a:extLst>
          </p:cNvPr>
          <p:cNvSpPr/>
          <p:nvPr/>
        </p:nvSpPr>
        <p:spPr>
          <a:xfrm>
            <a:off x="571500" y="2426536"/>
            <a:ext cx="2478156" cy="80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Utilisation de Git pour le travail collaboratif.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E0249-8C9E-8A8C-9A5F-A854D7147A03}"/>
              </a:ext>
            </a:extLst>
          </p:cNvPr>
          <p:cNvSpPr/>
          <p:nvPr/>
        </p:nvSpPr>
        <p:spPr>
          <a:xfrm>
            <a:off x="571500" y="3453362"/>
            <a:ext cx="2478156" cy="1298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Utilisation de l’outil Trello pour le suivi des itérations et travail a faire.</a:t>
            </a:r>
            <a:endParaRPr lang="fr-F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167EA-9EEB-3585-8663-DEC1577FE5D2}"/>
              </a:ext>
            </a:extLst>
          </p:cNvPr>
          <p:cNvSpPr/>
          <p:nvPr/>
        </p:nvSpPr>
        <p:spPr>
          <a:xfrm>
            <a:off x="571500" y="4913134"/>
            <a:ext cx="2478156" cy="8017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Approche par Itérations.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2A81B-6ECB-D83A-4470-DC42CFACD0CA}"/>
              </a:ext>
            </a:extLst>
          </p:cNvPr>
          <p:cNvSpPr/>
          <p:nvPr/>
        </p:nvSpPr>
        <p:spPr>
          <a:xfrm>
            <a:off x="3360032" y="2135158"/>
            <a:ext cx="2478156" cy="2394683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Itération 1 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Afficher une classe.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Exporter au format PNG.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Exporter au format squelette Java.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Exporter en format code PlantUML.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Charger un fichier Java.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40F66-B567-6EDE-F300-1EC3E4C24DCE}"/>
              </a:ext>
            </a:extLst>
          </p:cNvPr>
          <p:cNvSpPr/>
          <p:nvPr/>
        </p:nvSpPr>
        <p:spPr>
          <a:xfrm>
            <a:off x="3360032" y="4722842"/>
            <a:ext cx="2478156" cy="137815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Itération 2 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Afficher les attributs.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Afficher constructeurs et méthodes.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D36941-436E-1FB3-6A14-B57CA423F610}"/>
              </a:ext>
            </a:extLst>
          </p:cNvPr>
          <p:cNvSpPr/>
          <p:nvPr/>
        </p:nvSpPr>
        <p:spPr>
          <a:xfrm>
            <a:off x="6062491" y="2145868"/>
            <a:ext cx="2478156" cy="19314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Itération 3 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Affichage des dépendances (flèches).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Cardinalités.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Exporter les dépendances.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62F1-844B-7C2A-C295-BA2137CD96D1}"/>
              </a:ext>
            </a:extLst>
          </p:cNvPr>
          <p:cNvSpPr/>
          <p:nvPr/>
        </p:nvSpPr>
        <p:spPr>
          <a:xfrm>
            <a:off x="6062491" y="4242216"/>
            <a:ext cx="2478156" cy="1858781"/>
          </a:xfrm>
          <a:prstGeom prst="rect">
            <a:avLst/>
          </a:prstGeom>
          <a:solidFill>
            <a:srgbClr val="7FA02C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/>
              <a:t>Itération 4 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Masquer / Afficher méthodes, constructeurs, attributs.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TreeView et Drag and Drop.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C7F7E3-8184-E027-3C50-1570E0450485}"/>
              </a:ext>
            </a:extLst>
          </p:cNvPr>
          <p:cNvSpPr/>
          <p:nvPr/>
        </p:nvSpPr>
        <p:spPr>
          <a:xfrm>
            <a:off x="8764950" y="2145868"/>
            <a:ext cx="2478156" cy="1571693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Itération 5 :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Ajout des cardinalités.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Masquage des classes.</a:t>
            </a: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BA4B-CD31-AEE6-52F3-AAC8C07863A2}"/>
              </a:ext>
            </a:extLst>
          </p:cNvPr>
          <p:cNvSpPr/>
          <p:nvPr/>
        </p:nvSpPr>
        <p:spPr>
          <a:xfrm>
            <a:off x="8764950" y="3927423"/>
            <a:ext cx="2478156" cy="21735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Itération 6 :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Corrections de bugs.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Création de classe depuis l’application :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Export amélioré en PlantUML :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7630B-BA47-133B-4FCF-D5F7860A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DBF50-B056-1209-C59C-493778CE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FCE59-4314-49A3-2AFB-6EF9D09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Répartition</a:t>
            </a:r>
            <a:r>
              <a:rPr lang="en-US" sz="4800" dirty="0"/>
              <a:t> du travail.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DEFFE-C479-FCB6-5ECB-DEA6EAE40B17}"/>
              </a:ext>
            </a:extLst>
          </p:cNvPr>
          <p:cNvSpPr/>
          <p:nvPr/>
        </p:nvSpPr>
        <p:spPr>
          <a:xfrm>
            <a:off x="728897" y="2228314"/>
            <a:ext cx="2478156" cy="3737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Noah Allart</a:t>
            </a:r>
          </a:p>
          <a:p>
            <a:pPr algn="ctr"/>
            <a:endParaRPr lang="fr-FR" sz="1600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Affichage graphique d’une classe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Exporter en PNG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Affichage des dépendances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Mise en place du ClassLoader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Déplacer graphiquement une classe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D942B3-B17D-875B-DB1C-7F4280925FA8}"/>
              </a:ext>
            </a:extLst>
          </p:cNvPr>
          <p:cNvSpPr/>
          <p:nvPr/>
        </p:nvSpPr>
        <p:spPr>
          <a:xfrm>
            <a:off x="3517429" y="2217604"/>
            <a:ext cx="2478156" cy="3748481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Amin Belalia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Exporter en PNG.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Afficher attributs.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Afficher méthodes.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TreeView et Drag and Drop.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Optimisation affichages, bugs et expérience utilisateur.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D0904A-4FA6-DEF4-8020-D4974B541FCE}"/>
              </a:ext>
            </a:extLst>
          </p:cNvPr>
          <p:cNvSpPr/>
          <p:nvPr/>
        </p:nvSpPr>
        <p:spPr>
          <a:xfrm>
            <a:off x="6219888" y="2228314"/>
            <a:ext cx="2478156" cy="37377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Clément De Wasch</a:t>
            </a:r>
          </a:p>
          <a:p>
            <a:pPr algn="ctr"/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200" dirty="0"/>
              <a:t>Exporter en squelette Java.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Exporter en format code PlantUML.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Afficher constructeur.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Exporter les dépendances.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Masquer/Afficher attributs méthodes et constructeurs d’une classe.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Création d’une classe de zéro.</a:t>
            </a:r>
          </a:p>
          <a:p>
            <a:pPr marL="285750" indent="-285750" algn="ctr">
              <a:buFontTx/>
              <a:buChar char="-"/>
            </a:pPr>
            <a:endParaRPr lang="fr-F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9A45C-077C-263B-C19C-77E604BD95FA}"/>
              </a:ext>
            </a:extLst>
          </p:cNvPr>
          <p:cNvSpPr/>
          <p:nvPr/>
        </p:nvSpPr>
        <p:spPr>
          <a:xfrm>
            <a:off x="8922347" y="2228314"/>
            <a:ext cx="2478156" cy="3737771"/>
          </a:xfrm>
          <a:prstGeom prst="rect">
            <a:avLst/>
          </a:prstGeom>
          <a:solidFill>
            <a:srgbClr val="F0EA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Adrien Mangin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</a:rPr>
              <a:t>Export en code PUML</a:t>
            </a:r>
          </a:p>
          <a:p>
            <a:pPr marL="285750" indent="-285750">
              <a:buFontTx/>
              <a:buChar char="-"/>
            </a:pPr>
            <a:endParaRPr lang="fr-F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</a:rPr>
              <a:t>Affichage des Attributs</a:t>
            </a:r>
          </a:p>
          <a:p>
            <a:pPr marL="285750" indent="-285750">
              <a:buFontTx/>
              <a:buChar char="-"/>
            </a:pPr>
            <a:endParaRPr lang="fr-F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</a:rPr>
              <a:t>Affichage des attributs sur les flèches</a:t>
            </a:r>
          </a:p>
          <a:p>
            <a:pPr marL="285750" indent="-285750">
              <a:buFontTx/>
              <a:buChar char="-"/>
            </a:pPr>
            <a:endParaRPr lang="fr-F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</a:rPr>
              <a:t>Affichage des cardinalités (Collections)</a:t>
            </a:r>
          </a:p>
          <a:p>
            <a:r>
              <a:rPr lang="fr-FR" sz="14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 sz="1400" b="1" dirty="0">
                <a:solidFill>
                  <a:schemeClr val="tx1"/>
                </a:solidFill>
              </a:rPr>
              <a:t>Mise en place du ClassLoader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9CA73E-70CB-48DA-E5F8-AA5FF995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0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1150F-774D-3832-6766-55F27AC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 final.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71F2F0-B690-EF5C-A52D-798DC8631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978"/>
            <a:ext cx="12192000" cy="502302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65B62-6C22-6738-897F-51DF6A4D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9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37127-E083-1423-9843-D76323B49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4A7E7-686C-8B52-0840-FA719894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Problèmes rencontrées et adaptations.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CF214-2854-94D0-6153-74D3E6C50BC6}"/>
              </a:ext>
            </a:extLst>
          </p:cNvPr>
          <p:cNvSpPr/>
          <p:nvPr/>
        </p:nvSpPr>
        <p:spPr>
          <a:xfrm>
            <a:off x="1933680" y="2388429"/>
            <a:ext cx="2478156" cy="1620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IT2 : Problème avec le « ClassLoader » qui ne parvient pas à charger les classes demandées.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16AA4-3CBE-5DB7-A43F-194E44FC9F23}"/>
              </a:ext>
            </a:extLst>
          </p:cNvPr>
          <p:cNvSpPr/>
          <p:nvPr/>
        </p:nvSpPr>
        <p:spPr>
          <a:xfrm>
            <a:off x="1933680" y="4257313"/>
            <a:ext cx="2478156" cy="1631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IT3 : Pas de problème particulier mais adaptation des fonctionnalités à implémenter.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EB0299-63DA-BCD8-5677-00DD0E791521}"/>
              </a:ext>
            </a:extLst>
          </p:cNvPr>
          <p:cNvSpPr/>
          <p:nvPr/>
        </p:nvSpPr>
        <p:spPr>
          <a:xfrm>
            <a:off x="4650580" y="2388428"/>
            <a:ext cx="2478156" cy="1620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IT4 : Dernière fonctionnalité essentielle implémentée, quelques difficultés à intégrer le Drag and Drop dû a la gestion et la création des modèles résultants.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90864-D469-1644-E749-436B9EA29CDC}"/>
              </a:ext>
            </a:extLst>
          </p:cNvPr>
          <p:cNvSpPr/>
          <p:nvPr/>
        </p:nvSpPr>
        <p:spPr>
          <a:xfrm>
            <a:off x="4650580" y="4268024"/>
            <a:ext cx="2478156" cy="1620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IT5 : Quelques difficultés sur la gestion des dépendances car il faut pouvoir identifier les attributs de types de collections particuliers.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F9692-C6FC-58DE-6237-D7FBBBF93C3A}"/>
              </a:ext>
            </a:extLst>
          </p:cNvPr>
          <p:cNvSpPr/>
          <p:nvPr/>
        </p:nvSpPr>
        <p:spPr>
          <a:xfrm>
            <a:off x="7367480" y="2388428"/>
            <a:ext cx="2478156" cy="1620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IT6 : Problèmes de gestion des flèches qui se superposent.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80344-C852-B67A-EB5B-637D7C745D74}"/>
              </a:ext>
            </a:extLst>
          </p:cNvPr>
          <p:cNvSpPr/>
          <p:nvPr/>
        </p:nvSpPr>
        <p:spPr>
          <a:xfrm>
            <a:off x="7367480" y="4274203"/>
            <a:ext cx="2478156" cy="16208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Quelques problèmes de conception et difficultés a réadapter le code.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6E65F-D769-FF22-3059-8D53F48B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1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66D334-ED8A-40FD-815A-9CFDBD1D6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328D0D-BB99-BC10-98CC-84F3C3C5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6479811" cy="5161069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fr-FR" sz="6000" b="1" dirty="0"/>
            </a:br>
            <a:r>
              <a:rPr lang="fr-FR" sz="6000" b="1" dirty="0"/>
              <a:t>-&gt; </a:t>
            </a:r>
            <a:r>
              <a:rPr lang="fr-FR" sz="6000" dirty="0">
                <a:highlight>
                  <a:srgbClr val="FFFF00"/>
                </a:highlight>
              </a:rPr>
              <a:t>Maintenant</a:t>
            </a:r>
            <a:br>
              <a:rPr lang="fr-FR" sz="6000" b="1" dirty="0"/>
            </a:br>
            <a:r>
              <a:rPr lang="fr-FR" sz="5400" b="1" dirty="0"/>
              <a:t>Démonstration de l’application.</a:t>
            </a:r>
            <a:endParaRPr lang="fr-FR" sz="6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A2E30-B650-462E-B9FC-274981FA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5650B4-3EA6-4022-B35C-09321844D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6A16AC-AFBE-42BD-9588-2522D7E4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0DAD6B-8A85-8A27-2E75-045EA00D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0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7C55C6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561</Words>
  <Application>Microsoft Office PowerPoint</Application>
  <PresentationFormat>Grand écran</PresentationFormat>
  <Paragraphs>144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Batang</vt:lpstr>
      <vt:lpstr>Aptos</vt:lpstr>
      <vt:lpstr>Arial</vt:lpstr>
      <vt:lpstr>Avenir Next LT Pro Light</vt:lpstr>
      <vt:lpstr>AlignmentVTI</vt:lpstr>
      <vt:lpstr>SAE S3.01 - Développement d’une application.</vt:lpstr>
      <vt:lpstr>Sommaire</vt:lpstr>
      <vt:lpstr>Objectifs du projet.</vt:lpstr>
      <vt:lpstr>Fonctionnalités clés.</vt:lpstr>
      <vt:lpstr>Organisation du projet.</vt:lpstr>
      <vt:lpstr>Répartition du travail.</vt:lpstr>
      <vt:lpstr>Diagramme de classe final.</vt:lpstr>
      <vt:lpstr>Problèmes rencontrées et adaptations.</vt:lpstr>
      <vt:lpstr> -&gt; Maintenant Démonstration de l’application.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 Belalia Bendjafar</dc:creator>
  <cp:lastModifiedBy>Amin Belalia Bendjafar</cp:lastModifiedBy>
  <cp:revision>10</cp:revision>
  <dcterms:created xsi:type="dcterms:W3CDTF">2024-12-11T12:13:14Z</dcterms:created>
  <dcterms:modified xsi:type="dcterms:W3CDTF">2025-01-10T10:53:03Z</dcterms:modified>
</cp:coreProperties>
</file>