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1" r:id="rId5"/>
    <p:sldId id="262" r:id="rId6"/>
    <p:sldId id="263"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C9CCD-392A-4BF8-8501-ECB833FF8945}" type="datetimeFigureOut">
              <a:rPr lang="es-CO" smtClean="0"/>
              <a:t>30/10/2025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F22B0-6DD7-4781-BCDE-0084C9B06BC0}" type="slidenum">
              <a:rPr lang="es-CO" smtClean="0"/>
              <a:t>‹Nº›</a:t>
            </a:fld>
            <a:endParaRPr lang="es-CO"/>
          </a:p>
        </p:txBody>
      </p:sp>
    </p:spTree>
    <p:extLst>
      <p:ext uri="{BB962C8B-B14F-4D97-AF65-F5344CB8AC3E}">
        <p14:creationId xmlns:p14="http://schemas.microsoft.com/office/powerpoint/2010/main" val="359441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dirty="0">
                <a:latin typeface="Arial" panose="020B0604020202020204" pitchFamily="34" charset="0"/>
                <a:cs typeface="Arial" panose="020B0604020202020204" pitchFamily="34" charset="0"/>
              </a:rPr>
              <a:t>Este estudio se centra en analizar los patrones de criminalidad en Los Ángeles desde el año 2020 hasta 2024, utilizando la metodología CRISP-DM para la extracción y análisis de datos. El análisis de la criminalidad en Los Ángeles no solo se justifica por la necesidad de entender los factores que impulsan estos comportamientos, sino también por el impacto que tiene en la calidad de vida de sus habitantes. Los datos utilizados provienen de los informes del Departamento de Policía de Los Ángeles, lo que permite un análisis detallado y riguroso de las tendencias y patrones delictivos. </a:t>
            </a:r>
            <a:endParaRPr lang="es-CO"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D4AF22B0-6DD7-4781-BCDE-0084C9B06BC0}" type="slidenum">
              <a:rPr lang="es-CO" smtClean="0"/>
              <a:t>2</a:t>
            </a:fld>
            <a:endParaRPr lang="es-CO"/>
          </a:p>
        </p:txBody>
      </p:sp>
    </p:spTree>
    <p:extLst>
      <p:ext uri="{BB962C8B-B14F-4D97-AF65-F5344CB8AC3E}">
        <p14:creationId xmlns:p14="http://schemas.microsoft.com/office/powerpoint/2010/main" val="2146231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A pesar de ser ampliamente utilizada en proyectos de minería de datos durante más de </a:t>
            </a:r>
          </a:p>
          <a:p>
            <a:r>
              <a:rPr lang="es-MX" dirty="0"/>
              <a:t>veinte años, no goza de la misma notoriedad en muchos entornos laborales, como lo dice la imagen. </a:t>
            </a:r>
          </a:p>
          <a:p>
            <a:r>
              <a:rPr lang="es-MX" dirty="0"/>
              <a:t>Su metodología de proceso se compone de seis etapas</a:t>
            </a:r>
            <a:r>
              <a:rPr lang="es-CO" dirty="0"/>
              <a:t>.</a:t>
            </a:r>
          </a:p>
        </p:txBody>
      </p:sp>
      <p:sp>
        <p:nvSpPr>
          <p:cNvPr id="4" name="Marcador de número de diapositiva 3"/>
          <p:cNvSpPr>
            <a:spLocks noGrp="1"/>
          </p:cNvSpPr>
          <p:nvPr>
            <p:ph type="sldNum" sz="quarter" idx="10"/>
          </p:nvPr>
        </p:nvSpPr>
        <p:spPr/>
        <p:txBody>
          <a:bodyPr/>
          <a:lstStyle/>
          <a:p>
            <a:fld id="{D4AF22B0-6DD7-4781-BCDE-0084C9B06BC0}" type="slidenum">
              <a:rPr lang="es-CO" smtClean="0"/>
              <a:t>4</a:t>
            </a:fld>
            <a:endParaRPr lang="es-CO"/>
          </a:p>
        </p:txBody>
      </p:sp>
    </p:spTree>
    <p:extLst>
      <p:ext uri="{BB962C8B-B14F-4D97-AF65-F5344CB8AC3E}">
        <p14:creationId xmlns:p14="http://schemas.microsoft.com/office/powerpoint/2010/main" val="201473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modelo dimensional está bien diseñado y es efectivo para almacenar y analizar datos sobre crímenes en la ciudad de Los Ángeles. El modelo tiene las siguientes características positivas</a:t>
            </a:r>
            <a:endParaRPr lang="es-CO" dirty="0"/>
          </a:p>
        </p:txBody>
      </p:sp>
      <p:sp>
        <p:nvSpPr>
          <p:cNvPr id="4" name="Marcador de número de diapositiva 3"/>
          <p:cNvSpPr>
            <a:spLocks noGrp="1"/>
          </p:cNvSpPr>
          <p:nvPr>
            <p:ph type="sldNum" sz="quarter" idx="10"/>
          </p:nvPr>
        </p:nvSpPr>
        <p:spPr/>
        <p:txBody>
          <a:bodyPr/>
          <a:lstStyle/>
          <a:p>
            <a:fld id="{D4AF22B0-6DD7-4781-BCDE-0084C9B06BC0}" type="slidenum">
              <a:rPr lang="es-CO" smtClean="0"/>
              <a:t>9</a:t>
            </a:fld>
            <a:endParaRPr lang="es-CO"/>
          </a:p>
        </p:txBody>
      </p:sp>
    </p:spTree>
    <p:extLst>
      <p:ext uri="{BB962C8B-B14F-4D97-AF65-F5344CB8AC3E}">
        <p14:creationId xmlns:p14="http://schemas.microsoft.com/office/powerpoint/2010/main" val="413936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con alrededor de 280 mil víctimas (25% del total de incidencias) entre 2020 y el primer trimestre de 2024.</a:t>
            </a:r>
            <a:endParaRPr lang="es-CO" sz="1200" dirty="0"/>
          </a:p>
          <a:p>
            <a:endParaRPr lang="es-CO" dirty="0"/>
          </a:p>
        </p:txBody>
      </p:sp>
      <p:sp>
        <p:nvSpPr>
          <p:cNvPr id="4" name="Marcador de número de diapositiva 3"/>
          <p:cNvSpPr>
            <a:spLocks noGrp="1"/>
          </p:cNvSpPr>
          <p:nvPr>
            <p:ph type="sldNum" sz="quarter" idx="10"/>
          </p:nvPr>
        </p:nvSpPr>
        <p:spPr/>
        <p:txBody>
          <a:bodyPr/>
          <a:lstStyle/>
          <a:p>
            <a:fld id="{D4AF22B0-6DD7-4781-BCDE-0084C9B06BC0}" type="slidenum">
              <a:rPr lang="es-CO" smtClean="0"/>
              <a:t>13</a:t>
            </a:fld>
            <a:endParaRPr lang="es-CO"/>
          </a:p>
        </p:txBody>
      </p:sp>
    </p:spTree>
    <p:extLst>
      <p:ext uri="{BB962C8B-B14F-4D97-AF65-F5344CB8AC3E}">
        <p14:creationId xmlns:p14="http://schemas.microsoft.com/office/powerpoint/2010/main" val="411646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MX" sz="1200" dirty="0"/>
              <a:t>No obstante</a:t>
            </a:r>
            <a:r>
              <a:rPr lang="es-MX" sz="1200" dirty="0">
                <a:solidFill>
                  <a:srgbClr val="000000"/>
                </a:solidFill>
                <a:effectLst/>
                <a:latin typeface="Arial" panose="020B0604020202020204" pitchFamily="34" charset="0"/>
              </a:rPr>
              <a:t>,</a:t>
            </a:r>
            <a:r>
              <a:rPr lang="es-MX" sz="1200" dirty="0"/>
              <a:t> se observa una mayor incidencia de víctimas masculinas y de ascendencia hispana/latina</a:t>
            </a:r>
            <a:r>
              <a:rPr lang="es-MX" sz="1200" dirty="0">
                <a:solidFill>
                  <a:srgbClr val="000000"/>
                </a:solidFill>
                <a:effectLst/>
                <a:latin typeface="Arial" panose="020B0604020202020204" pitchFamily="34" charset="0"/>
              </a:rPr>
              <a:t>,</a:t>
            </a:r>
            <a:r>
              <a:rPr lang="es-MX" sz="1200" dirty="0"/>
              <a:t> lo cual debe ser considerado en la formulación de políticas de intervención y apoyo a las víctimas</a:t>
            </a:r>
            <a:r>
              <a:rPr lang="es-MX" sz="1200" b="0" dirty="0">
                <a:solidFill>
                  <a:srgbClr val="000000"/>
                </a:solidFill>
                <a:effectLst/>
                <a:latin typeface="Arial" panose="020B0604020202020204" pitchFamily="34" charset="0"/>
              </a:rPr>
              <a:t>.</a:t>
            </a:r>
            <a:endParaRPr lang="es-CO" sz="1200" dirty="0"/>
          </a:p>
        </p:txBody>
      </p:sp>
      <p:sp>
        <p:nvSpPr>
          <p:cNvPr id="4" name="Marcador de número de diapositiva 3"/>
          <p:cNvSpPr>
            <a:spLocks noGrp="1"/>
          </p:cNvSpPr>
          <p:nvPr>
            <p:ph type="sldNum" sz="quarter" idx="10"/>
          </p:nvPr>
        </p:nvSpPr>
        <p:spPr/>
        <p:txBody>
          <a:bodyPr/>
          <a:lstStyle/>
          <a:p>
            <a:fld id="{D4AF22B0-6DD7-4781-BCDE-0084C9B06BC0}" type="slidenum">
              <a:rPr lang="es-CO" smtClean="0"/>
              <a:t>18</a:t>
            </a:fld>
            <a:endParaRPr lang="es-CO"/>
          </a:p>
        </p:txBody>
      </p:sp>
    </p:spTree>
    <p:extLst>
      <p:ext uri="{BB962C8B-B14F-4D97-AF65-F5344CB8AC3E}">
        <p14:creationId xmlns:p14="http://schemas.microsoft.com/office/powerpoint/2010/main" val="334622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9BA713-8062-4EF7-8820-87EE93BC6374}" type="datetimeFigureOut">
              <a:rPr lang="es-CO" smtClean="0"/>
              <a:t>30/10/2025</a:t>
            </a:fld>
            <a:endParaRPr lang="es-CO"/>
          </a:p>
        </p:txBody>
      </p:sp>
      <p:sp>
        <p:nvSpPr>
          <p:cNvPr id="5" name="Footer Placeholder 4"/>
          <p:cNvSpPr>
            <a:spLocks noGrp="1"/>
          </p:cNvSpPr>
          <p:nvPr>
            <p:ph type="ftr" sz="quarter" idx="11"/>
          </p:nvPr>
        </p:nvSpPr>
        <p:spPr>
          <a:xfrm>
            <a:off x="2416500" y="329307"/>
            <a:ext cx="4973915" cy="309201"/>
          </a:xfrm>
        </p:spPr>
        <p:txBody>
          <a:bodyPr/>
          <a:lstStyle/>
          <a:p>
            <a:endParaRPr lang="es-CO"/>
          </a:p>
        </p:txBody>
      </p:sp>
      <p:sp>
        <p:nvSpPr>
          <p:cNvPr id="6" name="Slide Number Placeholder 5"/>
          <p:cNvSpPr>
            <a:spLocks noGrp="1"/>
          </p:cNvSpPr>
          <p:nvPr>
            <p:ph type="sldNum" sz="quarter" idx="12"/>
          </p:nvPr>
        </p:nvSpPr>
        <p:spPr>
          <a:xfrm>
            <a:off x="1437664" y="798973"/>
            <a:ext cx="811019" cy="503578"/>
          </a:xfrm>
        </p:spPr>
        <p:txBody>
          <a:bodyPr/>
          <a:lstStyle/>
          <a:p>
            <a:fld id="{F204F97D-D1B3-45EF-931F-62AC0D5DBB86}" type="slidenum">
              <a:rPr lang="es-CO" smtClean="0"/>
              <a:t>‹Nº›</a:t>
            </a:fld>
            <a:endParaRPr lang="es-CO"/>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20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89BA713-8062-4EF7-8820-87EE93BC6374}" type="datetimeFigureOut">
              <a:rPr lang="es-CO" smtClean="0"/>
              <a:t>30/10/2025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04F97D-D1B3-45EF-931F-62AC0D5DBB86}" type="slidenum">
              <a:rPr lang="es-CO" smtClean="0"/>
              <a:t>‹Nº›</a:t>
            </a:fld>
            <a:endParaRPr lang="es-CO"/>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62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89BA713-8062-4EF7-8820-87EE93BC6374}" type="datetimeFigureOut">
              <a:rPr lang="es-CO" smtClean="0"/>
              <a:t>30/10/2025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04F97D-D1B3-45EF-931F-62AC0D5DBB86}" type="slidenum">
              <a:rPr lang="es-CO" smtClean="0"/>
              <a:t>‹Nº›</a:t>
            </a:fld>
            <a:endParaRPr lang="es-CO"/>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954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89BA713-8062-4EF7-8820-87EE93BC6374}" type="datetimeFigureOut">
              <a:rPr lang="es-CO" smtClean="0"/>
              <a:t>30/10/2025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04F97D-D1B3-45EF-931F-62AC0D5DBB86}" type="slidenum">
              <a:rPr lang="es-CO" smtClean="0"/>
              <a:t>‹Nº›</a:t>
            </a:fld>
            <a:endParaRPr lang="es-CO"/>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74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89BA713-8062-4EF7-8820-87EE93BC6374}" type="datetimeFigureOut">
              <a:rPr lang="es-CO" smtClean="0"/>
              <a:t>30/10/2025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204F97D-D1B3-45EF-931F-62AC0D5DBB86}" type="slidenum">
              <a:rPr lang="es-CO" smtClean="0"/>
              <a:t>‹Nº›</a:t>
            </a:fld>
            <a:endParaRPr lang="es-CO"/>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9835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89BA713-8062-4EF7-8820-87EE93BC6374}" type="datetimeFigureOut">
              <a:rPr lang="es-CO" smtClean="0"/>
              <a:t>30/10/2025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204F97D-D1B3-45EF-931F-62AC0D5DBB86}" type="slidenum">
              <a:rPr lang="es-CO" smtClean="0"/>
              <a:t>‹Nº›</a:t>
            </a:fld>
            <a:endParaRPr lang="es-CO"/>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70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89BA713-8062-4EF7-8820-87EE93BC6374}" type="datetimeFigureOut">
              <a:rPr lang="es-CO" smtClean="0"/>
              <a:t>30/10/2025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204F97D-D1B3-45EF-931F-62AC0D5DBB86}" type="slidenum">
              <a:rPr lang="es-CO" smtClean="0"/>
              <a:t>‹Nº›</a:t>
            </a:fld>
            <a:endParaRPr lang="es-CO"/>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538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89BA713-8062-4EF7-8820-87EE93BC6374}" type="datetimeFigureOut">
              <a:rPr lang="es-CO" smtClean="0"/>
              <a:t>30/10/2025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204F97D-D1B3-45EF-931F-62AC0D5DBB86}" type="slidenum">
              <a:rPr lang="es-CO" smtClean="0"/>
              <a:t>‹Nº›</a:t>
            </a:fld>
            <a:endParaRPr lang="es-CO"/>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892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BA713-8062-4EF7-8820-87EE93BC6374}" type="datetimeFigureOut">
              <a:rPr lang="es-CO" smtClean="0"/>
              <a:t>30/10/2025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204F97D-D1B3-45EF-931F-62AC0D5DBB86}" type="slidenum">
              <a:rPr lang="es-CO" smtClean="0"/>
              <a:t>‹Nº›</a:t>
            </a:fld>
            <a:endParaRPr lang="es-CO"/>
          </a:p>
        </p:txBody>
      </p:sp>
    </p:spTree>
    <p:extLst>
      <p:ext uri="{BB962C8B-B14F-4D97-AF65-F5344CB8AC3E}">
        <p14:creationId xmlns:p14="http://schemas.microsoft.com/office/powerpoint/2010/main" val="189649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89BA713-8062-4EF7-8820-87EE93BC6374}" type="datetimeFigureOut">
              <a:rPr lang="es-CO" smtClean="0"/>
              <a:t>30/10/2025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204F97D-D1B3-45EF-931F-62AC0D5DBB86}" type="slidenum">
              <a:rPr lang="es-CO" smtClean="0"/>
              <a:t>‹Nº›</a:t>
            </a:fld>
            <a:endParaRPr lang="es-CO"/>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23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89BA713-8062-4EF7-8820-87EE93BC6374}" type="datetimeFigureOut">
              <a:rPr lang="es-CO" smtClean="0"/>
              <a:t>30/10/2025</a:t>
            </a:fld>
            <a:endParaRPr lang="es-CO"/>
          </a:p>
        </p:txBody>
      </p:sp>
      <p:sp>
        <p:nvSpPr>
          <p:cNvPr id="6" name="Footer Placeholder 5"/>
          <p:cNvSpPr>
            <a:spLocks noGrp="1"/>
          </p:cNvSpPr>
          <p:nvPr>
            <p:ph type="ftr" sz="quarter" idx="11"/>
          </p:nvPr>
        </p:nvSpPr>
        <p:spPr>
          <a:xfrm>
            <a:off x="1447382" y="318640"/>
            <a:ext cx="5541004" cy="320931"/>
          </a:xfrm>
        </p:spPr>
        <p:txBody>
          <a:bodyPr/>
          <a:lstStyle/>
          <a:p>
            <a:endParaRPr lang="es-CO"/>
          </a:p>
        </p:txBody>
      </p:sp>
      <p:sp>
        <p:nvSpPr>
          <p:cNvPr id="7" name="Slide Number Placeholder 6"/>
          <p:cNvSpPr>
            <a:spLocks noGrp="1"/>
          </p:cNvSpPr>
          <p:nvPr>
            <p:ph type="sldNum" sz="quarter" idx="12"/>
          </p:nvPr>
        </p:nvSpPr>
        <p:spPr/>
        <p:txBody>
          <a:bodyPr/>
          <a:lstStyle/>
          <a:p>
            <a:fld id="{F204F97D-D1B3-45EF-931F-62AC0D5DBB86}" type="slidenum">
              <a:rPr lang="es-CO" smtClean="0"/>
              <a:t>‹Nº›</a:t>
            </a:fld>
            <a:endParaRPr lang="es-CO"/>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111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a:p>
        </p:txBody>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89BA713-8062-4EF7-8820-87EE93BC6374}" type="datetimeFigureOut">
              <a:rPr lang="es-CO" smtClean="0"/>
              <a:t>30/10/2025</a:t>
            </a:fld>
            <a:endParaRPr lang="es-CO"/>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04F97D-D1B3-45EF-931F-62AC0D5DBB86}" type="slidenum">
              <a:rPr lang="es-CO" smtClean="0"/>
              <a:t>‹Nº›</a:t>
            </a:fld>
            <a:endParaRPr lang="es-CO"/>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526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4AF58C-DB04-905E-057B-B0D08C843CDB}"/>
              </a:ext>
            </a:extLst>
          </p:cNvPr>
          <p:cNvSpPr>
            <a:spLocks noGrp="1"/>
          </p:cNvSpPr>
          <p:nvPr>
            <p:ph type="title"/>
          </p:nvPr>
        </p:nvSpPr>
        <p:spPr>
          <a:xfrm>
            <a:off x="838200" y="600256"/>
            <a:ext cx="10515600" cy="1325563"/>
          </a:xfrm>
        </p:spPr>
        <p:txBody>
          <a:bodyPr>
            <a:noAutofit/>
          </a:bodyPr>
          <a:lstStyle/>
          <a:p>
            <a:pPr algn="ctr"/>
            <a:r>
              <a:rPr lang="es-MX" sz="2400" dirty="0"/>
              <a:t>ESTUDIO SOBRE EL COMPORTAMIENTO CRIMINAL EN LA  CIUDAD DE LOS ÁNGELES - CALIFORNIA DESDE 2020 HASTA </a:t>
            </a:r>
            <a:br>
              <a:rPr lang="es-MX" sz="2400" dirty="0"/>
            </a:br>
            <a:r>
              <a:rPr lang="es-MX" sz="2400" dirty="0"/>
              <a:t>2024</a:t>
            </a:r>
            <a:endParaRPr lang="es-CO" sz="2400" dirty="0"/>
          </a:p>
        </p:txBody>
      </p:sp>
      <p:pic>
        <p:nvPicPr>
          <p:cNvPr id="8" name="Marcador de contenido 7"/>
          <p:cNvPicPr>
            <a:picLocks noGrp="1" noChangeAspect="1"/>
          </p:cNvPicPr>
          <p:nvPr>
            <p:ph idx="1"/>
          </p:nvPr>
        </p:nvPicPr>
        <p:blipFill rotWithShape="1">
          <a:blip r:embed="rId2">
            <a:extLst>
              <a:ext uri="{28A0092B-C50C-407E-A947-70E740481C1C}">
                <a14:useLocalDpi xmlns:a14="http://schemas.microsoft.com/office/drawing/2010/main" val="0"/>
              </a:ext>
            </a:extLst>
          </a:blip>
          <a:srcRect b="5199"/>
          <a:stretch/>
        </p:blipFill>
        <p:spPr>
          <a:xfrm>
            <a:off x="1527032" y="1662545"/>
            <a:ext cx="3562203" cy="4675853"/>
          </a:xfrm>
          <a:prstGeom prst="rect">
            <a:avLst/>
          </a:prstGeom>
        </p:spPr>
      </p:pic>
      <p:sp>
        <p:nvSpPr>
          <p:cNvPr id="5" name="Subtítulo 2">
            <a:extLst>
              <a:ext uri="{FF2B5EF4-FFF2-40B4-BE49-F238E27FC236}">
                <a16:creationId xmlns:a16="http://schemas.microsoft.com/office/drawing/2014/main" id="{18F4C5B9-7CE7-4198-A777-E8552CCFF3A6}"/>
              </a:ext>
            </a:extLst>
          </p:cNvPr>
          <p:cNvSpPr txBox="1">
            <a:spLocks/>
          </p:cNvSpPr>
          <p:nvPr/>
        </p:nvSpPr>
        <p:spPr>
          <a:xfrm>
            <a:off x="6777465" y="3041941"/>
            <a:ext cx="4134376" cy="165197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Isaac Amín Sofán Hernández</a:t>
            </a:r>
          </a:p>
          <a:p>
            <a:r>
              <a:rPr lang="es-ES" sz="1600"/>
              <a:t>José Luis Córdoba Roldan</a:t>
            </a:r>
            <a:endParaRPr lang="es-ES" sz="1600" dirty="0"/>
          </a:p>
        </p:txBody>
      </p:sp>
    </p:spTree>
    <p:extLst>
      <p:ext uri="{BB962C8B-B14F-4D97-AF65-F5344CB8AC3E}">
        <p14:creationId xmlns:p14="http://schemas.microsoft.com/office/powerpoint/2010/main" val="118698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6. Implementación</a:t>
            </a:r>
          </a:p>
        </p:txBody>
      </p:sp>
      <p:pic>
        <p:nvPicPr>
          <p:cNvPr id="4" name="Marcador de contenido 3">
            <a:extLst>
              <a:ext uri="{FF2B5EF4-FFF2-40B4-BE49-F238E27FC236}">
                <a16:creationId xmlns:a16="http://schemas.microsoft.com/office/drawing/2014/main" id="{3B2BAE35-A124-D661-86B0-C080AD21C3B6}"/>
              </a:ext>
            </a:extLst>
          </p:cNvPr>
          <p:cNvPicPr>
            <a:picLocks noGrp="1" noChangeAspect="1"/>
          </p:cNvPicPr>
          <p:nvPr>
            <p:ph idx="1"/>
          </p:nvPr>
        </p:nvPicPr>
        <p:blipFill>
          <a:blip r:embed="rId2"/>
          <a:stretch>
            <a:fillRect/>
          </a:stretch>
        </p:blipFill>
        <p:spPr>
          <a:xfrm>
            <a:off x="838200" y="1788679"/>
            <a:ext cx="6852978" cy="4351338"/>
          </a:xfrm>
          <a:prstGeom prst="rect">
            <a:avLst/>
          </a:prstGeom>
        </p:spPr>
      </p:pic>
      <p:sp>
        <p:nvSpPr>
          <p:cNvPr id="5" name="Rectángulo 4"/>
          <p:cNvSpPr/>
          <p:nvPr/>
        </p:nvSpPr>
        <p:spPr>
          <a:xfrm>
            <a:off x="7832435" y="2102716"/>
            <a:ext cx="4027055" cy="3139321"/>
          </a:xfrm>
          <a:prstGeom prst="rect">
            <a:avLst/>
          </a:prstGeom>
        </p:spPr>
        <p:txBody>
          <a:bodyPr wrap="square">
            <a:spAutoFit/>
          </a:bodyPr>
          <a:lstStyle/>
          <a:p>
            <a:r>
              <a:rPr lang="es-MX" dirty="0"/>
              <a:t>Se realizó la extracción, transformación y carga (ETL) de datos desde el origen (archivo “crimes.csv”) hasta su destino el sistema de bases de datos Microsoft SQL Server mediante la importación de datos al convertir el archivo ‘</a:t>
            </a:r>
            <a:r>
              <a:rPr lang="es-MX" dirty="0" err="1"/>
              <a:t>csv</a:t>
            </a:r>
            <a:r>
              <a:rPr lang="es-MX" dirty="0"/>
              <a:t>’ a ‘</a:t>
            </a:r>
            <a:r>
              <a:rPr lang="es-MX" dirty="0" err="1"/>
              <a:t>xslx</a:t>
            </a:r>
            <a:r>
              <a:rPr lang="es-MX" dirty="0"/>
              <a:t>’ para facilitar el proceso.</a:t>
            </a:r>
            <a:endParaRPr lang="es-CO" dirty="0"/>
          </a:p>
        </p:txBody>
      </p:sp>
    </p:spTree>
    <p:extLst>
      <p:ext uri="{BB962C8B-B14F-4D97-AF65-F5344CB8AC3E}">
        <p14:creationId xmlns:p14="http://schemas.microsoft.com/office/powerpoint/2010/main" val="71819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sp>
        <p:nvSpPr>
          <p:cNvPr id="3" name="Marcador de contenido 2"/>
          <p:cNvSpPr>
            <a:spLocks noGrp="1"/>
          </p:cNvSpPr>
          <p:nvPr>
            <p:ph idx="1"/>
          </p:nvPr>
        </p:nvSpPr>
        <p:spPr>
          <a:xfrm>
            <a:off x="1143000" y="1807152"/>
            <a:ext cx="4509655" cy="1915103"/>
          </a:xfrm>
        </p:spPr>
        <p:txBody>
          <a:bodyPr>
            <a:normAutofit/>
          </a:bodyPr>
          <a:lstStyle/>
          <a:p>
            <a:pPr marL="0" indent="0">
              <a:buNone/>
            </a:pPr>
            <a:r>
              <a:rPr lang="es-MX" sz="1800" dirty="0"/>
              <a:t>Teniendo en cuenta desde el 2020 hasta el 2024, podemos observar que, en los años 2021, 2022 y 2023 se presentaron las cifras más altas de incidentes criminales.</a:t>
            </a:r>
            <a:endParaRPr lang="es-CO" sz="1800" dirty="0"/>
          </a:p>
        </p:txBody>
      </p:sp>
      <p:pic>
        <p:nvPicPr>
          <p:cNvPr id="4" name="Imagen 3">
            <a:extLst>
              <a:ext uri="{FF2B5EF4-FFF2-40B4-BE49-F238E27FC236}">
                <a16:creationId xmlns:a16="http://schemas.microsoft.com/office/drawing/2014/main" id="{0953B53F-4675-0BFB-9C4A-974EE841DBF7}"/>
              </a:ext>
            </a:extLst>
          </p:cNvPr>
          <p:cNvPicPr>
            <a:picLocks noChangeAspect="1"/>
          </p:cNvPicPr>
          <p:nvPr/>
        </p:nvPicPr>
        <p:blipFill>
          <a:blip r:embed="rId2"/>
          <a:stretch>
            <a:fillRect/>
          </a:stretch>
        </p:blipFill>
        <p:spPr>
          <a:xfrm>
            <a:off x="1200773" y="3838719"/>
            <a:ext cx="4451882" cy="2816658"/>
          </a:xfrm>
          <a:prstGeom prst="rect">
            <a:avLst/>
          </a:prstGeom>
        </p:spPr>
      </p:pic>
      <p:pic>
        <p:nvPicPr>
          <p:cNvPr id="5" name="Marcador de contenido 3">
            <a:extLst>
              <a:ext uri="{FF2B5EF4-FFF2-40B4-BE49-F238E27FC236}">
                <a16:creationId xmlns:a16="http://schemas.microsoft.com/office/drawing/2014/main" id="{D54C4808-D849-6DD9-0D91-A292BF55A491}"/>
              </a:ext>
            </a:extLst>
          </p:cNvPr>
          <p:cNvPicPr>
            <a:picLocks noChangeAspect="1"/>
          </p:cNvPicPr>
          <p:nvPr/>
        </p:nvPicPr>
        <p:blipFill>
          <a:blip r:embed="rId3"/>
          <a:stretch>
            <a:fillRect/>
          </a:stretch>
        </p:blipFill>
        <p:spPr>
          <a:xfrm>
            <a:off x="6362088" y="3838720"/>
            <a:ext cx="4382112" cy="2816658"/>
          </a:xfrm>
          <a:prstGeom prst="rect">
            <a:avLst/>
          </a:prstGeom>
        </p:spPr>
      </p:pic>
      <p:sp>
        <p:nvSpPr>
          <p:cNvPr id="6" name="Rectángulo 5"/>
          <p:cNvSpPr/>
          <p:nvPr/>
        </p:nvSpPr>
        <p:spPr>
          <a:xfrm>
            <a:off x="5920509" y="1690930"/>
            <a:ext cx="5606473" cy="2031325"/>
          </a:xfrm>
          <a:prstGeom prst="rect">
            <a:avLst/>
          </a:prstGeom>
        </p:spPr>
        <p:txBody>
          <a:bodyPr wrap="square">
            <a:spAutoFit/>
          </a:bodyPr>
          <a:lstStyle/>
          <a:p>
            <a:r>
              <a:rPr lang="es-MX" dirty="0"/>
              <a:t>En relación con el trimestre con más incidencias criminales, podemos observar que, en promedio, desde 2020 hasta 2024, en el primer trimestre, comprendido por los meses de enero, febrero y marzo, se presentaron las tasas más altas de crímenes.</a:t>
            </a:r>
            <a:endParaRPr lang="es-CO" dirty="0"/>
          </a:p>
        </p:txBody>
      </p:sp>
    </p:spTree>
    <p:extLst>
      <p:ext uri="{BB962C8B-B14F-4D97-AF65-F5344CB8AC3E}">
        <p14:creationId xmlns:p14="http://schemas.microsoft.com/office/powerpoint/2010/main" val="68539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pic>
        <p:nvPicPr>
          <p:cNvPr id="6" name="Marcador de contenido 5">
            <a:extLst>
              <a:ext uri="{FF2B5EF4-FFF2-40B4-BE49-F238E27FC236}">
                <a16:creationId xmlns:a16="http://schemas.microsoft.com/office/drawing/2014/main" id="{8962EF46-D65C-F53C-6131-38CC25A9F29F}"/>
              </a:ext>
            </a:extLst>
          </p:cNvPr>
          <p:cNvPicPr>
            <a:picLocks noGrp="1" noChangeAspect="1"/>
          </p:cNvPicPr>
          <p:nvPr>
            <p:ph idx="1"/>
          </p:nvPr>
        </p:nvPicPr>
        <p:blipFill>
          <a:blip r:embed="rId2"/>
          <a:stretch>
            <a:fillRect/>
          </a:stretch>
        </p:blipFill>
        <p:spPr>
          <a:xfrm>
            <a:off x="1145308" y="1690688"/>
            <a:ext cx="1958109" cy="2393245"/>
          </a:xfrm>
          <a:prstGeom prst="rect">
            <a:avLst/>
          </a:prstGeom>
        </p:spPr>
      </p:pic>
      <p:sp>
        <p:nvSpPr>
          <p:cNvPr id="5" name="Rectángulo 4"/>
          <p:cNvSpPr/>
          <p:nvPr/>
        </p:nvSpPr>
        <p:spPr>
          <a:xfrm>
            <a:off x="4507345" y="1690688"/>
            <a:ext cx="6096000" cy="2031325"/>
          </a:xfrm>
          <a:prstGeom prst="rect">
            <a:avLst/>
          </a:prstGeom>
        </p:spPr>
        <p:txBody>
          <a:bodyPr>
            <a:spAutoFit/>
          </a:bodyPr>
          <a:lstStyle/>
          <a:p>
            <a:r>
              <a:rPr lang="es-MX" dirty="0"/>
              <a:t>Con respecto a las horas críticas donde la seguridad se ve  superada por el número de incidencias, la Figura 12 evidencia cómo las 12 p.m. es la hora del período comprendido entre el año 2020 y el primer trimestre de 2024 en la que se cometieron más crímenes en la ciudad de Los Ángeles.</a:t>
            </a:r>
            <a:endParaRPr lang="es-CO" dirty="0"/>
          </a:p>
        </p:txBody>
      </p:sp>
      <p:pic>
        <p:nvPicPr>
          <p:cNvPr id="7" name="Imagen 6">
            <a:extLst>
              <a:ext uri="{FF2B5EF4-FFF2-40B4-BE49-F238E27FC236}">
                <a16:creationId xmlns:a16="http://schemas.microsoft.com/office/drawing/2014/main" id="{88330E3C-A714-391D-B075-E7835DF4BBD2}"/>
              </a:ext>
            </a:extLst>
          </p:cNvPr>
          <p:cNvPicPr>
            <a:picLocks noChangeAspect="1"/>
          </p:cNvPicPr>
          <p:nvPr/>
        </p:nvPicPr>
        <p:blipFill>
          <a:blip r:embed="rId3"/>
          <a:stretch>
            <a:fillRect/>
          </a:stretch>
        </p:blipFill>
        <p:spPr>
          <a:xfrm>
            <a:off x="1145308" y="4231858"/>
            <a:ext cx="3317725" cy="2510688"/>
          </a:xfrm>
          <a:prstGeom prst="rect">
            <a:avLst/>
          </a:prstGeom>
        </p:spPr>
      </p:pic>
      <p:sp>
        <p:nvSpPr>
          <p:cNvPr id="8" name="Rectángulo 7"/>
          <p:cNvSpPr/>
          <p:nvPr/>
        </p:nvSpPr>
        <p:spPr>
          <a:xfrm>
            <a:off x="4645891" y="4231858"/>
            <a:ext cx="5800436" cy="1477328"/>
          </a:xfrm>
          <a:prstGeom prst="rect">
            <a:avLst/>
          </a:prstGeom>
        </p:spPr>
        <p:txBody>
          <a:bodyPr wrap="square">
            <a:spAutoFit/>
          </a:bodyPr>
          <a:lstStyle/>
          <a:p>
            <a:r>
              <a:rPr lang="es-MX" dirty="0"/>
              <a:t>La cantidad de crímenes cometidos, diferenciados por sexo (femenino y masculino). Cada barra representa una categoría específica de crímenes con las cifras exactas de cada sexo.</a:t>
            </a:r>
            <a:endParaRPr lang="es-CO" dirty="0"/>
          </a:p>
        </p:txBody>
      </p:sp>
    </p:spTree>
    <p:extLst>
      <p:ext uri="{BB962C8B-B14F-4D97-AF65-F5344CB8AC3E}">
        <p14:creationId xmlns:p14="http://schemas.microsoft.com/office/powerpoint/2010/main" val="140040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pic>
        <p:nvPicPr>
          <p:cNvPr id="4" name="Marcador de contenido 3">
            <a:extLst>
              <a:ext uri="{FF2B5EF4-FFF2-40B4-BE49-F238E27FC236}">
                <a16:creationId xmlns:a16="http://schemas.microsoft.com/office/drawing/2014/main" id="{D1691E79-D4F0-851B-697E-F9A0CB5803FB}"/>
              </a:ext>
            </a:extLst>
          </p:cNvPr>
          <p:cNvPicPr>
            <a:picLocks noGrp="1" noChangeAspect="1"/>
          </p:cNvPicPr>
          <p:nvPr>
            <p:ph idx="1"/>
          </p:nvPr>
        </p:nvPicPr>
        <p:blipFill>
          <a:blip r:embed="rId3"/>
          <a:stretch>
            <a:fillRect/>
          </a:stretch>
        </p:blipFill>
        <p:spPr>
          <a:xfrm>
            <a:off x="838200" y="1888729"/>
            <a:ext cx="6593536" cy="4336580"/>
          </a:xfrm>
          <a:prstGeom prst="rect">
            <a:avLst/>
          </a:prstGeom>
        </p:spPr>
      </p:pic>
      <p:sp>
        <p:nvSpPr>
          <p:cNvPr id="5" name="Rectángulo 4"/>
          <p:cNvSpPr/>
          <p:nvPr/>
        </p:nvSpPr>
        <p:spPr>
          <a:xfrm>
            <a:off x="7431735" y="2090019"/>
            <a:ext cx="4621720" cy="2862322"/>
          </a:xfrm>
          <a:prstGeom prst="rect">
            <a:avLst/>
          </a:prstGeom>
        </p:spPr>
        <p:txBody>
          <a:bodyPr wrap="square">
            <a:spAutoFit/>
          </a:bodyPr>
          <a:lstStyle/>
          <a:p>
            <a:r>
              <a:rPr lang="es-MX" sz="2000" dirty="0"/>
              <a:t>El grupo poblacional al que pertenecen las víctimas es otro factor que se tuvo en cuenta para  caracterizarlas. La Figura 13, nos permite ver cómo las personas pertenecientes al grupo "HISPANIC" (hispanos) son el grupo más afectado.</a:t>
            </a:r>
            <a:endParaRPr lang="es-CO" sz="2000" dirty="0"/>
          </a:p>
        </p:txBody>
      </p:sp>
    </p:spTree>
    <p:extLst>
      <p:ext uri="{BB962C8B-B14F-4D97-AF65-F5344CB8AC3E}">
        <p14:creationId xmlns:p14="http://schemas.microsoft.com/office/powerpoint/2010/main" val="256604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pic>
        <p:nvPicPr>
          <p:cNvPr id="4" name="Marcador de contenido 3">
            <a:extLst>
              <a:ext uri="{FF2B5EF4-FFF2-40B4-BE49-F238E27FC236}">
                <a16:creationId xmlns:a16="http://schemas.microsoft.com/office/drawing/2014/main" id="{6FED4057-350E-A24E-0078-07B40B6DFF16}"/>
              </a:ext>
            </a:extLst>
          </p:cNvPr>
          <p:cNvPicPr>
            <a:picLocks noGrp="1" noChangeAspect="1"/>
          </p:cNvPicPr>
          <p:nvPr>
            <p:ph idx="1"/>
          </p:nvPr>
        </p:nvPicPr>
        <p:blipFill>
          <a:blip r:embed="rId2"/>
          <a:stretch>
            <a:fillRect/>
          </a:stretch>
        </p:blipFill>
        <p:spPr>
          <a:xfrm>
            <a:off x="838200" y="1524434"/>
            <a:ext cx="3505689" cy="2286319"/>
          </a:xfrm>
          <a:prstGeom prst="rect">
            <a:avLst/>
          </a:prstGeom>
        </p:spPr>
      </p:pic>
      <p:sp>
        <p:nvSpPr>
          <p:cNvPr id="5" name="Rectángulo 4"/>
          <p:cNvSpPr/>
          <p:nvPr/>
        </p:nvSpPr>
        <p:spPr>
          <a:xfrm>
            <a:off x="838200" y="4158872"/>
            <a:ext cx="3505689" cy="2084910"/>
          </a:xfrm>
          <a:prstGeom prst="rect">
            <a:avLst/>
          </a:prstGeom>
        </p:spPr>
        <p:txBody>
          <a:bodyPr wrap="square">
            <a:spAutoFit/>
          </a:bodyPr>
          <a:lstStyle/>
          <a:p>
            <a:r>
              <a:rPr lang="es-MX" dirty="0"/>
              <a:t>El top 10 de los crímenes más populares, segmentados por el sexo de la víctima, donde ocupa el primer lugar el "VEHICLE-STOLEN" (robo de vehículo). </a:t>
            </a:r>
            <a:endParaRPr lang="es-CO" dirty="0"/>
          </a:p>
        </p:txBody>
      </p:sp>
      <p:pic>
        <p:nvPicPr>
          <p:cNvPr id="6" name="Imagen 5">
            <a:extLst>
              <a:ext uri="{FF2B5EF4-FFF2-40B4-BE49-F238E27FC236}">
                <a16:creationId xmlns:a16="http://schemas.microsoft.com/office/drawing/2014/main" id="{76654920-5BB7-C9F9-168C-9AC1AB7CEA94}"/>
              </a:ext>
            </a:extLst>
          </p:cNvPr>
          <p:cNvPicPr>
            <a:picLocks noChangeAspect="1"/>
          </p:cNvPicPr>
          <p:nvPr/>
        </p:nvPicPr>
        <p:blipFill>
          <a:blip r:embed="rId3"/>
          <a:stretch>
            <a:fillRect/>
          </a:stretch>
        </p:blipFill>
        <p:spPr>
          <a:xfrm>
            <a:off x="5449455" y="3581787"/>
            <a:ext cx="4156914" cy="2661995"/>
          </a:xfrm>
          <a:prstGeom prst="rect">
            <a:avLst/>
          </a:prstGeom>
        </p:spPr>
      </p:pic>
      <p:sp>
        <p:nvSpPr>
          <p:cNvPr id="7" name="Rectángulo 6"/>
          <p:cNvSpPr/>
          <p:nvPr/>
        </p:nvSpPr>
        <p:spPr>
          <a:xfrm>
            <a:off x="5449455" y="1690688"/>
            <a:ext cx="4156915" cy="1477328"/>
          </a:xfrm>
          <a:prstGeom prst="rect">
            <a:avLst/>
          </a:prstGeom>
        </p:spPr>
        <p:txBody>
          <a:bodyPr wrap="square">
            <a:spAutoFit/>
          </a:bodyPr>
          <a:lstStyle/>
          <a:p>
            <a:r>
              <a:rPr lang="es-MX" dirty="0"/>
              <a:t>Las 10 edades más comunes de las personas involucradas en crímenes, expresadas en términos de cantidad y porcentaje del total. </a:t>
            </a:r>
            <a:endParaRPr lang="es-CO" dirty="0"/>
          </a:p>
        </p:txBody>
      </p:sp>
    </p:spTree>
    <p:extLst>
      <p:ext uri="{BB962C8B-B14F-4D97-AF65-F5344CB8AC3E}">
        <p14:creationId xmlns:p14="http://schemas.microsoft.com/office/powerpoint/2010/main" val="1951086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pic>
        <p:nvPicPr>
          <p:cNvPr id="4" name="Marcador de contenido 3">
            <a:extLst>
              <a:ext uri="{FF2B5EF4-FFF2-40B4-BE49-F238E27FC236}">
                <a16:creationId xmlns:a16="http://schemas.microsoft.com/office/drawing/2014/main" id="{01D29440-AAA5-6E19-A8C5-3DDE0E28A349}"/>
              </a:ext>
            </a:extLst>
          </p:cNvPr>
          <p:cNvPicPr>
            <a:picLocks noGrp="1" noChangeAspect="1"/>
          </p:cNvPicPr>
          <p:nvPr>
            <p:ph idx="1"/>
          </p:nvPr>
        </p:nvPicPr>
        <p:blipFill>
          <a:blip r:embed="rId2"/>
          <a:stretch>
            <a:fillRect/>
          </a:stretch>
        </p:blipFill>
        <p:spPr>
          <a:xfrm>
            <a:off x="1025985" y="4524782"/>
            <a:ext cx="4605138" cy="1626636"/>
          </a:xfrm>
          <a:prstGeom prst="rect">
            <a:avLst/>
          </a:prstGeom>
        </p:spPr>
      </p:pic>
      <p:sp>
        <p:nvSpPr>
          <p:cNvPr id="5" name="Rectángulo 4"/>
          <p:cNvSpPr/>
          <p:nvPr/>
        </p:nvSpPr>
        <p:spPr>
          <a:xfrm>
            <a:off x="838200" y="1690688"/>
            <a:ext cx="4980709" cy="2585323"/>
          </a:xfrm>
          <a:prstGeom prst="rect">
            <a:avLst/>
          </a:prstGeom>
        </p:spPr>
        <p:txBody>
          <a:bodyPr wrap="square">
            <a:spAutoFit/>
          </a:bodyPr>
          <a:lstStyle/>
          <a:p>
            <a:r>
              <a:rPr lang="es-MX" dirty="0"/>
              <a:t>El área o división policial que más incidencias criminales tuvo a cargo fue "CENTRAL", con 60,123 incidencias, la cual tiene jurisdicción sobre los distritos de la ciudad de Los Ángeles: "</a:t>
            </a:r>
            <a:r>
              <a:rPr lang="es-MX" dirty="0" err="1"/>
              <a:t>Downtown</a:t>
            </a:r>
            <a:r>
              <a:rPr lang="es-MX" dirty="0"/>
              <a:t>", con 30,142 incidencias, "</a:t>
            </a:r>
            <a:r>
              <a:rPr lang="es-MX" dirty="0" err="1"/>
              <a:t>Chinatown</a:t>
            </a:r>
            <a:r>
              <a:rPr lang="es-MX" dirty="0"/>
              <a:t>", y con 29,981 incidencias criminales</a:t>
            </a:r>
            <a:endParaRPr lang="es-CO" dirty="0"/>
          </a:p>
        </p:txBody>
      </p:sp>
      <p:pic>
        <p:nvPicPr>
          <p:cNvPr id="6" name="Imagen 5">
            <a:extLst>
              <a:ext uri="{FF2B5EF4-FFF2-40B4-BE49-F238E27FC236}">
                <a16:creationId xmlns:a16="http://schemas.microsoft.com/office/drawing/2014/main" id="{644D4DE7-2EC6-762A-61FE-AE022D200493}"/>
              </a:ext>
            </a:extLst>
          </p:cNvPr>
          <p:cNvPicPr>
            <a:picLocks noChangeAspect="1"/>
          </p:cNvPicPr>
          <p:nvPr/>
        </p:nvPicPr>
        <p:blipFill>
          <a:blip r:embed="rId3"/>
          <a:stretch>
            <a:fillRect/>
          </a:stretch>
        </p:blipFill>
        <p:spPr>
          <a:xfrm>
            <a:off x="6640947" y="3275881"/>
            <a:ext cx="3648362" cy="3032556"/>
          </a:xfrm>
          <a:prstGeom prst="rect">
            <a:avLst/>
          </a:prstGeom>
        </p:spPr>
      </p:pic>
      <p:sp>
        <p:nvSpPr>
          <p:cNvPr id="7" name="Rectángulo 6"/>
          <p:cNvSpPr/>
          <p:nvPr/>
        </p:nvSpPr>
        <p:spPr>
          <a:xfrm>
            <a:off x="6216073" y="1461661"/>
            <a:ext cx="5763491" cy="1477328"/>
          </a:xfrm>
          <a:prstGeom prst="rect">
            <a:avLst/>
          </a:prstGeom>
        </p:spPr>
        <p:txBody>
          <a:bodyPr wrap="square">
            <a:spAutoFit/>
          </a:bodyPr>
          <a:lstStyle/>
          <a:p>
            <a:r>
              <a:rPr lang="es-MX" dirty="0"/>
              <a:t>En contraposición, en la Figura 16, podemos ver que la estación "FOOTHILL", con jurisdicción sobre 8 distritos, tiene el menor índice con 29,305 incidencias criminales.</a:t>
            </a:r>
            <a:endParaRPr lang="es-CO" dirty="0"/>
          </a:p>
        </p:txBody>
      </p:sp>
    </p:spTree>
    <p:extLst>
      <p:ext uri="{BB962C8B-B14F-4D97-AF65-F5344CB8AC3E}">
        <p14:creationId xmlns:p14="http://schemas.microsoft.com/office/powerpoint/2010/main" val="332786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pic>
        <p:nvPicPr>
          <p:cNvPr id="4" name="Marcador de contenido 3">
            <a:extLst>
              <a:ext uri="{FF2B5EF4-FFF2-40B4-BE49-F238E27FC236}">
                <a16:creationId xmlns:a16="http://schemas.microsoft.com/office/drawing/2014/main" id="{E551B0E2-A02E-9B11-2280-E6C6911E6D59}"/>
              </a:ext>
            </a:extLst>
          </p:cNvPr>
          <p:cNvPicPr>
            <a:picLocks noGrp="1" noChangeAspect="1"/>
          </p:cNvPicPr>
          <p:nvPr>
            <p:ph idx="1"/>
          </p:nvPr>
        </p:nvPicPr>
        <p:blipFill>
          <a:blip r:embed="rId2"/>
          <a:stretch>
            <a:fillRect/>
          </a:stretch>
        </p:blipFill>
        <p:spPr>
          <a:xfrm>
            <a:off x="989842" y="3856970"/>
            <a:ext cx="4459012" cy="2834658"/>
          </a:xfrm>
          <a:prstGeom prst="rect">
            <a:avLst/>
          </a:prstGeom>
        </p:spPr>
      </p:pic>
      <p:pic>
        <p:nvPicPr>
          <p:cNvPr id="5" name="Imagen 4">
            <a:extLst>
              <a:ext uri="{FF2B5EF4-FFF2-40B4-BE49-F238E27FC236}">
                <a16:creationId xmlns:a16="http://schemas.microsoft.com/office/drawing/2014/main" id="{DF392FA5-71F6-04B2-DB23-F94964AD541B}"/>
              </a:ext>
            </a:extLst>
          </p:cNvPr>
          <p:cNvPicPr>
            <a:picLocks noChangeAspect="1"/>
          </p:cNvPicPr>
          <p:nvPr/>
        </p:nvPicPr>
        <p:blipFill>
          <a:blip r:embed="rId3"/>
          <a:stretch>
            <a:fillRect/>
          </a:stretch>
        </p:blipFill>
        <p:spPr>
          <a:xfrm>
            <a:off x="6400796" y="3856971"/>
            <a:ext cx="4493901" cy="2834657"/>
          </a:xfrm>
          <a:prstGeom prst="rect">
            <a:avLst/>
          </a:prstGeom>
        </p:spPr>
      </p:pic>
      <p:sp>
        <p:nvSpPr>
          <p:cNvPr id="6" name="Rectángulo 5"/>
          <p:cNvSpPr/>
          <p:nvPr/>
        </p:nvSpPr>
        <p:spPr>
          <a:xfrm>
            <a:off x="707357" y="1584142"/>
            <a:ext cx="5023981" cy="2031325"/>
          </a:xfrm>
          <a:prstGeom prst="rect">
            <a:avLst/>
          </a:prstGeom>
        </p:spPr>
        <p:txBody>
          <a:bodyPr wrap="square">
            <a:spAutoFit/>
          </a:bodyPr>
          <a:lstStyle/>
          <a:p>
            <a:r>
              <a:rPr lang="es-MX" dirty="0"/>
              <a:t>En la categoría de zonas calientes, encontramos que en el top 10 de las escenas de ocurrencia de crímenes, la más frecuente es "STREET", lo que significa que el 32% de las incidencias criminales ocurren en la calle</a:t>
            </a:r>
            <a:endParaRPr lang="es-CO" dirty="0"/>
          </a:p>
        </p:txBody>
      </p:sp>
      <p:sp>
        <p:nvSpPr>
          <p:cNvPr id="7" name="Rectángulo 6"/>
          <p:cNvSpPr/>
          <p:nvPr/>
        </p:nvSpPr>
        <p:spPr>
          <a:xfrm>
            <a:off x="6321284" y="1584142"/>
            <a:ext cx="5032516" cy="2031325"/>
          </a:xfrm>
          <a:prstGeom prst="rect">
            <a:avLst/>
          </a:prstGeom>
        </p:spPr>
        <p:txBody>
          <a:bodyPr wrap="square">
            <a:spAutoFit/>
          </a:bodyPr>
          <a:lstStyle/>
          <a:p>
            <a:r>
              <a:rPr lang="es-MX" dirty="0"/>
              <a:t>Contrario al lugar más propicio para cometer un crimen, dentro del top 10, encontramos que en "RESTAURANT/FAST FOOD" (espacios de consumo de comida) es el lugar donde menos incidencias ocurrieron, con apenas el 1.6%</a:t>
            </a:r>
            <a:endParaRPr lang="es-CO" dirty="0"/>
          </a:p>
        </p:txBody>
      </p:sp>
    </p:spTree>
    <p:extLst>
      <p:ext uri="{BB962C8B-B14F-4D97-AF65-F5344CB8AC3E}">
        <p14:creationId xmlns:p14="http://schemas.microsoft.com/office/powerpoint/2010/main" val="2136441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Resultados</a:t>
            </a:r>
          </a:p>
        </p:txBody>
      </p:sp>
      <p:pic>
        <p:nvPicPr>
          <p:cNvPr id="4" name="Marcador de contenido 3">
            <a:extLst>
              <a:ext uri="{FF2B5EF4-FFF2-40B4-BE49-F238E27FC236}">
                <a16:creationId xmlns:a16="http://schemas.microsoft.com/office/drawing/2014/main" id="{8E2DF5F6-B837-00E6-D161-70C9BD1A6399}"/>
              </a:ext>
            </a:extLst>
          </p:cNvPr>
          <p:cNvPicPr>
            <a:picLocks noGrp="1" noChangeAspect="1"/>
          </p:cNvPicPr>
          <p:nvPr>
            <p:ph idx="1"/>
          </p:nvPr>
        </p:nvPicPr>
        <p:blipFill>
          <a:blip r:embed="rId2"/>
          <a:stretch>
            <a:fillRect/>
          </a:stretch>
        </p:blipFill>
        <p:spPr>
          <a:xfrm>
            <a:off x="838200" y="1364614"/>
            <a:ext cx="4204855" cy="5155953"/>
          </a:xfrm>
          <a:prstGeom prst="rect">
            <a:avLst/>
          </a:prstGeom>
        </p:spPr>
      </p:pic>
      <p:sp>
        <p:nvSpPr>
          <p:cNvPr id="5" name="Rectángulo 4"/>
          <p:cNvSpPr/>
          <p:nvPr/>
        </p:nvSpPr>
        <p:spPr>
          <a:xfrm>
            <a:off x="5257800" y="2459382"/>
            <a:ext cx="6096000" cy="2308324"/>
          </a:xfrm>
          <a:prstGeom prst="rect">
            <a:avLst/>
          </a:prstGeom>
        </p:spPr>
        <p:txBody>
          <a:bodyPr>
            <a:spAutoFit/>
          </a:bodyPr>
          <a:lstStyle/>
          <a:p>
            <a:r>
              <a:rPr lang="es-MX" sz="2400" dirty="0"/>
              <a:t>Se refleja que las armas más comunes en los crímenes, donde las victimas son hombres y mujeres, son las manos, armas de fuego desconocidas, pistolas semiautomáticas y cuchillos.</a:t>
            </a:r>
            <a:endParaRPr lang="es-CO" sz="2400" dirty="0"/>
          </a:p>
        </p:txBody>
      </p:sp>
    </p:spTree>
    <p:extLst>
      <p:ext uri="{BB962C8B-B14F-4D97-AF65-F5344CB8AC3E}">
        <p14:creationId xmlns:p14="http://schemas.microsoft.com/office/powerpoint/2010/main" val="185639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Análisis de Resultados</a:t>
            </a:r>
            <a:endParaRPr lang="es-CO" dirty="0"/>
          </a:p>
        </p:txBody>
      </p:sp>
      <p:sp>
        <p:nvSpPr>
          <p:cNvPr id="3" name="Marcador de contenido 2"/>
          <p:cNvSpPr>
            <a:spLocks noGrp="1"/>
          </p:cNvSpPr>
          <p:nvPr>
            <p:ph idx="1"/>
          </p:nvPr>
        </p:nvSpPr>
        <p:spPr>
          <a:xfrm>
            <a:off x="838200" y="1690688"/>
            <a:ext cx="10515600" cy="4067175"/>
          </a:xfrm>
        </p:spPr>
        <p:txBody>
          <a:bodyPr/>
          <a:lstStyle/>
          <a:p>
            <a:r>
              <a:rPr lang="es-MX" dirty="0"/>
              <a:t>El estudio identifica que los primeros trimestres de cada año presentan una mayor incidencia de crímenes</a:t>
            </a:r>
            <a:r>
              <a:rPr lang="es-MX" dirty="0">
                <a:solidFill>
                  <a:srgbClr val="000000"/>
                </a:solidFill>
                <a:latin typeface="Arial" panose="020B0604020202020204" pitchFamily="34" charset="0"/>
              </a:rPr>
              <a:t>,</a:t>
            </a:r>
            <a:r>
              <a:rPr lang="es-MX" dirty="0"/>
              <a:t> especialmente en 2021</a:t>
            </a:r>
            <a:r>
              <a:rPr lang="es-MX" dirty="0">
                <a:solidFill>
                  <a:srgbClr val="000000"/>
                </a:solidFill>
                <a:latin typeface="Arial" panose="020B0604020202020204" pitchFamily="34" charset="0"/>
              </a:rPr>
              <a:t>,</a:t>
            </a:r>
            <a:r>
              <a:rPr lang="es-MX" dirty="0"/>
              <a:t> 2022 y 2023</a:t>
            </a:r>
            <a:r>
              <a:rPr lang="es-MX" dirty="0">
                <a:solidFill>
                  <a:srgbClr val="000000"/>
                </a:solidFill>
                <a:latin typeface="Arial" panose="020B0604020202020204" pitchFamily="34" charset="0"/>
              </a:rPr>
              <a:t>.</a:t>
            </a:r>
          </a:p>
          <a:p>
            <a:r>
              <a:rPr lang="es-MX" dirty="0"/>
              <a:t>Las armas de fuego</a:t>
            </a:r>
            <a:r>
              <a:rPr lang="es-MX" dirty="0">
                <a:solidFill>
                  <a:srgbClr val="000000"/>
                </a:solidFill>
                <a:latin typeface="Arial" panose="020B0604020202020204" pitchFamily="34" charset="0"/>
              </a:rPr>
              <a:t>,</a:t>
            </a:r>
            <a:r>
              <a:rPr lang="es-MX" dirty="0"/>
              <a:t> especialmente las pistolas semiautomáticas</a:t>
            </a:r>
            <a:r>
              <a:rPr lang="es-MX" dirty="0">
                <a:solidFill>
                  <a:srgbClr val="000000"/>
                </a:solidFill>
                <a:latin typeface="Arial" panose="020B0604020202020204" pitchFamily="34" charset="0"/>
              </a:rPr>
              <a:t>,</a:t>
            </a:r>
            <a:r>
              <a:rPr lang="es-MX" dirty="0"/>
              <a:t> son responsables de una proporción significativa de delitos violentos</a:t>
            </a:r>
            <a:r>
              <a:rPr lang="es-MX" dirty="0">
                <a:solidFill>
                  <a:srgbClr val="000000"/>
                </a:solidFill>
                <a:latin typeface="Arial" panose="020B0604020202020204" pitchFamily="34" charset="0"/>
              </a:rPr>
              <a:t>,</a:t>
            </a:r>
            <a:r>
              <a:rPr lang="es-MX" dirty="0"/>
              <a:t> mientras que los cuchillos están frecuentemente involucrados en crímenes como asaltos y robos</a:t>
            </a:r>
            <a:r>
              <a:rPr lang="es-MX" dirty="0">
                <a:solidFill>
                  <a:srgbClr val="000000"/>
                </a:solidFill>
                <a:latin typeface="Arial" panose="020B0604020202020204" pitchFamily="34" charset="0"/>
              </a:rPr>
              <a:t>.</a:t>
            </a:r>
            <a:endParaRPr lang="es-CO" dirty="0"/>
          </a:p>
        </p:txBody>
      </p:sp>
    </p:spTree>
    <p:extLst>
      <p:ext uri="{BB962C8B-B14F-4D97-AF65-F5344CB8AC3E}">
        <p14:creationId xmlns:p14="http://schemas.microsoft.com/office/powerpoint/2010/main" val="229506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Conclusiones</a:t>
            </a:r>
          </a:p>
        </p:txBody>
      </p:sp>
      <p:sp>
        <p:nvSpPr>
          <p:cNvPr id="3" name="Marcador de contenido 2"/>
          <p:cNvSpPr>
            <a:spLocks noGrp="1"/>
          </p:cNvSpPr>
          <p:nvPr>
            <p:ph idx="1"/>
          </p:nvPr>
        </p:nvSpPr>
        <p:spPr/>
        <p:txBody>
          <a:bodyPr>
            <a:normAutofit lnSpcReduction="10000"/>
          </a:bodyPr>
          <a:lstStyle/>
          <a:p>
            <a:r>
              <a:rPr lang="es-MX" dirty="0"/>
              <a:t>Se razona que hay patrones claros en el comportamiento criminal en Los Ángeles entre 2020 y 2024</a:t>
            </a:r>
            <a:r>
              <a:rPr lang="es-MX" dirty="0">
                <a:solidFill>
                  <a:srgbClr val="000000"/>
                </a:solidFill>
                <a:latin typeface="Arial" panose="020B0604020202020204" pitchFamily="34" charset="0"/>
              </a:rPr>
              <a:t>,</a:t>
            </a:r>
            <a:r>
              <a:rPr lang="es-MX" dirty="0"/>
              <a:t> con picos en los primeros trimestres de cada año y en ciertas zonas geográficas</a:t>
            </a:r>
            <a:r>
              <a:rPr lang="es-MX" dirty="0">
                <a:solidFill>
                  <a:srgbClr val="000000"/>
                </a:solidFill>
                <a:latin typeface="Arial" panose="020B0604020202020204" pitchFamily="34" charset="0"/>
              </a:rPr>
              <a:t>.</a:t>
            </a:r>
            <a:r>
              <a:rPr lang="es-MX" dirty="0"/>
              <a:t> </a:t>
            </a:r>
          </a:p>
          <a:p>
            <a:r>
              <a:rPr lang="es-MX"/>
              <a:t>Futuras </a:t>
            </a:r>
            <a:r>
              <a:rPr lang="es-MX" dirty="0"/>
              <a:t>investigaciones deberían centrarse en el análisis de factores socioeconómicos y su influencia en los patrones delictivos</a:t>
            </a:r>
            <a:r>
              <a:rPr lang="es-MX" dirty="0">
                <a:solidFill>
                  <a:srgbClr val="000000"/>
                </a:solidFill>
                <a:latin typeface="Arial" panose="020B0604020202020204" pitchFamily="34" charset="0"/>
              </a:rPr>
              <a:t>,</a:t>
            </a:r>
            <a:r>
              <a:rPr lang="es-MX" dirty="0"/>
              <a:t> así como en la evaluación de la efectividad de las intervenciones implementadas a partir de este estudio</a:t>
            </a:r>
            <a:r>
              <a:rPr lang="es-MX">
                <a:solidFill>
                  <a:srgbClr val="000000"/>
                </a:solidFill>
                <a:latin typeface="Arial" panose="020B0604020202020204" pitchFamily="34" charset="0"/>
              </a:rPr>
              <a:t>.</a:t>
            </a:r>
            <a:r>
              <a:rPr lang="es-MX"/>
              <a:t> </a:t>
            </a:r>
          </a:p>
          <a:p>
            <a:r>
              <a:rPr lang="es-MX"/>
              <a:t>Se </a:t>
            </a:r>
            <a:r>
              <a:rPr lang="es-MX" dirty="0"/>
              <a:t>identificaron patrones claros de incremento de crímenes durante los primeros trimestres de cada año</a:t>
            </a:r>
            <a:r>
              <a:rPr lang="es-MX" dirty="0">
                <a:solidFill>
                  <a:srgbClr val="000000"/>
                </a:solidFill>
                <a:latin typeface="Arial" panose="020B0604020202020204" pitchFamily="34" charset="0"/>
              </a:rPr>
              <a:t>.</a:t>
            </a:r>
            <a:r>
              <a:rPr lang="es-MX" dirty="0"/>
              <a:t> La pandemia de COVID-19 ha tenido un impacto significativo en los patrones delictivos</a:t>
            </a:r>
            <a:r>
              <a:rPr lang="es-MX" dirty="0">
                <a:solidFill>
                  <a:srgbClr val="000000"/>
                </a:solidFill>
                <a:latin typeface="Arial" panose="020B0604020202020204" pitchFamily="34" charset="0"/>
              </a:rPr>
              <a:t>,</a:t>
            </a:r>
            <a:r>
              <a:rPr lang="es-MX" dirty="0"/>
              <a:t> alterando la dinámica social y económica de la ciudad</a:t>
            </a:r>
            <a:r>
              <a:rPr lang="es-MX" dirty="0">
                <a:solidFill>
                  <a:srgbClr val="000000"/>
                </a:solidFill>
                <a:latin typeface="Arial" panose="020B0604020202020204" pitchFamily="34" charset="0"/>
              </a:rPr>
              <a:t>.</a:t>
            </a:r>
            <a:endParaRPr lang="es-CO" dirty="0"/>
          </a:p>
        </p:txBody>
      </p:sp>
    </p:spTree>
    <p:extLst>
      <p:ext uri="{BB962C8B-B14F-4D97-AF65-F5344CB8AC3E}">
        <p14:creationId xmlns:p14="http://schemas.microsoft.com/office/powerpoint/2010/main" val="230569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1F0FBF-C896-382A-FE10-6FFF88F31310}"/>
              </a:ext>
            </a:extLst>
          </p:cNvPr>
          <p:cNvSpPr>
            <a:spLocks noGrp="1"/>
          </p:cNvSpPr>
          <p:nvPr>
            <p:ph type="title"/>
          </p:nvPr>
        </p:nvSpPr>
        <p:spPr/>
        <p:txBody>
          <a:bodyPr/>
          <a:lstStyle/>
          <a:p>
            <a:pPr algn="ctr"/>
            <a:r>
              <a:rPr lang="es-CO" dirty="0"/>
              <a:t>Contexto</a:t>
            </a:r>
          </a:p>
        </p:txBody>
      </p:sp>
      <p:sp>
        <p:nvSpPr>
          <p:cNvPr id="3" name="Marcador de contenido 2">
            <a:extLst>
              <a:ext uri="{FF2B5EF4-FFF2-40B4-BE49-F238E27FC236}">
                <a16:creationId xmlns:a16="http://schemas.microsoft.com/office/drawing/2014/main" id="{1D2723AE-E60B-7252-CBE7-67CC3164CDE5}"/>
              </a:ext>
            </a:extLst>
          </p:cNvPr>
          <p:cNvSpPr>
            <a:spLocks noGrp="1"/>
          </p:cNvSpPr>
          <p:nvPr>
            <p:ph idx="1"/>
          </p:nvPr>
        </p:nvSpPr>
        <p:spPr>
          <a:xfrm>
            <a:off x="5908964" y="1797915"/>
            <a:ext cx="5969000" cy="4362739"/>
          </a:xfrm>
        </p:spPr>
        <p:txBody>
          <a:bodyPr>
            <a:normAutofit/>
          </a:bodyPr>
          <a:lstStyle/>
          <a:p>
            <a:pPr marL="0" indent="0">
              <a:buNone/>
            </a:pPr>
            <a:r>
              <a:rPr lang="es-MX" dirty="0"/>
              <a:t>El comportamiento criminal en las grandes urbes es un tema de creciente interés y preocupación, particularmente en ciudades tan diversas y extensas como Los Ángeles, California.</a:t>
            </a:r>
            <a:endParaRPr lang="es-CO" dirty="0"/>
          </a:p>
        </p:txBody>
      </p:sp>
      <p:pic>
        <p:nvPicPr>
          <p:cNvPr id="6" name="Marcador de contenido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8200" y="1550822"/>
            <a:ext cx="4430486" cy="4394022"/>
          </a:xfrm>
          <a:prstGeom prst="rect">
            <a:avLst/>
          </a:prstGeom>
        </p:spPr>
      </p:pic>
    </p:spTree>
    <p:extLst>
      <p:ext uri="{BB962C8B-B14F-4D97-AF65-F5344CB8AC3E}">
        <p14:creationId xmlns:p14="http://schemas.microsoft.com/office/powerpoint/2010/main" val="283613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Referencias</a:t>
            </a:r>
          </a:p>
        </p:txBody>
      </p:sp>
      <p:sp>
        <p:nvSpPr>
          <p:cNvPr id="3" name="Marcador de contenido 2"/>
          <p:cNvSpPr>
            <a:spLocks noGrp="1"/>
          </p:cNvSpPr>
          <p:nvPr>
            <p:ph idx="1"/>
          </p:nvPr>
        </p:nvSpPr>
        <p:spPr>
          <a:xfrm>
            <a:off x="838200" y="2518352"/>
            <a:ext cx="10515600" cy="2312266"/>
          </a:xfrm>
        </p:spPr>
        <p:txBody>
          <a:bodyPr>
            <a:normAutofit/>
          </a:bodyPr>
          <a:lstStyle/>
          <a:p>
            <a:r>
              <a:rPr lang="es-MX" sz="1800" dirty="0"/>
              <a:t>J. J. Espinosa-Zúñiga, “Aplicación de metodología CRISP-DM para segmentación geográfica de una base de datos pública,” Ing. </a:t>
            </a:r>
            <a:r>
              <a:rPr lang="es-MX" sz="1800" dirty="0" err="1"/>
              <a:t>Investig</a:t>
            </a:r>
            <a:r>
              <a:rPr lang="es-MX" sz="1800" dirty="0"/>
              <a:t>. y </a:t>
            </a:r>
            <a:r>
              <a:rPr lang="es-MX" sz="1800" dirty="0" err="1"/>
              <a:t>Tecnol</a:t>
            </a:r>
            <a:r>
              <a:rPr lang="es-MX" sz="1800" dirty="0"/>
              <a:t>., vol. 21, no. 1, pp. 1–13, </a:t>
            </a:r>
            <a:r>
              <a:rPr lang="es-MX" sz="1800" dirty="0" err="1"/>
              <a:t>Jan</a:t>
            </a:r>
            <a:r>
              <a:rPr lang="es-MX" sz="1800" dirty="0"/>
              <a:t>. 2020, </a:t>
            </a:r>
            <a:r>
              <a:rPr lang="es-MX" sz="1800" dirty="0" err="1"/>
              <a:t>doi</a:t>
            </a:r>
            <a:r>
              <a:rPr lang="es-MX" sz="1800" dirty="0"/>
              <a:t>: 10.22201/FI.25940732E.2020.21N1.008. </a:t>
            </a:r>
          </a:p>
          <a:p>
            <a:r>
              <a:rPr lang="es-MX" sz="1800" dirty="0"/>
              <a:t>15 J. M. </a:t>
            </a:r>
            <a:r>
              <a:rPr lang="es-MX" sz="1800" dirty="0" err="1"/>
              <a:t>Moine</a:t>
            </a:r>
            <a:r>
              <a:rPr lang="es-MX" sz="1800" dirty="0"/>
              <a:t>, S. E. Gordillo, and A. S. </a:t>
            </a:r>
            <a:r>
              <a:rPr lang="es-MX" sz="1800" dirty="0" err="1"/>
              <a:t>Haedo</a:t>
            </a:r>
            <a:r>
              <a:rPr lang="es-MX" sz="1800" dirty="0"/>
              <a:t>, “Análisis comparativo de metodologías para la gestión de proyectos de minería de datos,” 2011, </a:t>
            </a:r>
            <a:r>
              <a:rPr lang="es-MX" sz="1800" dirty="0" err="1"/>
              <a:t>Accessed</a:t>
            </a:r>
            <a:r>
              <a:rPr lang="es-MX" sz="1800" dirty="0"/>
              <a:t>: </a:t>
            </a:r>
            <a:r>
              <a:rPr lang="es-MX" sz="1800" dirty="0" err="1"/>
              <a:t>May</a:t>
            </a:r>
            <a:r>
              <a:rPr lang="es-MX" sz="1800" dirty="0"/>
              <a:t> 05, 2024. [Online]. </a:t>
            </a:r>
            <a:r>
              <a:rPr lang="es-MX" sz="1800" dirty="0" err="1"/>
              <a:t>Available</a:t>
            </a:r>
            <a:r>
              <a:rPr lang="es-MX" sz="1800" dirty="0"/>
              <a:t>: http://sedici.unlp.edu.ar/handle/10915/18749.</a:t>
            </a:r>
            <a:endParaRPr lang="es-CO" sz="1800" dirty="0"/>
          </a:p>
          <a:p>
            <a:endParaRPr lang="es-CO" sz="1800" dirty="0"/>
          </a:p>
        </p:txBody>
      </p:sp>
    </p:spTree>
    <p:extLst>
      <p:ext uri="{BB962C8B-B14F-4D97-AF65-F5344CB8AC3E}">
        <p14:creationId xmlns:p14="http://schemas.microsoft.com/office/powerpoint/2010/main" val="158504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6FA71-4F46-B2A8-309B-7762AC8DCFCF}"/>
              </a:ext>
            </a:extLst>
          </p:cNvPr>
          <p:cNvSpPr>
            <a:spLocks noGrp="1"/>
          </p:cNvSpPr>
          <p:nvPr>
            <p:ph type="title"/>
          </p:nvPr>
        </p:nvSpPr>
        <p:spPr/>
        <p:txBody>
          <a:bodyPr/>
          <a:lstStyle/>
          <a:p>
            <a:pPr algn="ctr"/>
            <a:r>
              <a:rPr lang="es-CO" dirty="0"/>
              <a:t>Objetivos</a:t>
            </a:r>
          </a:p>
        </p:txBody>
      </p:sp>
      <p:sp>
        <p:nvSpPr>
          <p:cNvPr id="3" name="Marcador de contenido 2">
            <a:extLst>
              <a:ext uri="{FF2B5EF4-FFF2-40B4-BE49-F238E27FC236}">
                <a16:creationId xmlns:a16="http://schemas.microsoft.com/office/drawing/2014/main" id="{6376BA3F-C2E0-12BB-74AB-7D1B13E9306F}"/>
              </a:ext>
            </a:extLst>
          </p:cNvPr>
          <p:cNvSpPr>
            <a:spLocks noGrp="1"/>
          </p:cNvSpPr>
          <p:nvPr>
            <p:ph idx="1"/>
          </p:nvPr>
        </p:nvSpPr>
        <p:spPr>
          <a:xfrm>
            <a:off x="5059218" y="1382279"/>
            <a:ext cx="6698673" cy="4796848"/>
          </a:xfrm>
        </p:spPr>
        <p:txBody>
          <a:bodyPr>
            <a:normAutofit/>
          </a:bodyPr>
          <a:lstStyle/>
          <a:p>
            <a:r>
              <a:rPr lang="es-MX" sz="2400" dirty="0"/>
              <a:t>Analizar las características demográficas (edad, género, ascendencia) de las víctimas de crímenes en Los Ángeles.</a:t>
            </a:r>
          </a:p>
          <a:p>
            <a:r>
              <a:rPr lang="es-MX" sz="2400" dirty="0"/>
              <a:t>Identificar patrones en las características de las víctimas para informar políticas de apoyo y prevención.</a:t>
            </a:r>
          </a:p>
          <a:p>
            <a:r>
              <a:rPr lang="es-MX" sz="2400" dirty="0"/>
              <a:t>Determinar las áreas geográficas con mayor incidencia de criminalidad en Los Ángeles.</a:t>
            </a:r>
            <a:endParaRPr lang="es-CO" sz="2400"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7" y="1280679"/>
            <a:ext cx="4184073" cy="4624502"/>
          </a:xfrm>
          <a:prstGeom prst="rect">
            <a:avLst/>
          </a:prstGeom>
        </p:spPr>
      </p:pic>
    </p:spTree>
    <p:extLst>
      <p:ext uri="{BB962C8B-B14F-4D97-AF65-F5344CB8AC3E}">
        <p14:creationId xmlns:p14="http://schemas.microsoft.com/office/powerpoint/2010/main" val="27548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Materiales y Método</a:t>
            </a:r>
          </a:p>
        </p:txBody>
      </p:sp>
      <p:pic>
        <p:nvPicPr>
          <p:cNvPr id="4" name="Marcador de contenido 4">
            <a:extLst>
              <a:ext uri="{FF2B5EF4-FFF2-40B4-BE49-F238E27FC236}">
                <a16:creationId xmlns:a16="http://schemas.microsoft.com/office/drawing/2014/main" id="{1834E6C7-7F70-7D21-A75C-1D730EEE5D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70619" y="1511589"/>
            <a:ext cx="3819384" cy="3679407"/>
          </a:xfrm>
        </p:spPr>
      </p:pic>
      <p:sp>
        <p:nvSpPr>
          <p:cNvPr id="5" name="Rectángulo 4"/>
          <p:cNvSpPr/>
          <p:nvPr/>
        </p:nvSpPr>
        <p:spPr>
          <a:xfrm>
            <a:off x="692727" y="2025411"/>
            <a:ext cx="6459683" cy="3046988"/>
          </a:xfrm>
          <a:prstGeom prst="rect">
            <a:avLst/>
          </a:prstGeom>
        </p:spPr>
        <p:txBody>
          <a:bodyPr wrap="square">
            <a:spAutoFit/>
          </a:bodyPr>
          <a:lstStyle/>
          <a:p>
            <a:r>
              <a:rPr lang="es-MX" sz="2400" dirty="0"/>
              <a:t>En la actualidad, existen múltiples metodologías que facilitan el análisis de datos y la extracción de </a:t>
            </a:r>
          </a:p>
          <a:p>
            <a:r>
              <a:rPr lang="es-MX" sz="2400" dirty="0"/>
              <a:t>información relevante. Una de las más reconocidas es CRISP-DM (Cross </a:t>
            </a:r>
            <a:r>
              <a:rPr lang="es-MX" sz="2400" dirty="0" err="1"/>
              <a:t>Industry</a:t>
            </a:r>
            <a:r>
              <a:rPr lang="es-MX" sz="2400" dirty="0"/>
              <a:t> Standard </a:t>
            </a:r>
            <a:r>
              <a:rPr lang="es-MX" sz="2400" dirty="0" err="1"/>
              <a:t>Process</a:t>
            </a:r>
            <a:r>
              <a:rPr lang="es-MX" sz="2400" dirty="0"/>
              <a:t> </a:t>
            </a:r>
            <a:r>
              <a:rPr lang="es-MX" sz="2400" dirty="0" err="1"/>
              <a:t>for</a:t>
            </a:r>
            <a:r>
              <a:rPr lang="es-MX" sz="2400" dirty="0"/>
              <a:t> </a:t>
            </a:r>
          </a:p>
          <a:p>
            <a:r>
              <a:rPr lang="es-MX" sz="2400" dirty="0"/>
              <a:t>Data </a:t>
            </a:r>
            <a:r>
              <a:rPr lang="es-MX" sz="2400" dirty="0" err="1"/>
              <a:t>Mining</a:t>
            </a:r>
            <a:r>
              <a:rPr lang="es-MX" sz="2400" dirty="0"/>
              <a:t>).</a:t>
            </a:r>
            <a:endParaRPr lang="es-CO" sz="2400" dirty="0"/>
          </a:p>
        </p:txBody>
      </p:sp>
    </p:spTree>
    <p:extLst>
      <p:ext uri="{BB962C8B-B14F-4D97-AF65-F5344CB8AC3E}">
        <p14:creationId xmlns:p14="http://schemas.microsoft.com/office/powerpoint/2010/main" val="347108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1. Comprensión del negocio</a:t>
            </a:r>
          </a:p>
        </p:txBody>
      </p:sp>
      <p:pic>
        <p:nvPicPr>
          <p:cNvPr id="4" name="Marcador de contenido 3">
            <a:extLst>
              <a:ext uri="{FF2B5EF4-FFF2-40B4-BE49-F238E27FC236}">
                <a16:creationId xmlns:a16="http://schemas.microsoft.com/office/drawing/2014/main" id="{1C5D6083-4CCA-3E97-6E66-4C4E54E5EAD2}"/>
              </a:ext>
            </a:extLst>
          </p:cNvPr>
          <p:cNvPicPr>
            <a:picLocks noGrp="1" noChangeAspect="1"/>
          </p:cNvPicPr>
          <p:nvPr>
            <p:ph idx="1"/>
          </p:nvPr>
        </p:nvPicPr>
        <p:blipFill>
          <a:blip r:embed="rId2"/>
          <a:stretch>
            <a:fillRect/>
          </a:stretch>
        </p:blipFill>
        <p:spPr>
          <a:xfrm>
            <a:off x="1209964" y="1656294"/>
            <a:ext cx="10023764" cy="3708167"/>
          </a:xfrm>
          <a:prstGeom prst="rect">
            <a:avLst/>
          </a:prstGeom>
        </p:spPr>
      </p:pic>
    </p:spTree>
    <p:extLst>
      <p:ext uri="{BB962C8B-B14F-4D97-AF65-F5344CB8AC3E}">
        <p14:creationId xmlns:p14="http://schemas.microsoft.com/office/powerpoint/2010/main" val="59434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2. Comprensión de los datos</a:t>
            </a:r>
            <a:endParaRPr lang="es-CO" dirty="0"/>
          </a:p>
        </p:txBody>
      </p:sp>
      <p:pic>
        <p:nvPicPr>
          <p:cNvPr id="7" name="Marcador de contenido 3">
            <a:extLst>
              <a:ext uri="{FF2B5EF4-FFF2-40B4-BE49-F238E27FC236}">
                <a16:creationId xmlns:a16="http://schemas.microsoft.com/office/drawing/2014/main" id="{DD28B60E-F7E8-210E-2BE2-BD936D193D0F}"/>
              </a:ext>
            </a:extLst>
          </p:cNvPr>
          <p:cNvPicPr>
            <a:picLocks noGrp="1" noChangeAspect="1"/>
          </p:cNvPicPr>
          <p:nvPr>
            <p:ph idx="1"/>
          </p:nvPr>
        </p:nvPicPr>
        <p:blipFill>
          <a:blip r:embed="rId2"/>
          <a:stretch>
            <a:fillRect/>
          </a:stretch>
        </p:blipFill>
        <p:spPr>
          <a:xfrm>
            <a:off x="967509" y="1548369"/>
            <a:ext cx="10515600" cy="2578287"/>
          </a:xfrm>
          <a:prstGeom prst="rect">
            <a:avLst/>
          </a:prstGeom>
        </p:spPr>
      </p:pic>
      <p:pic>
        <p:nvPicPr>
          <p:cNvPr id="8" name="Imagen 7">
            <a:extLst>
              <a:ext uri="{FF2B5EF4-FFF2-40B4-BE49-F238E27FC236}">
                <a16:creationId xmlns:a16="http://schemas.microsoft.com/office/drawing/2014/main" id="{426448D7-7ACE-BD21-28CF-CBD27BCC8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509" y="4340263"/>
            <a:ext cx="2263140" cy="2281555"/>
          </a:xfrm>
          <a:prstGeom prst="rect">
            <a:avLst/>
          </a:prstGeom>
        </p:spPr>
      </p:pic>
      <p:pic>
        <p:nvPicPr>
          <p:cNvPr id="9" name="Imagen 8">
            <a:extLst>
              <a:ext uri="{FF2B5EF4-FFF2-40B4-BE49-F238E27FC236}">
                <a16:creationId xmlns:a16="http://schemas.microsoft.com/office/drawing/2014/main" id="{912573FD-A774-B6E4-38E5-BF785FF2D21F}"/>
              </a:ext>
            </a:extLst>
          </p:cNvPr>
          <p:cNvPicPr>
            <a:picLocks noChangeAspect="1"/>
          </p:cNvPicPr>
          <p:nvPr/>
        </p:nvPicPr>
        <p:blipFill>
          <a:blip r:embed="rId4"/>
          <a:stretch>
            <a:fillRect/>
          </a:stretch>
        </p:blipFill>
        <p:spPr>
          <a:xfrm>
            <a:off x="4352327" y="4340263"/>
            <a:ext cx="5221972" cy="2185938"/>
          </a:xfrm>
          <a:prstGeom prst="rect">
            <a:avLst/>
          </a:prstGeom>
        </p:spPr>
      </p:pic>
    </p:spTree>
    <p:extLst>
      <p:ext uri="{BB962C8B-B14F-4D97-AF65-F5344CB8AC3E}">
        <p14:creationId xmlns:p14="http://schemas.microsoft.com/office/powerpoint/2010/main" val="283868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dirty="0"/>
              <a:t>3. Preparación de los datos</a:t>
            </a:r>
            <a:endParaRPr lang="es-CO" dirty="0"/>
          </a:p>
        </p:txBody>
      </p:sp>
      <p:sp>
        <p:nvSpPr>
          <p:cNvPr id="3" name="Marcador de contenido 2"/>
          <p:cNvSpPr>
            <a:spLocks noGrp="1"/>
          </p:cNvSpPr>
          <p:nvPr>
            <p:ph idx="1"/>
          </p:nvPr>
        </p:nvSpPr>
        <p:spPr>
          <a:xfrm>
            <a:off x="838200" y="1825625"/>
            <a:ext cx="10515600" cy="3679248"/>
          </a:xfrm>
        </p:spPr>
        <p:txBody>
          <a:bodyPr>
            <a:normAutofit/>
          </a:bodyPr>
          <a:lstStyle/>
          <a:p>
            <a:r>
              <a:rPr lang="es-MX" sz="2000" dirty="0"/>
              <a:t>Se aplica la transformación de manera uniforme en todo el conjunto de datos.</a:t>
            </a:r>
          </a:p>
          <a:p>
            <a:r>
              <a:rPr lang="es-MX" sz="2000" dirty="0"/>
              <a:t>En el manejo de datos nulos y atípicos, Se evaluó la naturaleza y la importancia de los campos con datos nulos. Se decide si eliminar los campos con datos nulos, teniendo en cuenta los valores faltantes o dejar estos campos con datos nulos según lo que sea necesario.</a:t>
            </a:r>
          </a:p>
          <a:p>
            <a:r>
              <a:rPr lang="es-MX" sz="2000" dirty="0"/>
              <a:t>Luego de realizar el proceso de exploración y análisis del DataSet se procedió a eliminar algunas columnas y reemplazar sus nombres en vista de que no son de relevancia para alcanzar los objetivos planteados.</a:t>
            </a:r>
          </a:p>
          <a:p>
            <a:endParaRPr lang="es-CO" sz="2000" dirty="0"/>
          </a:p>
        </p:txBody>
      </p:sp>
    </p:spTree>
    <p:extLst>
      <p:ext uri="{BB962C8B-B14F-4D97-AF65-F5344CB8AC3E}">
        <p14:creationId xmlns:p14="http://schemas.microsoft.com/office/powerpoint/2010/main" val="251496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4. Modelado</a:t>
            </a:r>
          </a:p>
        </p:txBody>
      </p:sp>
      <p:pic>
        <p:nvPicPr>
          <p:cNvPr id="4" name="Marcador de contenido 3">
            <a:extLst>
              <a:ext uri="{FF2B5EF4-FFF2-40B4-BE49-F238E27FC236}">
                <a16:creationId xmlns:a16="http://schemas.microsoft.com/office/drawing/2014/main" id="{90127253-6492-947D-FF69-59F7420F059F}"/>
              </a:ext>
            </a:extLst>
          </p:cNvPr>
          <p:cNvPicPr>
            <a:picLocks noGrp="1" noChangeAspect="1"/>
          </p:cNvPicPr>
          <p:nvPr>
            <p:ph idx="1"/>
          </p:nvPr>
        </p:nvPicPr>
        <p:blipFill>
          <a:blip r:embed="rId2"/>
          <a:stretch>
            <a:fillRect/>
          </a:stretch>
        </p:blipFill>
        <p:spPr>
          <a:xfrm>
            <a:off x="450251" y="1690688"/>
            <a:ext cx="5528005" cy="4351338"/>
          </a:xfrm>
          <a:prstGeom prst="rect">
            <a:avLst/>
          </a:prstGeom>
        </p:spPr>
      </p:pic>
      <p:sp>
        <p:nvSpPr>
          <p:cNvPr id="5" name="Rectángulo 4"/>
          <p:cNvSpPr/>
          <p:nvPr/>
        </p:nvSpPr>
        <p:spPr>
          <a:xfrm>
            <a:off x="6262254" y="2231497"/>
            <a:ext cx="5562620" cy="2862322"/>
          </a:xfrm>
          <a:prstGeom prst="rect">
            <a:avLst/>
          </a:prstGeom>
        </p:spPr>
        <p:txBody>
          <a:bodyPr wrap="square">
            <a:spAutoFit/>
          </a:bodyPr>
          <a:lstStyle/>
          <a:p>
            <a:r>
              <a:rPr lang="es-MX" sz="2000" dirty="0"/>
              <a:t>En la fase de modelado, se destaca el modelo dimensional o de estrella. El diseño del almacén de datos dimensional se basa en el esquema en estrella. El término 'esquema en estrella' hace referencia a la combinación de una tabla de hechos con varias tablas dimensionales.</a:t>
            </a:r>
          </a:p>
        </p:txBody>
      </p:sp>
    </p:spTree>
    <p:extLst>
      <p:ext uri="{BB962C8B-B14F-4D97-AF65-F5344CB8AC3E}">
        <p14:creationId xmlns:p14="http://schemas.microsoft.com/office/powerpoint/2010/main" val="170425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5. Evaluación</a:t>
            </a:r>
          </a:p>
        </p:txBody>
      </p:sp>
      <p:sp>
        <p:nvSpPr>
          <p:cNvPr id="3" name="Marcador de contenido 2"/>
          <p:cNvSpPr>
            <a:spLocks noGrp="1"/>
          </p:cNvSpPr>
          <p:nvPr>
            <p:ph idx="1"/>
          </p:nvPr>
        </p:nvSpPr>
        <p:spPr/>
        <p:txBody>
          <a:bodyPr>
            <a:normAutofit/>
          </a:bodyPr>
          <a:lstStyle/>
          <a:p>
            <a:pPr marL="228600" lvl="1">
              <a:spcBef>
                <a:spcPts val="1000"/>
              </a:spcBef>
            </a:pPr>
            <a:r>
              <a:rPr lang="es-MX" dirty="0"/>
              <a:t>Las tablas de dimensiones están bien normalizadas. Cada tabla almacena un conjunto de datos distinto y coherente, y las tablas no están duplicadas.</a:t>
            </a:r>
          </a:p>
          <a:p>
            <a:pPr marL="228600" lvl="1">
              <a:spcBef>
                <a:spcPts val="1000"/>
              </a:spcBef>
            </a:pPr>
            <a:r>
              <a:rPr lang="es-MX" dirty="0"/>
              <a:t>Las tablas de dimensiones están relacionadas entre sí de forma lógica. Las tablas se relacionan entre sí mediante claves foráneas, lo que permite consultar y analizar los datos de forma eficaz.</a:t>
            </a:r>
          </a:p>
          <a:p>
            <a:pPr marL="228600" lvl="1">
              <a:spcBef>
                <a:spcPts val="1000"/>
              </a:spcBef>
            </a:pPr>
            <a:r>
              <a:rPr lang="es-MX" b="1" dirty="0"/>
              <a:t>El modelo es flexible y ampliable</a:t>
            </a:r>
            <a:r>
              <a:rPr lang="es-MX" dirty="0"/>
              <a:t>. Se pueden añadir nuevas tablas de dimensiones al modelo a medida que se necesiten datos adicionales.</a:t>
            </a:r>
          </a:p>
          <a:p>
            <a:endParaRPr lang="es-CO" dirty="0"/>
          </a:p>
        </p:txBody>
      </p:sp>
    </p:spTree>
    <p:extLst>
      <p:ext uri="{BB962C8B-B14F-4D97-AF65-F5344CB8AC3E}">
        <p14:creationId xmlns:p14="http://schemas.microsoft.com/office/powerpoint/2010/main" val="280881108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68</TotalTime>
  <Words>1466</Words>
  <Application>Microsoft Office PowerPoint</Application>
  <PresentationFormat>Panorámica</PresentationFormat>
  <Paragraphs>68</Paragraphs>
  <Slides>20</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Gill Sans MT</vt:lpstr>
      <vt:lpstr>Galería</vt:lpstr>
      <vt:lpstr>ESTUDIO SOBRE EL COMPORTAMIENTO CRIMINAL EN LA  CIUDAD DE LOS ÁNGELES - CALIFORNIA DESDE 2020 HASTA  2024</vt:lpstr>
      <vt:lpstr>Contexto</vt:lpstr>
      <vt:lpstr>Objetivos</vt:lpstr>
      <vt:lpstr>Materiales y Método</vt:lpstr>
      <vt:lpstr>1. Comprensión del negocio</vt:lpstr>
      <vt:lpstr>2. Comprensión de los datos</vt:lpstr>
      <vt:lpstr>3. Preparación de los datos</vt:lpstr>
      <vt:lpstr>4. Modelado</vt:lpstr>
      <vt:lpstr>5. Evaluación</vt:lpstr>
      <vt:lpstr>6. Implementación</vt:lpstr>
      <vt:lpstr>Resultados</vt:lpstr>
      <vt:lpstr>Resultados</vt:lpstr>
      <vt:lpstr>Resultados</vt:lpstr>
      <vt:lpstr>Resultados</vt:lpstr>
      <vt:lpstr>Resultados</vt:lpstr>
      <vt:lpstr>Resultados</vt:lpstr>
      <vt:lpstr>Resultados</vt:lpstr>
      <vt:lpstr>Análisis de Resultados</vt:lpstr>
      <vt:lpstr>Conclusiones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Ana Milé MuñozClaros</dc:creator>
  <cp:lastModifiedBy>Isaac Sofan</cp:lastModifiedBy>
  <cp:revision>39</cp:revision>
  <dcterms:created xsi:type="dcterms:W3CDTF">2024-02-20T19:43:22Z</dcterms:created>
  <dcterms:modified xsi:type="dcterms:W3CDTF">2025-10-30T20:25:23Z</dcterms:modified>
</cp:coreProperties>
</file>