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6" d="100"/>
          <a:sy n="66" d="100"/>
        </p:scale>
        <p:origin x="668"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363191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138267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0ADBB5-3BDD-4FA6-8871-53DAA0BC81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34436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37317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0ADBB5-3BDD-4FA6-8871-53DAA0BC81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2602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3121839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116300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258127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58304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8CF5F-FD67-4539-956D-20DB87322158}"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256297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1228452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68CF5F-FD67-4539-956D-20DB87322158}" type="datetimeFigureOut">
              <a:rPr lang="en-US" smtClean="0"/>
              <a:t>3/1/2024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406658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68CF5F-FD67-4539-956D-20DB87322158}" type="datetimeFigureOut">
              <a:rPr lang="en-US" smtClean="0"/>
              <a:t>3/1/2024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2197629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68CF5F-FD67-4539-956D-20DB87322158}" type="datetimeFigureOut">
              <a:rPr lang="en-US" smtClean="0"/>
              <a:t>3/1/2024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373758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40380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8CF5F-FD67-4539-956D-20DB87322158}" type="datetimeFigureOut">
              <a:rPr lang="en-US" smtClean="0"/>
              <a:t>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50ADBB5-3BDD-4FA6-8871-53DAA0BC8186}" type="slidenum">
              <a:rPr lang="en-US" smtClean="0"/>
              <a:t>‹#›</a:t>
            </a:fld>
            <a:endParaRPr lang="en-US"/>
          </a:p>
        </p:txBody>
      </p:sp>
    </p:spTree>
    <p:extLst>
      <p:ext uri="{BB962C8B-B14F-4D97-AF65-F5344CB8AC3E}">
        <p14:creationId xmlns:p14="http://schemas.microsoft.com/office/powerpoint/2010/main" val="179326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68CF5F-FD67-4539-956D-20DB87322158}" type="datetimeFigureOut">
              <a:rPr lang="en-US" smtClean="0"/>
              <a:t>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50ADBB5-3BDD-4FA6-8871-53DAA0BC8186}" type="slidenum">
              <a:rPr lang="en-US" smtClean="0"/>
              <a:t>‹#›</a:t>
            </a:fld>
            <a:endParaRPr lang="en-US"/>
          </a:p>
        </p:txBody>
      </p:sp>
    </p:spTree>
    <p:extLst>
      <p:ext uri="{BB962C8B-B14F-4D97-AF65-F5344CB8AC3E}">
        <p14:creationId xmlns:p14="http://schemas.microsoft.com/office/powerpoint/2010/main" val="4065410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AE6A-1B78-4B21-8861-64A5E79E1CE3}"/>
              </a:ext>
            </a:extLst>
          </p:cNvPr>
          <p:cNvSpPr>
            <a:spLocks noGrp="1"/>
          </p:cNvSpPr>
          <p:nvPr>
            <p:ph type="ctrTitle"/>
          </p:nvPr>
        </p:nvSpPr>
        <p:spPr/>
        <p:txBody>
          <a:bodyPr/>
          <a:lstStyle/>
          <a:p>
            <a:r>
              <a:rPr lang="en-US" dirty="0"/>
              <a:t>Data Analysis</a:t>
            </a:r>
          </a:p>
        </p:txBody>
      </p:sp>
      <p:sp>
        <p:nvSpPr>
          <p:cNvPr id="3" name="Subtitle 2">
            <a:extLst>
              <a:ext uri="{FF2B5EF4-FFF2-40B4-BE49-F238E27FC236}">
                <a16:creationId xmlns:a16="http://schemas.microsoft.com/office/drawing/2014/main" id="{AD0D3FE7-DF5B-47B7-80B7-02051F4C26CB}"/>
              </a:ext>
            </a:extLst>
          </p:cNvPr>
          <p:cNvSpPr>
            <a:spLocks noGrp="1"/>
          </p:cNvSpPr>
          <p:nvPr>
            <p:ph type="subTitle" idx="1"/>
          </p:nvPr>
        </p:nvSpPr>
        <p:spPr/>
        <p:txBody>
          <a:bodyPr/>
          <a:lstStyle/>
          <a:p>
            <a:r>
              <a:rPr lang="en-US" dirty="0"/>
              <a:t>ACA class 2024</a:t>
            </a:r>
          </a:p>
        </p:txBody>
      </p:sp>
    </p:spTree>
    <p:extLst>
      <p:ext uri="{BB962C8B-B14F-4D97-AF65-F5344CB8AC3E}">
        <p14:creationId xmlns:p14="http://schemas.microsoft.com/office/powerpoint/2010/main" val="3063652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F3B34-9088-42AB-961A-7AF83A62817B}"/>
              </a:ext>
            </a:extLst>
          </p:cNvPr>
          <p:cNvSpPr>
            <a:spLocks noGrp="1"/>
          </p:cNvSpPr>
          <p:nvPr>
            <p:ph type="title"/>
          </p:nvPr>
        </p:nvSpPr>
        <p:spPr>
          <a:xfrm>
            <a:off x="1626668" y="818148"/>
            <a:ext cx="9727131" cy="115504"/>
          </a:xfrm>
        </p:spPr>
        <p:txBody>
          <a:bodyPr>
            <a:normAutofit fontScale="90000"/>
          </a:bodyPr>
          <a:lstStyle/>
          <a:p>
            <a:r>
              <a:rPr lang="en-US" b="0" i="0" dirty="0">
                <a:solidFill>
                  <a:srgbClr val="383838"/>
                </a:solidFill>
                <a:effectLst/>
                <a:latin typeface="Inter"/>
              </a:rPr>
              <a:t>What is Data Analysis?</a:t>
            </a:r>
            <a:br>
              <a:rPr lang="en-US" b="0" i="0" dirty="0">
                <a:solidFill>
                  <a:srgbClr val="383838"/>
                </a:solidFill>
                <a:effectLst/>
                <a:latin typeface="Inter"/>
              </a:rPr>
            </a:br>
            <a:endParaRPr lang="en-US" dirty="0"/>
          </a:p>
        </p:txBody>
      </p:sp>
      <p:sp>
        <p:nvSpPr>
          <p:cNvPr id="3" name="Content Placeholder 2">
            <a:extLst>
              <a:ext uri="{FF2B5EF4-FFF2-40B4-BE49-F238E27FC236}">
                <a16:creationId xmlns:a16="http://schemas.microsoft.com/office/drawing/2014/main" id="{9EA2B7C1-12F6-4E34-85F9-BECDE7DFF606}"/>
              </a:ext>
            </a:extLst>
          </p:cNvPr>
          <p:cNvSpPr>
            <a:spLocks noGrp="1"/>
          </p:cNvSpPr>
          <p:nvPr>
            <p:ph idx="1"/>
          </p:nvPr>
        </p:nvSpPr>
        <p:spPr>
          <a:xfrm>
            <a:off x="404261" y="1613869"/>
            <a:ext cx="11656194" cy="5691708"/>
          </a:xfrm>
        </p:spPr>
        <p:txBody>
          <a:bodyPr/>
          <a:lstStyle/>
          <a:p>
            <a:pPr algn="l"/>
            <a:r>
              <a:rPr lang="en-US" b="0" i="0" dirty="0">
                <a:solidFill>
                  <a:srgbClr val="383838"/>
                </a:solidFill>
                <a:effectLst/>
                <a:latin typeface="Inter"/>
              </a:rPr>
              <a:t>Data analysis is a naturally integral process of cleansing, transforming, and analyzing raw data to obtain usable, relevant information that can assist businesses in making educated decisions. </a:t>
            </a:r>
          </a:p>
          <a:p>
            <a:pPr algn="l"/>
            <a:r>
              <a:rPr lang="en-US" b="0" i="0" dirty="0">
                <a:solidFill>
                  <a:srgbClr val="383838"/>
                </a:solidFill>
                <a:effectLst/>
                <a:latin typeface="Inter"/>
              </a:rPr>
              <a:t>By giving relevant insights and data, which are commonly presented in charts, photos, tables, and graphs, the technique helps to lessen the risks associated with decision-making.</a:t>
            </a:r>
          </a:p>
          <a:p>
            <a:pPr algn="l"/>
            <a:r>
              <a:rPr lang="en-US" b="0" i="0" dirty="0">
                <a:solidFill>
                  <a:srgbClr val="383838"/>
                </a:solidFill>
                <a:effectLst/>
                <a:latin typeface="Inter"/>
              </a:rPr>
              <a:t>Data analytics encompasses not just data analysis, but also data collecting, organization, storage, and the tools and techniques used to delve deeper into data, as well as those used to present the findings, such as data visualization tools.</a:t>
            </a:r>
          </a:p>
          <a:p>
            <a:endParaRPr lang="en-US" dirty="0"/>
          </a:p>
        </p:txBody>
      </p:sp>
    </p:spTree>
    <p:extLst>
      <p:ext uri="{BB962C8B-B14F-4D97-AF65-F5344CB8AC3E}">
        <p14:creationId xmlns:p14="http://schemas.microsoft.com/office/powerpoint/2010/main" val="389277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6E712-9CED-489C-A3CD-9F433381B2A9}"/>
              </a:ext>
            </a:extLst>
          </p:cNvPr>
          <p:cNvSpPr>
            <a:spLocks noGrp="1"/>
          </p:cNvSpPr>
          <p:nvPr>
            <p:ph type="title"/>
          </p:nvPr>
        </p:nvSpPr>
        <p:spPr>
          <a:xfrm>
            <a:off x="838200" y="365125"/>
            <a:ext cx="10515600" cy="395271"/>
          </a:xfrm>
        </p:spPr>
        <p:txBody>
          <a:bodyPr>
            <a:normAutofit fontScale="90000"/>
          </a:bodyPr>
          <a:lstStyle/>
          <a:p>
            <a:r>
              <a:rPr lang="en-US" sz="2400" b="1" i="0" u="sng" dirty="0">
                <a:solidFill>
                  <a:srgbClr val="383838"/>
                </a:solidFill>
                <a:effectLst/>
                <a:latin typeface="Inter"/>
              </a:rPr>
              <a:t>The iterative Data Analysis Process is comprised of the following phases:</a:t>
            </a:r>
            <a:endParaRPr lang="en-US" sz="2400" dirty="0"/>
          </a:p>
        </p:txBody>
      </p:sp>
      <p:sp>
        <p:nvSpPr>
          <p:cNvPr id="3" name="Content Placeholder 2">
            <a:extLst>
              <a:ext uri="{FF2B5EF4-FFF2-40B4-BE49-F238E27FC236}">
                <a16:creationId xmlns:a16="http://schemas.microsoft.com/office/drawing/2014/main" id="{FE3C2B2C-111E-4DD8-9EF1-A60F2AA0630D}"/>
              </a:ext>
            </a:extLst>
          </p:cNvPr>
          <p:cNvSpPr>
            <a:spLocks noGrp="1"/>
          </p:cNvSpPr>
          <p:nvPr>
            <p:ph idx="1"/>
          </p:nvPr>
        </p:nvSpPr>
        <p:spPr>
          <a:xfrm>
            <a:off x="838200" y="1251284"/>
            <a:ext cx="10515600" cy="4925679"/>
          </a:xfrm>
        </p:spPr>
        <p:txBody>
          <a:bodyPr/>
          <a:lstStyle/>
          <a:p>
            <a:pPr algn="l">
              <a:buFont typeface="Arial" panose="020B0604020202020204" pitchFamily="34" charset="0"/>
              <a:buChar char="•"/>
            </a:pPr>
            <a:r>
              <a:rPr lang="en-US" b="0" i="0" dirty="0">
                <a:solidFill>
                  <a:srgbClr val="383838"/>
                </a:solidFill>
                <a:effectLst/>
                <a:latin typeface="Inter"/>
              </a:rPr>
              <a:t>Specification of Data Requirements</a:t>
            </a:r>
          </a:p>
          <a:p>
            <a:pPr algn="l">
              <a:buFont typeface="Arial" panose="020B0604020202020204" pitchFamily="34" charset="0"/>
              <a:buChar char="•"/>
            </a:pPr>
            <a:r>
              <a:rPr lang="en-US" b="0" i="0" dirty="0">
                <a:solidFill>
                  <a:srgbClr val="383838"/>
                </a:solidFill>
                <a:effectLst/>
                <a:latin typeface="Inter"/>
              </a:rPr>
              <a:t>Data Gathering</a:t>
            </a:r>
          </a:p>
          <a:p>
            <a:pPr algn="l">
              <a:buFont typeface="Arial" panose="020B0604020202020204" pitchFamily="34" charset="0"/>
              <a:buChar char="•"/>
            </a:pPr>
            <a:r>
              <a:rPr lang="en-US" b="0" i="0" dirty="0">
                <a:solidFill>
                  <a:srgbClr val="383838"/>
                </a:solidFill>
                <a:effectLst/>
                <a:latin typeface="Inter"/>
              </a:rPr>
              <a:t>Data Processing</a:t>
            </a:r>
          </a:p>
          <a:p>
            <a:pPr algn="l">
              <a:buFont typeface="Arial" panose="020B0604020202020204" pitchFamily="34" charset="0"/>
              <a:buChar char="•"/>
            </a:pPr>
            <a:r>
              <a:rPr lang="en-US" b="0" i="0" dirty="0">
                <a:solidFill>
                  <a:srgbClr val="383838"/>
                </a:solidFill>
                <a:effectLst/>
                <a:latin typeface="Inter"/>
              </a:rPr>
              <a:t>Data Cleaning</a:t>
            </a:r>
          </a:p>
          <a:p>
            <a:pPr algn="l">
              <a:buFont typeface="Arial" panose="020B0604020202020204" pitchFamily="34" charset="0"/>
              <a:buChar char="•"/>
            </a:pPr>
            <a:r>
              <a:rPr lang="en-US" b="0" i="0" dirty="0">
                <a:solidFill>
                  <a:srgbClr val="383838"/>
                </a:solidFill>
                <a:effectLst/>
                <a:latin typeface="Inter"/>
              </a:rPr>
              <a:t>Data Analysis</a:t>
            </a:r>
          </a:p>
          <a:p>
            <a:pPr algn="l">
              <a:buFont typeface="Arial" panose="020B0604020202020204" pitchFamily="34" charset="0"/>
              <a:buChar char="•"/>
            </a:pPr>
            <a:r>
              <a:rPr lang="en-US" b="0" i="0" dirty="0">
                <a:solidFill>
                  <a:srgbClr val="383838"/>
                </a:solidFill>
                <a:effectLst/>
                <a:latin typeface="Inter"/>
              </a:rPr>
              <a:t>Data Communication</a:t>
            </a:r>
          </a:p>
          <a:p>
            <a:endParaRPr lang="en-US" dirty="0"/>
          </a:p>
        </p:txBody>
      </p:sp>
    </p:spTree>
    <p:extLst>
      <p:ext uri="{BB962C8B-B14F-4D97-AF65-F5344CB8AC3E}">
        <p14:creationId xmlns:p14="http://schemas.microsoft.com/office/powerpoint/2010/main" val="188403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6A950-A8A1-4042-8AB5-CD247EC4C0EF}"/>
              </a:ext>
            </a:extLst>
          </p:cNvPr>
          <p:cNvSpPr>
            <a:spLocks noGrp="1"/>
          </p:cNvSpPr>
          <p:nvPr>
            <p:ph idx="1"/>
          </p:nvPr>
        </p:nvSpPr>
        <p:spPr>
          <a:xfrm>
            <a:off x="838200" y="125129"/>
            <a:ext cx="10515600" cy="6458551"/>
          </a:xfrm>
        </p:spPr>
        <p:txBody>
          <a:bodyPr>
            <a:normAutofit fontScale="92500" lnSpcReduction="10000"/>
          </a:bodyPr>
          <a:lstStyle/>
          <a:p>
            <a:r>
              <a:rPr lang="en-US" sz="1800" b="1" i="0" dirty="0">
                <a:solidFill>
                  <a:srgbClr val="0D0D0D"/>
                </a:solidFill>
                <a:effectLst/>
                <a:latin typeface="Söhne"/>
              </a:rPr>
              <a:t>Data Gathering:</a:t>
            </a:r>
            <a:r>
              <a:rPr lang="en-US" sz="1800" b="0" i="0" dirty="0">
                <a:solidFill>
                  <a:srgbClr val="0D0D0D"/>
                </a:solidFill>
                <a:effectLst/>
                <a:latin typeface="Söhne"/>
              </a:rPr>
              <a:t> Data gathering involves collecting raw data from various sources. This can include surveys, sensors, databases, social media, web scraping, or any other method of data collection. The goal is to gather relevant and reliable data that will be used for analysis. This stage is crucial because the quality and quantity of the data collected will directly impact the accuracy and effectiveness of the analysis conducted later on.</a:t>
            </a:r>
          </a:p>
          <a:p>
            <a:r>
              <a:rPr lang="en-US" sz="1800" b="1" i="0" dirty="0">
                <a:solidFill>
                  <a:srgbClr val="0D0D0D"/>
                </a:solidFill>
                <a:effectLst/>
                <a:latin typeface="Söhne"/>
              </a:rPr>
              <a:t>Data Processing:</a:t>
            </a:r>
            <a:r>
              <a:rPr lang="en-US" sz="1800" b="0" i="0" dirty="0">
                <a:solidFill>
                  <a:srgbClr val="0D0D0D"/>
                </a:solidFill>
                <a:effectLst/>
                <a:latin typeface="Söhne"/>
              </a:rPr>
              <a:t> Once the data is collected, it often needs to be processed to make it usable for analysis. Data processing involves organizing, structuring, and formatting the raw data into a format that is suitable for analysis. This may include tasks such as data normalization, transformation, or aggregation. The goal of data processing is to prepare the data for further analysis by ensuring it is consistent, clean, and in a format that can be easily interpreted.</a:t>
            </a:r>
          </a:p>
          <a:p>
            <a:r>
              <a:rPr lang="en-US" sz="1800" b="1" i="0" dirty="0">
                <a:solidFill>
                  <a:srgbClr val="0D0D0D"/>
                </a:solidFill>
                <a:effectLst/>
                <a:latin typeface="Söhne"/>
              </a:rPr>
              <a:t>Data Cleaning:</a:t>
            </a:r>
            <a:r>
              <a:rPr lang="en-US" sz="1800" b="0" i="0" dirty="0">
                <a:solidFill>
                  <a:srgbClr val="0D0D0D"/>
                </a:solidFill>
                <a:effectLst/>
                <a:latin typeface="Söhne"/>
              </a:rPr>
              <a:t> Data cleaning, also known as data cleansing, is the process of identifying and correcting errors, inconsistencies, and inaccuracies in the data. This may involve tasks such as removing duplicates, filling in missing values, correcting typos or formatting errors, and detecting and removing outliers. The goal of data cleaning is to ensure the integrity and reliability of the data, as analysis conducted on dirty data can lead to incorrect conclusions and decisions.</a:t>
            </a:r>
          </a:p>
          <a:p>
            <a:r>
              <a:rPr lang="en-US" sz="1800" b="1" i="0" dirty="0">
                <a:solidFill>
                  <a:srgbClr val="0D0D0D"/>
                </a:solidFill>
                <a:effectLst/>
                <a:latin typeface="Söhne"/>
              </a:rPr>
              <a:t>Data Analysis:</a:t>
            </a:r>
            <a:r>
              <a:rPr lang="en-US" sz="1800" b="0" i="0" dirty="0">
                <a:solidFill>
                  <a:srgbClr val="0D0D0D"/>
                </a:solidFill>
                <a:effectLst/>
                <a:latin typeface="Söhne"/>
              </a:rPr>
              <a:t> Data analysis is the process of exploring, examining, and interpreting data to uncover patterns, trends, relationships, and insights. This involves applying various statistical, mathematical, and computational techniques to the data to extract meaningful information. The goal of data analysis is to extract actionable insights from the data that can inform decision-making and drive business outcomes.</a:t>
            </a:r>
          </a:p>
          <a:p>
            <a:r>
              <a:rPr lang="en-US" sz="1800" b="1" i="0" dirty="0">
                <a:solidFill>
                  <a:srgbClr val="0D0D0D"/>
                </a:solidFill>
                <a:effectLst/>
                <a:latin typeface="Söhne"/>
              </a:rPr>
              <a:t>Data Communication:</a:t>
            </a:r>
            <a:r>
              <a:rPr lang="en-US" sz="1800" b="0" i="0" dirty="0">
                <a:solidFill>
                  <a:srgbClr val="0D0D0D"/>
                </a:solidFill>
                <a:effectLst/>
                <a:latin typeface="Söhne"/>
              </a:rPr>
              <a:t> Data communication is the process of presenting the results of data analysis in a clear, understandable, and visually appealing manner to stakeholders. This may involve creating charts, graphs, dashboards, or reports that effectively convey the key findings and insights derived from the data analysis. The goal of data communication is to enable stakeholders to make informed decisions based on the analysis results and to facilitate understanding and collaboration among team members.</a:t>
            </a:r>
            <a:endParaRPr lang="en-US" sz="1800" dirty="0"/>
          </a:p>
        </p:txBody>
      </p:sp>
    </p:spTree>
    <p:extLst>
      <p:ext uri="{BB962C8B-B14F-4D97-AF65-F5344CB8AC3E}">
        <p14:creationId xmlns:p14="http://schemas.microsoft.com/office/powerpoint/2010/main" val="91821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A6DD-9073-4B98-8D94-488C47440E1A}"/>
              </a:ext>
            </a:extLst>
          </p:cNvPr>
          <p:cNvSpPr>
            <a:spLocks noGrp="1"/>
          </p:cNvSpPr>
          <p:nvPr>
            <p:ph type="title"/>
          </p:nvPr>
        </p:nvSpPr>
        <p:spPr/>
        <p:txBody>
          <a:bodyPr/>
          <a:lstStyle/>
          <a:p>
            <a:r>
              <a:rPr lang="en-US" b="1" i="0" dirty="0">
                <a:solidFill>
                  <a:srgbClr val="383838"/>
                </a:solidFill>
                <a:effectLst/>
                <a:latin typeface="Inter"/>
              </a:rPr>
              <a:t>Introduction to Excel for Data Analysis</a:t>
            </a:r>
            <a:br>
              <a:rPr lang="en-US" b="0" i="0" dirty="0">
                <a:solidFill>
                  <a:srgbClr val="383838"/>
                </a:solidFill>
                <a:effectLst/>
                <a:latin typeface="Inter"/>
              </a:rPr>
            </a:br>
            <a:endParaRPr lang="en-US" dirty="0"/>
          </a:p>
        </p:txBody>
      </p:sp>
      <p:sp>
        <p:nvSpPr>
          <p:cNvPr id="3" name="Content Placeholder 2">
            <a:extLst>
              <a:ext uri="{FF2B5EF4-FFF2-40B4-BE49-F238E27FC236}">
                <a16:creationId xmlns:a16="http://schemas.microsoft.com/office/drawing/2014/main" id="{FD8A9715-BDF0-441C-B467-509630A5033C}"/>
              </a:ext>
            </a:extLst>
          </p:cNvPr>
          <p:cNvSpPr>
            <a:spLocks noGrp="1"/>
          </p:cNvSpPr>
          <p:nvPr>
            <p:ph idx="1"/>
          </p:nvPr>
        </p:nvSpPr>
        <p:spPr>
          <a:xfrm>
            <a:off x="838199" y="1357162"/>
            <a:ext cx="11068251" cy="4819801"/>
          </a:xfrm>
        </p:spPr>
        <p:txBody>
          <a:bodyPr>
            <a:normAutofit/>
          </a:bodyPr>
          <a:lstStyle/>
          <a:p>
            <a:pPr marL="0" indent="0">
              <a:buNone/>
            </a:pPr>
            <a:r>
              <a:rPr lang="en-US" sz="2400" b="0" i="0" dirty="0">
                <a:solidFill>
                  <a:srgbClr val="383838"/>
                </a:solidFill>
                <a:effectLst/>
                <a:latin typeface="Inter"/>
              </a:rPr>
              <a:t>Microsoft Excel is one of the most used programs for data analysis, with the built-in pivot tables being the most popular analytic tool. Excel for data analysis provides a user-friendly platform where individuals can efficiently organize and interpret data sets. Whether you are working in finance, marketing, or any other industry, mastering the intricacies of Excel for data analysis can significantly enhance your ability to derive meaningful insights and inform strategic decision-making. </a:t>
            </a:r>
          </a:p>
          <a:p>
            <a:pPr marL="0" indent="0">
              <a:buNone/>
            </a:pPr>
            <a:r>
              <a:rPr lang="en-US" sz="2400" b="0" i="0" dirty="0">
                <a:solidFill>
                  <a:srgbClr val="383838"/>
                </a:solidFill>
                <a:effectLst/>
                <a:latin typeface="Inter"/>
              </a:rPr>
              <a:t>A variety of formats and conversions are available for the data. Conditional Formatting, Ranges, Tables, Text functions, Date functions, Time functions, financial functions, Subtotals, Quick Analysis, Formula Auditing, Inquire Tool </a:t>
            </a:r>
            <a:r>
              <a:rPr lang="en-US" sz="2400" b="0" i="0" dirty="0" err="1">
                <a:solidFill>
                  <a:srgbClr val="383838"/>
                </a:solidFill>
                <a:effectLst/>
                <a:latin typeface="Inter"/>
              </a:rPr>
              <a:t>etc</a:t>
            </a:r>
            <a:r>
              <a:rPr lang="en-US" sz="2400" b="0" i="0" dirty="0">
                <a:solidFill>
                  <a:srgbClr val="383838"/>
                </a:solidFill>
                <a:effectLst/>
                <a:latin typeface="Inter"/>
              </a:rPr>
              <a:t>, </a:t>
            </a:r>
            <a:endParaRPr lang="en-US" sz="2400" dirty="0"/>
          </a:p>
        </p:txBody>
      </p:sp>
    </p:spTree>
    <p:extLst>
      <p:ext uri="{BB962C8B-B14F-4D97-AF65-F5344CB8AC3E}">
        <p14:creationId xmlns:p14="http://schemas.microsoft.com/office/powerpoint/2010/main" val="19821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A40B-BD53-4B0C-AFDA-B69A4F8CF9DF}"/>
              </a:ext>
            </a:extLst>
          </p:cNvPr>
          <p:cNvSpPr>
            <a:spLocks noGrp="1"/>
          </p:cNvSpPr>
          <p:nvPr>
            <p:ph type="title"/>
          </p:nvPr>
        </p:nvSpPr>
        <p:spPr>
          <a:xfrm>
            <a:off x="703446" y="42995"/>
            <a:ext cx="10515600" cy="241267"/>
          </a:xfrm>
        </p:spPr>
        <p:txBody>
          <a:bodyPr>
            <a:normAutofit fontScale="90000"/>
          </a:bodyPr>
          <a:lstStyle/>
          <a:p>
            <a:r>
              <a:rPr lang="en-US" sz="2400" b="1" i="0" dirty="0">
                <a:solidFill>
                  <a:srgbClr val="383838"/>
                </a:solidFill>
                <a:effectLst/>
                <a:latin typeface="Inter"/>
              </a:rPr>
              <a:t>Essential Excel Data Analysis Functions</a:t>
            </a:r>
            <a:br>
              <a:rPr lang="en-US" b="1" i="0" dirty="0">
                <a:solidFill>
                  <a:srgbClr val="383838"/>
                </a:solidFill>
                <a:effectLst/>
                <a:latin typeface="Inter"/>
              </a:rPr>
            </a:br>
            <a:endParaRPr lang="en-US" b="1" dirty="0"/>
          </a:p>
        </p:txBody>
      </p:sp>
      <p:sp>
        <p:nvSpPr>
          <p:cNvPr id="3" name="Content Placeholder 2">
            <a:extLst>
              <a:ext uri="{FF2B5EF4-FFF2-40B4-BE49-F238E27FC236}">
                <a16:creationId xmlns:a16="http://schemas.microsoft.com/office/drawing/2014/main" id="{797E2772-0E85-45DE-B5E3-AE701BEEF88B}"/>
              </a:ext>
            </a:extLst>
          </p:cNvPr>
          <p:cNvSpPr>
            <a:spLocks noGrp="1"/>
          </p:cNvSpPr>
          <p:nvPr>
            <p:ph idx="1"/>
          </p:nvPr>
        </p:nvSpPr>
        <p:spPr>
          <a:xfrm>
            <a:off x="838200" y="519764"/>
            <a:ext cx="10515600" cy="6227545"/>
          </a:xfrm>
        </p:spPr>
        <p:txBody>
          <a:bodyPr>
            <a:normAutofit fontScale="92500" lnSpcReduction="10000"/>
          </a:bodyPr>
          <a:lstStyle/>
          <a:p>
            <a:r>
              <a:rPr lang="en-US" sz="2000" dirty="0">
                <a:latin typeface="Inter"/>
              </a:rPr>
              <a:t>Concatenate – For joining one or more column.</a:t>
            </a:r>
          </a:p>
          <a:p>
            <a:r>
              <a:rPr lang="en-US" sz="2000" dirty="0">
                <a:latin typeface="Inter"/>
              </a:rPr>
              <a:t>Len - </a:t>
            </a:r>
            <a:r>
              <a:rPr lang="en-US" sz="2000" dirty="0">
                <a:solidFill>
                  <a:srgbClr val="383838"/>
                </a:solidFill>
                <a:latin typeface="Inter"/>
              </a:rPr>
              <a:t>U</a:t>
            </a:r>
            <a:r>
              <a:rPr lang="en-US" sz="2000" b="0" i="0" dirty="0">
                <a:solidFill>
                  <a:srgbClr val="383838"/>
                </a:solidFill>
                <a:effectLst/>
                <a:latin typeface="Inter"/>
              </a:rPr>
              <a:t>sed to show the number of characters in each cell.</a:t>
            </a:r>
          </a:p>
          <a:p>
            <a:r>
              <a:rPr lang="en-US" sz="2000" dirty="0">
                <a:solidFill>
                  <a:srgbClr val="383838"/>
                </a:solidFill>
                <a:latin typeface="Inter"/>
              </a:rPr>
              <a:t>Days- </a:t>
            </a:r>
            <a:r>
              <a:rPr lang="en-US" sz="2000" b="0" i="0" dirty="0">
                <a:solidFill>
                  <a:srgbClr val="383838"/>
                </a:solidFill>
                <a:effectLst/>
                <a:latin typeface="Inter"/>
              </a:rPr>
              <a:t>The number of calendar days between two dates is calculated using this function</a:t>
            </a:r>
          </a:p>
          <a:p>
            <a:r>
              <a:rPr lang="en-US" sz="2000" dirty="0" err="1">
                <a:latin typeface="Inter"/>
              </a:rPr>
              <a:t>Counta</a:t>
            </a:r>
            <a:r>
              <a:rPr lang="en-US" sz="2000" dirty="0">
                <a:latin typeface="Inter"/>
              </a:rPr>
              <a:t>- </a:t>
            </a:r>
            <a:r>
              <a:rPr lang="en-US" sz="2000" b="0" i="0" dirty="0">
                <a:solidFill>
                  <a:srgbClr val="000000"/>
                </a:solidFill>
                <a:effectLst/>
                <a:latin typeface="Inter"/>
              </a:rPr>
              <a:t>which counts all cells in a range that has values, both numbers and letters.</a:t>
            </a:r>
          </a:p>
          <a:p>
            <a:r>
              <a:rPr lang="en-US" sz="2000" dirty="0">
                <a:latin typeface="Inter"/>
              </a:rPr>
              <a:t>If- </a:t>
            </a:r>
            <a:r>
              <a:rPr lang="en-US" sz="2000" b="0" i="0" dirty="0">
                <a:solidFill>
                  <a:srgbClr val="000000"/>
                </a:solidFill>
                <a:effectLst/>
                <a:latin typeface="Inter"/>
              </a:rPr>
              <a:t>returns values based on a </a:t>
            </a:r>
            <a:r>
              <a:rPr lang="en-US" sz="2000" b="1" i="0" dirty="0">
                <a:solidFill>
                  <a:srgbClr val="000000"/>
                </a:solidFill>
                <a:effectLst/>
                <a:latin typeface="Inter"/>
              </a:rPr>
              <a:t>true</a:t>
            </a:r>
            <a:r>
              <a:rPr lang="en-US" sz="2000" b="0" i="0" dirty="0">
                <a:solidFill>
                  <a:srgbClr val="000000"/>
                </a:solidFill>
                <a:effectLst/>
                <a:latin typeface="Inter"/>
              </a:rPr>
              <a:t> or </a:t>
            </a:r>
            <a:r>
              <a:rPr lang="en-US" sz="2000" b="1" i="0" dirty="0">
                <a:solidFill>
                  <a:srgbClr val="000000"/>
                </a:solidFill>
                <a:effectLst/>
                <a:latin typeface="Inter"/>
              </a:rPr>
              <a:t>false</a:t>
            </a:r>
            <a:r>
              <a:rPr lang="en-US" sz="2000" b="0" i="0" dirty="0">
                <a:solidFill>
                  <a:srgbClr val="000000"/>
                </a:solidFill>
                <a:effectLst/>
                <a:latin typeface="Inter"/>
              </a:rPr>
              <a:t> </a:t>
            </a:r>
            <a:r>
              <a:rPr lang="en-US" sz="2000" b="1" i="0" dirty="0">
                <a:solidFill>
                  <a:srgbClr val="000000"/>
                </a:solidFill>
                <a:effectLst/>
                <a:latin typeface="Inter"/>
              </a:rPr>
              <a:t>condition</a:t>
            </a:r>
            <a:r>
              <a:rPr lang="en-US" sz="2000" b="0" i="0" dirty="0">
                <a:solidFill>
                  <a:srgbClr val="000000"/>
                </a:solidFill>
                <a:effectLst/>
                <a:latin typeface="Inter"/>
              </a:rPr>
              <a:t>.</a:t>
            </a:r>
            <a:endParaRPr lang="en-US" sz="2000" b="0" i="0" dirty="0">
              <a:solidFill>
                <a:srgbClr val="383838"/>
              </a:solidFill>
              <a:effectLst/>
              <a:latin typeface="Inter"/>
            </a:endParaRPr>
          </a:p>
          <a:p>
            <a:r>
              <a:rPr lang="en-US" sz="2000" dirty="0">
                <a:solidFill>
                  <a:srgbClr val="383838"/>
                </a:solidFill>
                <a:latin typeface="Inter"/>
              </a:rPr>
              <a:t>Average- To find the average of a range</a:t>
            </a:r>
          </a:p>
          <a:p>
            <a:r>
              <a:rPr lang="en-US" sz="2000" b="0" i="0" dirty="0">
                <a:solidFill>
                  <a:srgbClr val="383838"/>
                </a:solidFill>
                <a:effectLst/>
                <a:latin typeface="Inter"/>
              </a:rPr>
              <a:t>Count- Counts the number of cells with numbers in it.</a:t>
            </a:r>
          </a:p>
          <a:p>
            <a:r>
              <a:rPr lang="en-US" sz="2000" dirty="0">
                <a:solidFill>
                  <a:srgbClr val="383838"/>
                </a:solidFill>
                <a:latin typeface="Inter"/>
              </a:rPr>
              <a:t>Max- </a:t>
            </a:r>
            <a:r>
              <a:rPr lang="en-US" sz="2000" b="0" i="0" dirty="0">
                <a:solidFill>
                  <a:srgbClr val="000000"/>
                </a:solidFill>
                <a:effectLst/>
                <a:latin typeface="Inter"/>
              </a:rPr>
              <a:t>finds the highest number in a range.</a:t>
            </a:r>
            <a:endParaRPr lang="en-US" sz="2000" dirty="0">
              <a:solidFill>
                <a:srgbClr val="383838"/>
              </a:solidFill>
              <a:latin typeface="Inter"/>
            </a:endParaRPr>
          </a:p>
          <a:p>
            <a:r>
              <a:rPr lang="en-US" sz="2000" b="0" i="0" dirty="0">
                <a:solidFill>
                  <a:srgbClr val="383838"/>
                </a:solidFill>
                <a:effectLst/>
                <a:latin typeface="Inter"/>
              </a:rPr>
              <a:t>Min- </a:t>
            </a:r>
            <a:r>
              <a:rPr lang="en-US" sz="2000" b="0" i="0" dirty="0">
                <a:solidFill>
                  <a:srgbClr val="000000"/>
                </a:solidFill>
                <a:effectLst/>
                <a:latin typeface="Inter"/>
              </a:rPr>
              <a:t>which finds the lowest number in a range.</a:t>
            </a:r>
          </a:p>
          <a:p>
            <a:r>
              <a:rPr lang="en-US" sz="2000" dirty="0">
                <a:solidFill>
                  <a:srgbClr val="000000"/>
                </a:solidFill>
                <a:latin typeface="Inter"/>
              </a:rPr>
              <a:t>Median- </a:t>
            </a:r>
            <a:r>
              <a:rPr lang="en-US" sz="2000" b="0" i="0" dirty="0">
                <a:solidFill>
                  <a:srgbClr val="000000"/>
                </a:solidFill>
                <a:effectLst/>
                <a:latin typeface="Inter"/>
              </a:rPr>
              <a:t>returns the middle value in the data</a:t>
            </a:r>
            <a:endParaRPr lang="en-US" sz="2000" dirty="0">
              <a:solidFill>
                <a:srgbClr val="000000"/>
              </a:solidFill>
              <a:latin typeface="Inter"/>
            </a:endParaRPr>
          </a:p>
          <a:p>
            <a:r>
              <a:rPr lang="en-US" sz="2000" b="0" i="0" dirty="0" err="1">
                <a:solidFill>
                  <a:srgbClr val="000000"/>
                </a:solidFill>
                <a:effectLst/>
                <a:latin typeface="Inter"/>
              </a:rPr>
              <a:t>Countblank</a:t>
            </a:r>
            <a:r>
              <a:rPr lang="en-US" sz="2000" b="0" i="0" dirty="0">
                <a:solidFill>
                  <a:srgbClr val="000000"/>
                </a:solidFill>
                <a:effectLst/>
                <a:latin typeface="Inter"/>
              </a:rPr>
              <a:t>- counts blank cells in a range</a:t>
            </a:r>
          </a:p>
          <a:p>
            <a:r>
              <a:rPr lang="en-US" sz="2000" dirty="0">
                <a:solidFill>
                  <a:srgbClr val="000000"/>
                </a:solidFill>
                <a:latin typeface="Inter"/>
              </a:rPr>
              <a:t>Trim- R</a:t>
            </a:r>
            <a:r>
              <a:rPr lang="en-US" sz="2000" b="0" i="0" dirty="0">
                <a:solidFill>
                  <a:srgbClr val="000000"/>
                </a:solidFill>
                <a:effectLst/>
                <a:latin typeface="Inter"/>
              </a:rPr>
              <a:t>emove irregular text spacing and keep single spaces between words.</a:t>
            </a:r>
          </a:p>
          <a:p>
            <a:r>
              <a:rPr lang="en-US" sz="2000" b="0" i="0" dirty="0">
                <a:solidFill>
                  <a:srgbClr val="383838"/>
                </a:solidFill>
                <a:effectLst/>
                <a:latin typeface="Inter"/>
              </a:rPr>
              <a:t>Sum- </a:t>
            </a:r>
            <a:r>
              <a:rPr lang="en-US" sz="2000" b="0" i="0" dirty="0">
                <a:solidFill>
                  <a:srgbClr val="000000"/>
                </a:solidFill>
                <a:effectLst/>
                <a:latin typeface="Inter"/>
              </a:rPr>
              <a:t>adds numbers in a range</a:t>
            </a:r>
          </a:p>
          <a:p>
            <a:r>
              <a:rPr lang="en-US" sz="2000" b="0" i="0" dirty="0">
                <a:solidFill>
                  <a:srgbClr val="383838"/>
                </a:solidFill>
                <a:effectLst/>
                <a:latin typeface="Inter"/>
              </a:rPr>
              <a:t>Proper- Converts the text in a cell startin</a:t>
            </a:r>
            <a:r>
              <a:rPr lang="en-US" sz="2000" dirty="0">
                <a:solidFill>
                  <a:srgbClr val="383838"/>
                </a:solidFill>
                <a:latin typeface="Inter"/>
              </a:rPr>
              <a:t>g it with a capital letter.</a:t>
            </a:r>
          </a:p>
          <a:p>
            <a:r>
              <a:rPr lang="en-US" sz="2000" b="0" i="0" dirty="0">
                <a:solidFill>
                  <a:srgbClr val="383838"/>
                </a:solidFill>
                <a:effectLst/>
                <a:latin typeface="Inter"/>
              </a:rPr>
              <a:t>Lower- Convert all text to small characters </a:t>
            </a:r>
          </a:p>
          <a:p>
            <a:pPr marL="0" indent="0">
              <a:buNone/>
            </a:pPr>
            <a:r>
              <a:rPr lang="en-US" sz="2000" i="1" dirty="0">
                <a:solidFill>
                  <a:srgbClr val="FF0000"/>
                </a:solidFill>
                <a:latin typeface="Inter"/>
              </a:rPr>
              <a:t>Look up other formulars for and read more on them</a:t>
            </a:r>
            <a:endParaRPr lang="en-US" sz="2000" b="0" i="1" dirty="0">
              <a:solidFill>
                <a:srgbClr val="FF0000"/>
              </a:solidFill>
              <a:effectLst/>
              <a:latin typeface="Inter"/>
            </a:endParaRPr>
          </a:p>
          <a:p>
            <a:endParaRPr lang="en-US" sz="2000" b="0" i="0" dirty="0">
              <a:solidFill>
                <a:srgbClr val="383838"/>
              </a:solidFill>
              <a:effectLst/>
              <a:latin typeface="Inter"/>
            </a:endParaRPr>
          </a:p>
          <a:p>
            <a:endParaRPr lang="en-US" sz="2000" dirty="0">
              <a:latin typeface="Inter"/>
            </a:endParaRPr>
          </a:p>
        </p:txBody>
      </p:sp>
    </p:spTree>
    <p:extLst>
      <p:ext uri="{BB962C8B-B14F-4D97-AF65-F5344CB8AC3E}">
        <p14:creationId xmlns:p14="http://schemas.microsoft.com/office/powerpoint/2010/main" val="247035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EFE0-8BD6-43C0-8B83-0DB00491D2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43B83-0024-4FB2-947E-F3E17F3357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1011618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63</TotalTime>
  <Words>848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Century Gothic</vt:lpstr>
      <vt:lpstr>Inter</vt:lpstr>
      <vt:lpstr>Söhne</vt:lpstr>
      <vt:lpstr>Wingdings 3</vt:lpstr>
      <vt:lpstr>Wisp</vt:lpstr>
      <vt:lpstr>Data Analysis</vt:lpstr>
      <vt:lpstr>What is Data Analysis? </vt:lpstr>
      <vt:lpstr>The iterative Data Analysis Process is comprised of the following phases:</vt:lpstr>
      <vt:lpstr>PowerPoint Presentation</vt:lpstr>
      <vt:lpstr>Introduction to Excel for Data Analysis </vt:lpstr>
      <vt:lpstr>Essential Excel Data Analysis Functions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dc:creator>
  <cp:lastModifiedBy>Michael</cp:lastModifiedBy>
  <cp:revision>7</cp:revision>
  <dcterms:created xsi:type="dcterms:W3CDTF">2024-03-01T12:24:57Z</dcterms:created>
  <dcterms:modified xsi:type="dcterms:W3CDTF">2024-03-01T13:28:18Z</dcterms:modified>
</cp:coreProperties>
</file>