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38C4-E014-4AF7-ACAE-1B08BD330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55C6D-AD3B-4A3C-8119-95284BF66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2904-0F6A-400F-97D7-152B9BE3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77B8-8534-40F0-BAB3-1B855578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F3559-5B46-4177-8E56-DAABE359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230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194F-0966-4240-BD94-40428B21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E85A4-CF95-4ED6-9BB7-0C06E939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FE0A-78C7-4ACF-9581-DA08173A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C734-4837-4DC2-B779-696ACD73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EB49-FC3D-44CD-8591-864C4A53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61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582A4-F24B-4FB9-B9A3-A6682BF11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378D1-A84A-4C4D-81B0-435D35B8C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B32D-F034-41B2-A475-19392C59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7A0B-BBC1-4084-B90D-9EB1D0CF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0084-E8E7-4718-A0E9-756443FB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9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622-1F61-42EE-8B3B-DB680B64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EB4F-5974-4E72-976D-35D62C14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25C6-F3D0-4A27-BAB8-FBE6F5E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5A1D-3EB5-4881-BCF9-F439691E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895D4-A411-45F0-A9FC-9ED0B1B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07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E002-1A54-4E6B-AA04-EED1DC9B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7DE4F-16EB-49A8-80FC-B1A09987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61BD-22C7-4B5D-97E8-123F2779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5664-5FE3-4392-A8DF-E1B9C3C8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D615-BD02-4CFB-898A-65F21C0D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50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6A26-0BCF-45D7-A555-82A1A5F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77BC-02E5-4E53-8085-6A7A9575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8E8EF-2F29-462B-A94E-D2C4E8DA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1371C-247D-4A34-AD36-BFA7726C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85E0-F3E6-489B-81C0-622F1A61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86C18-8AB0-49FD-8033-5893B116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62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88AD-3514-42A4-9B9A-1461454F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FDAE-8B25-432F-A414-294CC7A0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D1F4A-9DCD-4889-AA4D-2A717C1C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A8EBE-36A0-41AF-932E-28D365C7A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30B75-5D95-4916-B9FC-B91FA7558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3713F-0F7C-471C-9A1D-FF3F5CB6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0413A-72DC-4A07-BF61-E83D0FD7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49C19-BD50-437E-A5B7-9D8DDCB6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595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7405-F6B7-454E-BB2E-A318C945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3DC9B-37DB-49C1-B19E-F7519681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9C4EB-8272-4976-97C8-49D27463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959D5-1E78-4143-97E5-714CEB57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18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F09D-5ADB-4C95-80A3-B1900282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04100-AD4F-42CA-92B8-9B5C6680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3924-078F-446E-BAA1-1ED9C527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8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2F77-3AB6-44D4-B7D8-75D6747D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E71E-BFF9-4D02-BDC6-57EB414D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FD7E-CA8B-46DF-B1AB-C7AEF1A6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CE665-AA0E-406D-92F6-FB1A3AA7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C11E-C3A5-4401-9C0E-D3F8E660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29809-FE6E-40B7-9743-806ACA2B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699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1F5D-C7C4-4987-A1B0-5BFC936C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508B3-073B-4C2A-BF54-8B77B9751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E3C4F-9A6A-4BEC-A55D-53336A5A7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128F-2669-4DD0-A048-D0EE72F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6471-9E3C-4C8A-8F41-98B88751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79A8-4C82-4F47-BFAB-50103565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50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07EE5-2A64-4281-A914-7366AE4F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94D0-9158-494F-8312-094EC3C8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7DD0-3BA0-4552-9C38-77FE5C3A3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83AA-D784-4CFC-863E-BD37ED9EF6A8}" type="datetimeFigureOut">
              <a:rPr lang="en-DE" smtClean="0"/>
              <a:t>16/07/2019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FBC9-426E-40FA-8067-FEE8E86F7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7E9E-FF26-46DF-9C54-426BB73DB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DC68-1C4A-44D5-8C3A-46F7BBF5C9C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28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34D5-5A72-4F70-ABD0-868A3ADD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757"/>
            <a:ext cx="9144000" cy="23424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Computer Based Engineering Mathematics Lab </a:t>
            </a:r>
            <a:br>
              <a:rPr lang="en-US" dirty="0"/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Summer Semester 2019</a:t>
            </a:r>
            <a:endParaRPr lang="en-DE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61F3-02FD-483F-8EC4-7408C2E01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537"/>
            <a:ext cx="9144000" cy="96210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Project 2: Regression Analysis</a:t>
            </a:r>
          </a:p>
          <a:p>
            <a:br>
              <a:rPr lang="en-US" dirty="0"/>
            </a:b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69EA7-979F-4DAF-A84B-D15DA9E59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86266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BB87B8-AF66-4363-BBB4-6D3AD7F0F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66203"/>
              </p:ext>
            </p:extLst>
          </p:nvPr>
        </p:nvGraphicFramePr>
        <p:xfrm>
          <a:off x="1852654" y="5317164"/>
          <a:ext cx="794953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37">
                  <a:extLst>
                    <a:ext uri="{9D8B030D-6E8A-4147-A177-3AD203B41FA5}">
                      <a16:colId xmlns:a16="http://schemas.microsoft.com/office/drawing/2014/main" val="24559558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258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Project Coordinators</a:t>
                      </a:r>
                    </a:p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Universität Duisburg-Essen </a:t>
                      </a:r>
                    </a:p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Prof.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Dr.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Johannes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Gottschling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Dr.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Robert Martin</a:t>
                      </a:r>
                    </a:p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Saad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Alvi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, M.Sc.</a:t>
                      </a:r>
                    </a:p>
                    <a:p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Group Members </a:t>
                      </a:r>
                      <a:r>
                        <a:rPr lang="en-GB">
                          <a:solidFill>
                            <a:schemeClr val="tx1"/>
                          </a:solidFill>
                        </a:rPr>
                        <a:t>(Group 21)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Aleksandar Ivanov -------3072306</a:t>
                      </a:r>
                    </a:p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Md Shamsul Haque------3070938</a:t>
                      </a:r>
                    </a:p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Md Aminul Islam------3070939</a:t>
                      </a:r>
                    </a:p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 K M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Rezaul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Hoque-----3077415</a:t>
                      </a:r>
                      <a:endParaRPr lang="en-DE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5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2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4A27B2-39A4-4E2C-A3E0-66CC79A7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9" y="410499"/>
            <a:ext cx="4244340" cy="326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C826A-2E52-497B-A5B3-CC3692C71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9" y="3437568"/>
            <a:ext cx="4389120" cy="332232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9EEB404-0E20-4841-8CF3-7360FA6B21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3839" y="2931850"/>
            <a:ext cx="7184942" cy="2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fitting curve for 100Cr6 using model function 2: y=1377.226561*e^(-0.001593*T)*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phi_dot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^(0.082002+-0.000105T+-0.052111phi)*phi^(0.258644+-0.000258T+0.000830phi_dot)*e^(-0.029658phi+0.000957phi_dot)</a:t>
            </a: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1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4CAC6B5-8C8E-40C3-A330-BD5DE12DE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" y="267514"/>
            <a:ext cx="4137660" cy="332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AFC8-A426-44BB-8330-286D739C0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4" y="3558662"/>
            <a:ext cx="4328160" cy="326898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ABE6606-8BB3-42E9-92C0-8C6F1776D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53034" y="2884828"/>
            <a:ext cx="67523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fitting curve for C15 using model function 2: y=965.231734*e^(-0.001481*T)*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phi_dot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^(0.067929+-0.000086T+-0.011947phi)*phi^(0.305504+-0.000428T+0.000504phi_dot)*e^(0.065144phi+-0.000311phi_dot)</a:t>
            </a: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68C24C-98F5-494A-9861-5E627573B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2" y="337277"/>
            <a:ext cx="4373880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E5B70-5B27-42E8-A383-8459B8B81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2" y="3552325"/>
            <a:ext cx="4351020" cy="321564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FBA7490C-209B-4B36-96AF-5649235E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768" y="3009783"/>
            <a:ext cx="68091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fitting curve for C60 using model function 2: y=2203.671363*e^(-0.002240*T)*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phi_dot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^(-0.045741+0.000101T+0.008467phi)*phi^(0.355744+-0.000174T+-0.000021phi_dot)*e^(-0.553828phi+0.003597phi_dot)</a:t>
            </a: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E00-C009-4195-937A-95D74923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/>
              <a:t>Predicted Values Vs Measured Ones For Data Sheet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13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9F53AE3-9443-43EF-B801-25196C74A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7" y="1079293"/>
            <a:ext cx="4152900" cy="322326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DD084B-DFB2-4CC4-8EEF-298F8BB53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57" y="1155493"/>
            <a:ext cx="4160520" cy="31470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00C1EE-D174-4233-B270-1236EB09A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56" y="1063418"/>
            <a:ext cx="406908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7F46-B61D-414A-9E31-0BC64A19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Comparison Between Two Models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6AD7-D147-4DEB-861A-F26C5C7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know from the script that the </a:t>
            </a:r>
            <a:r>
              <a:rPr lang="en-DE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DE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DE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measured always between 0 and 1, i.e. : 0&lt;=</a:t>
            </a:r>
            <a:r>
              <a:rPr lang="en-DE" b="1" dirty="0">
                <a:solidFill>
                  <a:schemeClr val="accent1">
                    <a:lumMod val="75000"/>
                  </a:schemeClr>
                </a:solidFill>
              </a:rPr>
              <a:t> R</a:t>
            </a:r>
            <a:r>
              <a:rPr lang="en-DE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&lt;=1. The closer </a:t>
            </a:r>
            <a:r>
              <a:rPr lang="en-DE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DE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dirty="0"/>
              <a:t> is to one, the better the approximation of the measured data by the calculated fitting curve.</a:t>
            </a:r>
          </a:p>
          <a:p>
            <a:r>
              <a:rPr lang="en-GB" dirty="0"/>
              <a:t>We have already seen that the model 2 has a better </a:t>
            </a:r>
            <a:r>
              <a:rPr lang="en-DE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DE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dirty="0"/>
              <a:t> but model one still fits some parts of the curve better.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469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048-C829-4249-A545-ECDB0087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Codes For Model Functions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1B0937-984E-4075-B4AD-1FFC3483A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60117"/>
              </p:ext>
            </p:extLst>
          </p:nvPr>
        </p:nvGraphicFramePr>
        <p:xfrm>
          <a:off x="838200" y="1793289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92074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4245091"/>
                    </a:ext>
                  </a:extLst>
                </a:gridCol>
              </a:tblGrid>
              <a:tr h="2956264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%Model Function 1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x = func1(C1)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A=[C1(:,4) C1(:,1) C1(:,2) C1(:,3) C1(:,1).*C1(:,4) ones(size(C1(:,1)))];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b=C1(:,5);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x=A\b;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r>
                        <a:rPr lang="en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DE" b="0" i="0" u="none" strike="noStrike" baseline="0" dirty="0"/>
                    </a:p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%Model Function 2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z = func2(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A=[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(:,5)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(:,1)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(:,3)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(:,4)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(:,1).*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(:,5)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(:,1).*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(:,4)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(:,5).*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(:,3)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(:,2).*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(:,3)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(:,2) ones(size(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(:,1)))];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b=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(:,6);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z=A\b;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r>
                        <a:rPr lang="en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DE" b="0" i="0" u="none" strike="noStrike" baseline="0" dirty="0"/>
                    </a:p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5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02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7C3-BFBA-4DCB-9218-95CD08E7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Codes For </a:t>
            </a:r>
            <a:r>
              <a:rPr lang="en-DE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DE" b="1" baseline="30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EC879B-7C13-4795-80C5-515B6A02C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45779"/>
              </p:ext>
            </p:extLst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361077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09293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%Model Function 1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R_2 = R_square_1(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in,x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f=[in(:,4) in(:,1) in(:,2) in(:,3) in(:,1).*in(:,4) ones(size(in(:,1)))];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y=f*x;</a:t>
                      </a:r>
                    </a:p>
                    <a:p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y_av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=mean(in(:,5));</a:t>
                      </a:r>
                    </a:p>
                    <a:p>
                      <a:r>
                        <a:rPr lang="es-E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</a:t>
                      </a: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=sum((y-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y_av</a:t>
                      </a: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).^2);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mf=sum((in(:,5)-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y_av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).^2);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R_2=sf/mf;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endParaRPr lang="en-DE" b="0" i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%Model Function 2</a:t>
                      </a:r>
                      <a:endParaRPr lang="pt-BR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R2 = R_square_2(mdata,z)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f=[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(:,5)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(:,1)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(:,3)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(:,4)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(:,1).*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(:,5)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(:,1).*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(:,4)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(:,5).*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(:,3)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(:,2).*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(:,3)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(:,2) ones(size(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(:,1)))];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y=f*z;</a:t>
                      </a:r>
                    </a:p>
                    <a:p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y_av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=mean(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(:,6));</a:t>
                      </a:r>
                    </a:p>
                    <a:p>
                      <a:r>
                        <a:rPr lang="es-E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</a:t>
                      </a: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=sum((y-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y_av</a:t>
                      </a:r>
                      <a:r>
                        <a:rPr lang="es-E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).^2);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mf=sum((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mdata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(:,6)-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y_av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).^2);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R2=sf/mf;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r>
                        <a:rPr lang="en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DE" b="0" i="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0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7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1DAA-589F-42C5-88CE-60106B60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Description</a:t>
            </a:r>
            <a:endParaRPr lang="en-DE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4809F-1282-4D6B-AE34-AFFD29B6C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6692"/>
                <a:ext cx="10515600" cy="5991308"/>
              </a:xfrm>
            </p:spPr>
            <p:txBody>
              <a:bodyPr>
                <a:normAutofit fontScale="62500" lnSpcReduction="20000"/>
              </a:bodyPr>
              <a:lstStyle/>
              <a:p>
                <a:endParaRPr lang="en-GB" dirty="0"/>
              </a:p>
              <a:p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First Model Function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one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DE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D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x1T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φ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x2+x5T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D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x3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.e</a:t>
                </a:r>
                <a:r>
                  <a:rPr lang="en-D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x44</a:t>
                </a:r>
                <a:endParaRPr lang="en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function is not linear with respect to [x] and we must linearize it.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k</a:t>
                </a:r>
                <a:r>
                  <a:rPr lang="en-GB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=lnx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T+lnφ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T) +lnφ.x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 = 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lnφ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lnφ+x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Tlnφ+lnx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last term ln 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simply be replaced by a constant for the calculations.</a:t>
                </a:r>
              </a:p>
              <a:p>
                <a:pPr marL="0" indent="0">
                  <a:buNone/>
                </a:pP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=&gt;ln </a:t>
                </a:r>
                <a:r>
                  <a:rPr lang="en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DE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lnφ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lnφ+x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Tlnφ+x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now define the vector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=lnk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</a:t>
                </a:r>
                <a:r>
                  <a:rPr lang="en-GB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D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GB" i="1" baseline="-250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GB" i="1" baseline="-250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𝑓𝑖𝑛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v</a:t>
                </a:r>
                <a:r>
                  <a:rPr lang="en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ector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x= [x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matrix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eqArr>
                      </m:e>
                    </m:d>
                  </m:oMath>
                </a14:m>
                <a:br>
                  <a:rPr lang="en-D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 are indicating how many measurements, we have.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to find our x vector we simply need to solve: </a:t>
                </a:r>
                <a:r>
                  <a:rPr lang="en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DE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.A.x</a:t>
                </a:r>
                <a:r>
                  <a:rPr lang="en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DE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4809F-1282-4D6B-AE34-AFFD29B6C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6692"/>
                <a:ext cx="10515600" cy="5991308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5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32A18D-F8F0-4BB8-9542-74596397B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2494"/>
                <a:ext cx="10515600" cy="561362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Second Model Function:</a:t>
                </a:r>
                <a:endParaRPr lang="en-GB" b="1" dirty="0"/>
              </a:p>
              <a:p>
                <a:pPr marL="0" indent="0">
                  <a:buNone/>
                </a:pPr>
                <a:r>
                  <a:rPr lang="en-DE" b="1" dirty="0"/>
                  <a:t>Function 2</a:t>
                </a:r>
                <a:r>
                  <a:rPr lang="en-DE" dirty="0"/>
                  <a:t>: We do the same procedure</a:t>
                </a:r>
                <a:r>
                  <a:rPr lang="en-GB" dirty="0"/>
                  <a:t>: </a:t>
                </a:r>
                <a:r>
                  <a:rPr lang="en-DE" dirty="0" err="1"/>
                  <a:t>k</a:t>
                </a:r>
                <a:r>
                  <a:rPr lang="en-DE" baseline="-25000" dirty="0" err="1"/>
                  <a:t>f</a:t>
                </a:r>
                <a:r>
                  <a:rPr lang="en-DE" dirty="0"/>
                  <a:t>=x</a:t>
                </a:r>
                <a:r>
                  <a:rPr lang="en-DE" baseline="-25000" dirty="0"/>
                  <a:t>10</a:t>
                </a:r>
                <a:r>
                  <a:rPr lang="en-DE" dirty="0"/>
                  <a:t>e</a:t>
                </a:r>
                <a:r>
                  <a:rPr lang="en-DE" baseline="30000" dirty="0"/>
                  <a:t>x1T</a:t>
                </a:r>
                <a:r>
                  <a:rPr lang="en-DE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´</a:t>
                </a:r>
                <a:r>
                  <a:rPr lang="en-DE" baseline="30000" dirty="0"/>
                  <a:t>x2+x5T+x6</a:t>
                </a:r>
                <a:r>
                  <a:rPr lang="en-DE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DE" baseline="30000" dirty="0"/>
                  <a:t>x3+x1T+x8φ</a:t>
                </a:r>
                <a:r>
                  <a:rPr lang="en-GB" baseline="30000" dirty="0"/>
                  <a:t>´</a:t>
                </a:r>
                <a:r>
                  <a:rPr lang="en-DE" dirty="0"/>
                  <a:t> e</a:t>
                </a:r>
                <a:r>
                  <a:rPr lang="en-DE" baseline="30000" dirty="0"/>
                  <a:t>x4φ</a:t>
                </a:r>
                <a:r>
                  <a:rPr lang="en-GB" baseline="30000" dirty="0"/>
                  <a:t>+</a:t>
                </a:r>
                <a:r>
                  <a:rPr lang="en-DE" baseline="30000" dirty="0"/>
                  <a:t>x</a:t>
                </a:r>
                <a:r>
                  <a:rPr lang="en-GB" baseline="30000" dirty="0"/>
                  <a:t>9</a:t>
                </a:r>
                <a:r>
                  <a:rPr lang="en-DE" baseline="30000" dirty="0"/>
                  <a:t>φ</a:t>
                </a:r>
                <a:r>
                  <a:rPr lang="en-GB" baseline="30000" dirty="0"/>
                  <a:t>´</a:t>
                </a: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l</a:t>
                </a:r>
                <a:r>
                  <a:rPr lang="en-DE" dirty="0"/>
                  <a:t>n</a:t>
                </a:r>
                <a:r>
                  <a:rPr lang="en-GB" dirty="0"/>
                  <a:t> </a:t>
                </a:r>
                <a:r>
                  <a:rPr lang="en-DE" dirty="0" err="1"/>
                  <a:t>k</a:t>
                </a:r>
                <a:r>
                  <a:rPr lang="en-DE" baseline="-25000" dirty="0" err="1"/>
                  <a:t>f</a:t>
                </a:r>
                <a:r>
                  <a:rPr lang="en-DE" dirty="0"/>
                  <a:t>=x</a:t>
                </a:r>
                <a:r>
                  <a:rPr lang="en-DE" baseline="-25000" dirty="0"/>
                  <a:t>1</a:t>
                </a:r>
                <a:r>
                  <a:rPr lang="en-DE" dirty="0"/>
                  <a:t>T+x</a:t>
                </a:r>
                <a:r>
                  <a:rPr lang="en-DE" baseline="-25000" dirty="0"/>
                  <a:t>2</a:t>
                </a:r>
                <a:r>
                  <a:rPr lang="en-DE" dirty="0"/>
                  <a:t>ln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  <m:r>
                      <a:rPr lang="en-DE">
                        <a:latin typeface="Cambria Math" panose="02040503050406030204" pitchFamily="18" charset="0"/>
                      </a:rPr>
                      <m:t>´</m:t>
                    </m:r>
                  </m:oMath>
                </a14:m>
                <a:r>
                  <a:rPr lang="en-DE" dirty="0"/>
                  <a:t>+x</a:t>
                </a:r>
                <a:r>
                  <a:rPr lang="en-DE" baseline="-25000" dirty="0"/>
                  <a:t>3</a:t>
                </a:r>
                <a:r>
                  <a:rPr lang="en-DE" dirty="0"/>
                  <a:t>ln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DE" dirty="0"/>
                  <a:t>+x</a:t>
                </a:r>
                <a:r>
                  <a:rPr lang="en-DE" baseline="-25000" dirty="0"/>
                  <a:t>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DE" dirty="0"/>
                  <a:t>+x</a:t>
                </a:r>
                <a:r>
                  <a:rPr lang="en-DE" baseline="-25000" dirty="0"/>
                  <a:t>5</a:t>
                </a:r>
                <a:r>
                  <a:rPr lang="en-DE" dirty="0"/>
                  <a:t>Tln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´</a:t>
                </a:r>
                <a:r>
                  <a:rPr lang="en-DE" dirty="0"/>
                  <a:t>+x</a:t>
                </a:r>
                <a:r>
                  <a:rPr lang="en-DE" baseline="-25000" dirty="0"/>
                  <a:t>6</a:t>
                </a:r>
                <a:r>
                  <a:rPr lang="en-DE" dirty="0"/>
                  <a:t>ln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´</a:t>
                </a:r>
                <a:r>
                  <a:rPr lang="en-DE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DE" dirty="0"/>
                  <a:t>+x</a:t>
                </a:r>
                <a:r>
                  <a:rPr lang="en-DE" baseline="-25000" dirty="0"/>
                  <a:t>7</a:t>
                </a:r>
                <a:r>
                  <a:rPr lang="en-DE" dirty="0"/>
                  <a:t>ln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DE" dirty="0"/>
                  <a:t>T+x</a:t>
                </a:r>
                <a:r>
                  <a:rPr lang="en-DE" baseline="-25000" dirty="0"/>
                  <a:t>8</a:t>
                </a:r>
                <a:r>
                  <a:rPr lang="en-DE" dirty="0"/>
                  <a:t>ln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DE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´</a:t>
                </a:r>
                <a:r>
                  <a:rPr lang="en-DE" dirty="0"/>
                  <a:t>+x</a:t>
                </a:r>
                <a:r>
                  <a:rPr lang="en-GB" baseline="-25000" dirty="0"/>
                  <a:t>9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´</a:t>
                </a:r>
                <a:r>
                  <a:rPr lang="en-DE" dirty="0"/>
                  <a:t>+lnx</a:t>
                </a:r>
                <a:r>
                  <a:rPr lang="en-DE" baseline="-25000" dirty="0"/>
                  <a:t>10</a:t>
                </a:r>
                <a:endParaRPr lang="en-GB" baseline="-25000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DE" dirty="0"/>
                  <a:t>b</a:t>
                </a:r>
                <a:r>
                  <a:rPr lang="en-GB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GB" i="1" baseline="-250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GB" i="1" baseline="-250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𝑓𝑖𝑛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 baseline="-2500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 baseline="-2500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 baseline="-250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DE" i="1" baseline="-250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DE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DE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DE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DE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DE" dirty="0"/>
                  <a:t>A</a:t>
                </a:r>
                <a:r>
                  <a:rPr lang="en-DE" baseline="30000" dirty="0"/>
                  <a:t>T</a:t>
                </a:r>
                <a:r>
                  <a:rPr lang="en-DE" dirty="0"/>
                  <a:t>.A</a:t>
                </a:r>
                <a:r>
                  <a:rPr lang="en-GB" dirty="0"/>
                  <a:t>.x</a:t>
                </a:r>
                <a:r>
                  <a:rPr lang="en-DE" dirty="0"/>
                  <a:t>=</a:t>
                </a:r>
                <a:r>
                  <a:rPr lang="en-DE" dirty="0" err="1"/>
                  <a:t>A</a:t>
                </a:r>
                <a:r>
                  <a:rPr lang="en-DE" baseline="30000" dirty="0" err="1"/>
                  <a:t>T</a:t>
                </a:r>
                <a:r>
                  <a:rPr lang="en-DE" dirty="0" err="1"/>
                  <a:t>b</a:t>
                </a: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32A18D-F8F0-4BB8-9542-74596397B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2494"/>
                <a:ext cx="10515600" cy="5613621"/>
              </a:xfrm>
              <a:blipFill>
                <a:blip r:embed="rId2"/>
                <a:stretch>
                  <a:fillRect l="-928" t="-249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05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5B13E-968C-4A97-9FEB-E68E9F24A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6591"/>
                <a:ext cx="10515600" cy="5620372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Calculation of </a:t>
                </a:r>
                <a:r>
                  <a:rPr lang="en-DE" dirty="0">
                    <a:solidFill>
                      <a:schemeClr val="accent1">
                        <a:lumMod val="75000"/>
                      </a:schemeClr>
                    </a:solidFill>
                  </a:rPr>
                  <a:t>R</a:t>
                </a:r>
                <a:r>
                  <a:rPr lang="en-GB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2 </a:t>
                </a:r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DE" dirty="0"/>
                  <a:t>To calculate R</a:t>
                </a:r>
                <a:r>
                  <a:rPr lang="en-GB" baseline="30000" dirty="0"/>
                  <a:t>2</a:t>
                </a:r>
                <a:r>
                  <a:rPr lang="en-DE" dirty="0"/>
                  <a:t> in both cases we simply use the formula:</a:t>
                </a:r>
              </a:p>
              <a:p>
                <a:pPr marL="0" indent="0">
                  <a:buNone/>
                </a:pPr>
                <a:r>
                  <a:rPr lang="en-DE" dirty="0"/>
                  <a:t>R</a:t>
                </a:r>
                <a:r>
                  <a:rPr lang="en-DE" baseline="30000" dirty="0"/>
                  <a:t>2</a:t>
                </a:r>
                <a:r>
                  <a:rPr lang="en-DE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DE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DE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DE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DE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  <m:t>⎺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⎺)</m:t>
                                </m:r>
                              </m:e>
                              <m:sup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DE" dirty="0"/>
              </a:p>
              <a:p>
                <a:pPr marL="0" indent="0">
                  <a:buNone/>
                </a:pPr>
                <a:r>
                  <a:rPr lang="en-DE" dirty="0"/>
                  <a:t>Where </a:t>
                </a:r>
                <a:r>
                  <a:rPr lang="en-GB" dirty="0"/>
                  <a:t>b</a:t>
                </a:r>
                <a:r>
                  <a:rPr lang="en-DE" dirty="0"/>
                  <a:t>(x</a:t>
                </a:r>
                <a:r>
                  <a:rPr lang="en-GB" baseline="-25000" dirty="0"/>
                  <a:t>, </a:t>
                </a:r>
                <a:r>
                  <a:rPr lang="en-DE" dirty="0"/>
                  <a:t>t</a:t>
                </a:r>
                <a:r>
                  <a:rPr lang="en-GB" baseline="-25000" dirty="0" err="1"/>
                  <a:t>i</a:t>
                </a:r>
                <a:r>
                  <a:rPr lang="en-DE" dirty="0"/>
                  <a:t>) is our predicted value </a:t>
                </a:r>
                <a:r>
                  <a:rPr lang="en-DE" dirty="0" err="1"/>
                  <a:t>y</a:t>
                </a:r>
                <a:r>
                  <a:rPr lang="en-DE" baseline="-25000" dirty="0" err="1"/>
                  <a:t>i</a:t>
                </a:r>
                <a:r>
                  <a:rPr lang="en-DE" dirty="0"/>
                  <a:t> is the measured value y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</a:rPr>
                      <m:t>⎺</m:t>
                    </m:r>
                  </m:oMath>
                </a14:m>
                <a:r>
                  <a:rPr lang="en-GB" dirty="0"/>
                  <a:t> is the mean of the measured values where,</a:t>
                </a:r>
              </a:p>
              <a:p>
                <a:pPr marL="0" indent="0">
                  <a:buNone/>
                </a:pPr>
                <a:r>
                  <a:rPr lang="en-GB" dirty="0"/>
                  <a:t> y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</a:rPr>
                      <m:t>⎺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5B13E-968C-4A97-9FEB-E68E9F24A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6591"/>
                <a:ext cx="10515600" cy="5620372"/>
              </a:xfrm>
              <a:blipFill>
                <a:blip r:embed="rId2"/>
                <a:stretch>
                  <a:fillRect l="-1217" t="-17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11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5B2F-88FE-41AD-B119-CF1C91C1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97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Getting our vectors of the parameters and </a:t>
            </a:r>
            <a:r>
              <a:rPr lang="en-DE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DE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DE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For the first model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9297C8-B542-4B55-B3FD-B1B0E2ED8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294080"/>
              </p:ext>
            </p:extLst>
          </p:nvPr>
        </p:nvGraphicFramePr>
        <p:xfrm>
          <a:off x="850790" y="1825624"/>
          <a:ext cx="1050301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610">
                  <a:extLst>
                    <a:ext uri="{9D8B030D-6E8A-4147-A177-3AD203B41FA5}">
                      <a16:colId xmlns:a16="http://schemas.microsoft.com/office/drawing/2014/main" val="28051917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91916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58125470"/>
                    </a:ext>
                  </a:extLst>
                </a:gridCol>
              </a:tblGrid>
              <a:tr h="20546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x06=6x1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-0.0013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0.0623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0.1520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-0.1681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-0.0001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7.1509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DE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  <a:r>
                        <a:rPr lang="en-DE" b="1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_06 = 0.6145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x15=6x1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-0.0009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0.0520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0.0987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-0.0476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6.6426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  <a:p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DE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  <a:r>
                        <a:rPr lang="en-DE" b="1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_15 = 0.4425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x60=6x1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-0.0021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0.0114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0.2918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-0.6639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0.0001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7.7565</a:t>
                      </a:r>
                    </a:p>
                    <a:p>
                      <a:pPr marL="0" indent="0">
                        <a:buNone/>
                      </a:pPr>
                      <a:endParaRPr lang="en-DE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  <a:p>
                      <a:r>
                        <a:rPr lang="en-DE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  <a:r>
                        <a:rPr lang="en-DE" b="1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_60 = 0.8981</a:t>
                      </a:r>
                    </a:p>
                    <a:p>
                      <a:endParaRPr lang="en-GB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206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BC3DBF1-9DC6-451F-80B8-27330F3C3FD8}"/>
              </a:ext>
            </a:extLst>
          </p:cNvPr>
          <p:cNvSpPr txBox="1">
            <a:spLocks/>
          </p:cNvSpPr>
          <p:nvPr/>
        </p:nvSpPr>
        <p:spPr>
          <a:xfrm>
            <a:off x="974698" y="4102261"/>
            <a:ext cx="10515600" cy="128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8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4538-3EED-48C2-926B-CE548ED3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668"/>
          </a:xfrm>
        </p:spPr>
        <p:txBody>
          <a:bodyPr/>
          <a:lstStyle/>
          <a:p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For the Second model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207B2C-BB28-47D9-8920-04BBB8519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494189"/>
              </p:ext>
            </p:extLst>
          </p:nvPr>
        </p:nvGraphicFramePr>
        <p:xfrm>
          <a:off x="838200" y="1248355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94821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837228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23557282"/>
                    </a:ext>
                  </a:extLst>
                </a:gridCol>
              </a:tblGrid>
              <a:tr h="453224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z06=10x1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0.0820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0.2586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-0.0297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-0.0521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-0.0003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0.0008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0.0010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7.2278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  <a:r>
                        <a:rPr lang="en-DE" b="1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_06 = 0.6255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   </a:t>
                      </a:r>
                      <a:endParaRPr lang="en-D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z15=10x1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-0.0015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0.0679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0.3055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0.0651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-0.0119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-0.0004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0.0005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-0.0003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6.8724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  <a:r>
                        <a:rPr lang="en-DE" b="1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_15 = 0.4754</a:t>
                      </a:r>
                    </a:p>
                    <a:p>
                      <a:endParaRPr lang="en-GB" dirty="0"/>
                    </a:p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z60=10x1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-0.0022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-0.0457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0.3557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-0.5538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0.0001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0.0085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-0.0002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-0.0000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0.0036</a:t>
                      </a:r>
                    </a:p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7.6979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  <a:r>
                        <a:rPr lang="en-DE" b="1" baseline="30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_60 = 0.9082</a:t>
                      </a:r>
                      <a:endParaRPr lang="en-D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4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06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5D9F13-61F6-4F94-8EED-83C4B498A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" y="214308"/>
            <a:ext cx="4381500" cy="3223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DD8C7-A532-46EF-8BAB-123247CA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" y="3514064"/>
            <a:ext cx="4427220" cy="323088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C71B228-3B6F-44E2-AFB2-F1FE756D8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8219" y="3105868"/>
            <a:ext cx="72062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fitting curve for 100Cr6 using model function 1: y=1275.255681*e^(-0.001285*T)*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phi_dot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^(0.062255+-0.000105T)*phi^0.152007*e^(-0.168144phi)</a:t>
            </a: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1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01E905-DE64-4BE1-884C-DCF0D0701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1" y="204113"/>
            <a:ext cx="4038600" cy="3307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998B1-A6F3-4564-8632-699D8AAB7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1" y="3528060"/>
            <a:ext cx="4419600" cy="332994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DBF0A09-BEDC-4251-AF8A-D8CA4ACAD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0997" y="3018516"/>
            <a:ext cx="67607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fitting curve for C15 using model function 1: y=767.098096*e^(-0.000945*T)*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phi_dot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^(0.052005+-0.000090T)*phi^0.098706*e^(-0.047643phi)</a:t>
            </a: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7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CB3187-6F42-40CC-8692-211763F5C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1" y="237067"/>
            <a:ext cx="416814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FE2CC-3C12-4D58-BE62-E832531D1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1" y="3589867"/>
            <a:ext cx="4328160" cy="325374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8650F5F-A331-4B74-813D-0DA139D64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2065" y="3058127"/>
            <a:ext cx="6792171" cy="156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fitting curve for C60 using model function 1: y=2336.604239*e^(-0.002137*T)*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phi_dot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^(0.011358+0.000087T)*phi^0.291779*e^(-0.663931phi)</a:t>
            </a:r>
            <a:endParaRPr kumimoji="0" lang="en-DE" altLang="en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1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1198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Cambria Math</vt:lpstr>
      <vt:lpstr>Times New Roman</vt:lpstr>
      <vt:lpstr>Office Theme</vt:lpstr>
      <vt:lpstr>Computer Based Engineering Mathematics Lab  Summer Semester 2019</vt:lpstr>
      <vt:lpstr>Description</vt:lpstr>
      <vt:lpstr>PowerPoint Presentation</vt:lpstr>
      <vt:lpstr>PowerPoint Presentation</vt:lpstr>
      <vt:lpstr>    Getting our vectors of the parameters and R2 : For the first model     </vt:lpstr>
      <vt:lpstr>For the Second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Predicted Values Vs Measured Ones For Data Sheet</vt:lpstr>
      <vt:lpstr>Comparison Between Two Models</vt:lpstr>
      <vt:lpstr>Matlab Codes For Model Functions</vt:lpstr>
      <vt:lpstr>Matlab Codes For R2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Based Engineering Mathematics Lab  Summer Semester 2019</dc:title>
  <dc:creator>Md Aminul Islam</dc:creator>
  <cp:lastModifiedBy>Md Aminul Islam</cp:lastModifiedBy>
  <cp:revision>1</cp:revision>
  <dcterms:created xsi:type="dcterms:W3CDTF">2019-07-16T21:47:22Z</dcterms:created>
  <dcterms:modified xsi:type="dcterms:W3CDTF">2019-07-16T21:50:31Z</dcterms:modified>
</cp:coreProperties>
</file>