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8" r:id="rId5"/>
    <p:sldId id="258" r:id="rId6"/>
    <p:sldId id="259" r:id="rId7"/>
    <p:sldId id="270" r:id="rId8"/>
    <p:sldId id="271" r:id="rId9"/>
    <p:sldId id="289" r:id="rId10"/>
    <p:sldId id="262" r:id="rId11"/>
    <p:sldId id="261" r:id="rId12"/>
    <p:sldId id="263" r:id="rId13"/>
    <p:sldId id="264" r:id="rId14"/>
    <p:sldId id="290" r:id="rId15"/>
    <p:sldId id="265" r:id="rId16"/>
    <p:sldId id="272" r:id="rId17"/>
    <p:sldId id="273" r:id="rId18"/>
    <p:sldId id="266" r:id="rId19"/>
    <p:sldId id="268" r:id="rId20"/>
    <p:sldId id="274" r:id="rId21"/>
    <p:sldId id="267" r:id="rId22"/>
    <p:sldId id="269" r:id="rId23"/>
    <p:sldId id="275" r:id="rId24"/>
    <p:sldId id="276" r:id="rId25"/>
    <p:sldId id="277" r:id="rId26"/>
    <p:sldId id="285" r:id="rId27"/>
    <p:sldId id="284" r:id="rId28"/>
    <p:sldId id="282" r:id="rId29"/>
    <p:sldId id="291" r:id="rId30"/>
    <p:sldId id="283" r:id="rId31"/>
    <p:sldId id="286" r:id="rId32"/>
    <p:sldId id="292" r:id="rId33"/>
    <p:sldId id="28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B23A-C98A-4B2B-BB1A-D6DA541098D7}" type="datetimeFigureOut">
              <a:rPr lang="zh-CN" altLang="en-US" smtClean="0"/>
              <a:pPr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4B57-5D0E-4E8D-8227-FC8F63483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2016-10-22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变量名为字母、下划线等字符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无需声明变量类型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直接赋值使用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3286148" cy="242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声明函数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冒号结尾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缩进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565835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缩进格式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缩进代替括号</a:t>
            </a:r>
            <a:r>
              <a:rPr lang="en-US" altLang="zh-CN" dirty="0" smtClean="0"/>
              <a:t>’{}’</a:t>
            </a:r>
          </a:p>
          <a:p>
            <a:pPr lvl="1"/>
            <a:r>
              <a:rPr lang="zh-CN" altLang="en-US" dirty="0" smtClean="0"/>
              <a:t>缩进可以是</a:t>
            </a:r>
            <a:r>
              <a:rPr lang="en-US" altLang="zh-CN" dirty="0" smtClean="0"/>
              <a:t>tab</a:t>
            </a:r>
            <a:r>
              <a:rPr lang="zh-CN" altLang="en-US" dirty="0" smtClean="0"/>
              <a:t>或者空格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个空格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1"/>
            <a:ext cx="3549394" cy="221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程序注释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‘#’</a:t>
            </a:r>
            <a:r>
              <a:rPr lang="zh-CN" altLang="en-US" dirty="0" smtClean="0"/>
              <a:t>开始至一行结束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函数或者类开始的字符串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342902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r>
              <a:rPr lang="en-US" altLang="zh-CN" dirty="0" smtClean="0"/>
              <a:t>Dictionary</a:t>
            </a:r>
          </a:p>
          <a:p>
            <a:pPr lvl="1"/>
            <a:r>
              <a:rPr lang="zh-CN" altLang="en-US" dirty="0" smtClean="0"/>
              <a:t>存储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可以是任意类型</a:t>
            </a:r>
            <a:endParaRPr lang="en-US" altLang="zh-CN" dirty="0" smtClean="0"/>
          </a:p>
          <a:p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类似数组</a:t>
            </a:r>
            <a:endParaRPr lang="en-US" altLang="zh-CN" dirty="0" smtClean="0"/>
          </a:p>
          <a:p>
            <a:r>
              <a:rPr lang="zh-CN" altLang="en-US" dirty="0" smtClean="0"/>
              <a:t>元组</a:t>
            </a:r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，但是元素不可修改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自定义数据类型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Dictionary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键和键值可以为多种数据类型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0100" y="2357430"/>
            <a:ext cx="41174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&gt;&gt;&gt; d = {'host':'166.111.8.28', 'port':1234}</a:t>
            </a:r>
          </a:p>
          <a:p>
            <a:r>
              <a:rPr lang="en-US" altLang="zh-CN" dirty="0" smtClean="0"/>
              <a:t>&gt;&gt;&gt; d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{'host':'166.111.8.28', 'port':1234}</a:t>
            </a:r>
          </a:p>
          <a:p>
            <a:r>
              <a:rPr lang="en-US" altLang="zh-CN" dirty="0" smtClean="0"/>
              <a:t>&gt;&gt;&gt; d['host']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'166.111.8.28'</a:t>
            </a:r>
          </a:p>
          <a:p>
            <a:r>
              <a:rPr lang="en-US" altLang="zh-CN" dirty="0" smtClean="0"/>
              <a:t>&gt;&gt;&gt; d['port']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1234</a:t>
            </a:r>
          </a:p>
          <a:p>
            <a:r>
              <a:rPr lang="en-US" altLang="zh-CN" dirty="0" smtClean="0"/>
              <a:t>&gt;&gt;&gt; d['hello']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Traceback</a:t>
            </a:r>
            <a:r>
              <a:rPr lang="en-US" altLang="zh-CN" dirty="0" smtClean="0">
                <a:solidFill>
                  <a:srgbClr val="FF0000"/>
                </a:solidFill>
              </a:rPr>
              <a:t> (innermost last):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File "&lt;interactive input&gt;", line 1 in ?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KeyError</a:t>
            </a:r>
            <a:r>
              <a:rPr lang="en-US" altLang="zh-CN" dirty="0" smtClean="0">
                <a:solidFill>
                  <a:srgbClr val="FF0000"/>
                </a:solidFill>
              </a:rPr>
              <a:t>: hello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Dictionary</a:t>
            </a:r>
            <a:r>
              <a:rPr lang="zh-CN" altLang="en-US" dirty="0" smtClean="0"/>
              <a:t>的修改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键值不会重复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对已有键值赋值会导致原值被覆盖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键值大小写敏感，请注意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357430"/>
            <a:ext cx="385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d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{'host':'166.111.8.28', 'port':1234}</a:t>
            </a:r>
          </a:p>
          <a:p>
            <a:r>
              <a:rPr lang="en-US" altLang="zh-CN" dirty="0" smtClean="0"/>
              <a:t>&gt;&gt;&gt; d[‘host’] = ‘59.66.130.77’</a:t>
            </a:r>
          </a:p>
          <a:p>
            <a:r>
              <a:rPr lang="en-US" altLang="zh-CN" dirty="0" smtClean="0"/>
              <a:t>&gt;&gt;&gt; d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{'host':‘59.66.130.77', 'port':1234}</a:t>
            </a:r>
          </a:p>
          <a:p>
            <a:r>
              <a:rPr lang="en-US" altLang="zh-CN" dirty="0" smtClean="0"/>
              <a:t>&gt;&gt;&gt; d['port'] = 330</a:t>
            </a:r>
          </a:p>
          <a:p>
            <a:r>
              <a:rPr lang="en-US" altLang="zh-CN" dirty="0" smtClean="0"/>
              <a:t>&gt;&gt;&gt; d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{'host':‘59.66.130.77', 'port':330}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Dictionary 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删除不存在的键值会导致异常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357430"/>
            <a:ext cx="385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d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{'host': ‘59.66.130.77 ', 'port':1234}</a:t>
            </a:r>
          </a:p>
          <a:p>
            <a:r>
              <a:rPr lang="en-US" altLang="zh-CN" dirty="0" smtClean="0"/>
              <a:t>&gt;&gt;&gt; del d[‘port’]</a:t>
            </a:r>
          </a:p>
          <a:p>
            <a:r>
              <a:rPr lang="en-US" altLang="zh-CN" dirty="0" smtClean="0"/>
              <a:t>&gt;&gt;&gt; d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{'host':‘59.66.130.77'}</a:t>
            </a:r>
          </a:p>
          <a:p>
            <a:r>
              <a:rPr lang="en-US" altLang="zh-CN" dirty="0" smtClean="0"/>
              <a:t>&gt;&gt;&gt; d['port'] = 330</a:t>
            </a:r>
          </a:p>
          <a:p>
            <a:r>
              <a:rPr lang="en-US" altLang="zh-CN" dirty="0" smtClean="0"/>
              <a:t>&gt;&gt;&gt; d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{'host':‘59.66.130.77', 'port':330}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负数下标的使用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元素可以为任意类型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4071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[‘a’, ‘b’, ‘c’]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[‘</a:t>
            </a:r>
            <a:r>
              <a:rPr lang="en-US" altLang="zh-CN" dirty="0" err="1" smtClean="0">
                <a:solidFill>
                  <a:srgbClr val="0070C0"/>
                </a:solidFill>
              </a:rPr>
              <a:t>a’,’b’,’c</a:t>
            </a:r>
            <a:r>
              <a:rPr lang="en-US" altLang="zh-CN" dirty="0" smtClean="0">
                <a:solidFill>
                  <a:srgbClr val="0070C0"/>
                </a:solidFill>
              </a:rPr>
              <a:t>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[0]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‘a’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[2]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‘c’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[-1]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‘c’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[-2]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元素添加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append</a:t>
            </a:r>
            <a:r>
              <a:rPr lang="zh-CN" altLang="en-US" dirty="0" smtClean="0"/>
              <a:t>是添加，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是扩展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214554"/>
            <a:ext cx="4071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[‘a’, ‘b’, ‘c’]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li.append</a:t>
            </a:r>
            <a:r>
              <a:rPr lang="en-US" altLang="zh-CN" dirty="0" smtClean="0"/>
              <a:t>([‘</a:t>
            </a:r>
            <a:r>
              <a:rPr lang="en-US" altLang="zh-CN" dirty="0" err="1" smtClean="0"/>
              <a:t>e’,’f</a:t>
            </a:r>
            <a:r>
              <a:rPr lang="en-US" altLang="zh-CN" dirty="0" smtClean="0"/>
              <a:t>’])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[‘</a:t>
            </a:r>
            <a:r>
              <a:rPr lang="en-US" altLang="zh-CN" dirty="0" err="1" smtClean="0">
                <a:solidFill>
                  <a:srgbClr val="0070C0"/>
                </a:solidFill>
              </a:rPr>
              <a:t>a’,’b’,’c</a:t>
            </a:r>
            <a:r>
              <a:rPr lang="en-US" altLang="zh-CN" dirty="0" smtClean="0">
                <a:solidFill>
                  <a:srgbClr val="0070C0"/>
                </a:solidFill>
              </a:rPr>
              <a:t>’,[‘</a:t>
            </a:r>
            <a:r>
              <a:rPr lang="en-US" altLang="zh-CN" dirty="0" err="1" smtClean="0">
                <a:solidFill>
                  <a:srgbClr val="0070C0"/>
                </a:solidFill>
              </a:rPr>
              <a:t>e’,’f</a:t>
            </a:r>
            <a:r>
              <a:rPr lang="en-US" altLang="zh-CN" dirty="0" smtClean="0">
                <a:solidFill>
                  <a:srgbClr val="0070C0"/>
                </a:solidFill>
              </a:rPr>
              <a:t>’]]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li.extend</a:t>
            </a:r>
            <a:r>
              <a:rPr lang="en-US" altLang="zh-CN" dirty="0" smtClean="0"/>
              <a:t>([‘</a:t>
            </a:r>
            <a:r>
              <a:rPr lang="en-US" altLang="zh-CN" dirty="0" err="1" smtClean="0"/>
              <a:t>e’,’f</a:t>
            </a:r>
            <a:r>
              <a:rPr lang="en-US" altLang="zh-CN" dirty="0" smtClean="0"/>
              <a:t>’])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[‘</a:t>
            </a:r>
            <a:r>
              <a:rPr lang="en-US" altLang="zh-CN" dirty="0" err="1" smtClean="0">
                <a:solidFill>
                  <a:srgbClr val="0070C0"/>
                </a:solidFill>
              </a:rPr>
              <a:t>a’,’b’,’c’,’d</a:t>
            </a:r>
            <a:r>
              <a:rPr lang="en-US" altLang="zh-CN" dirty="0" smtClean="0">
                <a:solidFill>
                  <a:srgbClr val="0070C0"/>
                </a:solidFill>
              </a:rPr>
              <a:t>’,[‘</a:t>
            </a:r>
            <a:r>
              <a:rPr lang="en-US" altLang="zh-CN" dirty="0" err="1" smtClean="0">
                <a:solidFill>
                  <a:srgbClr val="0070C0"/>
                </a:solidFill>
              </a:rPr>
              <a:t>e’,’f</a:t>
            </a:r>
            <a:r>
              <a:rPr lang="en-US" altLang="zh-CN" dirty="0" smtClean="0">
                <a:solidFill>
                  <a:srgbClr val="0070C0"/>
                </a:solidFill>
              </a:rPr>
              <a:t>’],’</a:t>
            </a:r>
            <a:r>
              <a:rPr lang="en-US" altLang="zh-CN" dirty="0" err="1" smtClean="0">
                <a:solidFill>
                  <a:srgbClr val="0070C0"/>
                </a:solidFill>
              </a:rPr>
              <a:t>e’,’f</a:t>
            </a:r>
            <a:r>
              <a:rPr lang="en-US" altLang="zh-CN" dirty="0" smtClean="0">
                <a:solidFill>
                  <a:srgbClr val="0070C0"/>
                </a:solidFill>
              </a:rPr>
              <a:t>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li.insert</a:t>
            </a:r>
            <a:r>
              <a:rPr lang="en-US" altLang="zh-CN" dirty="0" smtClean="0"/>
              <a:t>(1, ‘k’)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[‘</a:t>
            </a:r>
            <a:r>
              <a:rPr lang="en-US" altLang="zh-CN" dirty="0" err="1" smtClean="0">
                <a:solidFill>
                  <a:srgbClr val="0070C0"/>
                </a:solidFill>
              </a:rPr>
              <a:t>a’,’k’,’b’,’c’,’d</a:t>
            </a:r>
            <a:r>
              <a:rPr lang="en-US" altLang="zh-CN" dirty="0" smtClean="0">
                <a:solidFill>
                  <a:srgbClr val="0070C0"/>
                </a:solidFill>
              </a:rPr>
              <a:t>’,[‘</a:t>
            </a:r>
            <a:r>
              <a:rPr lang="en-US" altLang="zh-CN" dirty="0" err="1" smtClean="0">
                <a:solidFill>
                  <a:srgbClr val="0070C0"/>
                </a:solidFill>
              </a:rPr>
              <a:t>e’,’f</a:t>
            </a:r>
            <a:r>
              <a:rPr lang="en-US" altLang="zh-CN" dirty="0" smtClean="0">
                <a:solidFill>
                  <a:srgbClr val="0070C0"/>
                </a:solidFill>
              </a:rPr>
              <a:t>’],’</a:t>
            </a:r>
            <a:r>
              <a:rPr lang="en-US" altLang="zh-CN" dirty="0" err="1" smtClean="0">
                <a:solidFill>
                  <a:srgbClr val="0070C0"/>
                </a:solidFill>
              </a:rPr>
              <a:t>e’,’f</a:t>
            </a:r>
            <a:r>
              <a:rPr lang="en-US" altLang="zh-CN" dirty="0" smtClean="0">
                <a:solidFill>
                  <a:srgbClr val="0070C0"/>
                </a:solidFill>
              </a:rPr>
              <a:t>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程序组织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程序执行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学习资源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元素删除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删除不存在的元素会引发异常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POP</a:t>
            </a:r>
            <a:r>
              <a:rPr lang="zh-CN" altLang="en-US" sz="2200" dirty="0" smtClean="0"/>
              <a:t>操作会返回当前</a:t>
            </a:r>
            <a:r>
              <a:rPr lang="en-US" altLang="zh-CN" sz="2200" dirty="0" smtClean="0"/>
              <a:t>list</a:t>
            </a:r>
            <a:r>
              <a:rPr lang="zh-CN" altLang="en-US" sz="2200" dirty="0" smtClean="0"/>
              <a:t>末尾的元素，并且删除该元素</a:t>
            </a:r>
            <a:endParaRPr lang="zh-CN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214554"/>
            <a:ext cx="4071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[‘a’, ‘b’, ‘c’]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li.remove</a:t>
            </a:r>
            <a:r>
              <a:rPr lang="en-US" altLang="zh-CN" dirty="0" smtClean="0"/>
              <a:t>(‘a’)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5"/>
                </a:solidFill>
              </a:rPr>
              <a:t>[‘</a:t>
            </a:r>
            <a:r>
              <a:rPr lang="en-US" altLang="zh-CN" dirty="0" err="1" smtClean="0">
                <a:solidFill>
                  <a:schemeClr val="accent5"/>
                </a:solidFill>
              </a:rPr>
              <a:t>b’,’c</a:t>
            </a:r>
            <a:r>
              <a:rPr lang="en-US" altLang="zh-CN" dirty="0" smtClean="0">
                <a:solidFill>
                  <a:schemeClr val="accent5"/>
                </a:solidFill>
              </a:rPr>
              <a:t>’]</a:t>
            </a:r>
          </a:p>
          <a:p>
            <a:r>
              <a:rPr lang="en-US" altLang="zh-CN" dirty="0" smtClean="0"/>
              <a:t>&gt;&gt;&gt; li.pop()</a:t>
            </a:r>
          </a:p>
          <a:p>
            <a:r>
              <a:rPr lang="en-US" altLang="zh-CN" dirty="0" smtClean="0">
                <a:solidFill>
                  <a:schemeClr val="accent5"/>
                </a:solidFill>
              </a:rPr>
              <a:t>‘c’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li.remove</a:t>
            </a:r>
            <a:r>
              <a:rPr lang="en-US" altLang="zh-CN" dirty="0" smtClean="0"/>
              <a:t>([‘</a:t>
            </a:r>
            <a:r>
              <a:rPr lang="en-US" altLang="zh-CN" dirty="0" err="1" smtClean="0"/>
              <a:t>e’,’f</a:t>
            </a:r>
            <a:r>
              <a:rPr lang="en-US" altLang="zh-CN" dirty="0" smtClean="0"/>
              <a:t>’])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Traceback</a:t>
            </a:r>
            <a:r>
              <a:rPr lang="en-US" altLang="zh-CN" dirty="0" smtClean="0">
                <a:solidFill>
                  <a:srgbClr val="FF0000"/>
                </a:solidFill>
              </a:rPr>
              <a:t> (innermost last):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File “&lt;interactive input&gt;”, line 1 in ?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ValueError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list.index</a:t>
            </a:r>
            <a:r>
              <a:rPr lang="en-US" altLang="zh-CN" dirty="0" smtClean="0">
                <a:solidFill>
                  <a:srgbClr val="FF0000"/>
                </a:solidFill>
              </a:rPr>
              <a:t>(x): [‘</a:t>
            </a:r>
            <a:r>
              <a:rPr lang="en-US" altLang="zh-CN" dirty="0" err="1" smtClean="0">
                <a:solidFill>
                  <a:srgbClr val="FF0000"/>
                </a:solidFill>
              </a:rPr>
              <a:t>e’,’f</a:t>
            </a:r>
            <a:r>
              <a:rPr lang="en-US" altLang="zh-CN" dirty="0" smtClean="0">
                <a:solidFill>
                  <a:srgbClr val="FF0000"/>
                </a:solidFill>
              </a:rPr>
              <a:t>’] not in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分片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‘:’</a:t>
            </a:r>
            <a:r>
              <a:rPr lang="zh-CN" altLang="en-US" sz="2200" dirty="0" smtClean="0"/>
              <a:t>作为分片下标分割符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第一个下标表示第一个选取的下标，第二个表示最后一个不选取的下标</a:t>
            </a:r>
            <a:endParaRPr lang="zh-CN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071679"/>
            <a:ext cx="4071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[‘a’, ‘b’, ‘c’, ‘d’, ‘e’, ‘f’]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[1:3]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[‘</a:t>
            </a:r>
            <a:r>
              <a:rPr lang="en-US" altLang="zh-CN" dirty="0" err="1" smtClean="0">
                <a:solidFill>
                  <a:srgbClr val="0070C0"/>
                </a:solidFill>
              </a:rPr>
              <a:t>b’,’c</a:t>
            </a:r>
            <a:r>
              <a:rPr lang="en-US" altLang="zh-CN" dirty="0" smtClean="0">
                <a:solidFill>
                  <a:srgbClr val="0070C0"/>
                </a:solidFill>
              </a:rPr>
              <a:t>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[:3]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[‘</a:t>
            </a:r>
            <a:r>
              <a:rPr lang="en-US" altLang="zh-CN" dirty="0" err="1" smtClean="0">
                <a:solidFill>
                  <a:srgbClr val="0070C0"/>
                </a:solidFill>
              </a:rPr>
              <a:t>a’,’b’,’c</a:t>
            </a:r>
            <a:r>
              <a:rPr lang="en-US" altLang="zh-CN" dirty="0" smtClean="0">
                <a:solidFill>
                  <a:srgbClr val="0070C0"/>
                </a:solidFill>
              </a:rPr>
              <a:t>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[2:]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[‘</a:t>
            </a:r>
            <a:r>
              <a:rPr lang="en-US" altLang="zh-CN" dirty="0" err="1" smtClean="0">
                <a:solidFill>
                  <a:srgbClr val="0070C0"/>
                </a:solidFill>
              </a:rPr>
              <a:t>c’,’d’,’e’,’f</a:t>
            </a:r>
            <a:r>
              <a:rPr lang="en-US" altLang="zh-CN" dirty="0" smtClean="0">
                <a:solidFill>
                  <a:srgbClr val="0070C0"/>
                </a:solidFill>
              </a:rPr>
              <a:t>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[2:-1]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[‘</a:t>
            </a:r>
            <a:r>
              <a:rPr lang="en-US" altLang="zh-CN" dirty="0" err="1" smtClean="0">
                <a:solidFill>
                  <a:srgbClr val="0070C0"/>
                </a:solidFill>
              </a:rPr>
              <a:t>c’,’d’,’e</a:t>
            </a:r>
            <a:r>
              <a:rPr lang="en-US" altLang="zh-CN" dirty="0" smtClean="0">
                <a:solidFill>
                  <a:srgbClr val="0070C0"/>
                </a:solidFill>
              </a:rPr>
              <a:t>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[2:0]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元素搜索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查找不存在的值会导致异常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214554"/>
            <a:ext cx="4071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[‘a’, ‘b’, ‘c’]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li.index</a:t>
            </a:r>
            <a:r>
              <a:rPr lang="en-US" altLang="zh-CN" dirty="0" smtClean="0"/>
              <a:t>(‘a’)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0</a:t>
            </a:r>
          </a:p>
          <a:p>
            <a:r>
              <a:rPr lang="en-US" altLang="zh-CN" dirty="0" smtClean="0"/>
              <a:t>&gt;&gt;&gt; ‘b’ in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5"/>
                </a:solidFill>
              </a:rPr>
              <a:t>True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li.index</a:t>
            </a:r>
            <a:r>
              <a:rPr lang="en-US" altLang="zh-CN" dirty="0" smtClean="0"/>
              <a:t>([‘</a:t>
            </a:r>
            <a:r>
              <a:rPr lang="en-US" altLang="zh-CN" dirty="0" err="1" smtClean="0"/>
              <a:t>e’,’f</a:t>
            </a:r>
            <a:r>
              <a:rPr lang="en-US" altLang="zh-CN" dirty="0" smtClean="0"/>
              <a:t>’])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Traceback</a:t>
            </a:r>
            <a:r>
              <a:rPr lang="en-US" altLang="zh-CN" dirty="0" smtClean="0">
                <a:solidFill>
                  <a:srgbClr val="FF0000"/>
                </a:solidFill>
              </a:rPr>
              <a:t> (innermost last):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File “&lt;interactive input&gt;”, line 1 in ?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ValueError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list.index</a:t>
            </a:r>
            <a:r>
              <a:rPr lang="en-US" altLang="zh-CN" dirty="0" smtClean="0">
                <a:solidFill>
                  <a:srgbClr val="FF0000"/>
                </a:solidFill>
              </a:rPr>
              <a:t>(x): [‘</a:t>
            </a:r>
            <a:r>
              <a:rPr lang="en-US" altLang="zh-CN" dirty="0" err="1" smtClean="0">
                <a:solidFill>
                  <a:srgbClr val="FF0000"/>
                </a:solidFill>
              </a:rPr>
              <a:t>e’,’f</a:t>
            </a:r>
            <a:r>
              <a:rPr lang="en-US" altLang="zh-CN" dirty="0" smtClean="0">
                <a:solidFill>
                  <a:srgbClr val="FF0000"/>
                </a:solidFill>
              </a:rPr>
              <a:t>’] not in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特殊操作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214554"/>
            <a:ext cx="4071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[‘a’, ‘b’]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+ [‘c’, ‘d’]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5"/>
                </a:solidFill>
              </a:rPr>
              <a:t>[‘</a:t>
            </a:r>
            <a:r>
              <a:rPr lang="en-US" altLang="zh-CN" dirty="0" err="1" smtClean="0">
                <a:solidFill>
                  <a:schemeClr val="accent5"/>
                </a:solidFill>
              </a:rPr>
              <a:t>a’,’b’,’c’,’d</a:t>
            </a:r>
            <a:r>
              <a:rPr lang="en-US" altLang="zh-CN" dirty="0" smtClean="0">
                <a:solidFill>
                  <a:schemeClr val="accent5"/>
                </a:solidFill>
              </a:rPr>
              <a:t>’]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+= [‘e’]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5"/>
                </a:solidFill>
              </a:rPr>
              <a:t>[‘</a:t>
            </a:r>
            <a:r>
              <a:rPr lang="en-US" altLang="zh-CN" dirty="0" err="1" smtClean="0">
                <a:solidFill>
                  <a:schemeClr val="accent5"/>
                </a:solidFill>
              </a:rPr>
              <a:t>a’,’b’,’c’,’d’,’e</a:t>
            </a:r>
            <a:r>
              <a:rPr lang="en-US" altLang="zh-CN" dirty="0" smtClean="0">
                <a:solidFill>
                  <a:schemeClr val="accent5"/>
                </a:solidFill>
              </a:rPr>
              <a:t>’]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[‘a’, ‘b’] * 2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5"/>
                </a:solidFill>
              </a:rPr>
              <a:t>[‘</a:t>
            </a:r>
            <a:r>
              <a:rPr lang="en-US" altLang="zh-CN" dirty="0" err="1" smtClean="0">
                <a:solidFill>
                  <a:schemeClr val="accent5"/>
                </a:solidFill>
              </a:rPr>
              <a:t>a’,’b’,’a</a:t>
            </a:r>
            <a:r>
              <a:rPr lang="en-US" altLang="zh-CN" dirty="0" smtClean="0">
                <a:solidFill>
                  <a:schemeClr val="accent5"/>
                </a:solidFill>
              </a:rPr>
              <a:t>’, ‘b’]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Tuple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en-US" altLang="zh-CN" sz="2200" dirty="0" err="1" smtClean="0"/>
              <a:t>Tuple</a:t>
            </a:r>
            <a:r>
              <a:rPr lang="zh-CN" altLang="en-US" sz="2200" dirty="0" smtClean="0"/>
              <a:t>类似</a:t>
            </a:r>
            <a:r>
              <a:rPr lang="en-US" altLang="zh-CN" sz="2200" dirty="0" smtClean="0"/>
              <a:t>List</a:t>
            </a:r>
            <a:r>
              <a:rPr lang="zh-CN" altLang="en-US" sz="2200" dirty="0" smtClean="0"/>
              <a:t>，但是一个</a:t>
            </a:r>
            <a:r>
              <a:rPr lang="zh-CN" altLang="en-US" sz="2200" dirty="0" smtClean="0">
                <a:solidFill>
                  <a:srgbClr val="FF0000"/>
                </a:solidFill>
              </a:rPr>
              <a:t>“不变”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List</a:t>
            </a:r>
          </a:p>
          <a:p>
            <a:pPr lvl="1"/>
            <a:r>
              <a:rPr lang="zh-CN" altLang="en-US" sz="2200" dirty="0" smtClean="0"/>
              <a:t>使用圆括号，而非中括号</a:t>
            </a:r>
            <a:endParaRPr lang="zh-CN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4071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(‘a’, ‘b’, ‘c’)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(‘</a:t>
            </a:r>
            <a:r>
              <a:rPr lang="en-US" altLang="zh-CN" dirty="0" err="1" smtClean="0">
                <a:solidFill>
                  <a:srgbClr val="0070C0"/>
                </a:solidFill>
              </a:rPr>
              <a:t>a’,’b’,’c</a:t>
            </a:r>
            <a:r>
              <a:rPr lang="en-US" altLang="zh-CN" dirty="0" smtClean="0">
                <a:solidFill>
                  <a:srgbClr val="0070C0"/>
                </a:solidFill>
              </a:rPr>
              <a:t>’)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[0]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‘a’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[2]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‘c’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[-1]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‘c’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[-2]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r>
              <a:rPr lang="en-US" altLang="zh-CN" dirty="0" err="1" smtClean="0"/>
              <a:t>Tuple</a:t>
            </a:r>
            <a:r>
              <a:rPr lang="zh-CN" altLang="en-US" dirty="0" smtClean="0"/>
              <a:t>不可修改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不能添加元素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不能删除元素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不能使用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去搜索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但是可以使用</a:t>
            </a:r>
            <a:r>
              <a:rPr lang="en-US" altLang="zh-CN" dirty="0" smtClean="0"/>
              <a:t>in</a:t>
            </a:r>
            <a:r>
              <a:rPr lang="zh-CN" altLang="en-US" dirty="0" smtClean="0"/>
              <a:t>操作去查询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快，效率高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用于常量定义，或者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的键值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单引号，双引号均可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 </a:t>
            </a:r>
            <a:r>
              <a:rPr lang="zh-CN" altLang="en-US" sz="2600" dirty="0" smtClean="0"/>
              <a:t>多行字符串使用三个单引号或者三个双引号</a:t>
            </a:r>
            <a:endParaRPr lang="zh-CN" alt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4071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s1 = ‘Hello world’</a:t>
            </a:r>
          </a:p>
          <a:p>
            <a:r>
              <a:rPr lang="en-US" altLang="zh-CN" dirty="0" smtClean="0"/>
              <a:t>&gt;&gt;&gt; s2 = “hello world”</a:t>
            </a:r>
          </a:p>
          <a:p>
            <a:r>
              <a:rPr lang="en-US" altLang="zh-CN" dirty="0" smtClean="0"/>
              <a:t>&gt;&gt;&gt; s1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‘Hello world’</a:t>
            </a:r>
          </a:p>
          <a:p>
            <a:r>
              <a:rPr lang="en-US" altLang="zh-CN" dirty="0" smtClean="0"/>
              <a:t>&gt;&gt;&gt; s = s1 + ‘ ‘ + s2</a:t>
            </a:r>
          </a:p>
          <a:p>
            <a:r>
              <a:rPr lang="en-US" altLang="zh-CN" dirty="0" smtClean="0"/>
              <a:t>&gt;&gt;&gt; s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‘Hello world hello world’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(s1)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字符串格式化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使用百分号格式码做占位符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多个占位符同时格式化时，使用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作为参数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具体支持的格式参数，参考文档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407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&gt;&gt;&gt; ‘Hello %s’ % ‘</a:t>
            </a:r>
            <a:r>
              <a:rPr lang="en-US" altLang="zh-CN" dirty="0" err="1" smtClean="0"/>
              <a:t>koder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‘Hello </a:t>
            </a:r>
            <a:r>
              <a:rPr lang="en-US" altLang="zh-CN" dirty="0" err="1" smtClean="0">
                <a:solidFill>
                  <a:srgbClr val="0070C0"/>
                </a:solidFill>
              </a:rPr>
              <a:t>koder</a:t>
            </a:r>
            <a:r>
              <a:rPr lang="en-US" altLang="zh-CN" dirty="0" smtClean="0">
                <a:solidFill>
                  <a:srgbClr val="0070C0"/>
                </a:solidFill>
              </a:rPr>
              <a:t>’</a:t>
            </a:r>
          </a:p>
          <a:p>
            <a:r>
              <a:rPr lang="en-US" altLang="zh-CN" dirty="0" smtClean="0"/>
              <a:t>&gt;&gt;&gt; ‘Hello %s and %s’ % (‘</a:t>
            </a:r>
            <a:r>
              <a:rPr lang="en-US" altLang="zh-CN" dirty="0" err="1" smtClean="0"/>
              <a:t>koder</a:t>
            </a:r>
            <a:r>
              <a:rPr lang="en-US" altLang="zh-CN" dirty="0" smtClean="0"/>
              <a:t>’, ‘lily’)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‘Hello </a:t>
            </a:r>
            <a:r>
              <a:rPr lang="en-US" altLang="zh-CN" dirty="0" err="1" smtClean="0">
                <a:solidFill>
                  <a:srgbClr val="0070C0"/>
                </a:solidFill>
              </a:rPr>
              <a:t>koder</a:t>
            </a:r>
            <a:r>
              <a:rPr lang="en-US" altLang="zh-CN" dirty="0" smtClean="0">
                <a:solidFill>
                  <a:srgbClr val="0070C0"/>
                </a:solidFill>
              </a:rPr>
              <a:t> and lily’</a:t>
            </a:r>
          </a:p>
          <a:p>
            <a:r>
              <a:rPr lang="en-US" altLang="zh-CN" dirty="0" smtClean="0"/>
              <a:t>&gt;&gt;&gt; ‘Hello integer %d’ % 10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‘Hello integer 10’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中，一切皆是对象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重点掌握 </a:t>
            </a:r>
            <a:r>
              <a:rPr lang="en-US" altLang="zh-CN" dirty="0" smtClean="0"/>
              <a:t>Dictionary, 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, List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掌握自定义类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其他基本数据类型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源代码文件 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文件是一个模块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多个模块可以组成一个包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中间码文件 </a:t>
            </a:r>
            <a:r>
              <a:rPr lang="en-US" altLang="zh-CN" dirty="0" smtClean="0"/>
              <a:t>*.pyc</a:t>
            </a:r>
          </a:p>
          <a:p>
            <a:pPr lvl="1"/>
            <a:r>
              <a:rPr lang="zh-CN" altLang="en-US" dirty="0" smtClean="0"/>
              <a:t>加快速度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4500594" cy="403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85992"/>
            <a:ext cx="4714908" cy="398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57224" y="2500306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pyproject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714480" y="3929066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Package_a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85918" y="5643578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Package_b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2"/>
            <a:endCxn id="11" idx="1"/>
          </p:cNvCxnSpPr>
          <p:nvPr/>
        </p:nvCxnSpPr>
        <p:spPr>
          <a:xfrm rot="16200000" flipH="1">
            <a:off x="982241" y="3375421"/>
            <a:ext cx="1250165" cy="214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3"/>
          <p:cNvCxnSpPr>
            <a:stCxn id="10" idx="2"/>
            <a:endCxn id="12" idx="1"/>
          </p:cNvCxnSpPr>
          <p:nvPr/>
        </p:nvCxnSpPr>
        <p:spPr>
          <a:xfrm rot="16200000" flipH="1">
            <a:off x="160704" y="4196958"/>
            <a:ext cx="2964677" cy="2857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714480" y="3143248"/>
            <a:ext cx="1500198" cy="285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__</a:t>
            </a:r>
            <a:r>
              <a:rPr lang="en-US" altLang="zh-CN" dirty="0" err="1" smtClean="0">
                <a:solidFill>
                  <a:schemeClr val="tx1"/>
                </a:solidFill>
              </a:rPr>
              <a:t>init__.py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28926" y="4429132"/>
            <a:ext cx="1500198" cy="285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__</a:t>
            </a:r>
            <a:r>
              <a:rPr lang="en-US" altLang="zh-CN" dirty="0" err="1" smtClean="0">
                <a:solidFill>
                  <a:schemeClr val="tx1"/>
                </a:solidFill>
              </a:rPr>
              <a:t>init__.py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57488" y="4786322"/>
            <a:ext cx="1500198" cy="285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Module1.py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857488" y="5143512"/>
            <a:ext cx="1500198" cy="285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Module2.py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14480" y="3500438"/>
            <a:ext cx="1500198" cy="285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Module0.py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28926" y="6072206"/>
            <a:ext cx="1500198" cy="285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__</a:t>
            </a:r>
            <a:r>
              <a:rPr lang="en-US" altLang="zh-CN" dirty="0" err="1" smtClean="0">
                <a:solidFill>
                  <a:schemeClr val="tx1"/>
                </a:solidFill>
              </a:rPr>
              <a:t>init__.py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000364" y="6429396"/>
            <a:ext cx="1500198" cy="285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Module3.py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13"/>
          <p:cNvCxnSpPr>
            <a:stCxn id="11" idx="2"/>
          </p:cNvCxnSpPr>
          <p:nvPr/>
        </p:nvCxnSpPr>
        <p:spPr>
          <a:xfrm rot="16200000" flipH="1">
            <a:off x="2536017" y="4107661"/>
            <a:ext cx="357190" cy="714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/>
          <p:cNvCxnSpPr>
            <a:stCxn id="11" idx="2"/>
          </p:cNvCxnSpPr>
          <p:nvPr/>
        </p:nvCxnSpPr>
        <p:spPr>
          <a:xfrm rot="16200000" flipH="1">
            <a:off x="2321703" y="4321975"/>
            <a:ext cx="714380" cy="642942"/>
          </a:xfrm>
          <a:prstGeom prst="bentConnector3">
            <a:avLst>
              <a:gd name="adj1" fmla="val 99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3"/>
          <p:cNvCxnSpPr>
            <a:stCxn id="11" idx="2"/>
          </p:cNvCxnSpPr>
          <p:nvPr/>
        </p:nvCxnSpPr>
        <p:spPr>
          <a:xfrm rot="16200000" flipH="1">
            <a:off x="2143108" y="4500570"/>
            <a:ext cx="1071570" cy="642942"/>
          </a:xfrm>
          <a:prstGeom prst="bentConnector3">
            <a:avLst>
              <a:gd name="adj1" fmla="val 965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13"/>
          <p:cNvCxnSpPr/>
          <p:nvPr/>
        </p:nvCxnSpPr>
        <p:spPr>
          <a:xfrm rot="16200000" flipH="1">
            <a:off x="2536017" y="5750735"/>
            <a:ext cx="357190" cy="714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3"/>
          <p:cNvCxnSpPr/>
          <p:nvPr/>
        </p:nvCxnSpPr>
        <p:spPr>
          <a:xfrm>
            <a:off x="2357422" y="5929330"/>
            <a:ext cx="785818" cy="714380"/>
          </a:xfrm>
          <a:prstGeom prst="bentConnector3">
            <a:avLst>
              <a:gd name="adj1" fmla="val 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13"/>
          <p:cNvCxnSpPr/>
          <p:nvPr/>
        </p:nvCxnSpPr>
        <p:spPr>
          <a:xfrm rot="16200000" flipH="1">
            <a:off x="1393009" y="2893215"/>
            <a:ext cx="571504" cy="357190"/>
          </a:xfrm>
          <a:prstGeom prst="bentConnector3">
            <a:avLst>
              <a:gd name="adj1" fmla="val 99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/>
          <p:cNvCxnSpPr/>
          <p:nvPr/>
        </p:nvCxnSpPr>
        <p:spPr>
          <a:xfrm rot="16200000" flipH="1">
            <a:off x="1464447" y="3321843"/>
            <a:ext cx="428628" cy="357190"/>
          </a:xfrm>
          <a:prstGeom prst="bentConnector3">
            <a:avLst>
              <a:gd name="adj1" fmla="val 99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57818" y="2643182"/>
            <a:ext cx="357186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import</a:t>
            </a:r>
            <a:r>
              <a:rPr lang="en-US" altLang="zh-CN" dirty="0" smtClean="0"/>
              <a:t> Package_a.Module1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import</a:t>
            </a:r>
            <a:r>
              <a:rPr lang="en-US" altLang="zh-CN" dirty="0" smtClean="0"/>
              <a:t> Package_b.Module3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From</a:t>
            </a:r>
            <a:r>
              <a:rPr lang="en-US" altLang="zh-CN" dirty="0" smtClean="0"/>
              <a:t> Package_a.Module1 </a:t>
            </a:r>
            <a:r>
              <a:rPr lang="en-US" altLang="zh-CN" dirty="0" smtClean="0">
                <a:solidFill>
                  <a:srgbClr val="00B0F0"/>
                </a:solidFill>
              </a:rPr>
              <a:t>import</a:t>
            </a:r>
            <a:r>
              <a:rPr lang="en-US" altLang="zh-CN" dirty="0" smtClean="0"/>
              <a:t> *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import</a:t>
            </a:r>
            <a:r>
              <a:rPr lang="en-US" altLang="zh-CN" dirty="0" smtClean="0"/>
              <a:t> Module0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from</a:t>
            </a:r>
            <a:r>
              <a:rPr lang="en-US" altLang="zh-CN" dirty="0" smtClean="0"/>
              <a:t> Module0 </a:t>
            </a:r>
            <a:r>
              <a:rPr lang="en-US" altLang="zh-CN" dirty="0" smtClean="0">
                <a:solidFill>
                  <a:srgbClr val="00B0F0"/>
                </a:solidFill>
              </a:rPr>
              <a:t>import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57818" y="4714884"/>
            <a:ext cx="35718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Import </a:t>
            </a:r>
            <a:r>
              <a:rPr lang="en-US" altLang="zh-CN" dirty="0" smtClean="0"/>
              <a:t>Package_a.Module1 </a:t>
            </a:r>
            <a:r>
              <a:rPr lang="en-US" altLang="zh-CN" dirty="0" smtClean="0">
                <a:solidFill>
                  <a:srgbClr val="00B0F0"/>
                </a:solidFill>
              </a:rPr>
              <a:t>as </a:t>
            </a:r>
            <a:r>
              <a:rPr lang="en-US" altLang="zh-CN" dirty="0" smtClean="0"/>
              <a:t>m1</a:t>
            </a:r>
          </a:p>
          <a:p>
            <a:r>
              <a:rPr lang="en-US" altLang="zh-CN" dirty="0" smtClean="0"/>
              <a:t>t = m1.Test()</a:t>
            </a:r>
          </a:p>
          <a:p>
            <a:r>
              <a:rPr lang="en-US" altLang="zh-CN" dirty="0" smtClean="0"/>
              <a:t>….  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357818" y="5786454"/>
            <a:ext cx="35718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from </a:t>
            </a:r>
            <a:r>
              <a:rPr lang="en-US" altLang="zh-CN" dirty="0" smtClean="0"/>
              <a:t>Package_a.Module1 </a:t>
            </a:r>
            <a:r>
              <a:rPr lang="en-US" altLang="zh-CN" dirty="0" smtClean="0">
                <a:solidFill>
                  <a:srgbClr val="00B0F0"/>
                </a:solidFill>
              </a:rPr>
              <a:t>import </a:t>
            </a:r>
            <a:r>
              <a:rPr lang="en-US" altLang="zh-CN" dirty="0" smtClean="0"/>
              <a:t>*</a:t>
            </a:r>
          </a:p>
          <a:p>
            <a:r>
              <a:rPr lang="en-US" altLang="zh-CN" dirty="0" smtClean="0"/>
              <a:t>t = Test()</a:t>
            </a:r>
          </a:p>
          <a:p>
            <a:r>
              <a:rPr lang="en-US" altLang="zh-CN" dirty="0" smtClean="0"/>
              <a:t>….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Shell</a:t>
            </a:r>
          </a:p>
          <a:p>
            <a:r>
              <a:rPr lang="zh-CN" altLang="en-US" dirty="0" smtClean="0"/>
              <a:t>命令行执行</a:t>
            </a:r>
            <a:endParaRPr lang="en-US" altLang="zh-CN" dirty="0" smtClean="0"/>
          </a:p>
          <a:p>
            <a:r>
              <a:rPr lang="zh-CN" altLang="en-US" dirty="0" smtClean="0"/>
              <a:t>双击执行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自带文档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Python25.chm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Dive into Python</a:t>
            </a:r>
          </a:p>
          <a:p>
            <a:pPr lvl="1"/>
            <a:r>
              <a:rPr lang="en-US" altLang="zh-CN" dirty="0" smtClean="0"/>
              <a:t>CSDN </a:t>
            </a:r>
            <a:r>
              <a:rPr lang="zh-CN" altLang="en-US" dirty="0" smtClean="0"/>
              <a:t>有中文版下载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www.csdn.com.cn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Python</a:t>
            </a:r>
          </a:p>
          <a:p>
            <a:pPr lvl="1"/>
            <a:r>
              <a:rPr lang="zh-CN" altLang="en-US" dirty="0" smtClean="0"/>
              <a:t>聪明人学的编程语言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动态脚本语言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跨平台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简单易学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拥有众多的库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速度相对编译性语言慢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 smtClean="0"/>
              <a:t>Python </a:t>
            </a:r>
            <a:r>
              <a:rPr lang="en-US" altLang="zh-CN" dirty="0" smtClean="0"/>
              <a:t>2.7</a:t>
            </a:r>
            <a:r>
              <a:rPr lang="zh-CN" altLang="en-US" dirty="0" smtClean="0"/>
              <a:t>                     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(http://</a:t>
            </a:r>
            <a:r>
              <a:rPr lang="en-US" altLang="zh-CN" dirty="0" smtClean="0"/>
              <a:t>www.pytyon.org)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Notepad++, </a:t>
            </a:r>
            <a:r>
              <a:rPr lang="zh-CN" altLang="en-US" dirty="0" smtClean="0"/>
              <a:t>免费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 + </a:t>
            </a:r>
            <a:r>
              <a:rPr lang="en-US" altLang="zh-CN" dirty="0" err="1" smtClean="0"/>
              <a:t>PyDev</a:t>
            </a:r>
            <a:r>
              <a:rPr lang="zh-CN" altLang="en-US" dirty="0" smtClean="0"/>
              <a:t>， 免费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EditPlus</a:t>
            </a:r>
            <a:r>
              <a:rPr lang="zh-CN" altLang="en-US" dirty="0" smtClean="0"/>
              <a:t>，共享软件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Ulipad</a:t>
            </a:r>
            <a:r>
              <a:rPr lang="zh-CN" altLang="en-US" dirty="0" smtClean="0"/>
              <a:t>，免费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Wing</a:t>
            </a:r>
            <a:r>
              <a:rPr lang="zh-CN" altLang="en-US" dirty="0" smtClean="0"/>
              <a:t>，商业软件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60674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变量声明</a:t>
            </a:r>
            <a:endParaRPr lang="en-US" altLang="zh-CN" dirty="0" smtClean="0"/>
          </a:p>
          <a:p>
            <a:r>
              <a:rPr lang="zh-CN" altLang="en-US" dirty="0" smtClean="0"/>
              <a:t>函数声明</a:t>
            </a:r>
            <a:endParaRPr lang="en-US" altLang="zh-CN" dirty="0" smtClean="0"/>
          </a:p>
          <a:p>
            <a:r>
              <a:rPr lang="zh-CN" altLang="en-US" dirty="0" smtClean="0"/>
              <a:t>缩进格式</a:t>
            </a:r>
            <a:endParaRPr lang="en-US" altLang="zh-CN" dirty="0" smtClean="0"/>
          </a:p>
          <a:p>
            <a:r>
              <a:rPr lang="zh-CN" altLang="en-US" dirty="0" smtClean="0"/>
              <a:t>程序注释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1359</Words>
  <Application>Microsoft Office PowerPoint</Application>
  <PresentationFormat>全屏显示(4:3)</PresentationFormat>
  <Paragraphs>408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宋体</vt:lpstr>
      <vt:lpstr>Arial</vt:lpstr>
      <vt:lpstr>Calibri</vt:lpstr>
      <vt:lpstr>Office 主题</vt:lpstr>
      <vt:lpstr>Python 入门</vt:lpstr>
      <vt:lpstr>内容总纲</vt:lpstr>
      <vt:lpstr>Python介绍</vt:lpstr>
      <vt:lpstr>Python介绍</vt:lpstr>
      <vt:lpstr>Python介绍</vt:lpstr>
      <vt:lpstr>Python开发环境</vt:lpstr>
      <vt:lpstr>Python开发环境</vt:lpstr>
      <vt:lpstr>Python开发环境</vt:lpstr>
      <vt:lpstr>Python基本语法</vt:lpstr>
      <vt:lpstr>Python基本语法</vt:lpstr>
      <vt:lpstr>Python基本语法</vt:lpstr>
      <vt:lpstr>Python基本语法</vt:lpstr>
      <vt:lpstr>Python基本语法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Python程序组织</vt:lpstr>
      <vt:lpstr>Python程序组织</vt:lpstr>
      <vt:lpstr>Python程序组织</vt:lpstr>
      <vt:lpstr>Python程序执行</vt:lpstr>
      <vt:lpstr>Python学习资源</vt:lpstr>
    </vt:vector>
  </TitlesOfParts>
  <Company>CDN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入门</dc:title>
  <dc:creator>IBM THINKPAD</dc:creator>
  <cp:lastModifiedBy>袁金海</cp:lastModifiedBy>
  <cp:revision>312</cp:revision>
  <dcterms:created xsi:type="dcterms:W3CDTF">2009-12-07T16:03:09Z</dcterms:created>
  <dcterms:modified xsi:type="dcterms:W3CDTF">2016-10-22T10:05:43Z</dcterms:modified>
</cp:coreProperties>
</file>