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6" r:id="rId3"/>
    <p:sldId id="277" r:id="rId4"/>
    <p:sldId id="257" r:id="rId5"/>
    <p:sldId id="258" r:id="rId6"/>
    <p:sldId id="259" r:id="rId7"/>
    <p:sldId id="26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8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8E67F-F5A0-4D00-99C1-BC6D4F0DC66E}" type="datetimeFigureOut">
              <a:rPr lang="en-AU" smtClean="0"/>
              <a:pPr/>
              <a:t>20/07/2018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F927-BCBD-41D7-A998-56218B64DB2B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3707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8535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555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555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1059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2556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3318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555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555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55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555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555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555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55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1C9C-85DB-4BCF-A2DC-FA3D0BEEA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C347E-56EB-4347-AE2D-96281C321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4B9E7-A3A6-4858-B011-93E4FAD3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14CD-7940-47F1-B545-D69117250048}" type="datetime1">
              <a:rPr lang="en-AU" smtClean="0"/>
              <a:pPr/>
              <a:t>20/07/2018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0C05-91CB-419A-B0FB-75517B70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D6CE4-829C-4E19-A3B9-0143963B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ADD7-239B-49F9-BCFB-77E0BAB9EE5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73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9023-6DED-484F-B064-5D10B9F8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72413-D6F8-4E4E-A0D8-10B683630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FEDF5-E2D5-49FE-9248-C6C48581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E641-25EF-4A9A-95C5-7550D5CB677F}" type="datetime1">
              <a:rPr lang="en-AU" smtClean="0"/>
              <a:pPr/>
              <a:t>20/07/2018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6B28-2380-412B-904C-23B95C30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43E21-EC97-40ED-8C90-7E79ABF5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ADD7-239B-49F9-BCFB-77E0BAB9EE5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19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7C045-1B59-472D-8CBE-8F7804DDD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EDE91-55EC-497A-958F-A006C0E8E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BF8A2-4090-4462-8B0A-29A5C07F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55F3-F5A6-4E99-AA9C-A04DC610CD69}" type="datetime1">
              <a:rPr lang="en-AU" smtClean="0"/>
              <a:pPr/>
              <a:t>20/07/2018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1DEE6-77DF-44DA-B498-463C0B18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AD3CA-702C-4259-82B9-6E343F5E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ADD7-239B-49F9-BCFB-77E0BAB9EE5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779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75B0-C57C-4615-B1F6-3C89A99E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18E61-E2DF-4813-964C-9C542C7FE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F0F35-B92D-4A4A-91D8-6FD20BC0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B480-3467-4473-877E-85EE7ABC4434}" type="datetime1">
              <a:rPr lang="en-AU" smtClean="0"/>
              <a:pPr/>
              <a:t>20/07/2018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A4A9E-769A-4A16-89B4-C4670B9C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57605-4BAC-4E18-AB3C-48ECB330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ADD7-239B-49F9-BCFB-77E0BAB9EE5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597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BEC7-E6EF-48EC-BEBD-BB78579C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412E4-8B13-4A09-8183-353D47C0B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723-A364-4513-8E37-9DF054BB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A16D-ABDD-4628-ACBB-73E165DA0BEB}" type="datetime1">
              <a:rPr lang="en-AU" smtClean="0"/>
              <a:pPr/>
              <a:t>20/07/2018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89B1A-15D1-428C-8211-9A0FC7F5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7EF88-CB68-4478-B2DD-2520500C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ADD7-239B-49F9-BCFB-77E0BAB9EE5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801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CF8F-F0C7-4E3D-8F2F-A243EFBA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95681-2401-4144-A230-2C8081AF8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3D3FE-FF75-4697-86C7-2588CB266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D1624-AA4B-441C-BCD5-E85A3847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FB4A-54A4-41B1-9530-0C42F504938F}" type="datetime1">
              <a:rPr lang="en-AU" smtClean="0"/>
              <a:pPr/>
              <a:t>20/07/2018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F4803-0A84-4A71-A0E6-72DFC161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E0265-72E3-4FC1-932A-9DBE6BE1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ADD7-239B-49F9-BCFB-77E0BAB9EE5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05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49B2-0B7C-46EA-8B6D-138BB22F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8717A-9336-40CD-8AC3-31BFBB755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920CB-F869-4E3F-A8F9-E02DEC0E9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91699-8D26-4238-B5BF-06369C53B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59548-8D5B-423E-956B-C3324DB94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641CF-5D26-484D-A469-727526D6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FC00-7797-4F28-B570-09EF285A35B1}" type="datetime1">
              <a:rPr lang="en-AU" smtClean="0"/>
              <a:pPr/>
              <a:t>20/07/2018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382C6-C192-4F00-82BC-CD459A9D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A90B5-7A67-4744-9AE5-C6C4DA18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ADD7-239B-49F9-BCFB-77E0BAB9EE5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49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8A9A-2D9B-4321-BF68-CCFEC0C2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73227-4BEA-4912-BAEA-FA9CE2A6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5E12-C225-4448-9392-89E007302965}" type="datetime1">
              <a:rPr lang="en-AU" smtClean="0"/>
              <a:pPr/>
              <a:t>20/07/2018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5B8EB-46E1-4E35-82BC-173E3E28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8BEC0-5411-4723-800B-7C9F0EA9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ADD7-239B-49F9-BCFB-77E0BAB9EE5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872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59CE3-2116-46AA-951C-15D08960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C8B4-BCD4-483C-AD4E-4FA8DBFF07D0}" type="datetime1">
              <a:rPr lang="en-AU" smtClean="0"/>
              <a:pPr/>
              <a:t>20/07/2018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5F6E3-AC51-4922-B7DE-AB674DDD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A492C-943A-4DD6-8CEC-7A6956AC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ADD7-239B-49F9-BCFB-77E0BAB9EE5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67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04C2-5742-4EC2-99F1-5CA1A6F3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88EC4-24F7-4B77-99FD-D2FD5BCD9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0C6AF-8B30-4D6C-B94C-E46409A2A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268E5-80D8-441A-9F65-29F7EC08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3DF5-F735-4938-9287-D6D2444C9AB4}" type="datetime1">
              <a:rPr lang="en-AU" smtClean="0"/>
              <a:pPr/>
              <a:t>20/07/2018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7C18D-E8AC-49CB-BA18-D633F209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E333F-3493-4464-8533-502A6097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ADD7-239B-49F9-BCFB-77E0BAB9EE5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54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5347-89D4-49B2-A3D4-802BDD74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12AF6-FD24-4E49-B420-59FFF1461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5CC5D-4DF0-4D77-B9F5-57FCF9169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489F6-6453-4A80-976C-523CBCBF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5A6A-93C9-4F57-A942-55B6DA29AB30}" type="datetime1">
              <a:rPr lang="en-AU" smtClean="0"/>
              <a:pPr/>
              <a:t>20/07/2018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1D633-D003-4445-822C-6072BB3D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9ADC1-6174-42A4-B729-22518979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ADD7-239B-49F9-BCFB-77E0BAB9EE5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794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EEBD53-0FBE-4163-8AA2-B3D73128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2118E-C794-426C-AE84-03F074782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69C2E-6E71-4565-86E6-F9B02B68A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8C862-5A5F-4580-AA80-7802422A30AB}" type="datetime1">
              <a:rPr lang="en-AU" smtClean="0"/>
              <a:pPr/>
              <a:t>20/07/2018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3B57-E5B2-46C2-8D95-D172D4FFF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571FB-5804-4F62-9055-74AD4786E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7ADD7-239B-49F9-BCFB-77E0BAB9EE5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42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FBDD-082D-4BE6-BDBF-317958BEF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NAV with Sub-Menu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F21CE-A7E2-49F4-9310-34F7055BF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HTML - CSS - JavaScript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ADF8-903F-4D36-BC30-96CA71792ECE}" type="datetime1">
              <a:rPr lang="en-AU" smtClean="0"/>
              <a:pPr/>
              <a:t>20/07/2018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ADD7-239B-49F9-BCFB-77E0BAB9EE52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733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039698-56D8-4C1B-B44A-1528CD88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7084"/>
          </a:xfrm>
        </p:spPr>
        <p:txBody>
          <a:bodyPr/>
          <a:lstStyle/>
          <a:p>
            <a:r>
              <a:rPr lang="en-AU" dirty="0"/>
              <a:t>Some more settings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59255-CCE4-424F-8386-E670932FFD6A}"/>
              </a:ext>
            </a:extLst>
          </p:cNvPr>
          <p:cNvSpPr/>
          <p:nvPr/>
        </p:nvSpPr>
        <p:spPr>
          <a:xfrm>
            <a:off x="342900" y="947104"/>
            <a:ext cx="5715000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AU" sz="2400" dirty="0"/>
              <a:t>/* white </a:t>
            </a:r>
            <a:r>
              <a:rPr lang="en-AU" sz="2400" dirty="0" err="1"/>
              <a:t>color</a:t>
            </a:r>
            <a:r>
              <a:rPr lang="en-AU" sz="2400" dirty="0"/>
              <a:t> for &lt;a&gt; */</a:t>
            </a:r>
          </a:p>
          <a:p>
            <a:r>
              <a:rPr lang="en-AU" sz="2400" dirty="0"/>
              <a:t>.top-level-menu a </a:t>
            </a:r>
          </a:p>
          <a:p>
            <a:r>
              <a:rPr lang="en-AU" sz="2400" dirty="0"/>
              <a:t>{</a:t>
            </a:r>
          </a:p>
          <a:p>
            <a:r>
              <a:rPr lang="en-AU" sz="2400" dirty="0"/>
              <a:t>    </a:t>
            </a:r>
            <a:r>
              <a:rPr lang="en-AU" sz="2400" dirty="0" err="1"/>
              <a:t>color</a:t>
            </a:r>
            <a:r>
              <a:rPr lang="en-AU" sz="2400" dirty="0"/>
              <a:t>: #FFFFFF;</a:t>
            </a:r>
          </a:p>
          <a:p>
            <a:r>
              <a:rPr lang="en-AU" sz="2400" dirty="0"/>
              <a:t>}</a:t>
            </a:r>
          </a:p>
          <a:p>
            <a:r>
              <a:rPr lang="en-AU" sz="2400" dirty="0"/>
              <a:t>/* get rid of space between menus */</a:t>
            </a:r>
          </a:p>
          <a:p>
            <a:r>
              <a:rPr lang="en-AU" sz="2400" dirty="0"/>
              <a:t>.second-level-menu</a:t>
            </a:r>
          </a:p>
          <a:p>
            <a:r>
              <a:rPr lang="en-AU" sz="2400" dirty="0"/>
              <a:t>{</a:t>
            </a:r>
          </a:p>
          <a:p>
            <a:r>
              <a:rPr lang="en-AU" sz="2400" dirty="0"/>
              <a:t>	padding: 0;	</a:t>
            </a:r>
          </a:p>
          <a:p>
            <a:r>
              <a:rPr lang="en-AU" sz="2400" dirty="0"/>
              <a:t>}</a:t>
            </a:r>
          </a:p>
          <a:p>
            <a:r>
              <a:rPr lang="en-AU" sz="2400" dirty="0"/>
              <a:t>/* set background </a:t>
            </a:r>
            <a:r>
              <a:rPr lang="en-AU" sz="2400" dirty="0" err="1"/>
              <a:t>color</a:t>
            </a:r>
            <a:r>
              <a:rPr lang="en-AU" sz="2400" dirty="0"/>
              <a:t> for second menu */</a:t>
            </a:r>
          </a:p>
          <a:p>
            <a:r>
              <a:rPr lang="en-AU" sz="2400" dirty="0"/>
              <a:t>.second-level-menu &gt; li</a:t>
            </a:r>
          </a:p>
          <a:p>
            <a:r>
              <a:rPr lang="en-AU" sz="2400" dirty="0"/>
              <a:t>{</a:t>
            </a:r>
          </a:p>
          <a:p>
            <a:r>
              <a:rPr lang="en-AU" sz="2400" dirty="0"/>
              <a:t>    background: #999999;</a:t>
            </a:r>
          </a:p>
          <a:p>
            <a:r>
              <a:rPr lang="en-AU" sz="2400" dirty="0"/>
              <a:t>}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7D20-6109-4974-8795-F8876AEEEB7E}" type="datetime1">
              <a:rPr lang="en-AU" smtClean="0"/>
              <a:pPr/>
              <a:t>20/07/2018</a:t>
            </a:fld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ADD7-239B-49F9-BCFB-77E0BAB9EE52}" type="slidenum">
              <a:rPr lang="en-AU" smtClean="0"/>
              <a:pPr/>
              <a:t>10</a:t>
            </a:fld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2E8715-817A-4724-B7F4-6AD8030F7C7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6682" y="1890712"/>
            <a:ext cx="5133975" cy="26193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9212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039698-56D8-4C1B-B44A-1528CD88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7084"/>
          </a:xfrm>
        </p:spPr>
        <p:txBody>
          <a:bodyPr/>
          <a:lstStyle/>
          <a:p>
            <a:r>
              <a:rPr lang="en-AU" dirty="0"/>
              <a:t>Some more settings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59255-CCE4-424F-8386-E670932FFD6A}"/>
              </a:ext>
            </a:extLst>
          </p:cNvPr>
          <p:cNvSpPr/>
          <p:nvPr/>
        </p:nvSpPr>
        <p:spPr>
          <a:xfrm>
            <a:off x="342900" y="2104394"/>
            <a:ext cx="5715000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AU" sz="2400" dirty="0"/>
              <a:t>/* hover settings for all &lt;a&gt; */</a:t>
            </a:r>
          </a:p>
          <a:p>
            <a:r>
              <a:rPr lang="en-AU" sz="2400" dirty="0"/>
              <a:t>.top-level-menu a:hover </a:t>
            </a:r>
          </a:p>
          <a:p>
            <a:r>
              <a:rPr lang="en-AU" sz="2400" dirty="0"/>
              <a:t>{ </a:t>
            </a:r>
          </a:p>
          <a:p>
            <a:r>
              <a:rPr lang="en-AU" sz="2400" dirty="0"/>
              <a:t>	</a:t>
            </a:r>
            <a:r>
              <a:rPr lang="en-AU" sz="2400" dirty="0" err="1"/>
              <a:t>color</a:t>
            </a:r>
            <a:r>
              <a:rPr lang="en-AU" sz="2400" dirty="0"/>
              <a:t>: #000000; </a:t>
            </a:r>
          </a:p>
          <a:p>
            <a:r>
              <a:rPr lang="en-AU" sz="2400" dirty="0"/>
              <a:t>	background: #CCCCCC;</a:t>
            </a:r>
          </a:p>
          <a:p>
            <a:r>
              <a:rPr lang="en-AU" sz="2400" dirty="0"/>
              <a:t>}</a:t>
            </a:r>
          </a:p>
          <a:p>
            <a:endParaRPr lang="en-AU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446B-CF4C-4B5F-975A-BCAFF124C566}" type="datetime1">
              <a:rPr lang="en-AU" smtClean="0"/>
              <a:pPr/>
              <a:t>20/07/2018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ADD7-239B-49F9-BCFB-77E0BAB9EE52}" type="slidenum">
              <a:rPr lang="en-AU" smtClean="0"/>
              <a:pPr/>
              <a:t>11</a:t>
            </a:fld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831094-62B6-434E-AECD-146EFEC0536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83443" y="2381184"/>
            <a:ext cx="5114925" cy="2124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3004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</p:spPr>
        <p:txBody>
          <a:bodyPr/>
          <a:lstStyle/>
          <a:p>
            <a:r>
              <a:rPr lang="en-AU" dirty="0"/>
              <a:t>JavaScript for NAV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72800" cy="5184576"/>
          </a:xfrm>
        </p:spPr>
        <p:txBody>
          <a:bodyPr>
            <a:normAutofit/>
          </a:bodyPr>
          <a:lstStyle/>
          <a:p>
            <a:r>
              <a:rPr lang="en-AU" sz="2400" dirty="0"/>
              <a:t>The next step is to change the link’s background to a different </a:t>
            </a:r>
            <a:r>
              <a:rPr lang="en-AU" sz="2400" dirty="0" err="1"/>
              <a:t>color</a:t>
            </a:r>
            <a:r>
              <a:rPr lang="en-AU" sz="2400" dirty="0"/>
              <a:t>  whenever the user clicks on the links.</a:t>
            </a:r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 For example, if the user clicks on </a:t>
            </a:r>
            <a:r>
              <a:rPr lang="en-AU" sz="2400" b="1" dirty="0">
                <a:solidFill>
                  <a:srgbClr val="0000CC"/>
                </a:solidFill>
                <a:sym typeface="Wingdings" pitchFamily="2" charset="2"/>
              </a:rPr>
              <a:t>IT News</a:t>
            </a:r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, the page looks like:</a:t>
            </a:r>
          </a:p>
          <a:p>
            <a:endParaRPr lang="en-AU" sz="2400" dirty="0">
              <a:solidFill>
                <a:prstClr val="black"/>
              </a:solidFill>
              <a:sym typeface="Wingdings" pitchFamily="2" charset="2"/>
            </a:endParaRPr>
          </a:p>
          <a:p>
            <a:endParaRPr lang="en-AU" sz="2400" dirty="0">
              <a:solidFill>
                <a:prstClr val="black"/>
              </a:solidFill>
              <a:sym typeface="Wingdings" pitchFamily="2" charset="2"/>
            </a:endParaRPr>
          </a:p>
          <a:p>
            <a:endParaRPr lang="en-AU" sz="2400" dirty="0">
              <a:solidFill>
                <a:prstClr val="black"/>
              </a:solidFill>
              <a:sym typeface="Wingdings" pitchFamily="2" charset="2"/>
            </a:endParaRPr>
          </a:p>
          <a:p>
            <a:endParaRPr lang="en-AU" sz="2400" dirty="0">
              <a:solidFill>
                <a:prstClr val="black"/>
              </a:solidFill>
              <a:sym typeface="Wingdings" pitchFamily="2" charset="2"/>
            </a:endParaRPr>
          </a:p>
          <a:p>
            <a:endParaRPr lang="en-AU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5DDC58-206E-414C-AB37-1309D27D5A7E}" type="datetime1">
              <a:rPr lang="en-AU" smtClean="0"/>
              <a:pPr>
                <a:defRPr/>
              </a:pPr>
              <a:t>20/07/2018</a:t>
            </a:fld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12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0FF39-04AC-4B61-A8D1-4401020E867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29012" y="2733675"/>
            <a:ext cx="5133975" cy="1390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8494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</p:spPr>
        <p:txBody>
          <a:bodyPr/>
          <a:lstStyle/>
          <a:p>
            <a:r>
              <a:rPr lang="en-AU" dirty="0"/>
              <a:t>JavaScript for NAV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72800" cy="5184576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To do that, we need to provide a handler for the event </a:t>
            </a:r>
            <a:r>
              <a:rPr lang="en-AU" sz="2400" b="1" dirty="0" err="1">
                <a:solidFill>
                  <a:srgbClr val="0000CC"/>
                </a:solidFill>
                <a:sym typeface="Wingdings" pitchFamily="2" charset="2"/>
              </a:rPr>
              <a:t>onClick</a:t>
            </a:r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 i.e. we need to define a JavaScript function to handle clicks on the links. For example, we want the clicked item having background-</a:t>
            </a:r>
            <a:r>
              <a:rPr lang="en-AU" sz="2400" dirty="0" err="1">
                <a:solidFill>
                  <a:prstClr val="black"/>
                </a:solidFill>
                <a:sym typeface="Wingdings" pitchFamily="2" charset="2"/>
              </a:rPr>
              <a:t>color</a:t>
            </a:r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 of </a:t>
            </a:r>
            <a:r>
              <a:rPr lang="en-AU" sz="2400" b="1" dirty="0">
                <a:solidFill>
                  <a:srgbClr val="0000CC"/>
                </a:solidFill>
                <a:sym typeface="Wingdings" pitchFamily="2" charset="2"/>
              </a:rPr>
              <a:t>dark-blue</a:t>
            </a:r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, the other items have normal </a:t>
            </a:r>
            <a:r>
              <a:rPr lang="en-AU" sz="2400" dirty="0" err="1">
                <a:solidFill>
                  <a:prstClr val="black"/>
                </a:solidFill>
                <a:sym typeface="Wingdings" pitchFamily="2" charset="2"/>
              </a:rPr>
              <a:t>color</a:t>
            </a:r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 of </a:t>
            </a:r>
            <a:r>
              <a:rPr lang="en-AU" sz="2400" b="1" dirty="0">
                <a:solidFill>
                  <a:srgbClr val="0000CC"/>
                </a:solidFill>
                <a:sym typeface="Wingdings" pitchFamily="2" charset="2"/>
              </a:rPr>
              <a:t>gray</a:t>
            </a:r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.</a:t>
            </a:r>
          </a:p>
          <a:p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Firstly, define an empty JavaScript function named as </a:t>
            </a:r>
            <a:r>
              <a:rPr lang="en-AU" sz="2400" b="1" dirty="0" err="1">
                <a:solidFill>
                  <a:srgbClr val="0000CC"/>
                </a:solidFill>
                <a:sym typeface="Wingdings" pitchFamily="2" charset="2"/>
              </a:rPr>
              <a:t>nav_item_selected</a:t>
            </a:r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 with one argument </a:t>
            </a:r>
            <a:r>
              <a:rPr lang="en-AU" sz="2400" b="1" dirty="0" err="1">
                <a:solidFill>
                  <a:srgbClr val="0000CC"/>
                </a:solidFill>
                <a:sym typeface="Wingdings" pitchFamily="2" charset="2"/>
              </a:rPr>
              <a:t>item_id</a:t>
            </a:r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. </a:t>
            </a:r>
          </a:p>
          <a:p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Switch to </a:t>
            </a:r>
            <a:r>
              <a:rPr lang="en-AU" sz="2400" b="1" dirty="0">
                <a:solidFill>
                  <a:srgbClr val="0000CC"/>
                </a:solidFill>
                <a:sym typeface="Wingdings" pitchFamily="2" charset="2"/>
              </a:rPr>
              <a:t>Source Code</a:t>
            </a:r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, in the </a:t>
            </a:r>
            <a:r>
              <a:rPr lang="en-AU" sz="2400" b="1" dirty="0">
                <a:solidFill>
                  <a:srgbClr val="0000CC"/>
                </a:solidFill>
                <a:sym typeface="Wingdings" pitchFamily="2" charset="2"/>
              </a:rPr>
              <a:t>&lt;head&gt;</a:t>
            </a:r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, after </a:t>
            </a:r>
            <a:r>
              <a:rPr lang="en-AU" sz="2400" b="1" dirty="0">
                <a:solidFill>
                  <a:srgbClr val="0000CC"/>
                </a:solidFill>
                <a:sym typeface="Wingdings" pitchFamily="2" charset="2"/>
              </a:rPr>
              <a:t>&lt;link&gt;</a:t>
            </a:r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, enter the following </a:t>
            </a:r>
            <a:r>
              <a:rPr lang="en-AU" sz="2400" b="1" dirty="0">
                <a:solidFill>
                  <a:srgbClr val="0000CC"/>
                </a:solidFill>
                <a:sym typeface="Wingdings" pitchFamily="2" charset="2"/>
              </a:rPr>
              <a:t>&lt;script&gt;</a:t>
            </a:r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:  </a:t>
            </a:r>
          </a:p>
          <a:p>
            <a:endParaRPr lang="en-AU" sz="2400" dirty="0">
              <a:solidFill>
                <a:prstClr val="black"/>
              </a:solidFill>
              <a:sym typeface="Wingdings" pitchFamily="2" charset="2"/>
            </a:endParaRPr>
          </a:p>
          <a:p>
            <a:pPr lvl="1"/>
            <a:endParaRPr lang="en-AU" sz="2400" dirty="0"/>
          </a:p>
          <a:p>
            <a:pPr>
              <a:buNone/>
            </a:pPr>
            <a:endParaRPr lang="en-AU" sz="2400" dirty="0"/>
          </a:p>
          <a:p>
            <a:pPr>
              <a:buNone/>
            </a:pPr>
            <a:endParaRPr lang="en-AU" sz="2400" dirty="0"/>
          </a:p>
          <a:p>
            <a:endParaRPr lang="en-AU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A8C253-C3F2-4792-8492-56BA761B0EA2}" type="datetime1">
              <a:rPr lang="en-AU" smtClean="0"/>
              <a:pPr>
                <a:defRPr/>
              </a:pPr>
              <a:t>20/07/2018</a:t>
            </a:fld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13</a:t>
            </a:fld>
            <a:endParaRPr lang="en-A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1447" y="4197268"/>
            <a:ext cx="7671724" cy="179445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Left Brace 8"/>
          <p:cNvSpPr/>
          <p:nvPr/>
        </p:nvSpPr>
        <p:spPr>
          <a:xfrm>
            <a:off x="1836867" y="4664079"/>
            <a:ext cx="156969" cy="936104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94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</p:spPr>
        <p:txBody>
          <a:bodyPr/>
          <a:lstStyle/>
          <a:p>
            <a:r>
              <a:rPr lang="en-AU" dirty="0"/>
              <a:t>JavaScript for NAV (cont)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ACBF3D-0D95-43E3-8347-10FD39A29889}" type="datetime1">
              <a:rPr lang="en-AU" smtClean="0"/>
              <a:pPr>
                <a:defRPr/>
              </a:pPr>
              <a:t>20/07/2018</a:t>
            </a:fld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14</a:t>
            </a:fld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596" y="1172172"/>
            <a:ext cx="10972800" cy="849133"/>
          </a:xfrm>
        </p:spPr>
        <p:txBody>
          <a:bodyPr>
            <a:normAutofit/>
          </a:bodyPr>
          <a:lstStyle/>
          <a:p>
            <a:r>
              <a:rPr lang="en-AU" sz="2400" b="1" dirty="0" err="1">
                <a:solidFill>
                  <a:srgbClr val="0000CC"/>
                </a:solidFill>
                <a:sym typeface="Wingdings" pitchFamily="2" charset="2"/>
              </a:rPr>
              <a:t>item_id</a:t>
            </a:r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 is the id of the clicked item. To obtain HTML elements in JavaScript, we have to define IDs for the elements. Modify  the </a:t>
            </a:r>
            <a:r>
              <a:rPr lang="en-AU" sz="2400" b="1" dirty="0">
                <a:solidFill>
                  <a:srgbClr val="0000CC"/>
                </a:solidFill>
                <a:sym typeface="Wingdings" pitchFamily="2" charset="2"/>
              </a:rPr>
              <a:t>li</a:t>
            </a:r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 elements as follows: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7434" y="2215064"/>
            <a:ext cx="10603178" cy="340368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25" name="Straight Connector 24"/>
          <p:cNvCxnSpPr/>
          <p:nvPr/>
        </p:nvCxnSpPr>
        <p:spPr>
          <a:xfrm>
            <a:off x="5125453" y="2815390"/>
            <a:ext cx="445168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34813" y="3376878"/>
            <a:ext cx="445168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97642" y="3934326"/>
            <a:ext cx="3593399" cy="80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121434" y="4243142"/>
            <a:ext cx="3593399" cy="80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094704" y="5069321"/>
            <a:ext cx="445168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142827" y="5370107"/>
            <a:ext cx="445168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17758" y="2514600"/>
            <a:ext cx="1167063" cy="2646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777916" y="2514600"/>
            <a:ext cx="998621" cy="2887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69632" y="2755232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2584946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</p:spPr>
        <p:txBody>
          <a:bodyPr/>
          <a:lstStyle/>
          <a:p>
            <a:r>
              <a:rPr lang="en-AU" dirty="0"/>
              <a:t>JavaScript for NAV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72800" cy="5184576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We are now going to implement the empty JavaScript function </a:t>
            </a:r>
            <a:r>
              <a:rPr lang="en-AU" sz="2400" b="1" dirty="0" err="1">
                <a:solidFill>
                  <a:srgbClr val="0000CC"/>
                </a:solidFill>
                <a:sym typeface="Wingdings" pitchFamily="2" charset="2"/>
              </a:rPr>
              <a:t>nav_item_selected</a:t>
            </a:r>
            <a:r>
              <a:rPr lang="en-AU" sz="2400" dirty="0">
                <a:sym typeface="Wingdings" pitchFamily="2" charset="2"/>
              </a:rPr>
              <a:t>, enter the following code into the function:</a:t>
            </a:r>
          </a:p>
          <a:p>
            <a:endParaRPr lang="en-AU" sz="2400" dirty="0">
              <a:sym typeface="Wingdings" pitchFamily="2" charset="2"/>
            </a:endParaRPr>
          </a:p>
          <a:p>
            <a:endParaRPr lang="en-AU" sz="2400" dirty="0">
              <a:sym typeface="Wingdings" pitchFamily="2" charset="2"/>
            </a:endParaRPr>
          </a:p>
          <a:p>
            <a:endParaRPr lang="en-AU" sz="2400" dirty="0">
              <a:sym typeface="Wingdings" pitchFamily="2" charset="2"/>
            </a:endParaRPr>
          </a:p>
          <a:p>
            <a:endParaRPr lang="en-AU" sz="2400" dirty="0">
              <a:sym typeface="Wingdings" pitchFamily="2" charset="2"/>
            </a:endParaRPr>
          </a:p>
          <a:p>
            <a:endParaRPr lang="en-AU" sz="2400" dirty="0">
              <a:sym typeface="Wingdings" pitchFamily="2" charset="2"/>
            </a:endParaRPr>
          </a:p>
          <a:p>
            <a:endParaRPr lang="en-AU" sz="2400" dirty="0">
              <a:sym typeface="Wingdings" pitchFamily="2" charset="2"/>
            </a:endParaRPr>
          </a:p>
          <a:p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Save the file and reload it on the browser to test.</a:t>
            </a:r>
            <a:endParaRPr lang="en-AU" sz="2400" dirty="0">
              <a:sym typeface="Wingdings" pitchFamily="2" charset="2"/>
            </a:endParaRPr>
          </a:p>
          <a:p>
            <a:endParaRPr lang="en-AU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F6D0ED-71BB-4443-AF49-559CB6C9ED08}" type="datetime1">
              <a:rPr lang="en-AU" smtClean="0"/>
              <a:pPr>
                <a:defRPr/>
              </a:pPr>
              <a:t>20/07/2018</a:t>
            </a:fld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15</a:t>
            </a:fld>
            <a:endParaRPr lang="en-A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6514" y="2045367"/>
            <a:ext cx="8693924" cy="245444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" name="Left Brace 9"/>
          <p:cNvSpPr/>
          <p:nvPr/>
        </p:nvSpPr>
        <p:spPr>
          <a:xfrm>
            <a:off x="1419740" y="2430374"/>
            <a:ext cx="336884" cy="155207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946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</p:spPr>
        <p:txBody>
          <a:bodyPr/>
          <a:lstStyle/>
          <a:p>
            <a:r>
              <a:rPr lang="en-AU" dirty="0"/>
              <a:t>JavaScript for NAV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72800" cy="5184576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If you have done everything correctly, you can now see the background </a:t>
            </a:r>
            <a:r>
              <a:rPr lang="en-AU" sz="2400" dirty="0" err="1">
                <a:solidFill>
                  <a:prstClr val="black"/>
                </a:solidFill>
                <a:sym typeface="Wingdings" pitchFamily="2" charset="2"/>
              </a:rPr>
              <a:t>color</a:t>
            </a:r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 changes from gray to light gray when you mouse over an item and the background-</a:t>
            </a:r>
            <a:r>
              <a:rPr lang="en-AU" sz="2400" dirty="0" err="1">
                <a:solidFill>
                  <a:prstClr val="black"/>
                </a:solidFill>
                <a:sym typeface="Wingdings" pitchFamily="2" charset="2"/>
              </a:rPr>
              <a:t>color</a:t>
            </a:r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 changes to dark-blue when you click on it.</a:t>
            </a:r>
          </a:p>
          <a:p>
            <a:endParaRPr lang="en-AU" sz="2400" dirty="0">
              <a:solidFill>
                <a:prstClr val="black"/>
              </a:solidFill>
              <a:sym typeface="Wingdings" pitchFamily="2" charset="2"/>
            </a:endParaRPr>
          </a:p>
          <a:p>
            <a:endParaRPr lang="en-AU" sz="2400" dirty="0">
              <a:solidFill>
                <a:prstClr val="black"/>
              </a:solidFill>
              <a:sym typeface="Wingdings" pitchFamily="2" charset="2"/>
            </a:endParaRPr>
          </a:p>
          <a:p>
            <a:endParaRPr lang="en-AU" sz="2400" dirty="0">
              <a:solidFill>
                <a:prstClr val="black"/>
              </a:solidFill>
              <a:sym typeface="Wingdings" pitchFamily="2" charset="2"/>
            </a:endParaRPr>
          </a:p>
          <a:p>
            <a:endParaRPr lang="en-AU" sz="2400" dirty="0">
              <a:sym typeface="Wingdings" pitchFamily="2" charset="2"/>
            </a:endParaRPr>
          </a:p>
          <a:p>
            <a:r>
              <a:rPr lang="en-AU" sz="2400" dirty="0">
                <a:sym typeface="Wingdings" pitchFamily="2" charset="2"/>
              </a:rPr>
              <a:t>However, we haven’t made linked pages yet. All we have are dump links. Time to make some pages to test our design.</a:t>
            </a:r>
          </a:p>
          <a:p>
            <a:r>
              <a:rPr lang="en-AU" sz="2400" dirty="0">
                <a:sym typeface="Wingdings" pitchFamily="2" charset="2"/>
              </a:rPr>
              <a:t>We are going to make a page, for example, </a:t>
            </a:r>
            <a:r>
              <a:rPr lang="en-AU" sz="2400" b="1" dirty="0">
                <a:solidFill>
                  <a:srgbClr val="0000CC"/>
                </a:solidFill>
                <a:sym typeface="Wingdings" pitchFamily="2" charset="2"/>
              </a:rPr>
              <a:t>about_us.html</a:t>
            </a:r>
            <a:r>
              <a:rPr lang="en-AU" sz="2400" dirty="0">
                <a:sym typeface="Wingdings" pitchFamily="2" charset="2"/>
              </a:rPr>
              <a:t> to test. (See next page)</a:t>
            </a:r>
          </a:p>
          <a:p>
            <a:endParaRPr lang="en-AU" sz="2400" dirty="0">
              <a:sym typeface="Wingdings" pitchFamily="2" charset="2"/>
            </a:endParaRPr>
          </a:p>
          <a:p>
            <a:endParaRPr lang="en-AU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409A2E-171A-4C7F-B63C-EABBA04E7C77}" type="datetime1">
              <a:rPr lang="en-AU" smtClean="0"/>
              <a:pPr>
                <a:defRPr/>
              </a:pPr>
              <a:t>20/07/2018</a:t>
            </a:fld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16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28A97-B7D2-482B-81C2-2E7B80B345A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3300" y="2524832"/>
            <a:ext cx="5105400" cy="1371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4946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</p:spPr>
        <p:txBody>
          <a:bodyPr/>
          <a:lstStyle/>
          <a:p>
            <a:r>
              <a:rPr lang="en-AU" dirty="0"/>
              <a:t>JavaScript for NAV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72800" cy="5184576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To make </a:t>
            </a:r>
            <a:r>
              <a:rPr lang="en-AU" sz="2400" dirty="0">
                <a:solidFill>
                  <a:srgbClr val="0000CC"/>
                </a:solidFill>
                <a:sym typeface="Wingdings" pitchFamily="2" charset="2"/>
              </a:rPr>
              <a:t>about_us.html</a:t>
            </a:r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, from </a:t>
            </a:r>
            <a:r>
              <a:rPr lang="en-AU" sz="2400" dirty="0">
                <a:solidFill>
                  <a:srgbClr val="0000CC"/>
                </a:solidFill>
                <a:sym typeface="Wingdings" pitchFamily="2" charset="2"/>
              </a:rPr>
              <a:t>index.html</a:t>
            </a:r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, click </a:t>
            </a:r>
            <a:r>
              <a:rPr lang="en-AU" sz="2400" dirty="0">
                <a:solidFill>
                  <a:srgbClr val="0000CC"/>
                </a:solidFill>
                <a:sym typeface="Wingdings" pitchFamily="2" charset="2"/>
              </a:rPr>
              <a:t>File</a:t>
            </a:r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  </a:t>
            </a:r>
            <a:r>
              <a:rPr lang="en-AU" sz="2400" dirty="0">
                <a:solidFill>
                  <a:srgbClr val="0000CC"/>
                </a:solidFill>
                <a:sym typeface="Wingdings" pitchFamily="2" charset="2"/>
              </a:rPr>
              <a:t>Save As </a:t>
            </a:r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and name the file as </a:t>
            </a:r>
            <a:r>
              <a:rPr lang="en-AU" sz="2400" dirty="0">
                <a:solidFill>
                  <a:srgbClr val="0000CC"/>
                </a:solidFill>
                <a:sym typeface="Wingdings" pitchFamily="2" charset="2"/>
              </a:rPr>
              <a:t>about_us.html</a:t>
            </a:r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.</a:t>
            </a:r>
          </a:p>
          <a:p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You then need to update some info as follows:</a:t>
            </a:r>
          </a:p>
          <a:p>
            <a:pPr lvl="1"/>
            <a:r>
              <a:rPr lang="en-AU" sz="2000" b="1" dirty="0">
                <a:solidFill>
                  <a:srgbClr val="0000CC"/>
                </a:solidFill>
                <a:sym typeface="Wingdings" pitchFamily="2" charset="2"/>
              </a:rPr>
              <a:t>&lt;title&gt;</a:t>
            </a:r>
            <a:r>
              <a:rPr lang="en-AU" sz="2000" dirty="0">
                <a:solidFill>
                  <a:prstClr val="black"/>
                </a:solidFill>
                <a:sym typeface="Wingdings" pitchFamily="2" charset="2"/>
              </a:rPr>
              <a:t>: From </a:t>
            </a:r>
            <a:r>
              <a:rPr lang="en-AU" sz="2000" b="1" dirty="0">
                <a:solidFill>
                  <a:prstClr val="black"/>
                </a:solidFill>
                <a:sym typeface="Wingdings" pitchFamily="2" charset="2"/>
              </a:rPr>
              <a:t>ABC School</a:t>
            </a:r>
            <a:r>
              <a:rPr lang="en-AU" sz="2000" dirty="0">
                <a:solidFill>
                  <a:prstClr val="black"/>
                </a:solidFill>
                <a:sym typeface="Wingdings" pitchFamily="2" charset="2"/>
              </a:rPr>
              <a:t> to </a:t>
            </a:r>
            <a:r>
              <a:rPr lang="en-AU" sz="2000" b="1" dirty="0">
                <a:solidFill>
                  <a:prstClr val="black"/>
                </a:solidFill>
                <a:sym typeface="Wingdings" pitchFamily="2" charset="2"/>
              </a:rPr>
              <a:t>ABC School - About Us</a:t>
            </a:r>
            <a:r>
              <a:rPr lang="en-AU" sz="2000" dirty="0">
                <a:solidFill>
                  <a:prstClr val="black"/>
                </a:solidFill>
                <a:sym typeface="Wingdings" pitchFamily="2" charset="2"/>
              </a:rPr>
              <a:t>  </a:t>
            </a:r>
          </a:p>
          <a:p>
            <a:pPr lvl="1"/>
            <a:r>
              <a:rPr lang="en-AU" sz="2000" b="1" dirty="0">
                <a:solidFill>
                  <a:srgbClr val="0000CC"/>
                </a:solidFill>
                <a:sym typeface="Wingdings" pitchFamily="2" charset="2"/>
              </a:rPr>
              <a:t>&lt;h1&gt;</a:t>
            </a:r>
            <a:r>
              <a:rPr lang="en-AU" sz="2000" dirty="0">
                <a:solidFill>
                  <a:prstClr val="black"/>
                </a:solidFill>
                <a:sym typeface="Wingdings" pitchFamily="2" charset="2"/>
              </a:rPr>
              <a:t> after </a:t>
            </a:r>
            <a:r>
              <a:rPr lang="en-AU" sz="2000" b="1" dirty="0">
                <a:solidFill>
                  <a:srgbClr val="0000CC"/>
                </a:solidFill>
                <a:sym typeface="Wingdings" pitchFamily="2" charset="2"/>
              </a:rPr>
              <a:t>&lt;</a:t>
            </a:r>
            <a:r>
              <a:rPr lang="en-AU" sz="2000" b="1" dirty="0" err="1">
                <a:solidFill>
                  <a:srgbClr val="0000CC"/>
                </a:solidFill>
                <a:sym typeface="Wingdings" pitchFamily="2" charset="2"/>
              </a:rPr>
              <a:t>ul</a:t>
            </a:r>
            <a:r>
              <a:rPr lang="en-AU" sz="2000" b="1" dirty="0">
                <a:solidFill>
                  <a:srgbClr val="0000CC"/>
                </a:solidFill>
                <a:sym typeface="Wingdings" pitchFamily="2" charset="2"/>
              </a:rPr>
              <a:t>&gt;</a:t>
            </a:r>
            <a:r>
              <a:rPr lang="en-AU" sz="2000" dirty="0">
                <a:solidFill>
                  <a:prstClr val="black"/>
                </a:solidFill>
                <a:sym typeface="Wingdings" pitchFamily="2" charset="2"/>
              </a:rPr>
              <a:t>: From </a:t>
            </a:r>
            <a:r>
              <a:rPr lang="en-AU" sz="2000" b="1" dirty="0">
                <a:solidFill>
                  <a:prstClr val="black"/>
                </a:solidFill>
                <a:sym typeface="Wingdings" pitchFamily="2" charset="2"/>
              </a:rPr>
              <a:t>Welcome to ABC School </a:t>
            </a:r>
            <a:r>
              <a:rPr lang="en-AU" sz="2000" dirty="0">
                <a:solidFill>
                  <a:prstClr val="black"/>
                </a:solidFill>
                <a:sym typeface="Wingdings" pitchFamily="2" charset="2"/>
              </a:rPr>
              <a:t>to </a:t>
            </a:r>
            <a:r>
              <a:rPr lang="en-AU" sz="2000" b="1" dirty="0">
                <a:solidFill>
                  <a:prstClr val="black"/>
                </a:solidFill>
                <a:sym typeface="Wingdings" pitchFamily="2" charset="2"/>
              </a:rPr>
              <a:t>About Us</a:t>
            </a:r>
          </a:p>
          <a:p>
            <a:pPr lvl="1"/>
            <a:r>
              <a:rPr lang="en-AU" sz="2000" dirty="0">
                <a:solidFill>
                  <a:prstClr val="black"/>
                </a:solidFill>
                <a:sym typeface="Wingdings" pitchFamily="2" charset="2"/>
              </a:rPr>
              <a:t>Change the value of </a:t>
            </a:r>
            <a:r>
              <a:rPr lang="en-AU" sz="2000" b="1" dirty="0" err="1">
                <a:solidFill>
                  <a:srgbClr val="0000CC"/>
                </a:solidFill>
                <a:sym typeface="Wingdings" pitchFamily="2" charset="2"/>
              </a:rPr>
              <a:t>href</a:t>
            </a:r>
            <a:r>
              <a:rPr lang="en-AU" sz="2000" dirty="0">
                <a:solidFill>
                  <a:prstClr val="black"/>
                </a:solidFill>
                <a:sym typeface="Wingdings" pitchFamily="2" charset="2"/>
              </a:rPr>
              <a:t> from </a:t>
            </a:r>
            <a:r>
              <a:rPr lang="en-AU" sz="2000" b="1" dirty="0">
                <a:sym typeface="Wingdings" pitchFamily="2" charset="2"/>
              </a:rPr>
              <a:t>#</a:t>
            </a:r>
            <a:r>
              <a:rPr lang="en-AU" sz="2000" dirty="0">
                <a:solidFill>
                  <a:prstClr val="black"/>
                </a:solidFill>
                <a:sym typeface="Wingdings" pitchFamily="2" charset="2"/>
              </a:rPr>
              <a:t> to </a:t>
            </a:r>
            <a:r>
              <a:rPr lang="en-AU" sz="2000" b="1" dirty="0">
                <a:sym typeface="Wingdings" pitchFamily="2" charset="2"/>
              </a:rPr>
              <a:t>about_us.html</a:t>
            </a:r>
            <a:r>
              <a:rPr lang="en-AU" sz="2000" dirty="0">
                <a:solidFill>
                  <a:prstClr val="black"/>
                </a:solidFill>
                <a:sym typeface="Wingdings" pitchFamily="2" charset="2"/>
              </a:rPr>
              <a:t> in both </a:t>
            </a:r>
            <a:r>
              <a:rPr lang="en-AU" sz="2000" b="1" dirty="0">
                <a:solidFill>
                  <a:srgbClr val="0000CC"/>
                </a:solidFill>
                <a:sym typeface="Wingdings" pitchFamily="2" charset="2"/>
              </a:rPr>
              <a:t>index.html</a:t>
            </a:r>
            <a:r>
              <a:rPr lang="en-AU" sz="2000" dirty="0">
                <a:solidFill>
                  <a:prstClr val="black"/>
                </a:solidFill>
                <a:sym typeface="Wingdings" pitchFamily="2" charset="2"/>
              </a:rPr>
              <a:t> and </a:t>
            </a:r>
            <a:r>
              <a:rPr lang="en-AU" sz="2000" b="1" dirty="0">
                <a:solidFill>
                  <a:srgbClr val="0000CC"/>
                </a:solidFill>
                <a:sym typeface="Wingdings" pitchFamily="2" charset="2"/>
              </a:rPr>
              <a:t>about_us.html</a:t>
            </a:r>
            <a:r>
              <a:rPr lang="en-AU" sz="2000" dirty="0">
                <a:solidFill>
                  <a:prstClr val="black"/>
                </a:solidFill>
                <a:sym typeface="Wingdings" pitchFamily="2" charset="2"/>
              </a:rPr>
              <a:t> pages – the </a:t>
            </a:r>
            <a:r>
              <a:rPr lang="en-AU" sz="2000" b="1" dirty="0">
                <a:solidFill>
                  <a:srgbClr val="0000CC"/>
                </a:solidFill>
                <a:sym typeface="Wingdings" pitchFamily="2" charset="2"/>
              </a:rPr>
              <a:t>&lt;a&gt;</a:t>
            </a:r>
            <a:r>
              <a:rPr lang="en-AU" sz="2000" dirty="0">
                <a:solidFill>
                  <a:prstClr val="black"/>
                </a:solidFill>
                <a:sym typeface="Wingdings" pitchFamily="2" charset="2"/>
              </a:rPr>
              <a:t> with id=“3”</a:t>
            </a:r>
          </a:p>
          <a:p>
            <a:pPr lvl="1"/>
            <a:endParaRPr lang="en-AU" sz="2000" dirty="0">
              <a:solidFill>
                <a:prstClr val="black"/>
              </a:solidFill>
              <a:sym typeface="Wingdings" pitchFamily="2" charset="2"/>
            </a:endParaRPr>
          </a:p>
          <a:p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Save all pages. Reload </a:t>
            </a:r>
            <a:r>
              <a:rPr lang="en-AU" sz="2400" b="1" dirty="0">
                <a:solidFill>
                  <a:srgbClr val="0000CC"/>
                </a:solidFill>
                <a:sym typeface="Wingdings" pitchFamily="2" charset="2"/>
              </a:rPr>
              <a:t>index.html</a:t>
            </a:r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. Click on the link </a:t>
            </a:r>
            <a:r>
              <a:rPr lang="en-AU" sz="2400" b="1" dirty="0">
                <a:solidFill>
                  <a:srgbClr val="0000CC"/>
                </a:solidFill>
                <a:sym typeface="Wingdings" pitchFamily="2" charset="2"/>
              </a:rPr>
              <a:t>About Us </a:t>
            </a:r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to test.</a:t>
            </a:r>
          </a:p>
          <a:p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Is there any problem? What is it?</a:t>
            </a:r>
          </a:p>
          <a:p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The background-</a:t>
            </a:r>
            <a:r>
              <a:rPr lang="en-AU" sz="2400" dirty="0" err="1">
                <a:solidFill>
                  <a:prstClr val="black"/>
                </a:solidFill>
                <a:sym typeface="Wingdings" pitchFamily="2" charset="2"/>
              </a:rPr>
              <a:t>color</a:t>
            </a:r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 didn’t change to dark-blue when you click on it!</a:t>
            </a:r>
          </a:p>
          <a:p>
            <a:endParaRPr lang="en-AU" sz="2400" dirty="0">
              <a:solidFill>
                <a:prstClr val="black"/>
              </a:solidFill>
              <a:sym typeface="Wingdings" pitchFamily="2" charset="2"/>
            </a:endParaRPr>
          </a:p>
          <a:p>
            <a:endParaRPr lang="en-AU" sz="2400" dirty="0">
              <a:sym typeface="Wingdings" pitchFamily="2" charset="2"/>
            </a:endParaRPr>
          </a:p>
          <a:p>
            <a:endParaRPr lang="en-AU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24AA59-8C01-46DD-B636-4AAD44EA424F}" type="datetime1">
              <a:rPr lang="en-AU" smtClean="0"/>
              <a:pPr>
                <a:defRPr/>
              </a:pPr>
              <a:t>20/07/2018</a:t>
            </a:fld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17</a:t>
            </a:fld>
            <a:endParaRPr lang="en-A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8142" y="3687441"/>
            <a:ext cx="10340947" cy="29501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4946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</p:spPr>
        <p:txBody>
          <a:bodyPr/>
          <a:lstStyle/>
          <a:p>
            <a:r>
              <a:rPr lang="en-AU" dirty="0"/>
              <a:t>JavaScript for NAV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72800" cy="5184576"/>
          </a:xfrm>
        </p:spPr>
        <p:txBody>
          <a:bodyPr>
            <a:normAutofit/>
          </a:bodyPr>
          <a:lstStyle/>
          <a:p>
            <a:r>
              <a:rPr lang="en-AU" sz="2200" dirty="0">
                <a:solidFill>
                  <a:prstClr val="black"/>
                </a:solidFill>
                <a:sym typeface="Wingdings" pitchFamily="2" charset="2"/>
              </a:rPr>
              <a:t>To fix this issue, we have to pass the id of the clicked item from </a:t>
            </a:r>
            <a:r>
              <a:rPr lang="en-AU" sz="2200" dirty="0">
                <a:solidFill>
                  <a:srgbClr val="0000CC"/>
                </a:solidFill>
                <a:sym typeface="Wingdings" pitchFamily="2" charset="2"/>
              </a:rPr>
              <a:t>index.html</a:t>
            </a:r>
            <a:r>
              <a:rPr lang="en-AU" sz="2200" dirty="0">
                <a:solidFill>
                  <a:prstClr val="black"/>
                </a:solidFill>
                <a:sym typeface="Wingdings" pitchFamily="2" charset="2"/>
              </a:rPr>
              <a:t> to </a:t>
            </a:r>
            <a:r>
              <a:rPr lang="en-AU" sz="2200" dirty="0">
                <a:solidFill>
                  <a:srgbClr val="0000CC"/>
                </a:solidFill>
                <a:sym typeface="Wingdings" pitchFamily="2" charset="2"/>
              </a:rPr>
              <a:t>about_us.html</a:t>
            </a:r>
            <a:r>
              <a:rPr lang="en-AU" sz="2200" dirty="0">
                <a:solidFill>
                  <a:prstClr val="black"/>
                </a:solidFill>
                <a:sym typeface="Wingdings" pitchFamily="2" charset="2"/>
              </a:rPr>
              <a:t> and vice visa. To do so, we can use the </a:t>
            </a:r>
            <a:r>
              <a:rPr lang="en-AU" sz="2200" dirty="0"/>
              <a:t>client-side session storage named as </a:t>
            </a:r>
            <a:r>
              <a:rPr lang="en-AU" sz="2200" b="1" dirty="0" err="1">
                <a:solidFill>
                  <a:srgbClr val="0000CC"/>
                </a:solidFill>
              </a:rPr>
              <a:t>sessionStorage</a:t>
            </a:r>
            <a:r>
              <a:rPr lang="en-AU" sz="2200" dirty="0"/>
              <a:t> (HTML5 only). It is a global variable provided by the browser.</a:t>
            </a:r>
          </a:p>
          <a:p>
            <a:r>
              <a:rPr lang="en-AU" sz="2200" dirty="0">
                <a:solidFill>
                  <a:prstClr val="black"/>
                </a:solidFill>
                <a:sym typeface="Wingdings" pitchFamily="2" charset="2"/>
              </a:rPr>
              <a:t>Firstly, store clicked id in </a:t>
            </a:r>
            <a:r>
              <a:rPr lang="en-AU" sz="2200" b="1" dirty="0" err="1">
                <a:solidFill>
                  <a:srgbClr val="0000CC"/>
                </a:solidFill>
                <a:sym typeface="Wingdings" pitchFamily="2" charset="2"/>
              </a:rPr>
              <a:t>sessionStorage</a:t>
            </a:r>
            <a:r>
              <a:rPr lang="en-AU" sz="2200" dirty="0">
                <a:solidFill>
                  <a:prstClr val="black"/>
                </a:solidFill>
                <a:sym typeface="Wingdings" pitchFamily="2" charset="2"/>
              </a:rPr>
              <a:t>, modify function </a:t>
            </a:r>
            <a:r>
              <a:rPr lang="en-AU" sz="2200" b="1" dirty="0" err="1">
                <a:solidFill>
                  <a:srgbClr val="0000CC"/>
                </a:solidFill>
                <a:sym typeface="Wingdings" pitchFamily="2" charset="2"/>
              </a:rPr>
              <a:t>nav_item_selected</a:t>
            </a:r>
            <a:r>
              <a:rPr lang="en-AU" sz="2200" dirty="0">
                <a:solidFill>
                  <a:prstClr val="black"/>
                </a:solidFill>
                <a:sym typeface="Wingdings" pitchFamily="2" charset="2"/>
              </a:rPr>
              <a:t> in both </a:t>
            </a:r>
            <a:r>
              <a:rPr lang="en-AU" sz="2200" b="1" dirty="0">
                <a:solidFill>
                  <a:srgbClr val="0000CC"/>
                </a:solidFill>
                <a:sym typeface="Wingdings" pitchFamily="2" charset="2"/>
              </a:rPr>
              <a:t>index.html</a:t>
            </a:r>
            <a:r>
              <a:rPr lang="en-AU" sz="2200" dirty="0">
                <a:solidFill>
                  <a:prstClr val="black"/>
                </a:solidFill>
                <a:sym typeface="Wingdings" pitchFamily="2" charset="2"/>
              </a:rPr>
              <a:t> and </a:t>
            </a:r>
            <a:r>
              <a:rPr lang="en-AU" sz="2200" b="1" dirty="0">
                <a:solidFill>
                  <a:srgbClr val="0000CC"/>
                </a:solidFill>
                <a:sym typeface="Wingdings" pitchFamily="2" charset="2"/>
              </a:rPr>
              <a:t>about_us.html</a:t>
            </a:r>
            <a:r>
              <a:rPr lang="en-AU" sz="2200" dirty="0">
                <a:solidFill>
                  <a:prstClr val="black"/>
                </a:solidFill>
                <a:sym typeface="Wingdings" pitchFamily="2" charset="2"/>
              </a:rPr>
              <a:t> pages:</a:t>
            </a:r>
          </a:p>
          <a:p>
            <a:endParaRPr lang="en-AU" sz="2400" dirty="0">
              <a:sym typeface="Wingdings" pitchFamily="2" charset="2"/>
            </a:endParaRPr>
          </a:p>
          <a:p>
            <a:endParaRPr lang="en-AU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7EBEB3-3528-4B18-BF99-5AF332D0EEC5}" type="datetime1">
              <a:rPr lang="en-AU" smtClean="0"/>
              <a:pPr>
                <a:defRPr/>
              </a:pPr>
              <a:t>20/07/2018</a:t>
            </a:fld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18</a:t>
            </a:fld>
            <a:endParaRPr lang="en-A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4751" y="3044020"/>
            <a:ext cx="10784287" cy="294770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8" name="Left Brace 7"/>
          <p:cNvSpPr/>
          <p:nvPr/>
        </p:nvSpPr>
        <p:spPr>
          <a:xfrm>
            <a:off x="1191126" y="5060214"/>
            <a:ext cx="384043" cy="50405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946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</p:spPr>
        <p:txBody>
          <a:bodyPr/>
          <a:lstStyle/>
          <a:p>
            <a:r>
              <a:rPr lang="en-AU" dirty="0"/>
              <a:t>JavaScript for NAV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72800" cy="5184576"/>
          </a:xfrm>
        </p:spPr>
        <p:txBody>
          <a:bodyPr>
            <a:normAutofit/>
          </a:bodyPr>
          <a:lstStyle/>
          <a:p>
            <a:r>
              <a:rPr lang="en-AU" sz="2200" dirty="0">
                <a:solidFill>
                  <a:prstClr val="black"/>
                </a:solidFill>
                <a:sym typeface="Wingdings" pitchFamily="2" charset="2"/>
              </a:rPr>
              <a:t>Secondly, define another JavaScript function named as </a:t>
            </a:r>
            <a:r>
              <a:rPr lang="en-AU" sz="2200" b="1" dirty="0" err="1">
                <a:solidFill>
                  <a:srgbClr val="0000CC"/>
                </a:solidFill>
                <a:sym typeface="Wingdings" pitchFamily="2" charset="2"/>
              </a:rPr>
              <a:t>run_first</a:t>
            </a:r>
            <a:r>
              <a:rPr lang="en-AU" sz="2200" dirty="0">
                <a:solidFill>
                  <a:prstClr val="black"/>
                </a:solidFill>
                <a:sym typeface="Wingdings" pitchFamily="2" charset="2"/>
              </a:rPr>
              <a:t> in both </a:t>
            </a:r>
            <a:r>
              <a:rPr lang="en-AU" sz="2200" b="1" dirty="0">
                <a:solidFill>
                  <a:srgbClr val="0000CC"/>
                </a:solidFill>
                <a:sym typeface="Wingdings" pitchFamily="2" charset="2"/>
              </a:rPr>
              <a:t>index.html</a:t>
            </a:r>
            <a:r>
              <a:rPr lang="en-AU" sz="2200" dirty="0">
                <a:solidFill>
                  <a:prstClr val="black"/>
                </a:solidFill>
                <a:sym typeface="Wingdings" pitchFamily="2" charset="2"/>
              </a:rPr>
              <a:t> and </a:t>
            </a:r>
            <a:r>
              <a:rPr lang="en-AU" sz="2200" b="1" dirty="0">
                <a:solidFill>
                  <a:srgbClr val="0000CC"/>
                </a:solidFill>
                <a:sym typeface="Wingdings" pitchFamily="2" charset="2"/>
              </a:rPr>
              <a:t>about_us.html</a:t>
            </a:r>
            <a:r>
              <a:rPr lang="en-AU" sz="2200" dirty="0">
                <a:solidFill>
                  <a:prstClr val="black"/>
                </a:solidFill>
                <a:sym typeface="Wingdings" pitchFamily="2" charset="2"/>
              </a:rPr>
              <a:t>, put the new function before the function </a:t>
            </a:r>
            <a:r>
              <a:rPr lang="en-AU" sz="2200" b="1" dirty="0" err="1">
                <a:solidFill>
                  <a:srgbClr val="0000CC"/>
                </a:solidFill>
                <a:sym typeface="Wingdings" pitchFamily="2" charset="2"/>
              </a:rPr>
              <a:t>nav_item_selected</a:t>
            </a:r>
            <a:r>
              <a:rPr lang="en-AU" sz="2200" dirty="0">
                <a:solidFill>
                  <a:prstClr val="black"/>
                </a:solidFill>
                <a:sym typeface="Wingdings" pitchFamily="2" charset="2"/>
              </a:rPr>
              <a:t> as follows:</a:t>
            </a:r>
          </a:p>
          <a:p>
            <a:endParaRPr lang="en-AU" sz="2200" dirty="0">
              <a:solidFill>
                <a:prstClr val="black"/>
              </a:solidFill>
              <a:sym typeface="Wingdings" pitchFamily="2" charset="2"/>
            </a:endParaRPr>
          </a:p>
          <a:p>
            <a:r>
              <a:rPr lang="en-AU" sz="2200" dirty="0">
                <a:solidFill>
                  <a:prstClr val="black"/>
                </a:solidFill>
                <a:sym typeface="Wingdings" pitchFamily="2" charset="2"/>
              </a:rPr>
              <a:t> </a:t>
            </a:r>
          </a:p>
          <a:p>
            <a:endParaRPr lang="en-AU" sz="2200" dirty="0">
              <a:solidFill>
                <a:prstClr val="black"/>
              </a:solidFill>
              <a:sym typeface="Wingdings" pitchFamily="2" charset="2"/>
            </a:endParaRPr>
          </a:p>
          <a:p>
            <a:endParaRPr lang="en-AU" sz="2200" dirty="0">
              <a:solidFill>
                <a:prstClr val="black"/>
              </a:solidFill>
              <a:sym typeface="Wingdings" pitchFamily="2" charset="2"/>
            </a:endParaRPr>
          </a:p>
          <a:p>
            <a:endParaRPr lang="en-AU" sz="2200" dirty="0">
              <a:solidFill>
                <a:prstClr val="black"/>
              </a:solidFill>
              <a:sym typeface="Wingdings" pitchFamily="2" charset="2"/>
            </a:endParaRPr>
          </a:p>
          <a:p>
            <a:endParaRPr lang="en-AU" sz="2200" dirty="0">
              <a:solidFill>
                <a:prstClr val="black"/>
              </a:solidFill>
              <a:sym typeface="Wingdings" pitchFamily="2" charset="2"/>
            </a:endParaRPr>
          </a:p>
          <a:p>
            <a:endParaRPr lang="en-AU" sz="2200" dirty="0">
              <a:solidFill>
                <a:prstClr val="black"/>
              </a:solidFill>
              <a:sym typeface="Wingdings" pitchFamily="2" charset="2"/>
            </a:endParaRPr>
          </a:p>
          <a:p>
            <a:endParaRPr lang="en-AU" sz="2200" dirty="0">
              <a:solidFill>
                <a:prstClr val="black"/>
              </a:solidFill>
              <a:sym typeface="Wingdings" pitchFamily="2" charset="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AU" sz="2000" dirty="0">
                <a:solidFill>
                  <a:prstClr val="black"/>
                </a:solidFill>
                <a:sym typeface="Wingdings" pitchFamily="2" charset="2"/>
              </a:rPr>
              <a:t>Finally, change </a:t>
            </a:r>
            <a:r>
              <a:rPr lang="en-AU" sz="2000" b="1" dirty="0">
                <a:solidFill>
                  <a:srgbClr val="0000CC"/>
                </a:solidFill>
                <a:sym typeface="Wingdings" pitchFamily="2" charset="2"/>
              </a:rPr>
              <a:t>&lt;body&gt; </a:t>
            </a:r>
            <a:r>
              <a:rPr lang="en-AU" sz="2000" dirty="0">
                <a:solidFill>
                  <a:prstClr val="black"/>
                </a:solidFill>
                <a:sym typeface="Wingdings" pitchFamily="2" charset="2"/>
              </a:rPr>
              <a:t>to </a:t>
            </a:r>
            <a:r>
              <a:rPr lang="en-AU" sz="2000" b="1" dirty="0">
                <a:solidFill>
                  <a:srgbClr val="0000CC"/>
                </a:solidFill>
                <a:sym typeface="Wingdings" pitchFamily="2" charset="2"/>
              </a:rPr>
              <a:t>&lt;body </a:t>
            </a:r>
            <a:r>
              <a:rPr lang="en-AU" sz="2000" b="1" dirty="0" err="1">
                <a:solidFill>
                  <a:srgbClr val="0000CC"/>
                </a:solidFill>
                <a:sym typeface="Wingdings" pitchFamily="2" charset="2"/>
              </a:rPr>
              <a:t>onLoad</a:t>
            </a:r>
            <a:r>
              <a:rPr lang="en-AU" sz="2000" b="1" dirty="0">
                <a:solidFill>
                  <a:srgbClr val="0000CC"/>
                </a:solidFill>
                <a:sym typeface="Wingdings" pitchFamily="2" charset="2"/>
              </a:rPr>
              <a:t>="</a:t>
            </a:r>
            <a:r>
              <a:rPr lang="en-AU" sz="2000" b="1" dirty="0" err="1">
                <a:solidFill>
                  <a:srgbClr val="0000CC"/>
                </a:solidFill>
                <a:sym typeface="Wingdings" pitchFamily="2" charset="2"/>
              </a:rPr>
              <a:t>run_first</a:t>
            </a:r>
            <a:r>
              <a:rPr lang="en-AU" sz="2000" b="1" dirty="0">
                <a:solidFill>
                  <a:srgbClr val="0000CC"/>
                </a:solidFill>
                <a:sym typeface="Wingdings" pitchFamily="2" charset="2"/>
              </a:rPr>
              <a:t>()"&gt;</a:t>
            </a:r>
            <a:r>
              <a:rPr lang="en-AU" sz="2000" dirty="0">
                <a:solidFill>
                  <a:prstClr val="black"/>
                </a:solidFill>
                <a:sym typeface="Wingdings" pitchFamily="2" charset="2"/>
              </a:rPr>
              <a:t> in both </a:t>
            </a:r>
            <a:r>
              <a:rPr lang="en-AU" sz="2000" b="1" dirty="0">
                <a:solidFill>
                  <a:srgbClr val="0000CC"/>
                </a:solidFill>
                <a:sym typeface="Wingdings" pitchFamily="2" charset="2"/>
              </a:rPr>
              <a:t>index.html</a:t>
            </a:r>
            <a:r>
              <a:rPr lang="en-AU" sz="2000" dirty="0">
                <a:solidFill>
                  <a:prstClr val="black"/>
                </a:solidFill>
                <a:sym typeface="Wingdings" pitchFamily="2" charset="2"/>
              </a:rPr>
              <a:t> and </a:t>
            </a:r>
            <a:r>
              <a:rPr lang="en-AU" sz="2000" b="1" dirty="0">
                <a:solidFill>
                  <a:srgbClr val="0000CC"/>
                </a:solidFill>
                <a:sym typeface="Wingdings" pitchFamily="2" charset="2"/>
              </a:rPr>
              <a:t>about_us.html</a:t>
            </a:r>
            <a:r>
              <a:rPr lang="en-AU" sz="2000" dirty="0">
                <a:solidFill>
                  <a:prstClr val="black"/>
                </a:solidFill>
                <a:sym typeface="Wingdings" pitchFamily="2" charset="2"/>
              </a:rPr>
              <a:t> pages. See next page.</a:t>
            </a:r>
          </a:p>
          <a:p>
            <a:endParaRPr lang="en-AU" sz="2200" dirty="0">
              <a:solidFill>
                <a:prstClr val="black"/>
              </a:solidFill>
              <a:sym typeface="Wingdings" pitchFamily="2" charset="2"/>
            </a:endParaRPr>
          </a:p>
          <a:p>
            <a:endParaRPr lang="en-AU" sz="2400" dirty="0">
              <a:sym typeface="Wingdings" pitchFamily="2" charset="2"/>
            </a:endParaRPr>
          </a:p>
          <a:p>
            <a:endParaRPr lang="en-AU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FF94A3-DF63-422D-85CD-AB4880868CB6}" type="datetime1">
              <a:rPr lang="en-AU" smtClean="0"/>
              <a:pPr>
                <a:defRPr/>
              </a:pPr>
              <a:t>20/07/2018</a:t>
            </a:fld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19</a:t>
            </a:fld>
            <a:endParaRPr lang="en-A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2605" y="2029578"/>
            <a:ext cx="10636022" cy="289133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494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en-AU" dirty="0"/>
              <a:t>Preparation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1268760"/>
            <a:ext cx="8229600" cy="493254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prstClr val="black"/>
                </a:solidFill>
              </a:rPr>
              <a:t>If you haven’t created your local folder, please do it and name your local folder as your </a:t>
            </a:r>
            <a:r>
              <a:rPr lang="en-AU" sz="2400" dirty="0" err="1">
                <a:solidFill>
                  <a:prstClr val="black"/>
                </a:solidFill>
              </a:rPr>
              <a:t>jc</a:t>
            </a:r>
            <a:r>
              <a:rPr lang="en-AU" sz="2400" dirty="0">
                <a:solidFill>
                  <a:prstClr val="black"/>
                </a:solidFill>
              </a:rPr>
              <a:t> number, for example, </a:t>
            </a:r>
            <a:r>
              <a:rPr lang="en-AU" sz="2400" b="1" dirty="0">
                <a:solidFill>
                  <a:srgbClr val="0000CC"/>
                </a:solidFill>
              </a:rPr>
              <a:t>jc111222</a:t>
            </a:r>
            <a:r>
              <a:rPr lang="en-AU" sz="2400" dirty="0">
                <a:solidFill>
                  <a:prstClr val="black"/>
                </a:solidFill>
              </a:rPr>
              <a:t> . Download and extract </a:t>
            </a:r>
            <a:r>
              <a:rPr lang="en-AU" sz="2400" b="1" dirty="0">
                <a:solidFill>
                  <a:srgbClr val="0000CC"/>
                </a:solidFill>
              </a:rPr>
              <a:t>lab02.zip</a:t>
            </a:r>
            <a:r>
              <a:rPr lang="en-AU" sz="2400" dirty="0">
                <a:solidFill>
                  <a:prstClr val="black"/>
                </a:solidFill>
              </a:rPr>
              <a:t> into your local folder</a:t>
            </a:r>
          </a:p>
          <a:p>
            <a:pPr lvl="1"/>
            <a:r>
              <a:rPr lang="en-AU" dirty="0">
                <a:solidFill>
                  <a:prstClr val="black"/>
                </a:solidFill>
              </a:rPr>
              <a:t>You should see the following 2 files:</a:t>
            </a:r>
          </a:p>
          <a:p>
            <a:pPr lvl="1"/>
            <a:endParaRPr lang="en-AU" dirty="0"/>
          </a:p>
          <a:p>
            <a:pPr>
              <a:buNone/>
            </a:pPr>
            <a:endParaRPr lang="en-AU" sz="2400" dirty="0"/>
          </a:p>
          <a:p>
            <a:pPr>
              <a:buNone/>
            </a:pPr>
            <a:endParaRPr lang="en-AU" sz="2400" dirty="0"/>
          </a:p>
          <a:p>
            <a:endParaRPr lang="en-AU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20/07/2018</a:t>
            </a:fld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2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01675" y="3130196"/>
            <a:ext cx="6130997" cy="19514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1286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</p:spPr>
        <p:txBody>
          <a:bodyPr/>
          <a:lstStyle/>
          <a:p>
            <a:r>
              <a:rPr lang="en-AU" dirty="0"/>
              <a:t>JavaScript for NAV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72800" cy="5184576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Save all pages. Reload </a:t>
            </a:r>
            <a:r>
              <a:rPr lang="en-AU" sz="2400" b="1" dirty="0">
                <a:solidFill>
                  <a:srgbClr val="0000CC"/>
                </a:solidFill>
                <a:sym typeface="Wingdings" pitchFamily="2" charset="2"/>
              </a:rPr>
              <a:t>index.html</a:t>
            </a:r>
            <a:r>
              <a:rPr lang="en-AU" sz="2400" dirty="0">
                <a:solidFill>
                  <a:prstClr val="black"/>
                </a:solidFill>
                <a:sym typeface="Wingdings" pitchFamily="2" charset="2"/>
              </a:rPr>
              <a:t>. Click on the links to test.</a:t>
            </a:r>
          </a:p>
          <a:p>
            <a:pPr>
              <a:buNone/>
            </a:pPr>
            <a:endParaRPr lang="en-AU" sz="2200" dirty="0">
              <a:solidFill>
                <a:prstClr val="black"/>
              </a:solidFill>
              <a:sym typeface="Wingdings" pitchFamily="2" charset="2"/>
            </a:endParaRPr>
          </a:p>
          <a:p>
            <a:endParaRPr lang="en-AU" sz="2400" dirty="0">
              <a:sym typeface="Wingdings" pitchFamily="2" charset="2"/>
            </a:endParaRPr>
          </a:p>
          <a:p>
            <a:endParaRPr lang="en-AU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761438-76B2-466E-B9F6-F9299D72C2DE}" type="datetime1">
              <a:rPr lang="en-AU" smtClean="0"/>
              <a:pPr>
                <a:defRPr/>
              </a:pPr>
              <a:t>20/07/2018</a:t>
            </a:fld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20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E766F5-7F6E-4A23-B481-9538E3E1DD1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9721" y="2099501"/>
            <a:ext cx="5732622" cy="17540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6BD0E5-BC5D-447F-B7EA-7AB4ACF1A66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79721" y="4021055"/>
            <a:ext cx="5732621" cy="172979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4946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</p:spPr>
        <p:txBody>
          <a:bodyPr/>
          <a:lstStyle/>
          <a:p>
            <a:r>
              <a:rPr lang="en-AU" dirty="0"/>
              <a:t>Activity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72800" cy="5184576"/>
          </a:xfrm>
        </p:spPr>
        <p:txBody>
          <a:bodyPr>
            <a:normAutofit/>
          </a:bodyPr>
          <a:lstStyle/>
          <a:p>
            <a:r>
              <a:rPr lang="en-AU" sz="2200" dirty="0">
                <a:solidFill>
                  <a:prstClr val="black"/>
                </a:solidFill>
                <a:sym typeface="Wingdings" pitchFamily="2" charset="2"/>
              </a:rPr>
              <a:t>Create another </a:t>
            </a:r>
            <a:r>
              <a:rPr lang="en-AU" sz="2200" dirty="0" err="1">
                <a:solidFill>
                  <a:prstClr val="black"/>
                </a:solidFill>
                <a:sym typeface="Wingdings" pitchFamily="2" charset="2"/>
              </a:rPr>
              <a:t>css</a:t>
            </a:r>
            <a:r>
              <a:rPr lang="en-AU" sz="2200" dirty="0">
                <a:solidFill>
                  <a:prstClr val="black"/>
                </a:solidFill>
                <a:sym typeface="Wingdings" pitchFamily="2" charset="2"/>
              </a:rPr>
              <a:t> file named as nav.css and move the </a:t>
            </a:r>
            <a:r>
              <a:rPr lang="en-AU" sz="2200" dirty="0" err="1">
                <a:solidFill>
                  <a:prstClr val="black"/>
                </a:solidFill>
                <a:sym typeface="Wingdings" pitchFamily="2" charset="2"/>
              </a:rPr>
              <a:t>css</a:t>
            </a:r>
            <a:r>
              <a:rPr lang="en-AU" sz="2200" dirty="0">
                <a:solidFill>
                  <a:prstClr val="black"/>
                </a:solidFill>
                <a:sym typeface="Wingdings" pitchFamily="2" charset="2"/>
              </a:rPr>
              <a:t> </a:t>
            </a:r>
            <a:r>
              <a:rPr lang="en-AU" sz="2200" dirty="0" err="1">
                <a:solidFill>
                  <a:prstClr val="black"/>
                </a:solidFill>
                <a:sym typeface="Wingdings" pitchFamily="2" charset="2"/>
              </a:rPr>
              <a:t>nav</a:t>
            </a:r>
            <a:r>
              <a:rPr lang="en-AU" sz="2200" dirty="0">
                <a:solidFill>
                  <a:prstClr val="black"/>
                </a:solidFill>
                <a:sym typeface="Wingdings" pitchFamily="2" charset="2"/>
              </a:rPr>
              <a:t> code to this external </a:t>
            </a:r>
            <a:r>
              <a:rPr lang="en-AU" sz="2200" dirty="0" err="1">
                <a:solidFill>
                  <a:prstClr val="black"/>
                </a:solidFill>
                <a:sym typeface="Wingdings" pitchFamily="2" charset="2"/>
              </a:rPr>
              <a:t>css</a:t>
            </a:r>
            <a:r>
              <a:rPr lang="en-AU" sz="2200" dirty="0">
                <a:solidFill>
                  <a:prstClr val="black"/>
                </a:solidFill>
                <a:sym typeface="Wingdings" pitchFamily="2" charset="2"/>
              </a:rPr>
              <a:t> file. On your index.html and about_us.html, make another link to this </a:t>
            </a:r>
            <a:r>
              <a:rPr lang="en-AU" sz="2200" dirty="0" err="1">
                <a:solidFill>
                  <a:prstClr val="black"/>
                </a:solidFill>
                <a:sym typeface="Wingdings" pitchFamily="2" charset="2"/>
              </a:rPr>
              <a:t>css</a:t>
            </a:r>
            <a:r>
              <a:rPr lang="en-AU" sz="2200" dirty="0">
                <a:solidFill>
                  <a:prstClr val="black"/>
                </a:solidFill>
                <a:sym typeface="Wingdings" pitchFamily="2" charset="2"/>
              </a:rPr>
              <a:t> file. You should have 2 links to styles.css and nav.css files.</a:t>
            </a:r>
            <a:endParaRPr lang="en-AU" sz="2200" dirty="0"/>
          </a:p>
          <a:p>
            <a:r>
              <a:rPr lang="en-AU" sz="2200" dirty="0">
                <a:solidFill>
                  <a:prstClr val="black"/>
                </a:solidFill>
                <a:sym typeface="Wingdings" pitchFamily="2" charset="2"/>
              </a:rPr>
              <a:t>Create a </a:t>
            </a:r>
            <a:r>
              <a:rPr lang="en-AU" sz="2200" dirty="0" err="1">
                <a:solidFill>
                  <a:prstClr val="black"/>
                </a:solidFill>
                <a:sym typeface="Wingdings" pitchFamily="2" charset="2"/>
              </a:rPr>
              <a:t>js</a:t>
            </a:r>
            <a:r>
              <a:rPr lang="en-AU" sz="2200" dirty="0">
                <a:solidFill>
                  <a:prstClr val="black"/>
                </a:solidFill>
                <a:sym typeface="Wingdings" pitchFamily="2" charset="2"/>
              </a:rPr>
              <a:t> file named as nav.js and copy the JavaScript code to this external </a:t>
            </a:r>
            <a:r>
              <a:rPr lang="en-AU" sz="2200" dirty="0" err="1">
                <a:solidFill>
                  <a:prstClr val="black"/>
                </a:solidFill>
                <a:sym typeface="Wingdings" pitchFamily="2" charset="2"/>
              </a:rPr>
              <a:t>js</a:t>
            </a:r>
            <a:r>
              <a:rPr lang="en-AU" sz="2200" dirty="0">
                <a:solidFill>
                  <a:prstClr val="black"/>
                </a:solidFill>
                <a:sym typeface="Wingdings" pitchFamily="2" charset="2"/>
              </a:rPr>
              <a:t> file.</a:t>
            </a:r>
          </a:p>
          <a:p>
            <a:pPr lvl="1"/>
            <a:r>
              <a:rPr lang="en-AU" sz="1800" dirty="0">
                <a:solidFill>
                  <a:prstClr val="black"/>
                </a:solidFill>
                <a:sym typeface="Wingdings" pitchFamily="2" charset="2"/>
              </a:rPr>
              <a:t>Do not include &lt;script&gt;, &lt;/script&gt; tags in the </a:t>
            </a:r>
            <a:r>
              <a:rPr lang="en-AU" sz="1800" dirty="0" err="1">
                <a:solidFill>
                  <a:prstClr val="black"/>
                </a:solidFill>
                <a:sym typeface="Wingdings" pitchFamily="2" charset="2"/>
              </a:rPr>
              <a:t>js</a:t>
            </a:r>
            <a:r>
              <a:rPr lang="en-AU" sz="1800" dirty="0">
                <a:solidFill>
                  <a:prstClr val="black"/>
                </a:solidFill>
                <a:sym typeface="Wingdings" pitchFamily="2" charset="2"/>
              </a:rPr>
              <a:t> file</a:t>
            </a:r>
          </a:p>
          <a:p>
            <a:r>
              <a:rPr lang="en-AU" sz="2200" dirty="0">
                <a:solidFill>
                  <a:prstClr val="black"/>
                </a:solidFill>
                <a:sym typeface="Wingdings" pitchFamily="2" charset="2"/>
              </a:rPr>
              <a:t>Remove the JavaScript code in index.html and about_us.html and enter the following statement to link the </a:t>
            </a:r>
            <a:r>
              <a:rPr lang="en-AU" sz="2200" dirty="0" err="1">
                <a:solidFill>
                  <a:prstClr val="black"/>
                </a:solidFill>
                <a:sym typeface="Wingdings" pitchFamily="2" charset="2"/>
              </a:rPr>
              <a:t>js</a:t>
            </a:r>
            <a:r>
              <a:rPr lang="en-AU" sz="2200" dirty="0">
                <a:solidFill>
                  <a:prstClr val="black"/>
                </a:solidFill>
                <a:sym typeface="Wingdings" pitchFamily="2" charset="2"/>
              </a:rPr>
              <a:t> file to your web page.</a:t>
            </a:r>
          </a:p>
          <a:p>
            <a:pPr lvl="1"/>
            <a:r>
              <a:rPr lang="en-AU" sz="1800" dirty="0">
                <a:solidFill>
                  <a:prstClr val="black"/>
                </a:solidFill>
                <a:sym typeface="Wingdings" pitchFamily="2" charset="2"/>
              </a:rPr>
              <a:t>&lt;script </a:t>
            </a:r>
            <a:r>
              <a:rPr lang="en-AU" sz="1800" dirty="0" err="1">
                <a:solidFill>
                  <a:prstClr val="black"/>
                </a:solidFill>
                <a:sym typeface="Wingdings" pitchFamily="2" charset="2"/>
              </a:rPr>
              <a:t>src</a:t>
            </a:r>
            <a:r>
              <a:rPr lang="en-AU" sz="1800" dirty="0">
                <a:solidFill>
                  <a:prstClr val="black"/>
                </a:solidFill>
                <a:sym typeface="Wingdings" pitchFamily="2" charset="2"/>
              </a:rPr>
              <a:t>="nav.js"&gt;&lt;/script&gt;</a:t>
            </a:r>
          </a:p>
          <a:p>
            <a:r>
              <a:rPr lang="en-AU" sz="2200" dirty="0">
                <a:solidFill>
                  <a:prstClr val="black"/>
                </a:solidFill>
                <a:sym typeface="Wingdings" pitchFamily="2" charset="2"/>
              </a:rPr>
              <a:t>Create the remaining pages it_news.html, courses.html, mit.html and mit_mba.html. </a:t>
            </a:r>
          </a:p>
          <a:p>
            <a:r>
              <a:rPr lang="en-AU" sz="2200" dirty="0">
                <a:solidFill>
                  <a:prstClr val="black"/>
                </a:solidFill>
                <a:sym typeface="Wingdings" pitchFamily="2" charset="2"/>
              </a:rPr>
              <a:t>Have some text in the body, using dummy text generator to generate some dummy text. </a:t>
            </a:r>
          </a:p>
          <a:p>
            <a:r>
              <a:rPr lang="en-AU" sz="2200" dirty="0">
                <a:solidFill>
                  <a:prstClr val="black"/>
                </a:solidFill>
                <a:sym typeface="Wingdings" pitchFamily="2" charset="2"/>
              </a:rPr>
              <a:t>Create the footer.</a:t>
            </a:r>
          </a:p>
          <a:p>
            <a:r>
              <a:rPr lang="en-AU" sz="2200" dirty="0">
                <a:solidFill>
                  <a:prstClr val="black"/>
                </a:solidFill>
                <a:sym typeface="Wingdings" pitchFamily="2" charset="2"/>
              </a:rPr>
              <a:t>See pics on the next slide.</a:t>
            </a:r>
          </a:p>
          <a:p>
            <a:r>
              <a:rPr lang="en-AU" sz="2200" dirty="0">
                <a:solidFill>
                  <a:prstClr val="black"/>
                </a:solidFill>
                <a:sym typeface="Wingdings" pitchFamily="2" charset="2"/>
              </a:rPr>
              <a:t>When you have done, please show your work to your tutor. </a:t>
            </a:r>
          </a:p>
          <a:p>
            <a:endParaRPr lang="en-AU" sz="2200" dirty="0">
              <a:solidFill>
                <a:prstClr val="black"/>
              </a:solidFill>
              <a:sym typeface="Wingdings" pitchFamily="2" charset="2"/>
            </a:endParaRPr>
          </a:p>
          <a:p>
            <a:endParaRPr lang="en-AU" sz="2400" dirty="0">
              <a:sym typeface="Wingdings" pitchFamily="2" charset="2"/>
            </a:endParaRPr>
          </a:p>
          <a:p>
            <a:endParaRPr lang="en-AU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7EBEB3-3528-4B18-BF99-5AF332D0EEC5}" type="datetime1">
              <a:rPr lang="en-AU" smtClean="0"/>
              <a:pPr>
                <a:defRPr/>
              </a:pPr>
              <a:t>20/07/2018</a:t>
            </a:fld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6577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</p:spPr>
        <p:txBody>
          <a:bodyPr/>
          <a:lstStyle/>
          <a:p>
            <a:r>
              <a:rPr lang="en-AU" dirty="0"/>
              <a:t>Activity 2 – Example Pics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7EBEB3-3528-4B18-BF99-5AF332D0EEC5}" type="datetime1">
              <a:rPr lang="en-AU" smtClean="0"/>
              <a:pPr>
                <a:defRPr/>
              </a:pPr>
              <a:t>20/07/2018</a:t>
            </a:fld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22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8850" y="1124744"/>
            <a:ext cx="4005855" cy="27022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68850" y="3958155"/>
            <a:ext cx="4024131" cy="26697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26665" y="1124745"/>
            <a:ext cx="4193061" cy="27022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01434" y="4155476"/>
            <a:ext cx="4914900" cy="2171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027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en-AU" dirty="0"/>
              <a:t>Preparation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1376772"/>
            <a:ext cx="8229600" cy="493254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prstClr val="black"/>
                </a:solidFill>
              </a:rPr>
              <a:t>Run Dreamweaver and make a FTP connection.</a:t>
            </a:r>
          </a:p>
          <a:p>
            <a:pPr lvl="1"/>
            <a:r>
              <a:rPr lang="en-AU" sz="2000" dirty="0">
                <a:solidFill>
                  <a:prstClr val="black"/>
                </a:solidFill>
              </a:rPr>
              <a:t>If you did not attend the lab01 in week01, you can follow the instructions from </a:t>
            </a:r>
            <a:r>
              <a:rPr lang="en-AU" sz="2000" dirty="0">
                <a:solidFill>
                  <a:srgbClr val="0000CC"/>
                </a:solidFill>
              </a:rPr>
              <a:t>Slide 3</a:t>
            </a:r>
            <a:r>
              <a:rPr lang="en-AU" sz="2000" dirty="0">
                <a:solidFill>
                  <a:prstClr val="black"/>
                </a:solidFill>
              </a:rPr>
              <a:t> to </a:t>
            </a:r>
            <a:r>
              <a:rPr lang="en-AU" sz="2000" dirty="0">
                <a:solidFill>
                  <a:srgbClr val="0000CC"/>
                </a:solidFill>
              </a:rPr>
              <a:t>Slide 10 </a:t>
            </a:r>
            <a:r>
              <a:rPr lang="en-AU" sz="2000" dirty="0">
                <a:solidFill>
                  <a:prstClr val="black"/>
                </a:solidFill>
              </a:rPr>
              <a:t>in </a:t>
            </a:r>
            <a:r>
              <a:rPr lang="en-AU" sz="2000" dirty="0">
                <a:solidFill>
                  <a:srgbClr val="0000CC"/>
                </a:solidFill>
              </a:rPr>
              <a:t>Steps_to_work_with_subject_servers_2018.pptx</a:t>
            </a:r>
            <a:r>
              <a:rPr lang="en-AU" sz="2000" dirty="0">
                <a:solidFill>
                  <a:prstClr val="black"/>
                </a:solidFill>
              </a:rPr>
              <a:t>.  </a:t>
            </a:r>
            <a:endParaRPr lang="en-AU" sz="2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r>
              <a:rPr lang="en-AU" sz="2400" dirty="0"/>
              <a:t>In Dreamweaver, click      to upload the folder </a:t>
            </a:r>
            <a:r>
              <a:rPr lang="en-AU" sz="2400" b="1" dirty="0">
                <a:solidFill>
                  <a:srgbClr val="0000CC"/>
                </a:solidFill>
              </a:rPr>
              <a:t>lab02</a:t>
            </a:r>
            <a:r>
              <a:rPr lang="en-AU" sz="2400" dirty="0"/>
              <a:t> into your remote folder (make sure the folder lab02 is selected before uploading).</a:t>
            </a:r>
            <a:endParaRPr lang="en-AU" sz="2400" dirty="0">
              <a:solidFill>
                <a:prstClr val="black"/>
              </a:solidFill>
              <a:sym typeface="Wingdings" pitchFamily="2" charset="2"/>
            </a:endParaRPr>
          </a:p>
          <a:p>
            <a:r>
              <a:rPr lang="en-AU" sz="2400" dirty="0"/>
              <a:t>To test, open a browser window and enter:</a:t>
            </a:r>
          </a:p>
          <a:p>
            <a:pPr marL="457200" lvl="1" indent="0">
              <a:buNone/>
            </a:pPr>
            <a:r>
              <a:rPr lang="en-AU" sz="2000" dirty="0">
                <a:solidFill>
                  <a:srgbClr val="0000CC"/>
                </a:solidFill>
              </a:rPr>
              <a:t>http://10.250.0.7/your_jc_number/lab02/index.html</a:t>
            </a:r>
            <a:endParaRPr lang="en-AU" sz="2000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>
              <a:buNone/>
            </a:pPr>
            <a:endParaRPr lang="en-AU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20/07/2018</a:t>
            </a:fld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5644" y="2787402"/>
            <a:ext cx="2000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795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2D4A-B59F-4832-BD7E-91CDE114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7084"/>
          </a:xfrm>
        </p:spPr>
        <p:txBody>
          <a:bodyPr/>
          <a:lstStyle/>
          <a:p>
            <a:r>
              <a:rPr lang="en-AU" dirty="0"/>
              <a:t>Preparation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240F69-EEAE-4C4C-93B5-CEBE54B92B7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7402" y="981072"/>
            <a:ext cx="5115606" cy="13448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7DF1-5AF3-4DAD-9E4E-E468D6A9F08E}" type="datetime1">
              <a:rPr lang="en-AU" smtClean="0"/>
              <a:pPr/>
              <a:t>20/07/2018</a:t>
            </a:fld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ADD7-239B-49F9-BCFB-77E0BAB9EE52}" type="slidenum">
              <a:rPr lang="en-AU" smtClean="0"/>
              <a:pPr/>
              <a:t>4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1F3FEE-9F11-4D6A-BAA1-E230297DF1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789" y="981072"/>
            <a:ext cx="5877739" cy="53752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2DECDB-F7B6-47EC-B446-47AD88B5D05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17401" y="2593040"/>
            <a:ext cx="4451721" cy="37633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5682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039698-56D8-4C1B-B44A-1528CD88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7084"/>
          </a:xfrm>
        </p:spPr>
        <p:txBody>
          <a:bodyPr/>
          <a:lstStyle/>
          <a:p>
            <a:r>
              <a:rPr lang="en-AU" dirty="0"/>
              <a:t>Style the 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59255-CCE4-424F-8386-E670932FFD6A}"/>
              </a:ext>
            </a:extLst>
          </p:cNvPr>
          <p:cNvSpPr/>
          <p:nvPr/>
        </p:nvSpPr>
        <p:spPr>
          <a:xfrm>
            <a:off x="838200" y="1861515"/>
            <a:ext cx="5281613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AU" sz="2400" dirty="0"/>
              <a:t>header {</a:t>
            </a:r>
          </a:p>
          <a:p>
            <a:r>
              <a:rPr lang="en-AU" sz="2400" dirty="0"/>
              <a:t>	background-</a:t>
            </a:r>
            <a:r>
              <a:rPr lang="en-AU" sz="2400" dirty="0" err="1"/>
              <a:t>color</a:t>
            </a:r>
            <a:r>
              <a:rPr lang="en-AU" sz="2400" dirty="0"/>
              <a:t>: #CCCCCC;</a:t>
            </a:r>
          </a:p>
          <a:p>
            <a:r>
              <a:rPr lang="en-AU" sz="2400" dirty="0"/>
              <a:t>}</a:t>
            </a:r>
          </a:p>
          <a:p>
            <a:r>
              <a:rPr lang="en-AU" sz="2400" dirty="0"/>
              <a:t>header h1 {</a:t>
            </a:r>
          </a:p>
          <a:p>
            <a:r>
              <a:rPr lang="en-AU" sz="2400" dirty="0"/>
              <a:t>	margin-top: 10px;</a:t>
            </a:r>
          </a:p>
          <a:p>
            <a:r>
              <a:rPr lang="en-AU" sz="2400" dirty="0"/>
              <a:t>	margin-bottom: 0px;</a:t>
            </a:r>
          </a:p>
          <a:p>
            <a:r>
              <a:rPr lang="en-AU" sz="2400" dirty="0"/>
              <a:t>	padding: 10px;</a:t>
            </a:r>
          </a:p>
          <a:p>
            <a:r>
              <a:rPr lang="en-AU" sz="2400" dirty="0"/>
              <a:t>	font-size: 48px;</a:t>
            </a:r>
          </a:p>
          <a:p>
            <a:r>
              <a:rPr lang="en-AU" sz="2400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24C26-FE25-44B1-ADC5-F8238AFD81B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7008" y="2386012"/>
            <a:ext cx="5495925" cy="2085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D142-7A93-4F24-9969-EF55ED1F86FA}" type="datetime1">
              <a:rPr lang="en-AU" smtClean="0"/>
              <a:pPr/>
              <a:t>20/07/2018</a:t>
            </a:fld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ADD7-239B-49F9-BCFB-77E0BAB9EE52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208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039698-56D8-4C1B-B44A-1528CD88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7084"/>
          </a:xfrm>
        </p:spPr>
        <p:txBody>
          <a:bodyPr/>
          <a:lstStyle/>
          <a:p>
            <a:r>
              <a:rPr lang="en-AU" dirty="0"/>
              <a:t>On Hover, display the sub-menu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59255-CCE4-424F-8386-E670932FFD6A}"/>
              </a:ext>
            </a:extLst>
          </p:cNvPr>
          <p:cNvSpPr/>
          <p:nvPr/>
        </p:nvSpPr>
        <p:spPr>
          <a:xfrm>
            <a:off x="471488" y="1620875"/>
            <a:ext cx="5648325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AU" sz="2400" dirty="0"/>
              <a:t>/* hide the second menu */</a:t>
            </a:r>
          </a:p>
          <a:p>
            <a:r>
              <a:rPr lang="en-AU" sz="2400" dirty="0"/>
              <a:t>.second-level-menu</a:t>
            </a:r>
          </a:p>
          <a:p>
            <a:r>
              <a:rPr lang="en-AU" sz="2400" dirty="0"/>
              <a:t>{</a:t>
            </a:r>
          </a:p>
          <a:p>
            <a:r>
              <a:rPr lang="en-AU" sz="2400" dirty="0"/>
              <a:t>	display: none;</a:t>
            </a:r>
          </a:p>
          <a:p>
            <a:r>
              <a:rPr lang="en-AU" sz="2400" dirty="0"/>
              <a:t>}</a:t>
            </a:r>
          </a:p>
          <a:p>
            <a:r>
              <a:rPr lang="en-AU" sz="2400" dirty="0"/>
              <a:t>/* On hover, display the second menu */</a:t>
            </a:r>
          </a:p>
          <a:p>
            <a:r>
              <a:rPr lang="en-AU" sz="2400" dirty="0"/>
              <a:t>.top-level-menu </a:t>
            </a:r>
            <a:r>
              <a:rPr lang="en-AU" sz="2400" dirty="0" err="1"/>
              <a:t>li:hover</a:t>
            </a:r>
            <a:r>
              <a:rPr lang="en-AU" sz="2400" dirty="0"/>
              <a:t> &gt; </a:t>
            </a:r>
            <a:r>
              <a:rPr lang="en-AU" sz="2400" dirty="0" err="1"/>
              <a:t>ul</a:t>
            </a:r>
            <a:endParaRPr lang="en-AU" sz="2400" dirty="0"/>
          </a:p>
          <a:p>
            <a:r>
              <a:rPr lang="en-AU" sz="2400" dirty="0"/>
              <a:t>{</a:t>
            </a:r>
          </a:p>
          <a:p>
            <a:r>
              <a:rPr lang="en-AU" sz="2400" dirty="0"/>
              <a:t>    display: inline;</a:t>
            </a:r>
          </a:p>
          <a:p>
            <a:r>
              <a:rPr lang="en-AU" sz="2400" dirty="0"/>
              <a:t>}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6739-A942-4332-8D06-6D7A0D422FA4}" type="datetime1">
              <a:rPr lang="en-AU" smtClean="0"/>
              <a:pPr/>
              <a:t>20/07/2018</a:t>
            </a:fld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ADD7-239B-49F9-BCFB-77E0BAB9EE52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4C5A4C-78F3-4ED2-BDBC-098AEB3BD4D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38904" y="1432717"/>
            <a:ext cx="2857500" cy="1752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146DB8-D9F0-4BCA-BAF9-298009B4511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8904" y="3401890"/>
            <a:ext cx="2781300" cy="2095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2950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039698-56D8-4C1B-B44A-1528CD88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7084"/>
          </a:xfrm>
        </p:spPr>
        <p:txBody>
          <a:bodyPr/>
          <a:lstStyle/>
          <a:p>
            <a:r>
              <a:rPr lang="en-AU" dirty="0"/>
              <a:t>Some settings for all &lt;a&gt; and &lt;li&gt; elements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59255-CCE4-424F-8386-E670932FFD6A}"/>
              </a:ext>
            </a:extLst>
          </p:cNvPr>
          <p:cNvSpPr/>
          <p:nvPr/>
        </p:nvSpPr>
        <p:spPr>
          <a:xfrm>
            <a:off x="471488" y="1118554"/>
            <a:ext cx="8072437" cy="48936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AU" sz="2400" dirty="0"/>
              <a:t>/* Remove bullet from all &lt;li&gt; items in the multi-level menu */</a:t>
            </a:r>
          </a:p>
          <a:p>
            <a:r>
              <a:rPr lang="en-AU" sz="2400" dirty="0"/>
              <a:t>.top-level-menu li  {</a:t>
            </a:r>
          </a:p>
          <a:p>
            <a:r>
              <a:rPr lang="en-AU" sz="2400" dirty="0"/>
              <a:t>	list-style: none;</a:t>
            </a:r>
          </a:p>
          <a:p>
            <a:r>
              <a:rPr lang="en-AU" sz="2400" dirty="0"/>
              <a:t>}</a:t>
            </a:r>
          </a:p>
          <a:p>
            <a:r>
              <a:rPr lang="en-AU" sz="2400" dirty="0"/>
              <a:t>/* Apply to all links inside the multi-level menu */</a:t>
            </a:r>
          </a:p>
          <a:p>
            <a:r>
              <a:rPr lang="en-AU" sz="2400" dirty="0"/>
              <a:t>.top-level-menu a </a:t>
            </a:r>
          </a:p>
          <a:p>
            <a:r>
              <a:rPr lang="en-AU" sz="2400" dirty="0"/>
              <a:t>{</a:t>
            </a:r>
          </a:p>
          <a:p>
            <a:r>
              <a:rPr lang="en-AU" sz="2400" dirty="0"/>
              <a:t>	font-weight: bold;</a:t>
            </a:r>
          </a:p>
          <a:p>
            <a:r>
              <a:rPr lang="en-AU" sz="2400" dirty="0"/>
              <a:t>    	text-decoration: none;</a:t>
            </a:r>
          </a:p>
          <a:p>
            <a:r>
              <a:rPr lang="en-AU" sz="2400" dirty="0"/>
              <a:t>	font-size: 20px;</a:t>
            </a:r>
          </a:p>
          <a:p>
            <a:r>
              <a:rPr lang="en-AU" sz="2400" dirty="0"/>
              <a:t>	/* Make the link cover the width of li */</a:t>
            </a:r>
          </a:p>
          <a:p>
            <a:r>
              <a:rPr lang="en-AU" sz="2400" dirty="0"/>
              <a:t>	display: block;</a:t>
            </a:r>
          </a:p>
          <a:p>
            <a:r>
              <a:rPr lang="en-AU" sz="2400" dirty="0"/>
              <a:t>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A81C-8594-41C6-874E-19B23F28D2F7}" type="datetime1">
              <a:rPr lang="en-AU" smtClean="0"/>
              <a:pPr/>
              <a:t>20/07/2018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ADD7-239B-49F9-BCFB-77E0BAB9EE52}" type="slidenum">
              <a:rPr lang="en-AU" smtClean="0"/>
              <a:pPr/>
              <a:t>7</a:t>
            </a:fld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A2B0BE-660E-4314-8CB0-A783F3D1D68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0150" y="2203354"/>
            <a:ext cx="2781300" cy="2505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2497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039698-56D8-4C1B-B44A-1528CD88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7084"/>
          </a:xfrm>
        </p:spPr>
        <p:txBody>
          <a:bodyPr/>
          <a:lstStyle/>
          <a:p>
            <a:r>
              <a:rPr lang="en-AU" dirty="0"/>
              <a:t>Some settings for &lt;li&gt; in top-level-menu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59255-CCE4-424F-8386-E670932FFD6A}"/>
              </a:ext>
            </a:extLst>
          </p:cNvPr>
          <p:cNvSpPr/>
          <p:nvPr/>
        </p:nvSpPr>
        <p:spPr>
          <a:xfrm>
            <a:off x="400050" y="1990091"/>
            <a:ext cx="5057775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AU" sz="2400" dirty="0"/>
              <a:t>.top-level-menu &gt; li {</a:t>
            </a:r>
          </a:p>
          <a:p>
            <a:r>
              <a:rPr lang="en-AU" sz="2400" dirty="0"/>
              <a:t>	float: left;</a:t>
            </a:r>
          </a:p>
          <a:p>
            <a:r>
              <a:rPr lang="en-AU" sz="2400" dirty="0"/>
              <a:t>	height: 40px;</a:t>
            </a:r>
          </a:p>
          <a:p>
            <a:r>
              <a:rPr lang="en-AU" sz="2400" dirty="0"/>
              <a:t>	width: 130px;</a:t>
            </a:r>
          </a:p>
          <a:p>
            <a:r>
              <a:rPr lang="en-AU" sz="2400" dirty="0"/>
              <a:t>	background-</a:t>
            </a:r>
            <a:r>
              <a:rPr lang="en-AU" sz="2400" dirty="0" err="1"/>
              <a:t>color</a:t>
            </a:r>
            <a:r>
              <a:rPr lang="en-AU" sz="2400" dirty="0"/>
              <a:t>: #999999;</a:t>
            </a:r>
          </a:p>
          <a:p>
            <a:r>
              <a:rPr lang="en-AU" sz="2400" dirty="0"/>
              <a:t>}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2567-0D1B-4088-890B-91A84C395B59}" type="datetime1">
              <a:rPr lang="en-AU" smtClean="0"/>
              <a:pPr/>
              <a:t>20/07/2018</a:t>
            </a:fld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ADD7-239B-49F9-BCFB-77E0BAB9EE52}" type="slidenum">
              <a:rPr lang="en-AU" smtClean="0"/>
              <a:pPr/>
              <a:t>8</a:t>
            </a:fld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100F91-6995-4E69-A7CC-51970F7C1E5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1396" y="2326740"/>
            <a:ext cx="5400675" cy="19716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5914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039698-56D8-4C1B-B44A-1528CD88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7084"/>
          </a:xfrm>
        </p:spPr>
        <p:txBody>
          <a:bodyPr/>
          <a:lstStyle/>
          <a:p>
            <a:r>
              <a:rPr lang="en-AU" dirty="0"/>
              <a:t>Some settings for top-level-menu and &lt;a&gt;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59255-CCE4-424F-8386-E670932FFD6A}"/>
              </a:ext>
            </a:extLst>
          </p:cNvPr>
          <p:cNvSpPr/>
          <p:nvPr/>
        </p:nvSpPr>
        <p:spPr>
          <a:xfrm>
            <a:off x="342900" y="1375728"/>
            <a:ext cx="5486400" cy="41549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AU" sz="2400" dirty="0"/>
              <a:t>/* set padding, margin for top menu */</a:t>
            </a:r>
          </a:p>
          <a:p>
            <a:r>
              <a:rPr lang="en-AU" sz="2400" dirty="0"/>
              <a:t>.top-level-menu {</a:t>
            </a:r>
          </a:p>
          <a:p>
            <a:r>
              <a:rPr lang="en-AU" sz="2400" dirty="0"/>
              <a:t>	padding: 0 0 0 10px;</a:t>
            </a:r>
          </a:p>
          <a:p>
            <a:r>
              <a:rPr lang="en-AU" sz="2400" dirty="0"/>
              <a:t>	margin: 10px 0 0 0;</a:t>
            </a:r>
          </a:p>
          <a:p>
            <a:r>
              <a:rPr lang="en-AU" sz="2400" dirty="0"/>
              <a:t>}</a:t>
            </a:r>
          </a:p>
          <a:p>
            <a:r>
              <a:rPr lang="en-AU" sz="2400" dirty="0"/>
              <a:t>/* set height of &lt;a&gt; to fill the &lt;li&gt; */</a:t>
            </a:r>
          </a:p>
          <a:p>
            <a:r>
              <a:rPr lang="en-AU" sz="2400" dirty="0"/>
              <a:t>.top-level-menu a </a:t>
            </a:r>
          </a:p>
          <a:p>
            <a:r>
              <a:rPr lang="en-AU" sz="2400" dirty="0"/>
              <a:t>{</a:t>
            </a:r>
          </a:p>
          <a:p>
            <a:r>
              <a:rPr lang="en-AU" sz="2400" dirty="0"/>
              <a:t>	line-height: 40px;</a:t>
            </a:r>
          </a:p>
          <a:p>
            <a:r>
              <a:rPr lang="en-AU" sz="2400" dirty="0"/>
              <a:t>	padding: 0 0 0 10px;</a:t>
            </a:r>
          </a:p>
          <a:p>
            <a:r>
              <a:rPr lang="en-AU" sz="2400" dirty="0"/>
              <a:t>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70A6-8B8C-4C92-9AC4-0CE750C0D109}" type="datetime1">
              <a:rPr lang="en-AU" smtClean="0"/>
              <a:pPr/>
              <a:t>20/07/2018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ADD7-239B-49F9-BCFB-77E0BAB9EE52}" type="slidenum">
              <a:rPr lang="en-AU" smtClean="0"/>
              <a:pPr/>
              <a:t>9</a:t>
            </a:fld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8A8C9-E7E5-45B2-BAC3-69BC59A1539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9350" y="2131919"/>
            <a:ext cx="5124450" cy="2190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54591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1156</Words>
  <Application>Microsoft Office PowerPoint</Application>
  <PresentationFormat>Widescreen</PresentationFormat>
  <Paragraphs>222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NAV with Sub-Menu</vt:lpstr>
      <vt:lpstr>Preparation </vt:lpstr>
      <vt:lpstr>Preparation </vt:lpstr>
      <vt:lpstr>Preparation</vt:lpstr>
      <vt:lpstr>Style the header</vt:lpstr>
      <vt:lpstr>On Hover, display the sub-menu</vt:lpstr>
      <vt:lpstr>Some settings for all &lt;a&gt; and &lt;li&gt; elements</vt:lpstr>
      <vt:lpstr>Some settings for &lt;li&gt; in top-level-menu</vt:lpstr>
      <vt:lpstr>Some settings for top-level-menu and &lt;a&gt;</vt:lpstr>
      <vt:lpstr>Some more settings</vt:lpstr>
      <vt:lpstr>Some more settings</vt:lpstr>
      <vt:lpstr>JavaScript for NAV </vt:lpstr>
      <vt:lpstr>JavaScript for NAV (cont)</vt:lpstr>
      <vt:lpstr>JavaScript for NAV (cont)</vt:lpstr>
      <vt:lpstr>JavaScript for NAV (cont)</vt:lpstr>
      <vt:lpstr>JavaScript for NAV (cont)</vt:lpstr>
      <vt:lpstr>JavaScript for NAV (cont)</vt:lpstr>
      <vt:lpstr>JavaScript for NAV (cont)</vt:lpstr>
      <vt:lpstr>JavaScript for NAV (cont)</vt:lpstr>
      <vt:lpstr>JavaScript for NAV (cont)</vt:lpstr>
      <vt:lpstr>Activity 2</vt:lpstr>
      <vt:lpstr>Activity 2 – Example 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 with Sub-Menu</dc:title>
  <dc:creator>Cue Nguyen</dc:creator>
  <cp:lastModifiedBy>Dr. Cue Nguyen</cp:lastModifiedBy>
  <cp:revision>62</cp:revision>
  <dcterms:created xsi:type="dcterms:W3CDTF">2017-08-25T05:17:46Z</dcterms:created>
  <dcterms:modified xsi:type="dcterms:W3CDTF">2018-07-20T08:16:18Z</dcterms:modified>
</cp:coreProperties>
</file>