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4" r:id="rId2"/>
    <p:sldId id="596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10" r:id="rId12"/>
    <p:sldId id="611" r:id="rId13"/>
    <p:sldId id="612" r:id="rId14"/>
    <p:sldId id="61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10"/>
            <p14:sldId id="611"/>
            <p14:sldId id="612"/>
            <p14:sldId id="6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51" d="100"/>
          <a:sy n="51" d="100"/>
        </p:scale>
        <p:origin x="-108" y="-234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t>9/28/2014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Budgeted</a:t>
            </a:r>
            <a:r>
              <a:rPr lang="en-US" baseline="0" dirty="0" smtClean="0"/>
              <a:t> time: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err="1" smtClean="0"/>
              <a:t>Change</a:t>
            </a:r>
            <a:r>
              <a:rPr lang="es-ES_tradnl" dirty="0" smtClean="0"/>
              <a:t> restart_flow.dat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solution_flow.dat</a:t>
            </a:r>
          </a:p>
          <a:p>
            <a:r>
              <a:rPr lang="es-ES_tradnl" baseline="0" dirty="0" err="1" smtClean="0"/>
              <a:t>Copy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config</a:t>
            </a:r>
            <a:r>
              <a:rPr lang="es-ES_tradnl" baseline="0" dirty="0" smtClean="0"/>
              <a:t> file,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settings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: won’t finish in time, go to example</a:t>
            </a:r>
            <a:r>
              <a:rPr lang="en-US" baseline="0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  <p:pic>
        <p:nvPicPr>
          <p:cNvPr id="9" name="Picture 8" descr="image10.png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2code/Documentation/tree/master/QuickStart_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</a:t>
            </a:r>
            <a:r>
              <a:rPr lang="en-US" sz="2800" baseline="30000" dirty="0" smtClean="0"/>
              <a:t>th</a:t>
            </a:r>
            <a:r>
              <a:rPr lang="en-US" dirty="0" smtClean="0"/>
              <a:t>-30</a:t>
            </a:r>
            <a:r>
              <a:rPr lang="en-US" sz="2800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Heather Kline, Andrew </a:t>
            </a:r>
            <a:r>
              <a:rPr lang="en-US" dirty="0" err="1" smtClean="0"/>
              <a:t>Wendorff</a:t>
            </a:r>
            <a:endParaRPr lang="en-US" dirty="0"/>
          </a:p>
          <a:p>
            <a:r>
              <a:rPr lang="en-US" dirty="0"/>
              <a:t>Aeronautics &amp; Astronautics </a:t>
            </a:r>
            <a:r>
              <a:rPr lang="en-US" dirty="0" smtClean="0"/>
              <a:t>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>
      <p:transition xmlns:p14="http://schemas.microsoft.com/office/powerpoint/2010/main" advTm="556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Adjoint </a:t>
            </a:r>
            <a:r>
              <a:rPr lang="en-US" dirty="0" smtClean="0"/>
              <a:t>Solution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995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Online documentation</a:t>
            </a:r>
          </a:p>
          <a:p>
            <a:pPr lvl="1"/>
            <a:r>
              <a:rPr lang="en-US" dirty="0"/>
              <a:t>	http://su2.stanford.edu</a:t>
            </a:r>
          </a:p>
          <a:p>
            <a:r>
              <a:rPr lang="en-US" dirty="0"/>
              <a:t>Online tutorials</a:t>
            </a:r>
          </a:p>
          <a:p>
            <a:pPr lvl="1"/>
            <a:r>
              <a:rPr lang="en-US" dirty="0"/>
              <a:t>	su2.stanford.edu &gt; Training</a:t>
            </a:r>
          </a:p>
          <a:p>
            <a:pPr lvl="1"/>
            <a:r>
              <a:rPr lang="en-US" dirty="0"/>
              <a:t>	also accessible via su2.stanford.edu &gt; Guides &gt; User’s Tutorials</a:t>
            </a:r>
          </a:p>
          <a:p>
            <a:r>
              <a:rPr lang="en-US" dirty="0" err="1"/>
              <a:t>TestCases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	github.com/su2code/</a:t>
            </a:r>
            <a:r>
              <a:rPr lang="en-US" dirty="0" err="1"/>
              <a:t>TestCases</a:t>
            </a:r>
            <a:r>
              <a:rPr lang="en-US" dirty="0"/>
              <a:t>/</a:t>
            </a:r>
          </a:p>
          <a:p>
            <a:r>
              <a:rPr lang="en-US" dirty="0"/>
              <a:t>CFD Online forum</a:t>
            </a:r>
          </a:p>
          <a:p>
            <a:pPr lvl="1"/>
            <a:r>
              <a:rPr lang="en-US" dirty="0"/>
              <a:t>	</a:t>
            </a:r>
            <a:r>
              <a:rPr lang="nl-NL" dirty="0"/>
              <a:t>http://</a:t>
            </a:r>
            <a:r>
              <a:rPr lang="nl-NL" dirty="0" err="1"/>
              <a:t>www.cfd-online.com</a:t>
            </a:r>
            <a:r>
              <a:rPr lang="nl-NL" dirty="0"/>
              <a:t>/Forums/su2/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893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Direct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6" y="1130087"/>
            <a:ext cx="4659728" cy="386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08" y="2744146"/>
            <a:ext cx="3796295" cy="347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47197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Adjoint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9" y="1343608"/>
            <a:ext cx="5031832" cy="46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9570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205171" y="2722283"/>
            <a:ext cx="3440571" cy="1629863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What do I need to run a simulation?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Test case definition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Interactive session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Questions?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9613">
        <p:fade/>
      </p:transition>
    </mc:Choice>
    <mc:Fallback xmlns="">
      <p:transition xmlns:p14="http://schemas.microsoft.com/office/powerpoint/2010/main" advTm="96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What do I need to run simulations with SU2?</a:t>
            </a:r>
          </a:p>
          <a:p>
            <a:pPr lvl="1"/>
            <a:r>
              <a:rPr lang="en-US" dirty="0"/>
              <a:t>Configuration file (.</a:t>
            </a:r>
            <a:r>
              <a:rPr lang="en-US" dirty="0" err="1"/>
              <a:t>cfg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Mesh file (.su2 or .</a:t>
            </a:r>
            <a:r>
              <a:rPr lang="en-US" dirty="0" err="1"/>
              <a:t>cgns</a:t>
            </a:r>
            <a:r>
              <a:rPr lang="en-US" dirty="0"/>
              <a:t>)</a:t>
            </a:r>
          </a:p>
          <a:p>
            <a:r>
              <a:rPr lang="en-US" dirty="0"/>
              <a:t>This session will use:</a:t>
            </a:r>
          </a:p>
          <a:p>
            <a:pPr lvl="1"/>
            <a:r>
              <a:rPr lang="en-US" dirty="0"/>
              <a:t>Lam_NACA0012.cfg</a:t>
            </a:r>
          </a:p>
          <a:p>
            <a:pPr lvl="1"/>
            <a:r>
              <a:rPr lang="en-US" dirty="0"/>
              <a:t>Mesh_NACA0012_lam_omesh.su2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195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Tutorial</a:t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32800" y="6543789"/>
            <a:ext cx="567256" cy="313267"/>
          </a:xfrm>
          <a:prstGeom prst="rect">
            <a:avLst/>
          </a:prstGeom>
        </p:spPr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6968" y="1383890"/>
            <a:ext cx="4874342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smtClean="0"/>
              <a:t>Transonic</a:t>
            </a:r>
            <a:r>
              <a:rPr lang="en-US" dirty="0"/>
              <a:t>, Euler flow</a:t>
            </a:r>
          </a:p>
          <a:p>
            <a:r>
              <a:rPr lang="en-US" dirty="0"/>
              <a:t>Mach No. = 0.5</a:t>
            </a:r>
          </a:p>
          <a:p>
            <a:r>
              <a:rPr lang="en-US" dirty="0"/>
              <a:t>Pressure = 101,325 Nm-2</a:t>
            </a:r>
          </a:p>
          <a:p>
            <a:r>
              <a:rPr lang="en-US" dirty="0"/>
              <a:t>Temperature = 288.15K</a:t>
            </a:r>
          </a:p>
          <a:p>
            <a:r>
              <a:rPr lang="en-US" dirty="0"/>
              <a:t>Angle of attack = 1.0</a:t>
            </a:r>
            <a:r>
              <a:rPr lang="en-US" baseline="30000" dirty="0"/>
              <a:t>o</a:t>
            </a:r>
          </a:p>
          <a:p>
            <a:r>
              <a:rPr lang="en-US" dirty="0"/>
              <a:t>Reynolds number = 1,000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kline\Documents\directory\A\Stanford\1_ADL\DataAndProjectFiles\SU2_dev\Full_Me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8" y="1130087"/>
            <a:ext cx="2367598" cy="23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line\Documents\directory\A\Stanford\1_ADL\DataAndProjectFiles\SU2_dev\Zoom_airfo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79" y="3612423"/>
            <a:ext cx="2475065" cy="2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99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238" y="1152026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parameters have default values</a:t>
            </a:r>
          </a:p>
          <a:p>
            <a:r>
              <a:rPr lang="en-US" dirty="0"/>
              <a:t>The order of </a:t>
            </a:r>
            <a:r>
              <a:rPr lang="en-US" dirty="0" err="1"/>
              <a:t>config</a:t>
            </a:r>
            <a:r>
              <a:rPr lang="en-US" dirty="0"/>
              <a:t> options is not important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8013" y="2042160"/>
            <a:ext cx="5214702" cy="2893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NAVIER_STOKES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0.5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1.00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REYNOLDS_NUMBER=1000.0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FREESTREAM_TEMPERATURE= 288.15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mesh_NACA0012_lam_omesh.su2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2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0400" y="1240552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Simulations can be restarted from partially converged results</a:t>
            </a:r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999999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0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Among the many options in the </a:t>
            </a:r>
            <a:r>
              <a:rPr lang="en-US" dirty="0" err="1"/>
              <a:t>config</a:t>
            </a:r>
            <a:r>
              <a:rPr lang="en-US" dirty="0"/>
              <a:t> file, various parameters exist to modify the solution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</a:t>
            </a:r>
            <a:r>
              <a:rPr lang="en-US" sz="1400" dirty="0" smtClean="0">
                <a:latin typeface="Courier"/>
                <a:cs typeface="Courier"/>
              </a:rPr>
              <a:t>ROE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SPATIAL_ORDER_FLOW= 2ND_ORDER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 </a:t>
            </a:r>
            <a:r>
              <a:rPr lang="en-US" dirty="0" smtClean="0"/>
              <a:t>Solution demonstration</a:t>
            </a:r>
          </a:p>
          <a:p>
            <a:endParaRPr lang="en-US" dirty="0"/>
          </a:p>
          <a:p>
            <a:r>
              <a:rPr lang="en-US" dirty="0" smtClean="0"/>
              <a:t>Materials: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github.com/su2code/Documentation/tree/master/QuickStart_NS/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Lam_NACA0012.cfg, mesh_NACA0012_lam_omesh.su2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5311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Sensitivity of a functional to changes in the flow</a:t>
            </a:r>
          </a:p>
          <a:p>
            <a:pPr lvl="1"/>
            <a:r>
              <a:rPr lang="en-US" dirty="0"/>
              <a:t>e.g., How does changing the airfoil shape affect </a:t>
            </a:r>
            <a:r>
              <a:rPr lang="en-US" dirty="0" smtClean="0"/>
              <a:t>drag?</a:t>
            </a:r>
            <a:endParaRPr lang="en-US" dirty="0"/>
          </a:p>
          <a:p>
            <a:r>
              <a:rPr lang="en-US" dirty="0"/>
              <a:t>Additional required file:</a:t>
            </a:r>
          </a:p>
          <a:p>
            <a:pPr lvl="1"/>
            <a:r>
              <a:rPr lang="en-US" dirty="0"/>
              <a:t>Converged flow solution</a:t>
            </a:r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5360" y="3269226"/>
            <a:ext cx="4663440" cy="16004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smtClean="0">
                <a:latin typeface="Courier"/>
                <a:cs typeface="Courier"/>
              </a:rPr>
              <a:t>OBJECTIVE_FUNCTION=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4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 xmlns:mv="urn:schemas-microsoft-com:mac:vml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330</Words>
  <Application>Microsoft Office PowerPoint</Application>
  <PresentationFormat>On-screen Show (4:3)</PresentationFormat>
  <Paragraphs>121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SU_Preso_4x3_v5</vt:lpstr>
      <vt:lpstr>Running SU2</vt:lpstr>
      <vt:lpstr>PowerPoint Presentation</vt:lpstr>
      <vt:lpstr>Running Simulations with SU2</vt:lpstr>
      <vt:lpstr>Quick Start Tutorial NACA 0012 Airfoil</vt:lpstr>
      <vt:lpstr>Flow Solution</vt:lpstr>
      <vt:lpstr>Restart</vt:lpstr>
      <vt:lpstr>Solver Parameters</vt:lpstr>
      <vt:lpstr>Interactive</vt:lpstr>
      <vt:lpstr>Adjoint Solution</vt:lpstr>
      <vt:lpstr>Interactive</vt:lpstr>
      <vt:lpstr>Additional Resources</vt:lpstr>
      <vt:lpstr>Questions?</vt:lpstr>
      <vt:lpstr>Results: Direct Solution</vt:lpstr>
      <vt:lpstr>Results: Adjoint Solution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creator>Francisco Palacios</dc:creator>
  <cp:lastModifiedBy>kline</cp:lastModifiedBy>
  <cp:revision>273</cp:revision>
  <dcterms:created xsi:type="dcterms:W3CDTF">2012-12-05T23:46:21Z</dcterms:created>
  <dcterms:modified xsi:type="dcterms:W3CDTF">2014-09-29T04:31:28Z</dcterms:modified>
</cp:coreProperties>
</file>