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4" r:id="rId2"/>
    <p:sldId id="596" r:id="rId3"/>
    <p:sldId id="621" r:id="rId4"/>
    <p:sldId id="622" r:id="rId5"/>
    <p:sldId id="623" r:id="rId6"/>
    <p:sldId id="617" r:id="rId7"/>
    <p:sldId id="598" r:id="rId8"/>
    <p:sldId id="605" r:id="rId9"/>
    <p:sldId id="606" r:id="rId10"/>
    <p:sldId id="607" r:id="rId11"/>
    <p:sldId id="608" r:id="rId12"/>
    <p:sldId id="619" r:id="rId13"/>
    <p:sldId id="600" r:id="rId14"/>
    <p:sldId id="618" r:id="rId15"/>
    <p:sldId id="603" r:id="rId16"/>
    <p:sldId id="604" r:id="rId17"/>
    <p:sldId id="609" r:id="rId18"/>
    <p:sldId id="614" r:id="rId19"/>
    <p:sldId id="611" r:id="rId20"/>
    <p:sldId id="610" r:id="rId21"/>
    <p:sldId id="616" r:id="rId22"/>
    <p:sldId id="615" r:id="rId23"/>
    <p:sldId id="620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87447297-A598-9246-9E1B-6A028E76E62D}">
          <p14:sldIdLst>
            <p14:sldId id="304"/>
            <p14:sldId id="596"/>
            <p14:sldId id="621"/>
            <p14:sldId id="622"/>
            <p14:sldId id="623"/>
            <p14:sldId id="617"/>
            <p14:sldId id="598"/>
            <p14:sldId id="605"/>
            <p14:sldId id="606"/>
            <p14:sldId id="607"/>
            <p14:sldId id="608"/>
            <p14:sldId id="619"/>
            <p14:sldId id="600"/>
            <p14:sldId id="618"/>
            <p14:sldId id="603"/>
            <p14:sldId id="604"/>
            <p14:sldId id="609"/>
            <p14:sldId id="614"/>
            <p14:sldId id="611"/>
            <p14:sldId id="610"/>
            <p14:sldId id="616"/>
            <p14:sldId id="615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5">
          <p15:clr>
            <a:srgbClr val="A4A3A4"/>
          </p15:clr>
        </p15:guide>
        <p15:guide id="2" pos="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A31"/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88374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066" y="43"/>
      </p:cViewPr>
      <p:guideLst>
        <p:guide orient="horz" pos="645"/>
        <p:guide pos="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9AA65-E62E-EF4B-AFC4-634F876BDCA0}" type="datetime1">
              <a:rPr lang="en-US" smtClean="0"/>
              <a:pPr>
                <a:defRPr/>
              </a:pPr>
              <a:t>9/28/2014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1501D-7369-D140-B82B-544FFB3ED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82CE73-D806-024D-AFB1-8C2F723B5FB7}" type="datetime1">
              <a:rPr lang="en-US" smtClean="0"/>
              <a:pPr>
                <a:defRPr/>
              </a:pPr>
              <a:t>9/28/2014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328842-7874-4943-A94C-9F0B7F7F1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8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Justify naca 0012</a:t>
            </a:r>
          </a:p>
          <a:p>
            <a:r>
              <a:rPr lang="en-US" smtClean="0"/>
              <a:t>How gradient is calculated (integral of function of gradient of adjoint over surface - problems)</a:t>
            </a:r>
          </a:p>
          <a:p>
            <a:r>
              <a:rPr lang="en-US" smtClean="0"/>
              <a:t>Volume formulation – expensive (perturbation of the mesh)</a:t>
            </a:r>
          </a:p>
          <a:p>
            <a:endParaRPr lang="en-US" smtClean="0"/>
          </a:p>
          <a:p>
            <a:r>
              <a:rPr lang="en-US" smtClean="0"/>
              <a:t>The problem…</a:t>
            </a:r>
          </a:p>
          <a:p>
            <a:r>
              <a:rPr lang="en-US" smtClean="0"/>
              <a:t>The significance of the results will stand on the fact that this is a standard test case, and if we encounter difficulties here we can expect at least as much difficulty in more realistic 3D test cases.</a:t>
            </a:r>
          </a:p>
          <a:p>
            <a:r>
              <a:rPr lang="en-US" smtClean="0"/>
              <a:t>Shown on the slides are contours of density from direct, and adjoint density from cadj solutions</a:t>
            </a:r>
          </a:p>
          <a:p>
            <a:r>
              <a:rPr lang="en-US" smtClean="0"/>
              <a:t>The flow fields are notably different, which has implications in how we adapt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004A2-61FD-43EA-A92D-B6538760B2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8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21822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489167"/>
            <a:ext cx="6059488" cy="782053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6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46453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71502" y="5861974"/>
            <a:ext cx="1836286" cy="301031"/>
          </a:xfrm>
          <a:prstGeom prst="rect">
            <a:avLst/>
          </a:prstGeom>
        </p:spPr>
      </p:pic>
      <p:pic>
        <p:nvPicPr>
          <p:cNvPr id="8" name="Picture 7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02" y="4601222"/>
            <a:ext cx="1889759" cy="11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16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2560050"/>
            <a:ext cx="2954337" cy="1629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9516" y="3880116"/>
            <a:ext cx="1889760" cy="309797"/>
          </a:xfrm>
          <a:prstGeom prst="rect">
            <a:avLst/>
          </a:prstGeom>
        </p:spPr>
      </p:pic>
      <p:pic>
        <p:nvPicPr>
          <p:cNvPr id="11" name="Picture 10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17" y="2560050"/>
            <a:ext cx="2018909" cy="12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647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07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682CC9-0DEC-0449-9B00-3E6EE05AA425}" type="slidenum">
              <a:rPr lang="en-US" sz="1000" smtClean="0">
                <a:latin typeface="+mn-l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55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393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3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6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342900" indent="-342900">
              <a:buSzPct val="70000"/>
              <a:buFont typeface="Arial"/>
              <a:buChar char="•"/>
              <a:defRPr/>
            </a:lvl2pPr>
            <a:lvl3pPr marL="687388" indent="-342900">
              <a:buSzPct val="70000"/>
              <a:buFont typeface="Arial"/>
              <a:buChar char="•"/>
              <a:defRPr/>
            </a:lvl3pPr>
            <a:lvl4pPr marL="1030287" indent="-342900">
              <a:buSzPct val="70000"/>
              <a:buFont typeface="Arial"/>
              <a:buChar char="•"/>
              <a:defRPr/>
            </a:lvl4pPr>
            <a:lvl5pPr marL="1374775" indent="-342900">
              <a:buSzPct val="70000"/>
              <a:buFont typeface="Arial"/>
              <a:buChar char="•"/>
              <a:defRPr/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49877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10.png"/>
          <p:cNvPicPr>
            <a:picLocks noChangeAspect="1"/>
          </p:cNvPicPr>
          <p:nvPr userDrawn="1"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2" y="1854261"/>
            <a:ext cx="5655880" cy="3609647"/>
          </a:xfrm>
          <a:prstGeom prst="rect">
            <a:avLst/>
          </a:prstGeom>
        </p:spPr>
      </p:pic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07052" y="6414465"/>
            <a:ext cx="1979295" cy="324475"/>
          </a:xfrm>
          <a:prstGeom prst="rect">
            <a:avLst/>
          </a:prstGeom>
        </p:spPr>
      </p:pic>
      <p:pic>
        <p:nvPicPr>
          <p:cNvPr id="12" name="Picture 11" descr="logoSU2_v3.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2" y="226931"/>
            <a:ext cx="1029363" cy="624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63" r:id="rId8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Surrogate Modeling Using SU2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Pointwise® and SU2 </a:t>
            </a:r>
            <a:r>
              <a:rPr lang="en-US" dirty="0"/>
              <a:t>J</a:t>
            </a:r>
            <a:r>
              <a:rPr lang="en-US" dirty="0" smtClean="0"/>
              <a:t>oint Workshop</a:t>
            </a:r>
          </a:p>
          <a:p>
            <a:r>
              <a:rPr lang="en-US" dirty="0" smtClean="0"/>
              <a:t>Sept 29-30, 2014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Trent Lukaczyk</a:t>
            </a:r>
          </a:p>
          <a:p>
            <a:r>
              <a:rPr lang="en-US" dirty="0" smtClean="0"/>
              <a:t>Aeronautics &amp; Astronautics Department (Stanford University)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624"/>
    </mc:Choice>
    <mc:Fallback xmlns="">
      <p:transition advTm="556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0267" y="1130087"/>
            <a:ext cx="8165596" cy="518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 generate a surrogate model, we need to take a random </a:t>
            </a:r>
            <a:r>
              <a:rPr lang="en-US" dirty="0"/>
              <a:t>sampling </a:t>
            </a:r>
            <a:r>
              <a:rPr lang="en-US" dirty="0" smtClean="0"/>
              <a:t>of the design space.  This sampling we choose by a design of experiments.  In this case we’ll use Latin Hypercube Sampling.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8" y="2332567"/>
            <a:ext cx="5639289" cy="256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This loop evaluates SU2 at each design sample.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8" y="1888173"/>
            <a:ext cx="6424217" cy="365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Checking the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7" y="1402497"/>
            <a:ext cx="7700961" cy="48274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While SU2 is Running, you can check the log files to make sure it’s doing what you expected.</a:t>
            </a: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trent@ubuntu:NACA_Case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projects/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trent@ubuntu:Test_Project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DESIGNS/DSN_001/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trent@ubuntu:DSN_001$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DIRECT/</a:t>
            </a: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trent@ubuntu:DIRECT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log_Direct.out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Time(s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Res[Rho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Clift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Cdrag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0.085426  -1.331934  4.097121   0.331850   0.018830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0.085269  -1.364276  4.062276   0.329838   0.019734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0.085333  -1.399437  4.026648   0.327799   0.020649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0.085257  -1.434665  3.991820   0.326023   0.021490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0.085094  -1.467139  3.958620   0.324635   0.022197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0.084995  -1.497680  3.924778   0.323653   0.022728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trent@ubuntu:DIRECT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1266093"/>
            <a:ext cx="8057693" cy="4963886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You can also interact with the project through the python interpreter.</a:t>
            </a: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trent@ubuntu:NACA_Case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projects/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trent@ubuntu:Test_Project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trent@ubuntu:Test_Project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2.7.7 |Anaconda 2.0.1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64-bit)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SU2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= SU2.io.load_data('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project.pkl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['FUNCTIONS', 'GRADIENTS', 'VARIABLES', 'HISTORY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project.results.FUNCTIONS.keys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['LIFT', 'DRAG', 'SIDEFORCE', 'MOMENT_X', 'MOMENT_Y', 'MOMENT_Z', 'FORCE_X', 'FORCE_Y', 'FORCE_Z', 'EFFICIENCY']</a:t>
            </a:r>
          </a:p>
        </p:txBody>
      </p:sp>
    </p:spTree>
    <p:extLst>
      <p:ext uri="{BB962C8B-B14F-4D97-AF65-F5344CB8AC3E}">
        <p14:creationId xmlns:p14="http://schemas.microsoft.com/office/powerpoint/2010/main" val="3519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195" y="1403165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1402497"/>
            <a:ext cx="8057693" cy="482748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project.results.FUNCTIONS.LIFT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[0.3269416468, 0.2703001641, 0.3528436174, 0.3799183762, 0.3040688057, 0.3269073365, 0.3203853104]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project.results.VARIABLES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[[0.0], [0.0089448155956601046],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0.0042716224182653443], [-0.0089275210543810577], [0.0036615329193177178], [6.0326879239180899e-06], [0.0011200741319185093]]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project.results.HISTORY.DIRECT.keys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['ITERATION', 'LIFT', 'DRAG', 'SIDEFORCE', 'MOMENT_X', 'MOMENT_Y', 'MOMENT_Z', 'FORCE_X', 'FORCE_Y', 'FORCE_Z', 'EFFICIENCY',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Linear_Solver_Iterations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'TIME']</a:t>
            </a:r>
          </a:p>
        </p:txBody>
      </p:sp>
    </p:spTree>
    <p:extLst>
      <p:ext uri="{BB962C8B-B14F-4D97-AF65-F5344CB8AC3E}">
        <p14:creationId xmlns:p14="http://schemas.microsoft.com/office/powerpoint/2010/main" val="402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Surrogate Modeling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With this data we’ll build a surrogate model.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462" y="1752290"/>
            <a:ext cx="5676060" cy="4471346"/>
          </a:xfrm>
          <a:prstGeom prst="rect">
            <a:avLst/>
          </a:prstGeom>
        </p:spPr>
      </p:pic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981037" y="5997154"/>
            <a:ext cx="1687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Rasmussen, 2006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Modeling Tools</a:t>
            </a:r>
            <a:endParaRPr lang="en-US" dirty="0"/>
          </a:p>
        </p:txBody>
      </p:sp>
      <p:pic>
        <p:nvPicPr>
          <p:cNvPr id="8" name="Picture 2" descr="C:\Users\Trent\Dropbox\Research-cloud\Studies\5 - SciTec 2014 - ActiveSubspace\AS-shared\Paper_SVN\paper\images\fit_2D_DRA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633" y="1413213"/>
            <a:ext cx="3830467" cy="3003500"/>
          </a:xfrm>
          <a:prstGeom prst="rect">
            <a:avLst/>
          </a:prstGeom>
          <a:noFill/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3118" y="3214984"/>
            <a:ext cx="4700964" cy="295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277802" y="1567543"/>
            <a:ext cx="4586280" cy="13940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000" b="1" dirty="0" err="1" smtClean="0">
                <a:solidFill>
                  <a:schemeClr val="tx2">
                    <a:lumMod val="50000"/>
                  </a:schemeClr>
                </a:solidFill>
              </a:rPr>
              <a:t>VyPy</a:t>
            </a:r>
            <a:endParaRPr lang="en-US" sz="4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aerialhedgehog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VyPy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Google search: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VyPy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4294967295"/>
          </p:nvPr>
        </p:nvSpPr>
        <p:spPr>
          <a:xfrm>
            <a:off x="568633" y="4953837"/>
            <a:ext cx="4291767" cy="12153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000" i="1" dirty="0" err="1" smtClean="0"/>
              <a:t>VyPy</a:t>
            </a:r>
            <a:r>
              <a:rPr lang="en-US" sz="2000" i="1" dirty="0" smtClean="0"/>
              <a:t> is an optimization toolbox for surrogate modeling</a:t>
            </a:r>
            <a:endParaRPr lang="en-US" sz="12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14194" y="1413213"/>
            <a:ext cx="7459467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Surrogate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These GPR surrogate models are trained on the sampled data locations, functions, and gradients. 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776" y="2135601"/>
            <a:ext cx="6233701" cy="38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Surrogate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 this 1D case we can plot the surrogate model</a:t>
            </a:r>
            <a:endParaRPr lang="en-US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" b="2356"/>
          <a:stretch/>
        </p:blipFill>
        <p:spPr>
          <a:xfrm>
            <a:off x="2179119" y="1627835"/>
            <a:ext cx="5247176" cy="48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Surrogate</a:t>
            </a:r>
            <a:r>
              <a:rPr lang="en-US" dirty="0" smtClean="0"/>
              <a:t> Based Optimization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 can now interrogate the surrogate model, for example to estimate an optimum design.  Your favorite optimization wrappers can work here.  This is an example with </a:t>
            </a:r>
            <a:r>
              <a:rPr lang="en-US" dirty="0" err="1" smtClean="0"/>
              <a:t>VyPy’s</a:t>
            </a:r>
            <a:r>
              <a:rPr lang="en-US" dirty="0" smtClean="0"/>
              <a:t> wrappers.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198" y="2524927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Problem Setup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3" y="3131851"/>
            <a:ext cx="7803556" cy="2545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224" y="2690678"/>
            <a:ext cx="4783015" cy="1629863"/>
          </a:xfrm>
        </p:spPr>
        <p:txBody>
          <a:bodyPr>
            <a:normAutofit/>
          </a:bodyPr>
          <a:lstStyle/>
          <a:p>
            <a:pPr marL="400050" indent="-400050">
              <a:buAutoNum type="romanUcParenR"/>
            </a:pPr>
            <a:r>
              <a:rPr lang="en-US" dirty="0" smtClean="0"/>
              <a:t> Problem Setup</a:t>
            </a:r>
            <a:endParaRPr lang="en-US" dirty="0"/>
          </a:p>
          <a:p>
            <a:pPr marL="400050" indent="-400050">
              <a:buAutoNum type="romanUcParenR"/>
            </a:pPr>
            <a:r>
              <a:rPr lang="en-US" dirty="0" smtClean="0"/>
              <a:t> Design of Experiments</a:t>
            </a:r>
            <a:endParaRPr lang="en-US" dirty="0"/>
          </a:p>
          <a:p>
            <a:pPr marL="285750" indent="-285750">
              <a:buAutoNum type="romanUcParenR"/>
            </a:pPr>
            <a:r>
              <a:rPr lang="en-US" dirty="0" smtClean="0"/>
              <a:t> Data Processing</a:t>
            </a:r>
          </a:p>
          <a:p>
            <a:pPr marL="285750" indent="-285750">
              <a:buAutoNum type="romanUcParenR"/>
            </a:pPr>
            <a:r>
              <a:rPr lang="en-US" dirty="0" smtClean="0"/>
              <a:t> Optimization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13"/>
    </mc:Choice>
    <mc:Fallback xmlns="">
      <p:transition advTm="961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Constraint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2313" y="1211263"/>
            <a:ext cx="7687687" cy="5011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Wrapper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386534"/>
            <a:ext cx="7700963" cy="86291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55678" y="3326004"/>
            <a:ext cx="7700963" cy="3008166"/>
          </a:xfrm>
        </p:spPr>
        <p:txBody>
          <a:bodyPr/>
          <a:lstStyle/>
          <a:p>
            <a:r>
              <a:rPr lang="en-US" b="1" dirty="0" smtClean="0"/>
              <a:t>Surrogate Optimum Prediction</a:t>
            </a:r>
          </a:p>
          <a:p>
            <a:r>
              <a:rPr lang="en-US" dirty="0"/>
              <a:t>	</a:t>
            </a:r>
            <a:r>
              <a:rPr lang="en-US" dirty="0" smtClean="0"/>
              <a:t>Drag Coefficient 	0.0211</a:t>
            </a:r>
          </a:p>
          <a:p>
            <a:r>
              <a:rPr lang="en-US" dirty="0"/>
              <a:t>	</a:t>
            </a:r>
            <a:r>
              <a:rPr lang="en-US" dirty="0" smtClean="0"/>
              <a:t>Lift Coefficient 	0.3200</a:t>
            </a:r>
          </a:p>
          <a:p>
            <a:endParaRPr lang="en-US" dirty="0"/>
          </a:p>
          <a:p>
            <a:r>
              <a:rPr lang="en-US" b="1" dirty="0" smtClean="0"/>
              <a:t>SU2 Evaluation Check</a:t>
            </a:r>
            <a:r>
              <a:rPr lang="en-US" dirty="0" smtClean="0"/>
              <a:t>, of the predicted design</a:t>
            </a:r>
          </a:p>
          <a:p>
            <a:r>
              <a:rPr lang="en-US" dirty="0"/>
              <a:t>	</a:t>
            </a:r>
            <a:r>
              <a:rPr lang="en-US" dirty="0" smtClean="0"/>
              <a:t>Drag Coefficient	0.0211</a:t>
            </a:r>
          </a:p>
          <a:p>
            <a:r>
              <a:rPr lang="en-US" dirty="0"/>
              <a:t>	</a:t>
            </a:r>
            <a:r>
              <a:rPr lang="en-US" dirty="0" smtClean="0"/>
              <a:t>Lift Coefficient		0.3204</a:t>
            </a:r>
          </a:p>
        </p:txBody>
      </p:sp>
      <p:sp>
        <p:nvSpPr>
          <p:cNvPr id="7" name="Rectangle 6"/>
          <p:cNvSpPr/>
          <p:nvPr/>
        </p:nvSpPr>
        <p:spPr>
          <a:xfrm>
            <a:off x="865246" y="2745996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8" y="1211263"/>
            <a:ext cx="5011737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Scripting SU</a:t>
            </a:r>
            <a:r>
              <a:rPr lang="en-US" dirty="0"/>
              <a:t>2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Saving and loading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Interacting </a:t>
            </a:r>
            <a:r>
              <a:rPr lang="en-US" smtClean="0"/>
              <a:t>with the python </a:t>
            </a:r>
            <a:r>
              <a:rPr lang="en-US" dirty="0" smtClean="0"/>
              <a:t>interpreter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Running a sample of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Surrogate based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0267" y="1130087"/>
            <a:ext cx="8165596" cy="509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This script runs a simple drag polar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6" y="1787053"/>
            <a:ext cx="539542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2777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267" y="1130087"/>
            <a:ext cx="8165596" cy="509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script runs a simple drag polar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8" y="1791178"/>
            <a:ext cx="6195597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143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resulting drag polar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1557448"/>
            <a:ext cx="6114405" cy="45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1875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0267" y="1130087"/>
            <a:ext cx="8165596" cy="565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NACA 0012 </a:t>
            </a:r>
            <a:r>
              <a:rPr lang="en-US" dirty="0" smtClean="0"/>
              <a:t>Optimization Problem</a:t>
            </a:r>
            <a:endParaRPr lang="en-US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898536" y="1487156"/>
            <a:ext cx="7738024" cy="4829507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Ma=0.8, </a:t>
            </a:r>
            <a:r>
              <a:rPr lang="en-US" sz="2000" dirty="0" err="1" smtClean="0"/>
              <a:t>AoA</a:t>
            </a:r>
            <a:r>
              <a:rPr lang="en-US" sz="2000" dirty="0" smtClean="0"/>
              <a:t>=1.25⁰</a:t>
            </a:r>
          </a:p>
          <a:p>
            <a:r>
              <a:rPr lang="en-US" sz="2000" dirty="0" smtClean="0"/>
              <a:t>Euler second order</a:t>
            </a:r>
          </a:p>
          <a:p>
            <a:r>
              <a:rPr lang="en-US" sz="2000" dirty="0" smtClean="0"/>
              <a:t>Surface based continuous </a:t>
            </a:r>
            <a:r>
              <a:rPr lang="en-US" sz="2000" dirty="0" err="1" smtClean="0"/>
              <a:t>adjoint</a:t>
            </a:r>
            <a:r>
              <a:rPr lang="en-US" sz="2000" dirty="0" smtClean="0"/>
              <a:t> formulation</a:t>
            </a:r>
          </a:p>
          <a:p>
            <a:r>
              <a:rPr lang="en-US" sz="2000" dirty="0" smtClean="0"/>
              <a:t>Hicks-</a:t>
            </a:r>
            <a:r>
              <a:rPr lang="en-US" sz="2000" dirty="0" err="1" smtClean="0"/>
              <a:t>Henne</a:t>
            </a:r>
            <a:r>
              <a:rPr lang="en-US" sz="2000" dirty="0" smtClean="0"/>
              <a:t> bump function design variables</a:t>
            </a:r>
          </a:p>
        </p:txBody>
      </p:sp>
      <p:pic>
        <p:nvPicPr>
          <p:cNvPr id="10246" name="Picture 1" descr="C:\Users\Trent\Dropbox\Research - cloud\Papers\2 - AIAA ASM 2013 - Noise\images\NACA_Rho.png"/>
          <p:cNvPicPr>
            <a:picLocks noChangeAspect="1" noChangeArrowheads="1"/>
          </p:cNvPicPr>
          <p:nvPr/>
        </p:nvPicPr>
        <p:blipFill>
          <a:blip r:embed="rId3" cstate="print"/>
          <a:srcRect t="9717" b="4286"/>
          <a:stretch>
            <a:fillRect/>
          </a:stretch>
        </p:blipFill>
        <p:spPr bwMode="auto">
          <a:xfrm>
            <a:off x="640267" y="3701958"/>
            <a:ext cx="3970338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2" descr="C:\Users\Trent\Dropbox\Research - cloud\Papers\2 - AIAA ASM 2013 - Noise\images\NACA_PsiRho.png"/>
          <p:cNvPicPr>
            <a:picLocks noChangeAspect="1" noChangeArrowheads="1"/>
          </p:cNvPicPr>
          <p:nvPr/>
        </p:nvPicPr>
        <p:blipFill>
          <a:blip r:embed="rId4" cstate="print"/>
          <a:srcRect t="9900" b="3699"/>
          <a:stretch>
            <a:fillRect/>
          </a:stretch>
        </p:blipFill>
        <p:spPr bwMode="auto">
          <a:xfrm>
            <a:off x="4420105" y="3690845"/>
            <a:ext cx="4054475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1198525" y="3420938"/>
            <a:ext cx="289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/>
              <a:t>Contours of Density</a:t>
            </a: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4470905" y="3420937"/>
            <a:ext cx="4003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/>
              <a:t>Contours of Drag </a:t>
            </a:r>
            <a:r>
              <a:rPr lang="en-US" sz="1600" b="1" dirty="0" err="1"/>
              <a:t>Adjoint</a:t>
            </a:r>
            <a:r>
              <a:rPr lang="en-US" sz="1600" b="1" dirty="0"/>
              <a:t> Density</a:t>
            </a:r>
          </a:p>
        </p:txBody>
      </p:sp>
    </p:spTree>
    <p:extLst>
      <p:ext uri="{BB962C8B-B14F-4D97-AF65-F5344CB8AC3E}">
        <p14:creationId xmlns:p14="http://schemas.microsoft.com/office/powerpoint/2010/main" val="41365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0267" y="1130087"/>
            <a:ext cx="8165596" cy="518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endParaRPr lang="en-US" altLang="en-US" sz="2400" dirty="0" smtClean="0"/>
          </a:p>
          <a:p>
            <a:pPr algn="ctr"/>
            <a:r>
              <a:rPr lang="en-US" altLang="en-US" sz="2400" dirty="0" smtClean="0"/>
              <a:t>Minimize drag while maintaining a minimum lift</a:t>
            </a:r>
          </a:p>
          <a:p>
            <a:pPr algn="ctr"/>
            <a:endParaRPr lang="en-US" altLang="en-US" sz="2400" dirty="0" smtClean="0"/>
          </a:p>
          <a:p>
            <a:pPr marL="0" algn="ctr"/>
            <a:r>
              <a:rPr lang="en-US" sz="2400" dirty="0" smtClean="0"/>
              <a:t>Vary the airfoil’s shape with one </a:t>
            </a:r>
            <a:br>
              <a:rPr lang="en-US" sz="2400" dirty="0" smtClean="0"/>
            </a:br>
            <a:r>
              <a:rPr lang="en-US" sz="2400" dirty="0" smtClean="0"/>
              <a:t>Hicks </a:t>
            </a:r>
            <a:r>
              <a:rPr lang="en-US" sz="2400" dirty="0" err="1" smtClean="0"/>
              <a:t>Henne</a:t>
            </a:r>
            <a:r>
              <a:rPr lang="en-US" sz="2400" dirty="0" smtClean="0"/>
              <a:t> Bump Function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0" y="3897056"/>
            <a:ext cx="3970767" cy="158934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52694" y="4091562"/>
            <a:ext cx="4252912" cy="1200329"/>
            <a:chOff x="4795593" y="3559602"/>
            <a:chExt cx="4252912" cy="1200329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6060830" y="3559602"/>
              <a:ext cx="29876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smtClean="0">
                  <a:latin typeface="+mn-lt"/>
                </a:rPr>
                <a:t>C</a:t>
              </a:r>
              <a:r>
                <a:rPr lang="en-US" sz="2400" baseline="-25000" dirty="0" smtClean="0">
                  <a:latin typeface="+mn-lt"/>
                </a:rPr>
                <a:t>D</a:t>
              </a:r>
              <a:r>
                <a:rPr lang="en-US" sz="2400" dirty="0" smtClean="0">
                  <a:latin typeface="+mn-lt"/>
                </a:rPr>
                <a:t>(X1)</a:t>
              </a:r>
              <a:endParaRPr lang="en-US" sz="2400" dirty="0"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2400" dirty="0" smtClean="0">
                  <a:latin typeface="+mn-lt"/>
                </a:rPr>
                <a:t>C</a:t>
              </a:r>
              <a:r>
                <a:rPr lang="en-US" sz="2400" baseline="-25000" dirty="0" smtClean="0">
                  <a:latin typeface="+mn-lt"/>
                </a:rPr>
                <a:t>L</a:t>
              </a:r>
              <a:r>
                <a:rPr lang="en-US" sz="2400" dirty="0" smtClean="0">
                  <a:latin typeface="+mn-lt"/>
                </a:rPr>
                <a:t>(X1) </a:t>
              </a:r>
              <a:r>
                <a:rPr lang="en-US" sz="2400" dirty="0">
                  <a:latin typeface="+mn-lt"/>
                </a:rPr>
                <a:t>&gt; </a:t>
              </a:r>
              <a:r>
                <a:rPr lang="en-US" sz="2400" dirty="0" smtClean="0">
                  <a:latin typeface="+mn-lt"/>
                </a:rPr>
                <a:t>0.3200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4795593" y="3559602"/>
              <a:ext cx="117316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dirty="0">
                  <a:latin typeface="+mn-lt"/>
                </a:rPr>
                <a:t>Min.</a:t>
              </a:r>
            </a:p>
            <a:p>
              <a:pPr algn="r">
                <a:lnSpc>
                  <a:spcPct val="150000"/>
                </a:lnSpc>
              </a:pPr>
              <a:r>
                <a:rPr lang="en-US" sz="2400" dirty="0" err="1" smtClean="0">
                  <a:latin typeface="+mn-lt"/>
                </a:rPr>
                <a:t>s.t</a:t>
              </a:r>
              <a:r>
                <a:rPr lang="en-US" sz="2400" dirty="0" err="1">
                  <a:latin typeface="+mn-lt"/>
                </a:rPr>
                <a:t>.</a:t>
              </a:r>
              <a:endParaRPr lang="en-US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4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0267" y="1130087"/>
            <a:ext cx="8165596" cy="518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SU2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29785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SU2 has a python object that can manage design evaluations – SU2.opt.Project().  Here’s how to set it up.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8" y="2134527"/>
            <a:ext cx="5601186" cy="362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267" y="1130087"/>
            <a:ext cx="8165596" cy="518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Loading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8776" y="1366576"/>
            <a:ext cx="7529516" cy="4857060"/>
          </a:xfrm>
        </p:spPr>
        <p:txBody>
          <a:bodyPr/>
          <a:lstStyle/>
          <a:p>
            <a:r>
              <a:rPr lang="en-US" dirty="0" smtClean="0"/>
              <a:t>Projects save themselves with each call to a major component, like deformations, direct solutions, or </a:t>
            </a:r>
            <a:r>
              <a:rPr lang="en-US" dirty="0" err="1" smtClean="0"/>
              <a:t>adjoint</a:t>
            </a:r>
            <a:r>
              <a:rPr lang="en-US" dirty="0" smtClean="0"/>
              <a:t> solutions.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Loading them can save you the time of re-evaluating solutions.</a:t>
            </a:r>
          </a:p>
          <a:p>
            <a:endParaRPr lang="en-US" dirty="0" smtClean="0"/>
          </a:p>
          <a:p>
            <a:r>
              <a:rPr lang="en-US" dirty="0" smtClean="0"/>
              <a:t>To start over, delete the project.pkl file, or move it to an archive directory.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776" y="2293360"/>
            <a:ext cx="68897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Words>695</Words>
  <Application>Microsoft Office PowerPoint</Application>
  <PresentationFormat>On-screen Show (4:3)</PresentationFormat>
  <Paragraphs>127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Source Sans Pro</vt:lpstr>
      <vt:lpstr>Source Sans Pro Semibold</vt:lpstr>
      <vt:lpstr>Wingdings</vt:lpstr>
      <vt:lpstr>SU_Preso_4x3_v5</vt:lpstr>
      <vt:lpstr>Surrogate Modeling Using SU2</vt:lpstr>
      <vt:lpstr>PowerPoint Presentation</vt:lpstr>
      <vt:lpstr>A Simple Script</vt:lpstr>
      <vt:lpstr>A Simple Script</vt:lpstr>
      <vt:lpstr>A Simple Script</vt:lpstr>
      <vt:lpstr>NACA 0012 Optimization Problem</vt:lpstr>
      <vt:lpstr>Problem Setup</vt:lpstr>
      <vt:lpstr>SU2 Project Setup</vt:lpstr>
      <vt:lpstr>Saving and Loading Projects</vt:lpstr>
      <vt:lpstr>Design of Experiments</vt:lpstr>
      <vt:lpstr>Running the Experiments</vt:lpstr>
      <vt:lpstr>Checking the Logs</vt:lpstr>
      <vt:lpstr>Data Exploration</vt:lpstr>
      <vt:lpstr>Data Exploration</vt:lpstr>
      <vt:lpstr>Surrogate Modeling</vt:lpstr>
      <vt:lpstr>Surrogate Modeling Tools</vt:lpstr>
      <vt:lpstr>Learning the Surrogate</vt:lpstr>
      <vt:lpstr>Visualizing the Surrogate Model</vt:lpstr>
      <vt:lpstr>Surrogate Based Optimization</vt:lpstr>
      <vt:lpstr>Objective and Constraint</vt:lpstr>
      <vt:lpstr>Optimization Wrapper</vt:lpstr>
      <vt:lpstr>Optimization Results</vt:lpstr>
      <vt:lpstr>Topics Covered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Shape Design Using SU2</dc:title>
  <dc:subject/>
  <dc:creator>Francisco Palacios</dc:creator>
  <cp:keywords/>
  <dc:description/>
  <cp:lastModifiedBy>Trent Lukaczyk</cp:lastModifiedBy>
  <cp:revision>312</cp:revision>
  <dcterms:created xsi:type="dcterms:W3CDTF">2012-12-05T23:46:21Z</dcterms:created>
  <dcterms:modified xsi:type="dcterms:W3CDTF">2014-09-29T01:50:22Z</dcterms:modified>
  <cp:category/>
</cp:coreProperties>
</file>