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04" r:id="rId2"/>
    <p:sldId id="596" r:id="rId3"/>
    <p:sldId id="612" r:id="rId4"/>
    <p:sldId id="600" r:id="rId5"/>
    <p:sldId id="601" r:id="rId6"/>
    <p:sldId id="602" r:id="rId7"/>
    <p:sldId id="603" r:id="rId8"/>
    <p:sldId id="604" r:id="rId9"/>
    <p:sldId id="605" r:id="rId10"/>
    <p:sldId id="606" r:id="rId11"/>
    <p:sldId id="607" r:id="rId12"/>
    <p:sldId id="610" r:id="rId13"/>
    <p:sldId id="611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Title" id="{87447297-A598-9246-9E1B-6A028E76E62D}">
          <p14:sldIdLst>
            <p14:sldId id="304"/>
            <p14:sldId id="596"/>
            <p14:sldId id="612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10"/>
            <p14:sldId id="61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70A31"/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8" autoAdjust="0"/>
    <p:restoredTop sz="88374" autoAdjust="0"/>
  </p:normalViewPr>
  <p:slideViewPr>
    <p:cSldViewPr snapToGrid="0" snapToObjects="1" showGuides="1">
      <p:cViewPr varScale="1">
        <p:scale>
          <a:sx n="65" d="100"/>
          <a:sy n="65" d="100"/>
        </p:scale>
        <p:origin x="-96" y="-192"/>
      </p:cViewPr>
      <p:guideLst>
        <p:guide orient="horz" pos="645"/>
        <p:guide pos="3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2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69AA65-E62E-EF4B-AFC4-634F876BDCA0}" type="datetime1">
              <a:rPr lang="en-US" smtClean="0"/>
              <a:t>9/26/2014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221501D-7369-D140-B82B-544FFB3EDD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2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C82CE73-D806-024D-AFB1-8C2F723B5FB7}" type="datetime1">
              <a:rPr lang="en-US" smtClean="0"/>
              <a:t>9/26/2014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328842-7874-4943-A94C-9F0B7F7F1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088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10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Budgeted</a:t>
            </a:r>
            <a:r>
              <a:rPr lang="en-US" baseline="0" dirty="0" smtClean="0"/>
              <a:t> time: 10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77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_tradnl" dirty="0" err="1" smtClean="0"/>
              <a:t>Change</a:t>
            </a:r>
            <a:r>
              <a:rPr lang="es-ES_tradnl" dirty="0" smtClean="0"/>
              <a:t> restart_flow.dat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to</a:t>
            </a:r>
            <a:r>
              <a:rPr lang="es-ES_tradnl" baseline="0" dirty="0" smtClean="0"/>
              <a:t> solution_flow.dat</a:t>
            </a:r>
          </a:p>
          <a:p>
            <a:r>
              <a:rPr lang="es-ES_tradnl" baseline="0" dirty="0" err="1" smtClean="0"/>
              <a:t>Copy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config</a:t>
            </a:r>
            <a:r>
              <a:rPr lang="es-ES_tradnl" baseline="0" dirty="0" smtClean="0"/>
              <a:t> file, </a:t>
            </a:r>
            <a:r>
              <a:rPr lang="es-ES_tradnl" baseline="0" dirty="0" err="1" smtClean="0"/>
              <a:t>change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settings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: won’t finish in time, go to example</a:t>
            </a:r>
            <a:r>
              <a:rPr lang="en-US" baseline="0" dirty="0" smtClean="0"/>
              <a:t>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20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6" name="Picture 14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1663" y="6510338"/>
            <a:ext cx="1819275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21822"/>
            <a:ext cx="82296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489167"/>
            <a:ext cx="6059488" cy="782053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6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46453"/>
            <a:ext cx="82296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71502" y="5861974"/>
            <a:ext cx="1836286" cy="301031"/>
          </a:xfrm>
          <a:prstGeom prst="rect">
            <a:avLst/>
          </a:prstGeom>
        </p:spPr>
      </p:pic>
      <p:pic>
        <p:nvPicPr>
          <p:cNvPr id="8" name="Picture 7" descr="logoSU2_v3.3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02" y="4601222"/>
            <a:ext cx="1889759" cy="114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3160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6" name="Picture 14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8" y="2560050"/>
            <a:ext cx="2954337" cy="1629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9516" y="3880116"/>
            <a:ext cx="1889760" cy="309797"/>
          </a:xfrm>
          <a:prstGeom prst="rect">
            <a:avLst/>
          </a:prstGeom>
        </p:spPr>
      </p:pic>
      <p:pic>
        <p:nvPicPr>
          <p:cNvPr id="11" name="Picture 10" descr="logoSU2_v3.3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317" y="2560050"/>
            <a:ext cx="2018909" cy="12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16478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50120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090790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11113"/>
            <a:ext cx="457200" cy="6096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algn="ctr" eaLnBrk="1" latinLnBrk="0" hangingPunct="1">
              <a:defRPr kumimoji="0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6682CC9-0DEC-0449-9B00-3E6EE05AA425}" type="slidenum">
              <a:rPr lang="en-US" sz="1000" smtClean="0">
                <a:latin typeface="+mn-lt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211580"/>
            <a:ext cx="3779838" cy="5012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75579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211581"/>
            <a:ext cx="7707862" cy="24221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8" y="3788418"/>
            <a:ext cx="7707313" cy="24221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393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783329"/>
            <a:ext cx="3779838" cy="24403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7635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8" y="1211582"/>
            <a:ext cx="3787775" cy="24307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8" y="3787484"/>
            <a:ext cx="3781425" cy="24361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787484"/>
            <a:ext cx="3779838" cy="24361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0061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/>
            </a:lvl1pPr>
            <a:lvl2pPr marL="342900" indent="-342900">
              <a:buSzPct val="70000"/>
              <a:buFont typeface="Arial"/>
              <a:buChar char="•"/>
              <a:defRPr/>
            </a:lvl2pPr>
            <a:lvl3pPr marL="687388" indent="-342900">
              <a:buSzPct val="70000"/>
              <a:buFont typeface="Arial"/>
              <a:buChar char="•"/>
              <a:defRPr/>
            </a:lvl3pPr>
            <a:lvl4pPr marL="1030287" indent="-342900">
              <a:buSzPct val="70000"/>
              <a:buFont typeface="Arial"/>
              <a:buChar char="•"/>
              <a:defRPr/>
            </a:lvl4pPr>
            <a:lvl5pPr marL="1374775" indent="-342900">
              <a:buSzPct val="70000"/>
              <a:buFont typeface="Arial"/>
              <a:buChar char="•"/>
              <a:defRPr/>
            </a:lvl5pPr>
          </a:lstStyle>
          <a:p>
            <a:pPr lvl="0">
              <a:defRPr sz="1800"/>
            </a:pPr>
            <a:r>
              <a:rPr sz="2500" dirty="0"/>
              <a:t>Body Level One</a:t>
            </a:r>
          </a:p>
          <a:p>
            <a:pPr lvl="1">
              <a:defRPr sz="1800"/>
            </a:pPr>
            <a:r>
              <a:rPr sz="2500" dirty="0"/>
              <a:t>Body Level Two</a:t>
            </a:r>
          </a:p>
          <a:p>
            <a:pPr lvl="2">
              <a:defRPr sz="1800"/>
            </a:pPr>
            <a:r>
              <a:rPr sz="2500" dirty="0"/>
              <a:t>Body Level Three</a:t>
            </a:r>
          </a:p>
          <a:p>
            <a:pPr lvl="3">
              <a:defRPr sz="1800"/>
            </a:pPr>
            <a:r>
              <a:rPr sz="2500" dirty="0"/>
              <a:t>Body Level Four</a:t>
            </a:r>
          </a:p>
          <a:p>
            <a:pPr lvl="4">
              <a:defRPr sz="1800"/>
            </a:pPr>
            <a:r>
              <a:rPr sz="2500" dirty="0"/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FFFFFF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64987737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479425"/>
            <a:ext cx="7707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1204913"/>
            <a:ext cx="7707313" cy="5018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67525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1030" name="Picture 10" descr="SUSig_Rev_WrdmrkOneLin8c1515.eps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2138" y="6475413"/>
            <a:ext cx="181768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07052" y="6414465"/>
            <a:ext cx="1979295" cy="324475"/>
          </a:xfrm>
          <a:prstGeom prst="rect">
            <a:avLst/>
          </a:prstGeom>
        </p:spPr>
      </p:pic>
      <p:pic>
        <p:nvPicPr>
          <p:cNvPr id="12" name="Picture 11" descr="logoSU2_v3.3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62" y="226931"/>
            <a:ext cx="1029363" cy="624296"/>
          </a:xfrm>
          <a:prstGeom prst="rect">
            <a:avLst/>
          </a:prstGeom>
        </p:spPr>
      </p:pic>
      <p:pic>
        <p:nvPicPr>
          <p:cNvPr id="9" name="Picture 8" descr="image10.png"/>
          <p:cNvPicPr>
            <a:picLocks noChangeAspect="1"/>
          </p:cNvPicPr>
          <p:nvPr userDrawn="1"/>
        </p:nvPicPr>
        <p:blipFill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562" y="1854261"/>
            <a:ext cx="5655880" cy="36096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63" r:id="rId8"/>
  </p:sldLayoutIdLst>
  <p:transition spd="slow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defRPr kern="1200" spc="2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Running SU2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Pointwise® and SU2 </a:t>
            </a:r>
            <a:r>
              <a:rPr lang="en-US" dirty="0"/>
              <a:t>J</a:t>
            </a:r>
            <a:r>
              <a:rPr lang="en-US" dirty="0" smtClean="0"/>
              <a:t>oint Workshop</a:t>
            </a:r>
          </a:p>
          <a:p>
            <a:r>
              <a:rPr lang="en-US" dirty="0" smtClean="0"/>
              <a:t>Sept 29</a:t>
            </a:r>
            <a:r>
              <a:rPr lang="en-US" sz="2800" baseline="30000" dirty="0" smtClean="0"/>
              <a:t>th</a:t>
            </a:r>
            <a:r>
              <a:rPr lang="en-US" dirty="0" smtClean="0"/>
              <a:t>-30</a:t>
            </a:r>
            <a:r>
              <a:rPr lang="en-US" sz="2800" baseline="30000" dirty="0" smtClean="0"/>
              <a:t>th</a:t>
            </a:r>
            <a:r>
              <a:rPr lang="en-US" dirty="0" smtClean="0"/>
              <a:t>, 2014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Heather Kline, Andrew </a:t>
            </a:r>
            <a:r>
              <a:rPr lang="en-US" dirty="0" err="1" smtClean="0"/>
              <a:t>Wendorff</a:t>
            </a:r>
            <a:endParaRPr lang="en-US" dirty="0"/>
          </a:p>
          <a:p>
            <a:r>
              <a:rPr lang="en-US" dirty="0"/>
              <a:t>Aeronautics &amp; Astronautics </a:t>
            </a:r>
            <a:r>
              <a:rPr lang="en-US" dirty="0" smtClean="0"/>
              <a:t>Department (Stanford University)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Tm="55624">
        <p:fade/>
      </p:transition>
    </mc:Choice>
    <mc:Fallback xmlns="">
      <p:transition xmlns:p14="http://schemas.microsoft.com/office/powerpoint/2010/main" advTm="5562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Adjoint</a:t>
            </a:r>
            <a:r>
              <a:rPr lang="en-US" dirty="0" smtClean="0"/>
              <a:t> Solution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Sensitivity of a functional to changes in the flow</a:t>
            </a:r>
          </a:p>
          <a:p>
            <a:pPr lvl="1"/>
            <a:r>
              <a:rPr lang="en-US" dirty="0"/>
              <a:t>e</a:t>
            </a:r>
            <a:r>
              <a:rPr lang="en-US" dirty="0"/>
              <a:t>.g., How does changing the airfoil shape affect lift?</a:t>
            </a:r>
          </a:p>
          <a:p>
            <a:r>
              <a:rPr lang="en-US" dirty="0"/>
              <a:t>Additional required file:</a:t>
            </a:r>
          </a:p>
          <a:p>
            <a:pPr lvl="1"/>
            <a:r>
              <a:rPr lang="en-US" dirty="0"/>
              <a:t>Converged flow solution</a:t>
            </a:r>
            <a:endParaRPr lang="en-US" dirty="0"/>
          </a:p>
          <a:p>
            <a:r>
              <a:rPr lang="en-US" dirty="0" err="1"/>
              <a:t>Config</a:t>
            </a:r>
            <a:r>
              <a:rPr lang="en-US" dirty="0"/>
              <a:t> options: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45360" y="3269226"/>
            <a:ext cx="4663440" cy="203132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MATH_PROBLEM= </a:t>
            </a:r>
            <a:r>
              <a:rPr lang="en-US" sz="1400" dirty="0" smtClean="0">
                <a:latin typeface="Courier"/>
                <a:cs typeface="Courier"/>
              </a:rPr>
              <a:t>ADJOINT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>
                <a:latin typeface="Courier"/>
                <a:cs typeface="Courier"/>
              </a:rPr>
              <a:t>RESTART_SOL= NO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ADJOINT_TYPE= </a:t>
            </a:r>
            <a:r>
              <a:rPr lang="en-US" sz="1400" dirty="0" smtClean="0">
                <a:latin typeface="Courier"/>
                <a:cs typeface="Courier"/>
              </a:rPr>
              <a:t>CONTINUOUS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>
                <a:latin typeface="Courier"/>
                <a:cs typeface="Courier"/>
              </a:rPr>
              <a:t>ADJ_OBJFUNC= </a:t>
            </a:r>
            <a:r>
              <a:rPr lang="en-US" sz="1400" dirty="0" smtClean="0">
                <a:latin typeface="Courier"/>
                <a:cs typeface="Courier"/>
              </a:rPr>
              <a:t>DRAG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pl-PL" sz="1400" dirty="0">
                <a:latin typeface="Courier"/>
                <a:cs typeface="Courier"/>
              </a:rPr>
              <a:t>SOLUTION_FLOW_FILENAME= </a:t>
            </a:r>
            <a:r>
              <a:rPr lang="pl-PL" sz="1400" dirty="0" err="1" smtClean="0">
                <a:latin typeface="Courier"/>
                <a:cs typeface="Courier"/>
              </a:rPr>
              <a:t>solution_flow.dat</a:t>
            </a:r>
            <a:endParaRPr lang="pl-PL" sz="1400" dirty="0">
              <a:latin typeface="Courier"/>
              <a:cs typeface="Courier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245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25"/>
    </mc:Choice>
    <mc:Fallback xmlns:mv="urn:schemas-microsoft-com:mac:vml" xmlns="">
      <p:transition spd="slow" advTm="104325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Adjoint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59953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Online documentation</a:t>
            </a:r>
          </a:p>
          <a:p>
            <a:pPr lvl="1"/>
            <a:r>
              <a:rPr lang="en-US" dirty="0"/>
              <a:t>	http</a:t>
            </a:r>
            <a:r>
              <a:rPr lang="en-US" dirty="0"/>
              <a:t>://su2.stanford.edu</a:t>
            </a:r>
            <a:endParaRPr lang="en-US" dirty="0"/>
          </a:p>
          <a:p>
            <a:r>
              <a:rPr lang="en-US" dirty="0"/>
              <a:t>O</a:t>
            </a:r>
            <a:r>
              <a:rPr lang="en-US" dirty="0"/>
              <a:t>nline tutorials</a:t>
            </a:r>
          </a:p>
          <a:p>
            <a:pPr lvl="1"/>
            <a:r>
              <a:rPr lang="en-US" dirty="0"/>
              <a:t>	su2.stanford.edu &gt; Training</a:t>
            </a:r>
          </a:p>
          <a:p>
            <a:pPr lvl="1"/>
            <a:r>
              <a:rPr lang="en-US" dirty="0"/>
              <a:t>	</a:t>
            </a:r>
            <a:r>
              <a:rPr lang="en-US" dirty="0"/>
              <a:t>also </a:t>
            </a:r>
            <a:r>
              <a:rPr lang="en-US" dirty="0"/>
              <a:t>accessible via su2.stanford.edu &gt; Guides &gt; User’s </a:t>
            </a:r>
            <a:r>
              <a:rPr lang="en-US" dirty="0"/>
              <a:t>Tutorials</a:t>
            </a:r>
          </a:p>
          <a:p>
            <a:r>
              <a:rPr lang="en-US" dirty="0" err="1"/>
              <a:t>TestCases</a:t>
            </a:r>
            <a:r>
              <a:rPr lang="en-US" dirty="0"/>
              <a:t> directory</a:t>
            </a:r>
          </a:p>
          <a:p>
            <a:pPr lvl="1"/>
            <a:r>
              <a:rPr lang="en-US" dirty="0"/>
              <a:t>	github.com/su2code/</a:t>
            </a:r>
            <a:r>
              <a:rPr lang="en-US" dirty="0" err="1"/>
              <a:t>TestCases</a:t>
            </a:r>
            <a:r>
              <a:rPr lang="en-US" dirty="0"/>
              <a:t>/</a:t>
            </a:r>
          </a:p>
          <a:p>
            <a:r>
              <a:rPr lang="en-US" dirty="0"/>
              <a:t>CFD Online forum</a:t>
            </a:r>
          </a:p>
          <a:p>
            <a:pPr lvl="1"/>
            <a:r>
              <a:rPr lang="en-US" dirty="0"/>
              <a:t>	</a:t>
            </a:r>
            <a:r>
              <a:rPr lang="nl-NL" dirty="0"/>
              <a:t>http://</a:t>
            </a:r>
            <a:r>
              <a:rPr lang="nl-NL" dirty="0" err="1"/>
              <a:t>www.cfd-online.com</a:t>
            </a:r>
            <a:r>
              <a:rPr lang="nl-NL" dirty="0"/>
              <a:t>/Forums/su2/</a:t>
            </a:r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723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25"/>
    </mc:Choice>
    <mc:Fallback xmlns:mv="urn:schemas-microsoft-com:mac:vml" xmlns="">
      <p:transition spd="slow" advTm="104325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28930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1205171" y="2722283"/>
            <a:ext cx="3440571" cy="1629863"/>
          </a:xfrm>
        </p:spPr>
        <p:txBody>
          <a:bodyPr>
            <a:noAutofit/>
          </a:bodyPr>
          <a:lstStyle/>
          <a:p>
            <a:pPr marL="400050" indent="-400050">
              <a:buFont typeface="+mj-lt"/>
              <a:buAutoNum type="romanUcPeriod"/>
              <a:defRPr/>
            </a:pPr>
            <a:r>
              <a:rPr lang="en-US" sz="1600" dirty="0"/>
              <a:t>What do I need to run a simulation?</a:t>
            </a:r>
          </a:p>
          <a:p>
            <a:pPr marL="400050" indent="-400050">
              <a:buFont typeface="+mj-lt"/>
              <a:buAutoNum type="romanUcPeriod"/>
              <a:defRPr/>
            </a:pPr>
            <a:r>
              <a:rPr lang="en-US" sz="1600" dirty="0"/>
              <a:t>Test case definition</a:t>
            </a:r>
          </a:p>
          <a:p>
            <a:pPr marL="400050" indent="-400050">
              <a:buFont typeface="+mj-lt"/>
              <a:buAutoNum type="romanUcPeriod"/>
              <a:defRPr/>
            </a:pPr>
            <a:r>
              <a:rPr lang="en-US" sz="1600" dirty="0"/>
              <a:t>Interactive session</a:t>
            </a:r>
          </a:p>
          <a:p>
            <a:pPr marL="400050" indent="-400050">
              <a:buFont typeface="+mj-lt"/>
              <a:buAutoNum type="romanUcPeriod"/>
              <a:defRPr/>
            </a:pPr>
            <a:r>
              <a:rPr lang="en-US" sz="1600" dirty="0"/>
              <a:t>Questions?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8251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Tm="9613">
        <p:fade/>
      </p:transition>
    </mc:Choice>
    <mc:Fallback xmlns="">
      <p:transition xmlns:p14="http://schemas.microsoft.com/office/powerpoint/2010/main" advTm="961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31549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Simulations with SU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/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What do I need to run simulations with SU2?</a:t>
            </a:r>
          </a:p>
          <a:p>
            <a:pPr lvl="1"/>
            <a:r>
              <a:rPr lang="en-US" dirty="0"/>
              <a:t>Configuration file (.</a:t>
            </a:r>
            <a:r>
              <a:rPr lang="en-US" dirty="0" err="1"/>
              <a:t>cfg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Mesh file (.su2 or .</a:t>
            </a:r>
            <a:r>
              <a:rPr lang="en-US" dirty="0" err="1"/>
              <a:t>cgns</a:t>
            </a:r>
            <a:r>
              <a:rPr lang="en-US" dirty="0"/>
              <a:t>)</a:t>
            </a:r>
          </a:p>
          <a:p>
            <a:r>
              <a:rPr lang="en-US" dirty="0"/>
              <a:t>This session will use:</a:t>
            </a:r>
          </a:p>
          <a:p>
            <a:pPr lvl="1"/>
            <a:r>
              <a:rPr lang="en-US" dirty="0"/>
              <a:t>Lam_NACA0012.cfg</a:t>
            </a:r>
          </a:p>
          <a:p>
            <a:pPr lvl="1"/>
            <a:r>
              <a:rPr lang="en-US" dirty="0"/>
              <a:t>Mesh_NACA0012_lam_omesh.su2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21959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Start Tutorial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NACA 0012 Airfoil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32800" y="6543789"/>
            <a:ext cx="567256" cy="313267"/>
          </a:xfrm>
          <a:prstGeom prst="rect">
            <a:avLst/>
          </a:prstGeom>
        </p:spPr>
        <p:txBody>
          <a:bodyPr/>
          <a:lstStyle/>
          <a:p>
            <a:fld id="{13327632-CE63-A847-914F-A1F825E2A68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86968" y="1383890"/>
            <a:ext cx="4874342" cy="4800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 smtClean="0"/>
              <a:t>Transonic</a:t>
            </a:r>
            <a:r>
              <a:rPr lang="en-US" dirty="0"/>
              <a:t>, Euler flow</a:t>
            </a:r>
          </a:p>
          <a:p>
            <a:r>
              <a:rPr lang="en-US" dirty="0"/>
              <a:t>Mach No. = 0.5</a:t>
            </a:r>
          </a:p>
          <a:p>
            <a:r>
              <a:rPr lang="en-US" dirty="0"/>
              <a:t>Pressure = 101,325 Nm-2</a:t>
            </a:r>
          </a:p>
          <a:p>
            <a:r>
              <a:rPr lang="en-US" dirty="0"/>
              <a:t>Temperature = 288.15K</a:t>
            </a:r>
          </a:p>
          <a:p>
            <a:r>
              <a:rPr lang="en-US" dirty="0"/>
              <a:t>Angle of attack = 1.0o</a:t>
            </a:r>
          </a:p>
          <a:p>
            <a:r>
              <a:rPr lang="en-US" dirty="0"/>
              <a:t>Reynolds number = 1,000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C:\Users\kline\Documents\directory\A\Stanford\1_ADL\DataAndProjectFiles\SU2_dev\Full_Mes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948" y="1130087"/>
            <a:ext cx="2367598" cy="234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line\Documents\directory\A\Stanford\1_ADL\DataAndProjectFiles\SU2_dev\Zoom_airfo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079" y="3612423"/>
            <a:ext cx="2475065" cy="229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9990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25"/>
    </mc:Choice>
    <mc:Fallback xmlns:mv="urn:schemas-microsoft-com:mac:vml" xmlns="">
      <p:transition spd="slow" advTm="10432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Solution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884238" y="1152026"/>
            <a:ext cx="7772400" cy="4800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 err="1"/>
              <a:t>Config</a:t>
            </a:r>
            <a:r>
              <a:rPr lang="en-US" dirty="0"/>
              <a:t> options: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Most parameters have default values</a:t>
            </a:r>
          </a:p>
          <a:p>
            <a:r>
              <a:rPr lang="en-US" dirty="0"/>
              <a:t>The order of </a:t>
            </a:r>
            <a:r>
              <a:rPr lang="en-US" dirty="0" err="1"/>
              <a:t>config</a:t>
            </a:r>
            <a:r>
              <a:rPr lang="en-US" dirty="0"/>
              <a:t> options is not important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68013" y="2042160"/>
            <a:ext cx="5214702" cy="28931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PHYSICAL_PROBLEM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smtClean="0">
                <a:latin typeface="Courier"/>
                <a:cs typeface="Courier"/>
              </a:rPr>
              <a:t>NAVIER_STOKES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>
                <a:latin typeface="Courier"/>
                <a:cs typeface="Courier"/>
              </a:rPr>
              <a:t>MATH_PROBLEM= DIRECT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 smtClean="0">
                <a:latin typeface="Courier"/>
                <a:cs typeface="Courier"/>
              </a:rPr>
              <a:t>MACH_NUMBER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smtClean="0">
                <a:latin typeface="Courier"/>
                <a:cs typeface="Courier"/>
              </a:rPr>
              <a:t>0.5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AoA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smtClean="0">
                <a:latin typeface="Courier"/>
                <a:cs typeface="Courier"/>
              </a:rPr>
              <a:t>1.00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 smtClean="0">
                <a:latin typeface="Courier"/>
                <a:cs typeface="Courier"/>
              </a:rPr>
              <a:t>REYNOLDS_NUMBER=1000.0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 smtClean="0">
                <a:latin typeface="Courier"/>
                <a:cs typeface="Courier"/>
              </a:rPr>
              <a:t>FREESTREAM_TEMPERATURE= 288.15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 smtClean="0">
                <a:latin typeface="Courier"/>
                <a:cs typeface="Courier"/>
              </a:rPr>
              <a:t>MESH_FILENAME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smtClean="0">
                <a:latin typeface="Courier"/>
                <a:cs typeface="Courier"/>
              </a:rPr>
              <a:t>mesh_NACA0012_lam_omesh.su2</a:t>
            </a:r>
            <a:endParaRPr lang="en-US" sz="1400" dirty="0">
              <a:latin typeface="Courier"/>
              <a:cs typeface="Courier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823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25"/>
    </mc:Choice>
    <mc:Fallback xmlns:mv="urn:schemas-microsoft-com:mac:vml" xmlns="">
      <p:transition spd="slow" advTm="104325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60400" y="1240552"/>
            <a:ext cx="7772400" cy="4800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Simulations can be restarted from partially converged results</a:t>
            </a:r>
          </a:p>
          <a:p>
            <a:r>
              <a:rPr lang="en-US" dirty="0" err="1"/>
              <a:t>Config</a:t>
            </a:r>
            <a:r>
              <a:rPr lang="en-US" dirty="0"/>
              <a:t> options: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0" y="3271520"/>
            <a:ext cx="4572000" cy="73866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RESTART_SOL= </a:t>
            </a:r>
            <a:r>
              <a:rPr lang="en-US" sz="1400" dirty="0" smtClean="0">
                <a:latin typeface="Courier"/>
                <a:cs typeface="Courier"/>
              </a:rPr>
              <a:t>NO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>
                <a:latin typeface="Courier"/>
                <a:cs typeface="Courier"/>
              </a:rPr>
              <a:t>EXT_ITER= </a:t>
            </a:r>
            <a:r>
              <a:rPr lang="en-US" sz="1400" dirty="0" smtClean="0">
                <a:latin typeface="Courier"/>
                <a:cs typeface="Courier"/>
              </a:rPr>
              <a:t>999999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0" y="4521200"/>
            <a:ext cx="4572000" cy="73866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RESTART_SOL= </a:t>
            </a:r>
            <a:r>
              <a:rPr lang="en-US" sz="1400" dirty="0" smtClean="0">
                <a:latin typeface="Courier"/>
                <a:cs typeface="Courier"/>
              </a:rPr>
              <a:t>YES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pl-PL" sz="1400" dirty="0">
                <a:latin typeface="Courier"/>
                <a:cs typeface="Courier"/>
              </a:rPr>
              <a:t>SOLUTION_FLOW_FILENAME= </a:t>
            </a:r>
            <a:r>
              <a:rPr lang="pl-PL" sz="1400" dirty="0" err="1">
                <a:latin typeface="Courier"/>
                <a:cs typeface="Courier"/>
              </a:rPr>
              <a:t>solution_flow.dat</a:t>
            </a:r>
            <a:endParaRPr lang="en-US" sz="1400" dirty="0" smtClean="0">
              <a:latin typeface="Courier"/>
              <a:cs typeface="Courier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709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25"/>
    </mc:Choice>
    <mc:Fallback xmlns:mv="urn:schemas-microsoft-com:mac:vml" xmlns="">
      <p:transition spd="slow" advTm="104325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Solver Parameters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Among the many options in the </a:t>
            </a:r>
            <a:r>
              <a:rPr lang="en-US" dirty="0" err="1"/>
              <a:t>config</a:t>
            </a:r>
            <a:r>
              <a:rPr lang="en-US" dirty="0"/>
              <a:t> file, various parameters exist to modify the solution </a:t>
            </a:r>
            <a:r>
              <a:rPr lang="en-US" dirty="0" smtClean="0"/>
              <a:t>method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Config</a:t>
            </a:r>
            <a:r>
              <a:rPr lang="en-US" dirty="0"/>
              <a:t> options: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87600" y="3434080"/>
            <a:ext cx="4348480" cy="203132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RESTART_SOL= NO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 smtClean="0">
                <a:latin typeface="Courier"/>
                <a:cs typeface="Courier"/>
              </a:rPr>
              <a:t>CFL_NUMBER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smtClean="0">
                <a:latin typeface="Courier"/>
                <a:cs typeface="Courier"/>
              </a:rPr>
              <a:t>4.0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>
                <a:latin typeface="Courier"/>
                <a:cs typeface="Courier"/>
              </a:rPr>
              <a:t>CFL_RAMP= ( </a:t>
            </a:r>
            <a:r>
              <a:rPr lang="en-US" sz="1400" dirty="0" smtClean="0">
                <a:latin typeface="Courier"/>
                <a:cs typeface="Courier"/>
              </a:rPr>
              <a:t>1.1, 10, </a:t>
            </a:r>
            <a:r>
              <a:rPr lang="en-US" sz="1400" dirty="0">
                <a:latin typeface="Courier"/>
                <a:cs typeface="Courier"/>
              </a:rPr>
              <a:t>10.0 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>
                <a:latin typeface="Courier"/>
                <a:cs typeface="Courier"/>
              </a:rPr>
              <a:t>CONV_NUM_METHOD_FLOW= </a:t>
            </a:r>
            <a:r>
              <a:rPr lang="en-US" sz="1400" dirty="0" smtClean="0">
                <a:latin typeface="Courier"/>
                <a:cs typeface="Courier"/>
              </a:rPr>
              <a:t>ROE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 smtClean="0">
                <a:latin typeface="Courier"/>
                <a:cs typeface="Courier"/>
              </a:rPr>
              <a:t>SPATIAL_ORDER_FLOW= 2ND_ORDER</a:t>
            </a:r>
            <a:endParaRPr lang="en-US" sz="1400" dirty="0">
              <a:latin typeface="Courier"/>
              <a:cs typeface="Courier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642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25"/>
    </mc:Choice>
    <mc:Fallback xmlns:mv="urn:schemas-microsoft-com:mac:vml" xmlns="">
      <p:transition spd="slow" advTm="104325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Direct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53115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7.4|8.9|10.5|7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7.4|8.9|10.5|7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7.4|8.9|10.5|7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7.4|8.9|10.5|7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7.4|8.9|10.5|7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7.4|8.9|10.5|7.2"/>
</p:tagLst>
</file>

<file path=ppt/theme/theme1.xml><?xml version="1.0" encoding="utf-8"?>
<a:theme xmlns:a="http://schemas.openxmlformats.org/drawingml/2006/main" name="SU_Preso_4x3_v5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3849</TotalTime>
  <Words>315</Words>
  <Application>Microsoft Office PowerPoint</Application>
  <PresentationFormat>On-screen Show (4:3)</PresentationFormat>
  <Paragraphs>115</Paragraphs>
  <Slides>13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SU_Preso_4x3_v5</vt:lpstr>
      <vt:lpstr>Running SU2</vt:lpstr>
      <vt:lpstr>PowerPoint Presentation</vt:lpstr>
      <vt:lpstr>PowerPoint Presentation</vt:lpstr>
      <vt:lpstr>Running Simulations with SU2</vt:lpstr>
      <vt:lpstr>Quick Start Tutorial NACA 0012 Airfoil</vt:lpstr>
      <vt:lpstr>Flow Solution</vt:lpstr>
      <vt:lpstr>Restart</vt:lpstr>
      <vt:lpstr>Solver Parameters</vt:lpstr>
      <vt:lpstr>Interactive</vt:lpstr>
      <vt:lpstr>Adjoint Solution</vt:lpstr>
      <vt:lpstr>Interactive</vt:lpstr>
      <vt:lpstr>Additional Resources</vt:lpstr>
      <vt:lpstr>Questions?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Shape Design Using SU2</dc:title>
  <dc:creator>Francisco Palacios</dc:creator>
  <cp:lastModifiedBy>kline</cp:lastModifiedBy>
  <cp:revision>269</cp:revision>
  <dcterms:created xsi:type="dcterms:W3CDTF">2012-12-05T23:46:21Z</dcterms:created>
  <dcterms:modified xsi:type="dcterms:W3CDTF">2014-09-26T16:56:28Z</dcterms:modified>
</cp:coreProperties>
</file>