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1" r:id="rId3"/>
    <p:sldId id="260" r:id="rId4"/>
    <p:sldId id="263" r:id="rId5"/>
    <p:sldId id="264" r:id="rId6"/>
    <p:sldId id="265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77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6829A-9EE8-4A8E-A881-7877615B93F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D5D21-2EAB-48F4-959E-0DFC662C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>
          <a:extLst>
            <a:ext uri="{FF2B5EF4-FFF2-40B4-BE49-F238E27FC236}">
              <a16:creationId xmlns:a16="http://schemas.microsoft.com/office/drawing/2014/main" id="{D605B4E3-717F-8784-86FF-EEC9BDB41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69bbdbd0_2_1013:notes">
            <a:extLst>
              <a:ext uri="{FF2B5EF4-FFF2-40B4-BE49-F238E27FC236}">
                <a16:creationId xmlns:a16="http://schemas.microsoft.com/office/drawing/2014/main" id="{3D0CE190-0FB5-D832-6FE1-98CF77689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69bbdbd0_2_1013:notes">
            <a:extLst>
              <a:ext uri="{FF2B5EF4-FFF2-40B4-BE49-F238E27FC236}">
                <a16:creationId xmlns:a16="http://schemas.microsoft.com/office/drawing/2014/main" id="{C764DE06-B7B3-4EBA-6FFF-959EB0DCE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85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>
          <a:extLst>
            <a:ext uri="{FF2B5EF4-FFF2-40B4-BE49-F238E27FC236}">
              <a16:creationId xmlns:a16="http://schemas.microsoft.com/office/drawing/2014/main" id="{D605B4E3-717F-8784-86FF-EEC9BDB41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69bbdbd0_2_1013:notes">
            <a:extLst>
              <a:ext uri="{FF2B5EF4-FFF2-40B4-BE49-F238E27FC236}">
                <a16:creationId xmlns:a16="http://schemas.microsoft.com/office/drawing/2014/main" id="{3D0CE190-0FB5-D832-6FE1-98CF77689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69bbdbd0_2_1013:notes">
            <a:extLst>
              <a:ext uri="{FF2B5EF4-FFF2-40B4-BE49-F238E27FC236}">
                <a16:creationId xmlns:a16="http://schemas.microsoft.com/office/drawing/2014/main" id="{C764DE06-B7B3-4EBA-6FFF-959EB0DCE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76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>
          <a:extLst>
            <a:ext uri="{FF2B5EF4-FFF2-40B4-BE49-F238E27FC236}">
              <a16:creationId xmlns:a16="http://schemas.microsoft.com/office/drawing/2014/main" id="{D605B4E3-717F-8784-86FF-EEC9BDB41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69bbdbd0_2_1013:notes">
            <a:extLst>
              <a:ext uri="{FF2B5EF4-FFF2-40B4-BE49-F238E27FC236}">
                <a16:creationId xmlns:a16="http://schemas.microsoft.com/office/drawing/2014/main" id="{3D0CE190-0FB5-D832-6FE1-98CF77689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69bbdbd0_2_1013:notes">
            <a:extLst>
              <a:ext uri="{FF2B5EF4-FFF2-40B4-BE49-F238E27FC236}">
                <a16:creationId xmlns:a16="http://schemas.microsoft.com/office/drawing/2014/main" id="{C764DE06-B7B3-4EBA-6FFF-959EB0DCE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6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23A5-925C-437D-BCA7-C2A9286182D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27FB-6591-4637-8BE0-30C853D6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.hassan29@studenti.unipi.it" TargetMode="External"/><Relationship Id="rId2" Type="http://schemas.openxmlformats.org/officeDocument/2006/relationships/hyperlink" Target="mailto:a.maqbool2@studenti.unipi.i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t.nasipbekkyzy@studenti.unipi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489"/>
            <a:ext cx="12192000" cy="954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6461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On the bias of K-fold cross validation with stable learners</a:t>
            </a:r>
            <a:endParaRPr lang="en-U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FAC9-9C84-11E3-04DB-89EFDACD2500}"/>
              </a:ext>
            </a:extLst>
          </p:cNvPr>
          <p:cNvSpPr txBox="1"/>
          <p:nvPr/>
        </p:nvSpPr>
        <p:spPr>
          <a:xfrm>
            <a:off x="2252980" y="3076334"/>
            <a:ext cx="7686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Statistics for Data Science</a:t>
            </a:r>
          </a:p>
          <a:p>
            <a:pPr algn="ctr"/>
            <a:r>
              <a:rPr lang="en-GB" sz="2800" b="1" dirty="0"/>
              <a:t> Master in Data Science and Business Informatics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3195E-4D2B-8BCD-519F-237E47B6CE5D}"/>
              </a:ext>
            </a:extLst>
          </p:cNvPr>
          <p:cNvSpPr txBox="1"/>
          <p:nvPr/>
        </p:nvSpPr>
        <p:spPr>
          <a:xfrm>
            <a:off x="1922743" y="4244993"/>
            <a:ext cx="2428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SUBMITTED TO:</a:t>
            </a:r>
          </a:p>
          <a:p>
            <a:endParaRPr lang="en-US" dirty="0"/>
          </a:p>
          <a:p>
            <a:r>
              <a:rPr lang="en-US" b="1" dirty="0"/>
              <a:t>Prof: Salvatore Ruggieri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B540C-4354-1630-D59C-EF5AC3A97002}"/>
              </a:ext>
            </a:extLst>
          </p:cNvPr>
          <p:cNvSpPr txBox="1"/>
          <p:nvPr/>
        </p:nvSpPr>
        <p:spPr>
          <a:xfrm>
            <a:off x="7516172" y="4244993"/>
            <a:ext cx="2422848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SUBMITTED BY: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Attia Maqbool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Amir Hassan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Tolgonai</a:t>
            </a:r>
            <a:r>
              <a:rPr lang="en-US" b="1" dirty="0"/>
              <a:t> </a:t>
            </a:r>
            <a:r>
              <a:rPr lang="en-US" b="1" dirty="0" err="1"/>
              <a:t>Nasibek</a:t>
            </a:r>
            <a:r>
              <a:rPr lang="en-US" b="1" dirty="0"/>
              <a:t> </a:t>
            </a:r>
            <a:r>
              <a:rPr lang="en-US" b="1" dirty="0" err="1"/>
              <a:t>Kyzy</a:t>
            </a:r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University of Pisa Logo PNG Vector (EPS) Free Download">
            <a:extLst>
              <a:ext uri="{FF2B5EF4-FFF2-40B4-BE49-F238E27FC236}">
                <a16:creationId xmlns:a16="http://schemas.microsoft.com/office/drawing/2014/main" id="{E787E592-5E76-9B34-C2A1-2585AFA41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1204764"/>
            <a:ext cx="1609885" cy="164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8FE12F-2BF7-0640-823F-DC07D11779AD}"/>
              </a:ext>
            </a:extLst>
          </p:cNvPr>
          <p:cNvSpPr txBox="1"/>
          <p:nvPr/>
        </p:nvSpPr>
        <p:spPr>
          <a:xfrm>
            <a:off x="4405746" y="6416688"/>
            <a:ext cx="23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Academic Year 2023/24</a:t>
            </a:r>
          </a:p>
        </p:txBody>
      </p:sp>
    </p:spTree>
    <p:extLst>
      <p:ext uri="{BB962C8B-B14F-4D97-AF65-F5344CB8AC3E}">
        <p14:creationId xmlns:p14="http://schemas.microsoft.com/office/powerpoint/2010/main" val="38659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205781" y="1128843"/>
            <a:ext cx="7583979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Bias Corrected K-Fold  uniformly learning algorithm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Formulas &amp; Algorhithms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443" y="3619205"/>
            <a:ext cx="8088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upper bound on the cost function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number of samples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stability coefficient here.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training samples in upper bound algorithm.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RA([n])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true risk.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cross validation risk estimate.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4342" y="2059298"/>
            <a:ext cx="3740727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upper bound: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stability condition used in our learning algorithm is uniform, it gives us a maximum bound of how much the learning algorithm’s prediction can change when there is a change in the training information.</a:t>
            </a:r>
            <a:endParaRPr lang="en-US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12422" y="2017028"/>
                <a:ext cx="6096000" cy="13253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CV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AV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] ≤=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nT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βi</m:t>
                              </m:r>
                            </m:e>
                          </m:nary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+(4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βnT</m:t>
                          </m:r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nT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lo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fName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422" y="2017028"/>
                <a:ext cx="6096000" cy="1325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224443" y="1128843"/>
            <a:ext cx="7583979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Biased Corrected K-Fold with  stable learners</a:t>
            </a:r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Formulas &amp; Algorhithms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3905" y="3760417"/>
            <a:ext cx="96178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biasness in traditional K-fold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into consideration the stability of the models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contribute methodological advancements in the model evaluation and selection processes.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cross validation estimate of generalization risk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2422" y="2200510"/>
                <a:ext cx="6096000" cy="11788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corr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AV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RCV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AV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Tj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,[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]]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422" y="2200510"/>
                <a:ext cx="6096000" cy="1178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224443" y="1128843"/>
            <a:ext cx="2177935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Paper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2115" y="1057520"/>
            <a:ext cx="7866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Root mean squared errors of four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regression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datasets for the standard K-Fold method as well as biased corrected K-Fold methods were found after applying all learning algorhithms.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70350"/>
              </p:ext>
            </p:extLst>
          </p:nvPr>
        </p:nvGraphicFramePr>
        <p:xfrm>
          <a:off x="3289068" y="2117652"/>
          <a:ext cx="6295885" cy="3947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8179">
                  <a:extLst>
                    <a:ext uri="{9D8B030D-6E8A-4147-A177-3AD203B41FA5}">
                      <a16:colId xmlns:a16="http://schemas.microsoft.com/office/drawing/2014/main" val="3974472078"/>
                    </a:ext>
                  </a:extLst>
                </a:gridCol>
                <a:gridCol w="2098853">
                  <a:extLst>
                    <a:ext uri="{9D8B030D-6E8A-4147-A177-3AD203B41FA5}">
                      <a16:colId xmlns:a16="http://schemas.microsoft.com/office/drawing/2014/main" val="3646241060"/>
                    </a:ext>
                  </a:extLst>
                </a:gridCol>
                <a:gridCol w="2098853">
                  <a:extLst>
                    <a:ext uri="{9D8B030D-6E8A-4147-A177-3AD203B41FA5}">
                      <a16:colId xmlns:a16="http://schemas.microsoft.com/office/drawing/2014/main" val="1593138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K-Fold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Biased corrected K-Fold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395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REV;       K=3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          K=4         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          K=5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74.198 (12.57)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74.189 (12.48)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73.359 (12.38)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68.958 (11.63)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68.958 (11.63)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68.958(11.63)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25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EE:      K=3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           K=4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           K=5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15.501 (1.81)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15.825 (1.84)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14.730 (1.73)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14.405 (1.86)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14.350(1.77)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14.298(1.79)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92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QSAR;  K=3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K=4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K=5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1.183(0.16)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1.112(0.15)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1.112(0.15)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1.035(0.14)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1.035(0.14)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1.035(0.14)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CS;       K=3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K=4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K=5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146.881(13.81)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144.195(13.16)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137.060(11.48)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126.492(10.23)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124.205(9.46)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123.641(9.30)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12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224443" y="1128843"/>
            <a:ext cx="2177935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2239" y="1028602"/>
            <a:ext cx="9055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Hinge loss was calculated on four different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 taken from UCI.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39944"/>
              </p:ext>
            </p:extLst>
          </p:nvPr>
        </p:nvGraphicFramePr>
        <p:xfrm>
          <a:off x="3239191" y="1943784"/>
          <a:ext cx="6295885" cy="362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8179">
                  <a:extLst>
                    <a:ext uri="{9D8B030D-6E8A-4147-A177-3AD203B41FA5}">
                      <a16:colId xmlns:a16="http://schemas.microsoft.com/office/drawing/2014/main" val="3974472078"/>
                    </a:ext>
                  </a:extLst>
                </a:gridCol>
                <a:gridCol w="2098853">
                  <a:extLst>
                    <a:ext uri="{9D8B030D-6E8A-4147-A177-3AD203B41FA5}">
                      <a16:colId xmlns:a16="http://schemas.microsoft.com/office/drawing/2014/main" val="3646241060"/>
                    </a:ext>
                  </a:extLst>
                </a:gridCol>
                <a:gridCol w="2098853">
                  <a:extLst>
                    <a:ext uri="{9D8B030D-6E8A-4147-A177-3AD203B41FA5}">
                      <a16:colId xmlns:a16="http://schemas.microsoft.com/office/drawing/2014/main" val="1593138908"/>
                    </a:ext>
                  </a:extLst>
                </a:gridCol>
              </a:tblGrid>
              <a:tr h="3476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K-Fold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Biased corrected K-Fold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395385"/>
                  </a:ext>
                </a:extLst>
              </a:tr>
              <a:tr h="819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RS; K=3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K=4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K=5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0.470(0.048)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0.420(0.039)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0.420(0.039)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0.419(0.038)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0.418(0.039)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0.419(0.038)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259910"/>
                  </a:ext>
                </a:extLst>
              </a:tr>
              <a:tr h="819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IO;K=3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K=4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K=5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0.454(0.081)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0.447(0.092)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0.477(0.091)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0.414(0.072)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0.425(0.072)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0.464(0.095)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922673"/>
                  </a:ext>
                </a:extLst>
              </a:tr>
              <a:tr h="819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BIODEG; K=3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K=4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K=5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0.361(0.039)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0.363(0.037)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0.381(0.041)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0.357(0.036)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0.357(0.036)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0.357(0.036)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4422"/>
                  </a:ext>
                </a:extLst>
              </a:tr>
              <a:tr h="819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AR; K=3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K=4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K=5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0.112(0.023)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0.108(0.027)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0.107(0.025)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0.109(0.021)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0.105(0.025)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0.106(0.024)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12259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3224" y="3294990"/>
            <a:ext cx="24023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the hinge loss values reflects the better  classification.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24341" y="2293235"/>
            <a:ext cx="1872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Bias-corrected K-Fold method produced generally lower hinge losses so better classification on all folds.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-1" y="899899"/>
            <a:ext cx="7232073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Re-implementation on R-studio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217" y="1947518"/>
            <a:ext cx="1155617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compare standard K-fold cross-validation with a debiased version to improve risk estimation accuracy.</a:t>
            </a:r>
            <a:r>
              <a:rPr lang="en-US" sz="2400" b="1" dirty="0"/>
              <a:t> </a:t>
            </a: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 from the Paper: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Standard K-fold Cross-Validation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Bias-Corrected K-fold Cross-Validation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-1" y="899899"/>
            <a:ext cx="7232073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Re-implementation on R-studio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4855" y="2177464"/>
            <a:ext cx="96178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3 datasets from UCI repository 2 from regression datasets &amp; 1 from classification datasets.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Real estate valuation </a:t>
            </a:r>
            <a:r>
              <a:rPr lang="en-US" sz="2400" dirty="0"/>
              <a:t>(REV, 414 house price of unit area with 5 covariates) regression dataset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Energy efficiency </a:t>
            </a:r>
            <a:r>
              <a:rPr lang="en-US" sz="2400" dirty="0"/>
              <a:t>(EE, 768 heating loads with 8 features.)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Raisin dataset </a:t>
            </a:r>
            <a:r>
              <a:rPr lang="en-US" sz="2400" dirty="0"/>
              <a:t>(RS, 900 Keciman/</a:t>
            </a:r>
            <a:r>
              <a:rPr lang="en-US" sz="2400" dirty="0" err="1"/>
              <a:t>Besni</a:t>
            </a:r>
            <a:r>
              <a:rPr lang="en-US" sz="2400" dirty="0"/>
              <a:t> raisin with 7 attributes)</a:t>
            </a:r>
          </a:p>
          <a:p>
            <a:pPr marL="514350" lvl="0" indent="-51435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6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230" y="1673691"/>
            <a:ext cx="11778557" cy="526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Language: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R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reading Excel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caret: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cross-validation and training models.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e1071: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SVM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Bootstrap resampling methods. </a:t>
            </a:r>
          </a:p>
          <a:p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Choosing Technologies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Mainly as per requirement of paper  work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tools for data manipulation and model training.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Suitability: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Well-suited for cross-validation tasks.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documentation and active user community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208230" y="983082"/>
            <a:ext cx="4119327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Technologies I used:</a:t>
            </a:r>
          </a:p>
        </p:txBody>
      </p:sp>
    </p:spTree>
    <p:extLst>
      <p:ext uri="{BB962C8B-B14F-4D97-AF65-F5344CB8AC3E}">
        <p14:creationId xmlns:p14="http://schemas.microsoft.com/office/powerpoint/2010/main" val="27613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721" y="1899010"/>
            <a:ext cx="11778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(number of folds):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4, 5 (varied for comparison).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with radial kernel (svmRadial)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 and Estimated Standard Deviation(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for (SVM)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208230" y="983082"/>
            <a:ext cx="7233719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Parameters I used: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208230" y="3868921"/>
            <a:ext cx="7233719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Configuration I used:</a:t>
            </a:r>
          </a:p>
        </p:txBody>
      </p:sp>
    </p:spTree>
    <p:extLst>
      <p:ext uri="{BB962C8B-B14F-4D97-AF65-F5344CB8AC3E}">
        <p14:creationId xmlns:p14="http://schemas.microsoft.com/office/powerpoint/2010/main" val="231351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449750"/>
            <a:ext cx="117785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dataset into K equal-sized folds.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third of the data are removed (S) and reserved for testing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two thirds on train dataset.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the process for K=3,4 &amp; 5 times.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Training: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standard K-fold CV.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Adjustment: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bias adjustment term using stability coefficients.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Estimation: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the initial risk estimate to obtain the debiased risk.</a:t>
            </a:r>
          </a:p>
          <a:p>
            <a:pPr>
              <a:lnSpc>
                <a:spcPct val="150000"/>
              </a:lnSpc>
            </a:pP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81481" y="792777"/>
            <a:ext cx="8269417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Methodology - Standard K-fold CV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81481" y="3680183"/>
            <a:ext cx="8353392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b="1" dirty="0"/>
              <a:t>Methodology – Biased Corrected K-fold CV</a:t>
            </a:r>
          </a:p>
        </p:txBody>
      </p:sp>
    </p:spTree>
    <p:extLst>
      <p:ext uri="{BB962C8B-B14F-4D97-AF65-F5344CB8AC3E}">
        <p14:creationId xmlns:p14="http://schemas.microsoft.com/office/powerpoint/2010/main" val="30717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92365" y="949756"/>
            <a:ext cx="9243588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Comparison - Standard &amp; Debiased K-fold CV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71788"/>
              </p:ext>
            </p:extLst>
          </p:nvPr>
        </p:nvGraphicFramePr>
        <p:xfrm>
          <a:off x="1729209" y="2374966"/>
          <a:ext cx="7227229" cy="2400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8561">
                  <a:extLst>
                    <a:ext uri="{9D8B030D-6E8A-4147-A177-3AD203B41FA5}">
                      <a16:colId xmlns:a16="http://schemas.microsoft.com/office/drawing/2014/main" val="268338101"/>
                    </a:ext>
                  </a:extLst>
                </a:gridCol>
                <a:gridCol w="2409334">
                  <a:extLst>
                    <a:ext uri="{9D8B030D-6E8A-4147-A177-3AD203B41FA5}">
                      <a16:colId xmlns:a16="http://schemas.microsoft.com/office/drawing/2014/main" val="1742045154"/>
                    </a:ext>
                  </a:extLst>
                </a:gridCol>
                <a:gridCol w="2409334">
                  <a:extLst>
                    <a:ext uri="{9D8B030D-6E8A-4147-A177-3AD203B41FA5}">
                      <a16:colId xmlns:a16="http://schemas.microsoft.com/office/drawing/2014/main" val="1476989551"/>
                    </a:ext>
                  </a:extLst>
                </a:gridCol>
              </a:tblGrid>
              <a:tr h="1200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REV; K=3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K=4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K=5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66.10(1.365)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65.66(1.921)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63.85(1.537)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64.42(10.57)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65.24(10.67)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63.72(10.62)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873825"/>
                  </a:ext>
                </a:extLst>
              </a:tr>
              <a:tr h="1200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EE; K=3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K=4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K=5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3.653(0.043)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3.397(0.133)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2.907(0.133)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3.454(9.026)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3.329(9.029)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3.186(8.971)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2226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00586"/>
              </p:ext>
            </p:extLst>
          </p:nvPr>
        </p:nvGraphicFramePr>
        <p:xfrm>
          <a:off x="1828797" y="5596825"/>
          <a:ext cx="7227229" cy="1176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8561">
                  <a:extLst>
                    <a:ext uri="{9D8B030D-6E8A-4147-A177-3AD203B41FA5}">
                      <a16:colId xmlns:a16="http://schemas.microsoft.com/office/drawing/2014/main" val="186278180"/>
                    </a:ext>
                  </a:extLst>
                </a:gridCol>
                <a:gridCol w="2409334">
                  <a:extLst>
                    <a:ext uri="{9D8B030D-6E8A-4147-A177-3AD203B41FA5}">
                      <a16:colId xmlns:a16="http://schemas.microsoft.com/office/drawing/2014/main" val="3158907094"/>
                    </a:ext>
                  </a:extLst>
                </a:gridCol>
                <a:gridCol w="2409334">
                  <a:extLst>
                    <a:ext uri="{9D8B030D-6E8A-4147-A177-3AD203B41FA5}">
                      <a16:colId xmlns:a16="http://schemas.microsoft.com/office/drawing/2014/main" val="332992827"/>
                    </a:ext>
                  </a:extLst>
                </a:gridCol>
              </a:tblGrid>
              <a:tr h="1176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RS; K=3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K=4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K=5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0.132(0.497)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0.134(0.498)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0.134(0.497)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0.132(0.497)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0.134(0.498)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0.134(0.497)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82167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92365" y="1662361"/>
            <a:ext cx="5882922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Regression Datasets- MSE(SD)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92365" y="4875365"/>
            <a:ext cx="7720776" cy="6906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Classification Datasets- Hinge Loss(SD)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5953" y="2936373"/>
            <a:ext cx="26598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Biased corrected K-fold  gave a little higher, but more accurate, estimate of risk as compare to papers result. 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12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5174" y="-16859"/>
            <a:ext cx="4826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5637" y="1196956"/>
            <a:ext cx="1880720" cy="2539707"/>
            <a:chOff x="477739" y="566564"/>
            <a:chExt cx="2372804" cy="3170099"/>
          </a:xfrm>
        </p:grpSpPr>
        <p:sp>
          <p:nvSpPr>
            <p:cNvPr id="12" name="Chord 11"/>
            <p:cNvSpPr/>
            <p:nvPr/>
          </p:nvSpPr>
          <p:spPr>
            <a:xfrm>
              <a:off x="477739" y="1117597"/>
              <a:ext cx="2372804" cy="2381545"/>
            </a:xfrm>
            <a:prstGeom prst="chord">
              <a:avLst>
                <a:gd name="adj1" fmla="val 2700000"/>
                <a:gd name="adj2" fmla="val 17154495"/>
              </a:avLst>
            </a:prstGeom>
            <a:solidFill>
              <a:srgbClr val="154396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0827" y="566564"/>
              <a:ext cx="66281" cy="31700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0" b="0" cap="none" spc="0" dirty="0">
                  <a:ln w="0"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043422" y="1172889"/>
            <a:ext cx="9594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Biasness: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Biasness in ML models, leading to lack of transparency, unfair results &amp; minimizes the performances of models.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Assumptions: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bias in K-fold CV can lead to unreliable and unstable risk estimates under general stability assumptions.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66" r="89844">
                        <a14:backgroundMark x1="30273" y1="3320" x2="19922" y2="11914"/>
                        <a14:backgroundMark x1="25586" y1="9375" x2="41406" y2="10156"/>
                        <a14:backgroundMark x1="35547" y1="6055" x2="42188" y2="7227"/>
                        <a14:backgroundMark x1="42188" y1="7422" x2="47852" y2="12109"/>
                        <a14:backgroundMark x1="44336" y1="13477" x2="44336" y2="15039"/>
                        <a14:backgroundMark x1="44727" y1="15625" x2="48828" y2="17383"/>
                        <a14:backgroundMark x1="48828" y1="17383" x2="49219" y2="22461"/>
                        <a14:backgroundMark x1="49219" y1="21680" x2="43164" y2="26563"/>
                        <a14:backgroundMark x1="43359" y1="26563" x2="45703" y2="30469"/>
                        <a14:backgroundMark x1="44336" y1="32227" x2="35938" y2="34375"/>
                        <a14:backgroundMark x1="35352" y1="34961" x2="31055" y2="38867"/>
                        <a14:backgroundMark x1="31055" y1="38867" x2="23828" y2="35352"/>
                        <a14:backgroundMark x1="24414" y1="34375" x2="19727" y2="35352"/>
                        <a14:backgroundMark x1="19727" y1="34766" x2="18555" y2="28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58" y="4068412"/>
            <a:ext cx="2050471" cy="20504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32588" y="4385890"/>
            <a:ext cx="95085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in risk estimates: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risk estimate does not behave correctly &amp; inconsistent so need for a biased corrected version of K-fold CV that addresses the bias introduced by the model's stability properties.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3359" l="5078" r="55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86" t="90" r="47806" b="58102"/>
          <a:stretch/>
        </p:blipFill>
        <p:spPr>
          <a:xfrm>
            <a:off x="10150213" y="4068412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92364" y="897296"/>
            <a:ext cx="6561933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REV – Training &amp; Testing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2" y="1953030"/>
            <a:ext cx="5658415" cy="4549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95" y="1953030"/>
            <a:ext cx="5050599" cy="45492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62525" y="1049738"/>
            <a:ext cx="4861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Biased corrected K-fold  gave a little higher, but more accurate, estimate of risk. 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6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92364" y="897296"/>
            <a:ext cx="6561933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EE – Training &amp; Testing Loss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2" y="1692424"/>
            <a:ext cx="5159817" cy="4921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64" y="1692424"/>
            <a:ext cx="4974879" cy="49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5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92364" y="897296"/>
            <a:ext cx="6561933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RS – Training &amp; Testing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0" y="1789175"/>
            <a:ext cx="4895680" cy="4895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14" y="1789176"/>
            <a:ext cx="532044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Reimplementation of K-fold Cross-Validation with Bias Correction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92365" y="897296"/>
            <a:ext cx="2551248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Conclusion: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805758" y="1954760"/>
            <a:ext cx="864304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debiased K-fold CV gives a little higher, but more accurate, estimate of risk.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values of K decrease the bias of the K-fold CV.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values for bias-corrected k-fold cross-validation are slightly lower than those for k-fold cross-validation across all values of k.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corrected K-Fold showed lower generalization risk estimates.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DEEDC-55E0-D27C-6D0B-E2078833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4558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21D1F-73A6-64DF-62D8-4B434DF734C4}"/>
              </a:ext>
            </a:extLst>
          </p:cNvPr>
          <p:cNvSpPr/>
          <p:nvPr/>
        </p:nvSpPr>
        <p:spPr>
          <a:xfrm>
            <a:off x="0" y="612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077129-D4A1-6D60-6FCE-3CEF4F992F97}"/>
              </a:ext>
            </a:extLst>
          </p:cNvPr>
          <p:cNvSpPr/>
          <p:nvPr/>
        </p:nvSpPr>
        <p:spPr>
          <a:xfrm>
            <a:off x="3620300" y="17787"/>
            <a:ext cx="49514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D56346-3343-41B9-E309-40E749498561}"/>
              </a:ext>
            </a:extLst>
          </p:cNvPr>
          <p:cNvSpPr/>
          <p:nvPr/>
        </p:nvSpPr>
        <p:spPr>
          <a:xfrm>
            <a:off x="3312467" y="3804102"/>
            <a:ext cx="7422035" cy="1146192"/>
          </a:xfrm>
          <a:custGeom>
            <a:avLst/>
            <a:gdLst>
              <a:gd name="connsiteX0" fmla="*/ 0 w 7103330"/>
              <a:gd name="connsiteY0" fmla="*/ 0 h 1548004"/>
              <a:gd name="connsiteX1" fmla="*/ 7103330 w 7103330"/>
              <a:gd name="connsiteY1" fmla="*/ 0 h 1548004"/>
              <a:gd name="connsiteX2" fmla="*/ 7103330 w 7103330"/>
              <a:gd name="connsiteY2" fmla="*/ 1548004 h 1548004"/>
              <a:gd name="connsiteX3" fmla="*/ 0 w 7103330"/>
              <a:gd name="connsiteY3" fmla="*/ 1548004 h 1548004"/>
              <a:gd name="connsiteX4" fmla="*/ 0 w 7103330"/>
              <a:gd name="connsiteY4" fmla="*/ 0 h 154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3330" h="1548004">
                <a:moveTo>
                  <a:pt x="0" y="0"/>
                </a:moveTo>
                <a:lnTo>
                  <a:pt x="7103330" y="0"/>
                </a:lnTo>
                <a:lnTo>
                  <a:pt x="7103330" y="1548004"/>
                </a:lnTo>
                <a:lnTo>
                  <a:pt x="0" y="154800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729" tIns="60960" rIns="60960" bIns="60960" numCol="1" spcCol="1270" anchor="ctr" anchorCtr="0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Refine the debiasing approach in order to increase the general improvement and efficiency.</a:t>
            </a:r>
            <a:r>
              <a:rPr lang="en-US" dirty="0"/>
              <a:t>​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4587819" y="-277913"/>
            <a:ext cx="15322320" cy="7293488"/>
            <a:chOff x="-3940657" y="260721"/>
            <a:chExt cx="15322320" cy="7293488"/>
          </a:xfrm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F0AD2577-E5A9-DD9F-BC5A-489EBDB381F4}"/>
                </a:ext>
              </a:extLst>
            </p:cNvPr>
            <p:cNvSpPr/>
            <p:nvPr/>
          </p:nvSpPr>
          <p:spPr>
            <a:xfrm>
              <a:off x="-3940657" y="260721"/>
              <a:ext cx="7293488" cy="7293488"/>
            </a:xfrm>
            <a:prstGeom prst="blockArc">
              <a:avLst>
                <a:gd name="adj1" fmla="val 18900000"/>
                <a:gd name="adj2" fmla="val 2700000"/>
                <a:gd name="adj3" fmla="val 296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374225-8AED-8E90-9553-FB5495B9D852}"/>
                </a:ext>
              </a:extLst>
            </p:cNvPr>
            <p:cNvSpPr/>
            <p:nvPr/>
          </p:nvSpPr>
          <p:spPr>
            <a:xfrm>
              <a:off x="3715788" y="1972241"/>
              <a:ext cx="7665875" cy="1548004"/>
            </a:xfrm>
            <a:custGeom>
              <a:avLst/>
              <a:gdLst>
                <a:gd name="connsiteX0" fmla="*/ 0 w 7103330"/>
                <a:gd name="connsiteY0" fmla="*/ 0 h 1548004"/>
                <a:gd name="connsiteX1" fmla="*/ 7103330 w 7103330"/>
                <a:gd name="connsiteY1" fmla="*/ 0 h 1548004"/>
                <a:gd name="connsiteX2" fmla="*/ 7103330 w 7103330"/>
                <a:gd name="connsiteY2" fmla="*/ 1548004 h 1548004"/>
                <a:gd name="connsiteX3" fmla="*/ 0 w 7103330"/>
                <a:gd name="connsiteY3" fmla="*/ 1548004 h 1548004"/>
                <a:gd name="connsiteX4" fmla="*/ 0 w 7103330"/>
                <a:gd name="connsiteY4" fmla="*/ 0 h 154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330" h="1548004">
                  <a:moveTo>
                    <a:pt x="0" y="0"/>
                  </a:moveTo>
                  <a:lnTo>
                    <a:pt x="7103330" y="0"/>
                  </a:lnTo>
                  <a:lnTo>
                    <a:pt x="7103330" y="1548004"/>
                  </a:lnTo>
                  <a:lnTo>
                    <a:pt x="0" y="1548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8729" tIns="60960" rIns="60960" bIns="6096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Further Testing: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larger and more complex datasets it is completely relevant to apply the debiased K-fold CV</a:t>
              </a:r>
              <a:endParaRPr lang="x-none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E4D6FF-D5A8-5D9E-0857-6B0F92F48994}"/>
                </a:ext>
              </a:extLst>
            </p:cNvPr>
            <p:cNvSpPr/>
            <p:nvPr/>
          </p:nvSpPr>
          <p:spPr>
            <a:xfrm>
              <a:off x="2166908" y="1778741"/>
              <a:ext cx="1935005" cy="19350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E1A8DC-9A0B-AF19-EB1E-50AB55C8A01E}"/>
                </a:ext>
              </a:extLst>
            </p:cNvPr>
            <p:cNvSpPr/>
            <p:nvPr/>
          </p:nvSpPr>
          <p:spPr>
            <a:xfrm>
              <a:off x="2166908" y="4101181"/>
              <a:ext cx="1935005" cy="193500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C9D56346-3343-41B9-E309-40E749498561}"/>
              </a:ext>
            </a:extLst>
          </p:cNvPr>
          <p:cNvSpPr/>
          <p:nvPr/>
        </p:nvSpPr>
        <p:spPr>
          <a:xfrm>
            <a:off x="3226568" y="5208964"/>
            <a:ext cx="7365649" cy="982314"/>
          </a:xfrm>
          <a:custGeom>
            <a:avLst/>
            <a:gdLst>
              <a:gd name="connsiteX0" fmla="*/ 0 w 7103330"/>
              <a:gd name="connsiteY0" fmla="*/ 0 h 1548004"/>
              <a:gd name="connsiteX1" fmla="*/ 7103330 w 7103330"/>
              <a:gd name="connsiteY1" fmla="*/ 0 h 1548004"/>
              <a:gd name="connsiteX2" fmla="*/ 7103330 w 7103330"/>
              <a:gd name="connsiteY2" fmla="*/ 1548004 h 1548004"/>
              <a:gd name="connsiteX3" fmla="*/ 0 w 7103330"/>
              <a:gd name="connsiteY3" fmla="*/ 1548004 h 1548004"/>
              <a:gd name="connsiteX4" fmla="*/ 0 w 7103330"/>
              <a:gd name="connsiteY4" fmla="*/ 0 h 154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3330" h="1548004">
                <a:moveTo>
                  <a:pt x="0" y="0"/>
                </a:moveTo>
                <a:lnTo>
                  <a:pt x="7103330" y="0"/>
                </a:lnTo>
                <a:lnTo>
                  <a:pt x="7103330" y="1548004"/>
                </a:lnTo>
                <a:lnTo>
                  <a:pt x="0" y="154800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729" tIns="60960" rIns="60960" bIns="60960" numCol="1" spcCol="1270" anchor="ctr" anchorCtr="0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 the applications of debiased method to other type of stable learning algorithms and tasks. ​</a:t>
            </a:r>
          </a:p>
        </p:txBody>
      </p:sp>
    </p:spTree>
    <p:extLst>
      <p:ext uri="{BB962C8B-B14F-4D97-AF65-F5344CB8AC3E}">
        <p14:creationId xmlns:p14="http://schemas.microsoft.com/office/powerpoint/2010/main" val="128135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572" y="1235884"/>
            <a:ext cx="11163993" cy="369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Do you have any question?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Attia Maqbool (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a.maqbool2@studenti.unipi.it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Amir Hassan (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a.hassan29@studenti.unipi.it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Tolgonai</a:t>
            </a:r>
            <a:r>
              <a:rPr lang="en-US" sz="2000" dirty="0"/>
              <a:t> </a:t>
            </a:r>
            <a:r>
              <a:rPr lang="en-US" sz="2000" dirty="0" err="1"/>
              <a:t>Nasibek</a:t>
            </a:r>
            <a:r>
              <a:rPr lang="en-US" sz="2000" dirty="0"/>
              <a:t> </a:t>
            </a:r>
            <a:r>
              <a:rPr lang="en-US" sz="2000" dirty="0" err="1"/>
              <a:t>Kyzy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t.nasipbekkyzy@studenti.unipi.it</a:t>
            </a:r>
            <a:r>
              <a:rPr lang="en-US" sz="2000" dirty="0"/>
              <a:t>)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41AE1-C31F-A0E3-35E2-85714816EB1E}"/>
              </a:ext>
            </a:extLst>
          </p:cNvPr>
          <p:cNvSpPr txBox="1"/>
          <p:nvPr/>
        </p:nvSpPr>
        <p:spPr>
          <a:xfrm>
            <a:off x="5131837" y="4161454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masis MT Pro Black" panose="020F05020202040302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096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A16EF4E-28DA-46E3-9B05-F0492E608D9D}"/>
              </a:ext>
            </a:extLst>
          </p:cNvPr>
          <p:cNvGrpSpPr/>
          <p:nvPr/>
        </p:nvGrpSpPr>
        <p:grpSpPr>
          <a:xfrm rot="16200000">
            <a:off x="4835829" y="3653186"/>
            <a:ext cx="1018459" cy="1286559"/>
            <a:chOff x="6784763" y="2169880"/>
            <a:chExt cx="1662830" cy="1756652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622213-F7D9-474E-ADA5-15859150FF26}"/>
                </a:ext>
              </a:extLst>
            </p:cNvPr>
            <p:cNvSpPr/>
            <p:nvPr/>
          </p:nvSpPr>
          <p:spPr>
            <a:xfrm rot="16200000">
              <a:off x="7708906" y="1819533"/>
              <a:ext cx="388339" cy="1089034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row: Left 1">
              <a:extLst>
                <a:ext uri="{FF2B5EF4-FFF2-40B4-BE49-F238E27FC236}">
                  <a16:creationId xmlns:a16="http://schemas.microsoft.com/office/drawing/2014/main" id="{444601CD-51F8-4FEC-AA83-66BE45FF0354}"/>
                </a:ext>
              </a:extLst>
            </p:cNvPr>
            <p:cNvSpPr/>
            <p:nvPr/>
          </p:nvSpPr>
          <p:spPr>
            <a:xfrm rot="5400000" flipH="1">
              <a:off x="6294410" y="2660234"/>
              <a:ext cx="1756651" cy="775945"/>
            </a:xfrm>
            <a:custGeom>
              <a:avLst/>
              <a:gdLst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31051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812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22123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32209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5150" h="1371600">
                  <a:moveTo>
                    <a:pt x="0" y="685800"/>
                  </a:moveTo>
                  <a:lnTo>
                    <a:pt x="1028700" y="0"/>
                  </a:lnTo>
                  <a:lnTo>
                    <a:pt x="1028700" y="342900"/>
                  </a:lnTo>
                  <a:lnTo>
                    <a:pt x="3105150" y="342900"/>
                  </a:lnTo>
                  <a:lnTo>
                    <a:pt x="2332209" y="1028700"/>
                  </a:lnTo>
                  <a:lnTo>
                    <a:pt x="1028700" y="1028700"/>
                  </a:lnTo>
                  <a:lnTo>
                    <a:pt x="1028700" y="1371600"/>
                  </a:lnTo>
                  <a:lnTo>
                    <a:pt x="0" y="6858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67377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120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4891" y="17787"/>
            <a:ext cx="27222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399" y="1200060"/>
            <a:ext cx="535902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To investigate the efficiency of K-fold cross-validation and its bias corrected version for estimating the generalization risk of a learning algorithm.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5793" y="4811609"/>
            <a:ext cx="6396827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performance or risk estimating of standard K-Fold &amp; Biased corrected K-Fold.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reliability of cross-validation as a model evaluation technique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0800000" flipV="1">
            <a:off x="4091274" y="3843255"/>
            <a:ext cx="24690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97008" y="2719865"/>
            <a:ext cx="2028441" cy="2096053"/>
            <a:chOff x="10446300" y="2712318"/>
            <a:chExt cx="1411941" cy="1506071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17" name="Oval 16"/>
            <p:cNvSpPr/>
            <p:nvPr/>
          </p:nvSpPr>
          <p:spPr>
            <a:xfrm>
              <a:off x="10446300" y="2712318"/>
              <a:ext cx="1411941" cy="1506071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552843" y="2858241"/>
              <a:ext cx="1198854" cy="1214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675543" y="2987981"/>
              <a:ext cx="953453" cy="9547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796927" y="3109282"/>
              <a:ext cx="710683" cy="7121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964009" y="3257498"/>
              <a:ext cx="376518" cy="43777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5400000" flipV="1">
            <a:off x="1827019" y="2734859"/>
            <a:ext cx="1082600" cy="1074951"/>
            <a:chOff x="3921863" y="1877617"/>
            <a:chExt cx="2444546" cy="2278204"/>
          </a:xfrm>
          <a:solidFill>
            <a:srgbClr val="BA97E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1976CD-E2E1-45DD-A97F-369224C079F1}"/>
                </a:ext>
              </a:extLst>
            </p:cNvPr>
            <p:cNvSpPr/>
            <p:nvPr/>
          </p:nvSpPr>
          <p:spPr>
            <a:xfrm rot="16200000">
              <a:off x="5262555" y="1277555"/>
              <a:ext cx="503638" cy="170407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row: Left 1">
              <a:extLst>
                <a:ext uri="{FF2B5EF4-FFF2-40B4-BE49-F238E27FC236}">
                  <a16:creationId xmlns:a16="http://schemas.microsoft.com/office/drawing/2014/main" id="{420D825D-0889-4C41-883D-F6976834B598}"/>
                </a:ext>
              </a:extLst>
            </p:cNvPr>
            <p:cNvSpPr/>
            <p:nvPr/>
          </p:nvSpPr>
          <p:spPr>
            <a:xfrm rot="5400000" flipH="1">
              <a:off x="3285924" y="2513556"/>
              <a:ext cx="2278204" cy="1006325"/>
            </a:xfrm>
            <a:custGeom>
              <a:avLst/>
              <a:gdLst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31051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812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22123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32209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5150" h="1371600">
                  <a:moveTo>
                    <a:pt x="0" y="685800"/>
                  </a:moveTo>
                  <a:lnTo>
                    <a:pt x="1028700" y="0"/>
                  </a:lnTo>
                  <a:lnTo>
                    <a:pt x="1028700" y="342900"/>
                  </a:lnTo>
                  <a:lnTo>
                    <a:pt x="3105150" y="342900"/>
                  </a:lnTo>
                  <a:lnTo>
                    <a:pt x="2332209" y="1028700"/>
                  </a:lnTo>
                  <a:lnTo>
                    <a:pt x="1028700" y="1028700"/>
                  </a:lnTo>
                  <a:lnTo>
                    <a:pt x="1028700" y="1371600"/>
                  </a:lnTo>
                  <a:lnTo>
                    <a:pt x="0" y="6858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16EF4E-28DA-46E3-9B05-F0492E608D9D}"/>
              </a:ext>
            </a:extLst>
          </p:cNvPr>
          <p:cNvGrpSpPr/>
          <p:nvPr/>
        </p:nvGrpSpPr>
        <p:grpSpPr>
          <a:xfrm rot="16200000" flipH="1">
            <a:off x="7675535" y="2701523"/>
            <a:ext cx="1064485" cy="1118896"/>
            <a:chOff x="6784763" y="2169880"/>
            <a:chExt cx="1662830" cy="1756652"/>
          </a:xfrm>
          <a:solidFill>
            <a:srgbClr val="007AD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8622213-F7D9-474E-ADA5-15859150FF26}"/>
                </a:ext>
              </a:extLst>
            </p:cNvPr>
            <p:cNvSpPr/>
            <p:nvPr/>
          </p:nvSpPr>
          <p:spPr>
            <a:xfrm rot="16200000">
              <a:off x="7708906" y="1819533"/>
              <a:ext cx="388339" cy="1089034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 1">
              <a:extLst>
                <a:ext uri="{FF2B5EF4-FFF2-40B4-BE49-F238E27FC236}">
                  <a16:creationId xmlns:a16="http://schemas.microsoft.com/office/drawing/2014/main" id="{444601CD-51F8-4FEC-AA83-66BE45FF0354}"/>
                </a:ext>
              </a:extLst>
            </p:cNvPr>
            <p:cNvSpPr/>
            <p:nvPr/>
          </p:nvSpPr>
          <p:spPr>
            <a:xfrm rot="5400000" flipH="1">
              <a:off x="6294410" y="2660234"/>
              <a:ext cx="1756651" cy="775945"/>
            </a:xfrm>
            <a:custGeom>
              <a:avLst/>
              <a:gdLst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31051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812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22123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32209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5150" h="1371600">
                  <a:moveTo>
                    <a:pt x="0" y="685800"/>
                  </a:moveTo>
                  <a:lnTo>
                    <a:pt x="1028700" y="0"/>
                  </a:lnTo>
                  <a:lnTo>
                    <a:pt x="1028700" y="342900"/>
                  </a:lnTo>
                  <a:lnTo>
                    <a:pt x="3105150" y="342900"/>
                  </a:lnTo>
                  <a:lnTo>
                    <a:pt x="2332209" y="1028700"/>
                  </a:lnTo>
                  <a:lnTo>
                    <a:pt x="1028700" y="1028700"/>
                  </a:lnTo>
                  <a:lnTo>
                    <a:pt x="1028700" y="1371600"/>
                  </a:lnTo>
                  <a:lnTo>
                    <a:pt x="0" y="6858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162726" y="3493871"/>
            <a:ext cx="10848499" cy="597896"/>
          </a:xfrm>
          <a:prstGeom prst="rightArrow">
            <a:avLst>
              <a:gd name="adj1" fmla="val 36505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60568" y="3034856"/>
            <a:ext cx="4154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88579" y="1051659"/>
            <a:ext cx="50331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these techniques to offer a more efficient method of predicting risk for any machine learning algorithm when algorithmic stability is presumed.</a:t>
            </a:r>
          </a:p>
        </p:txBody>
      </p:sp>
      <p:sp>
        <p:nvSpPr>
          <p:cNvPr id="36" name="Rectangle 35"/>
          <p:cNvSpPr/>
          <p:nvPr/>
        </p:nvSpPr>
        <p:spPr>
          <a:xfrm rot="10800000" flipV="1">
            <a:off x="6917139" y="3051511"/>
            <a:ext cx="24690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4" grpId="0" animBg="1"/>
      <p:bldP spid="9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>
          <a:extLst>
            <a:ext uri="{FF2B5EF4-FFF2-40B4-BE49-F238E27FC236}">
              <a16:creationId xmlns:a16="http://schemas.microsoft.com/office/drawing/2014/main" id="{831ED300-64E6-5E32-AA82-3FDA44F5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2709D5D-4BBA-64DC-D8CD-FC3B46D011A2}"/>
              </a:ext>
            </a:extLst>
          </p:cNvPr>
          <p:cNvGrpSpPr/>
          <p:nvPr/>
        </p:nvGrpSpPr>
        <p:grpSpPr>
          <a:xfrm>
            <a:off x="9443397" y="5038965"/>
            <a:ext cx="2187691" cy="1674872"/>
            <a:chOff x="5447964" y="3586347"/>
            <a:chExt cx="1640768" cy="1256154"/>
          </a:xfrm>
        </p:grpSpPr>
        <p:sp>
          <p:nvSpPr>
            <p:cNvPr id="1456" name="Google Shape;1456;p46">
              <a:extLst>
                <a:ext uri="{FF2B5EF4-FFF2-40B4-BE49-F238E27FC236}">
                  <a16:creationId xmlns:a16="http://schemas.microsoft.com/office/drawing/2014/main" id="{C9EE97E3-8B11-157A-9FC0-FB4988DD9381}"/>
                </a:ext>
              </a:extLst>
            </p:cNvPr>
            <p:cNvSpPr/>
            <p:nvPr/>
          </p:nvSpPr>
          <p:spPr>
            <a:xfrm flipH="1">
              <a:off x="6779364" y="3914893"/>
              <a:ext cx="309368" cy="308878"/>
            </a:xfrm>
            <a:custGeom>
              <a:avLst/>
              <a:gdLst/>
              <a:ahLst/>
              <a:cxnLst/>
              <a:rect l="l" t="t" r="r" b="b"/>
              <a:pathLst>
                <a:path w="7299" h="7287" extrusionOk="0">
                  <a:moveTo>
                    <a:pt x="3655" y="0"/>
                  </a:moveTo>
                  <a:cubicBezTo>
                    <a:pt x="1631" y="0"/>
                    <a:pt x="0" y="1631"/>
                    <a:pt x="0" y="3643"/>
                  </a:cubicBezTo>
                  <a:cubicBezTo>
                    <a:pt x="0" y="5656"/>
                    <a:pt x="1631" y="7287"/>
                    <a:pt x="3655" y="7287"/>
                  </a:cubicBezTo>
                  <a:cubicBezTo>
                    <a:pt x="5667" y="7287"/>
                    <a:pt x="7299" y="5656"/>
                    <a:pt x="7299" y="3643"/>
                  </a:cubicBezTo>
                  <a:cubicBezTo>
                    <a:pt x="7299" y="1631"/>
                    <a:pt x="5667" y="0"/>
                    <a:pt x="3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8" name="Google Shape;1458;p46">
              <a:extLst>
                <a:ext uri="{FF2B5EF4-FFF2-40B4-BE49-F238E27FC236}">
                  <a16:creationId xmlns:a16="http://schemas.microsoft.com/office/drawing/2014/main" id="{AA472891-24C5-5AFC-F261-0E23E94C6EDD}"/>
                </a:ext>
              </a:extLst>
            </p:cNvPr>
            <p:cNvSpPr/>
            <p:nvPr/>
          </p:nvSpPr>
          <p:spPr>
            <a:xfrm>
              <a:off x="5670527" y="3586347"/>
              <a:ext cx="1033558" cy="1033111"/>
            </a:xfrm>
            <a:custGeom>
              <a:avLst/>
              <a:gdLst/>
              <a:ahLst/>
              <a:cxnLst/>
              <a:rect l="l" t="t" r="r" b="b"/>
              <a:pathLst>
                <a:path w="24385" h="24373" extrusionOk="0">
                  <a:moveTo>
                    <a:pt x="12192" y="0"/>
                  </a:moveTo>
                  <a:cubicBezTo>
                    <a:pt x="5454" y="0"/>
                    <a:pt x="0" y="5453"/>
                    <a:pt x="0" y="12180"/>
                  </a:cubicBezTo>
                  <a:cubicBezTo>
                    <a:pt x="0" y="18919"/>
                    <a:pt x="5454" y="24372"/>
                    <a:pt x="12192" y="24372"/>
                  </a:cubicBezTo>
                  <a:cubicBezTo>
                    <a:pt x="18919" y="24372"/>
                    <a:pt x="24384" y="18919"/>
                    <a:pt x="24384" y="12180"/>
                  </a:cubicBezTo>
                  <a:cubicBezTo>
                    <a:pt x="24384" y="5453"/>
                    <a:pt x="18919" y="0"/>
                    <a:pt x="12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4" name="Google Shape;1464;p46">
              <a:extLst>
                <a:ext uri="{FF2B5EF4-FFF2-40B4-BE49-F238E27FC236}">
                  <a16:creationId xmlns:a16="http://schemas.microsoft.com/office/drawing/2014/main" id="{77377798-695C-B38B-86FA-FE47D86588B8}"/>
                </a:ext>
              </a:extLst>
            </p:cNvPr>
            <p:cNvSpPr/>
            <p:nvPr/>
          </p:nvSpPr>
          <p:spPr>
            <a:xfrm>
              <a:off x="5447964" y="4092030"/>
              <a:ext cx="1478685" cy="750471"/>
            </a:xfrm>
            <a:custGeom>
              <a:avLst/>
              <a:gdLst/>
              <a:ahLst/>
              <a:cxnLst/>
              <a:rect l="l" t="t" r="r" b="b"/>
              <a:pathLst>
                <a:path w="34887" h="17705" extrusionOk="0">
                  <a:moveTo>
                    <a:pt x="1" y="0"/>
                  </a:moveTo>
                  <a:lnTo>
                    <a:pt x="1" y="262"/>
                  </a:lnTo>
                  <a:cubicBezTo>
                    <a:pt x="1" y="9870"/>
                    <a:pt x="7823" y="17705"/>
                    <a:pt x="17443" y="17705"/>
                  </a:cubicBezTo>
                  <a:cubicBezTo>
                    <a:pt x="27052" y="17705"/>
                    <a:pt x="34886" y="9870"/>
                    <a:pt x="34886" y="262"/>
                  </a:cubicBezTo>
                  <a:lnTo>
                    <a:pt x="34886" y="0"/>
                  </a:lnTo>
                  <a:lnTo>
                    <a:pt x="34172" y="0"/>
                  </a:lnTo>
                  <a:lnTo>
                    <a:pt x="34172" y="262"/>
                  </a:lnTo>
                  <a:cubicBezTo>
                    <a:pt x="34172" y="9489"/>
                    <a:pt x="26671" y="16990"/>
                    <a:pt x="17443" y="16990"/>
                  </a:cubicBezTo>
                  <a:cubicBezTo>
                    <a:pt x="8216" y="16990"/>
                    <a:pt x="715" y="9489"/>
                    <a:pt x="715" y="2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4" name="Google Shape;1474;p46">
              <a:extLst>
                <a:ext uri="{FF2B5EF4-FFF2-40B4-BE49-F238E27FC236}">
                  <a16:creationId xmlns:a16="http://schemas.microsoft.com/office/drawing/2014/main" id="{BF05CEFA-B14C-C43E-912E-87F60B730000}"/>
                </a:ext>
              </a:extLst>
            </p:cNvPr>
            <p:cNvSpPr/>
            <p:nvPr/>
          </p:nvSpPr>
          <p:spPr>
            <a:xfrm>
              <a:off x="5865038" y="3883049"/>
              <a:ext cx="629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600" b="1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3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073A52-71B2-C1DA-648F-44D10181DE4C}"/>
              </a:ext>
            </a:extLst>
          </p:cNvPr>
          <p:cNvGrpSpPr/>
          <p:nvPr/>
        </p:nvGrpSpPr>
        <p:grpSpPr>
          <a:xfrm>
            <a:off x="5842980" y="5038965"/>
            <a:ext cx="2253468" cy="1674872"/>
            <a:chOff x="3856322" y="3586347"/>
            <a:chExt cx="1690101" cy="1256154"/>
          </a:xfrm>
        </p:grpSpPr>
        <p:sp>
          <p:nvSpPr>
            <p:cNvPr id="1463" name="Google Shape;1463;p46">
              <a:extLst>
                <a:ext uri="{FF2B5EF4-FFF2-40B4-BE49-F238E27FC236}">
                  <a16:creationId xmlns:a16="http://schemas.microsoft.com/office/drawing/2014/main" id="{491B8DFE-6FF1-D351-CE0C-615E1F5684F3}"/>
                </a:ext>
              </a:extLst>
            </p:cNvPr>
            <p:cNvSpPr/>
            <p:nvPr/>
          </p:nvSpPr>
          <p:spPr>
            <a:xfrm>
              <a:off x="3856322" y="4092030"/>
              <a:ext cx="1478643" cy="750471"/>
            </a:xfrm>
            <a:custGeom>
              <a:avLst/>
              <a:gdLst/>
              <a:ahLst/>
              <a:cxnLst/>
              <a:rect l="l" t="t" r="r" b="b"/>
              <a:pathLst>
                <a:path w="34886" h="17705" extrusionOk="0">
                  <a:moveTo>
                    <a:pt x="0" y="0"/>
                  </a:moveTo>
                  <a:lnTo>
                    <a:pt x="0" y="262"/>
                  </a:lnTo>
                  <a:cubicBezTo>
                    <a:pt x="0" y="9870"/>
                    <a:pt x="7835" y="17705"/>
                    <a:pt x="17443" y="17705"/>
                  </a:cubicBezTo>
                  <a:cubicBezTo>
                    <a:pt x="27063" y="17705"/>
                    <a:pt x="34886" y="9870"/>
                    <a:pt x="34886" y="262"/>
                  </a:cubicBezTo>
                  <a:lnTo>
                    <a:pt x="34886" y="0"/>
                  </a:lnTo>
                  <a:lnTo>
                    <a:pt x="34171" y="0"/>
                  </a:lnTo>
                  <a:lnTo>
                    <a:pt x="34171" y="262"/>
                  </a:lnTo>
                  <a:cubicBezTo>
                    <a:pt x="34171" y="9489"/>
                    <a:pt x="26670" y="16990"/>
                    <a:pt x="17443" y="16990"/>
                  </a:cubicBezTo>
                  <a:cubicBezTo>
                    <a:pt x="8216" y="16990"/>
                    <a:pt x="715" y="9489"/>
                    <a:pt x="715" y="2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7" name="Google Shape;1467;p46">
              <a:extLst>
                <a:ext uri="{FF2B5EF4-FFF2-40B4-BE49-F238E27FC236}">
                  <a16:creationId xmlns:a16="http://schemas.microsoft.com/office/drawing/2014/main" id="{A368BA1A-A031-B3A5-BB2F-F60FBBDBD227}"/>
                </a:ext>
              </a:extLst>
            </p:cNvPr>
            <p:cNvSpPr/>
            <p:nvPr/>
          </p:nvSpPr>
          <p:spPr>
            <a:xfrm>
              <a:off x="5237013" y="3914893"/>
              <a:ext cx="309410" cy="308878"/>
            </a:xfrm>
            <a:custGeom>
              <a:avLst/>
              <a:gdLst/>
              <a:ahLst/>
              <a:cxnLst/>
              <a:rect l="l" t="t" r="r" b="b"/>
              <a:pathLst>
                <a:path w="7300" h="7287" extrusionOk="0">
                  <a:moveTo>
                    <a:pt x="3656" y="0"/>
                  </a:moveTo>
                  <a:cubicBezTo>
                    <a:pt x="1632" y="0"/>
                    <a:pt x="1" y="1631"/>
                    <a:pt x="1" y="3643"/>
                  </a:cubicBezTo>
                  <a:cubicBezTo>
                    <a:pt x="1" y="5656"/>
                    <a:pt x="1632" y="7287"/>
                    <a:pt x="3656" y="7287"/>
                  </a:cubicBezTo>
                  <a:cubicBezTo>
                    <a:pt x="5668" y="7287"/>
                    <a:pt x="7300" y="5656"/>
                    <a:pt x="7300" y="3643"/>
                  </a:cubicBezTo>
                  <a:cubicBezTo>
                    <a:pt x="7300" y="1631"/>
                    <a:pt x="5668" y="0"/>
                    <a:pt x="3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0" name="Google Shape;1470;p46">
              <a:extLst>
                <a:ext uri="{FF2B5EF4-FFF2-40B4-BE49-F238E27FC236}">
                  <a16:creationId xmlns:a16="http://schemas.microsoft.com/office/drawing/2014/main" id="{C7E9FDC7-BF66-683A-3D05-7773B15DAA3D}"/>
                </a:ext>
              </a:extLst>
            </p:cNvPr>
            <p:cNvSpPr/>
            <p:nvPr/>
          </p:nvSpPr>
          <p:spPr>
            <a:xfrm>
              <a:off x="4079394" y="3586347"/>
              <a:ext cx="1033558" cy="1033111"/>
            </a:xfrm>
            <a:custGeom>
              <a:avLst/>
              <a:gdLst/>
              <a:ahLst/>
              <a:cxnLst/>
              <a:rect l="l" t="t" r="r" b="b"/>
              <a:pathLst>
                <a:path w="24385" h="24373" extrusionOk="0">
                  <a:moveTo>
                    <a:pt x="12192" y="0"/>
                  </a:moveTo>
                  <a:cubicBezTo>
                    <a:pt x="5465" y="0"/>
                    <a:pt x="0" y="5453"/>
                    <a:pt x="0" y="12180"/>
                  </a:cubicBezTo>
                  <a:cubicBezTo>
                    <a:pt x="0" y="18919"/>
                    <a:pt x="5465" y="24372"/>
                    <a:pt x="12192" y="24372"/>
                  </a:cubicBezTo>
                  <a:cubicBezTo>
                    <a:pt x="18931" y="24372"/>
                    <a:pt x="24384" y="18919"/>
                    <a:pt x="24384" y="12180"/>
                  </a:cubicBezTo>
                  <a:cubicBezTo>
                    <a:pt x="24384" y="5453"/>
                    <a:pt x="18931" y="0"/>
                    <a:pt x="12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3" name="Google Shape;1473;p46">
              <a:extLst>
                <a:ext uri="{FF2B5EF4-FFF2-40B4-BE49-F238E27FC236}">
                  <a16:creationId xmlns:a16="http://schemas.microsoft.com/office/drawing/2014/main" id="{6850E67D-4B76-4663-5C8C-BCF1FAA9324C}"/>
                </a:ext>
              </a:extLst>
            </p:cNvPr>
            <p:cNvSpPr/>
            <p:nvPr/>
          </p:nvSpPr>
          <p:spPr>
            <a:xfrm>
              <a:off x="4293563" y="3883049"/>
              <a:ext cx="629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600" b="1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3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2" name="Google Shape;1452;p46">
            <a:extLst>
              <a:ext uri="{FF2B5EF4-FFF2-40B4-BE49-F238E27FC236}">
                <a16:creationId xmlns:a16="http://schemas.microsoft.com/office/drawing/2014/main" id="{90FAB585-1315-DBDF-A979-099DC1B14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51" y="264153"/>
            <a:ext cx="1750625" cy="6911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Elephant" panose="02020904090505020303" pitchFamily="18" charset="0"/>
              </a:rPr>
              <a:t>S</a:t>
            </a:r>
            <a:br>
              <a:rPr lang="en-US" dirty="0">
                <a:solidFill>
                  <a:sysClr val="windowText" lastClr="000000"/>
                </a:solidFill>
              </a:rPr>
            </a:b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B1131-514A-85D9-CF2D-299BF92FB8CA}"/>
              </a:ext>
            </a:extLst>
          </p:cNvPr>
          <p:cNvGrpSpPr/>
          <p:nvPr/>
        </p:nvGrpSpPr>
        <p:grpSpPr>
          <a:xfrm>
            <a:off x="1033908" y="5043672"/>
            <a:ext cx="2254147" cy="1699305"/>
            <a:chOff x="674014" y="3568022"/>
            <a:chExt cx="1690610" cy="1274479"/>
          </a:xfrm>
        </p:grpSpPr>
        <p:sp>
          <p:nvSpPr>
            <p:cNvPr id="1459" name="Google Shape;1459;p46">
              <a:extLst>
                <a:ext uri="{FF2B5EF4-FFF2-40B4-BE49-F238E27FC236}">
                  <a16:creationId xmlns:a16="http://schemas.microsoft.com/office/drawing/2014/main" id="{DDCCF3B4-5F33-B71B-CEF4-1B2EFFE1BD8D}"/>
                </a:ext>
              </a:extLst>
            </p:cNvPr>
            <p:cNvSpPr/>
            <p:nvPr/>
          </p:nvSpPr>
          <p:spPr>
            <a:xfrm>
              <a:off x="977361" y="3568022"/>
              <a:ext cx="1033558" cy="1033111"/>
            </a:xfrm>
            <a:custGeom>
              <a:avLst/>
              <a:gdLst/>
              <a:ahLst/>
              <a:cxnLst/>
              <a:rect l="l" t="t" r="r" b="b"/>
              <a:pathLst>
                <a:path w="24385" h="24373" extrusionOk="0">
                  <a:moveTo>
                    <a:pt x="12192" y="0"/>
                  </a:moveTo>
                  <a:cubicBezTo>
                    <a:pt x="5465" y="0"/>
                    <a:pt x="0" y="5453"/>
                    <a:pt x="0" y="12180"/>
                  </a:cubicBezTo>
                  <a:cubicBezTo>
                    <a:pt x="0" y="18919"/>
                    <a:pt x="5465" y="24372"/>
                    <a:pt x="12192" y="24372"/>
                  </a:cubicBezTo>
                  <a:cubicBezTo>
                    <a:pt x="18919" y="24372"/>
                    <a:pt x="24384" y="18919"/>
                    <a:pt x="24384" y="12180"/>
                  </a:cubicBezTo>
                  <a:cubicBezTo>
                    <a:pt x="24384" y="5453"/>
                    <a:pt x="18919" y="0"/>
                    <a:pt x="12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1" name="Google Shape;1461;p46">
              <a:extLst>
                <a:ext uri="{FF2B5EF4-FFF2-40B4-BE49-F238E27FC236}">
                  <a16:creationId xmlns:a16="http://schemas.microsoft.com/office/drawing/2014/main" id="{F81ABB56-D84F-CE90-D965-F0496D49E097}"/>
                </a:ext>
              </a:extLst>
            </p:cNvPr>
            <p:cNvSpPr/>
            <p:nvPr/>
          </p:nvSpPr>
          <p:spPr>
            <a:xfrm>
              <a:off x="674014" y="4092030"/>
              <a:ext cx="1478643" cy="750471"/>
            </a:xfrm>
            <a:custGeom>
              <a:avLst/>
              <a:gdLst/>
              <a:ahLst/>
              <a:cxnLst/>
              <a:rect l="l" t="t" r="r" b="b"/>
              <a:pathLst>
                <a:path w="34886" h="17705" extrusionOk="0">
                  <a:moveTo>
                    <a:pt x="1" y="0"/>
                  </a:moveTo>
                  <a:lnTo>
                    <a:pt x="1" y="262"/>
                  </a:lnTo>
                  <a:cubicBezTo>
                    <a:pt x="1" y="9870"/>
                    <a:pt x="7823" y="17705"/>
                    <a:pt x="17443" y="17705"/>
                  </a:cubicBezTo>
                  <a:cubicBezTo>
                    <a:pt x="27052" y="17705"/>
                    <a:pt x="34886" y="9870"/>
                    <a:pt x="34886" y="262"/>
                  </a:cubicBezTo>
                  <a:lnTo>
                    <a:pt x="34886" y="0"/>
                  </a:lnTo>
                  <a:lnTo>
                    <a:pt x="34172" y="0"/>
                  </a:lnTo>
                  <a:lnTo>
                    <a:pt x="34172" y="262"/>
                  </a:lnTo>
                  <a:cubicBezTo>
                    <a:pt x="34172" y="9489"/>
                    <a:pt x="26671" y="16990"/>
                    <a:pt x="17443" y="16990"/>
                  </a:cubicBezTo>
                  <a:cubicBezTo>
                    <a:pt x="8216" y="16990"/>
                    <a:pt x="715" y="9489"/>
                    <a:pt x="715" y="2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5" name="Google Shape;1465;p46">
              <a:extLst>
                <a:ext uri="{FF2B5EF4-FFF2-40B4-BE49-F238E27FC236}">
                  <a16:creationId xmlns:a16="http://schemas.microsoft.com/office/drawing/2014/main" id="{BE11B7D5-9033-DCC4-670D-8436C0C8E77F}"/>
                </a:ext>
              </a:extLst>
            </p:cNvPr>
            <p:cNvSpPr/>
            <p:nvPr/>
          </p:nvSpPr>
          <p:spPr>
            <a:xfrm>
              <a:off x="2055256" y="3914893"/>
              <a:ext cx="309368" cy="308878"/>
            </a:xfrm>
            <a:custGeom>
              <a:avLst/>
              <a:gdLst/>
              <a:ahLst/>
              <a:cxnLst/>
              <a:rect l="l" t="t" r="r" b="b"/>
              <a:pathLst>
                <a:path w="7299" h="7287" extrusionOk="0">
                  <a:moveTo>
                    <a:pt x="3655" y="0"/>
                  </a:moveTo>
                  <a:cubicBezTo>
                    <a:pt x="1631" y="0"/>
                    <a:pt x="0" y="1631"/>
                    <a:pt x="0" y="3643"/>
                  </a:cubicBezTo>
                  <a:cubicBezTo>
                    <a:pt x="0" y="5656"/>
                    <a:pt x="1631" y="7287"/>
                    <a:pt x="3655" y="7287"/>
                  </a:cubicBezTo>
                  <a:cubicBezTo>
                    <a:pt x="5667" y="7287"/>
                    <a:pt x="7299" y="5656"/>
                    <a:pt x="7299" y="3643"/>
                  </a:cubicBezTo>
                  <a:cubicBezTo>
                    <a:pt x="7299" y="1631"/>
                    <a:pt x="5667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1" name="Google Shape;1471;p46">
              <a:extLst>
                <a:ext uri="{FF2B5EF4-FFF2-40B4-BE49-F238E27FC236}">
                  <a16:creationId xmlns:a16="http://schemas.microsoft.com/office/drawing/2014/main" id="{EF7B616D-C24F-B5AB-E8F0-DA125D0A8513}"/>
                </a:ext>
              </a:extLst>
            </p:cNvPr>
            <p:cNvSpPr/>
            <p:nvPr/>
          </p:nvSpPr>
          <p:spPr>
            <a:xfrm>
              <a:off x="946333" y="3883049"/>
              <a:ext cx="1108414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600" b="1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9" name="Google Shape;1479;p46">
            <a:extLst>
              <a:ext uri="{FF2B5EF4-FFF2-40B4-BE49-F238E27FC236}">
                <a16:creationId xmlns:a16="http://schemas.microsoft.com/office/drawing/2014/main" id="{E3E5B37B-27A8-A3F0-3D51-478A6ED21696}"/>
              </a:ext>
            </a:extLst>
          </p:cNvPr>
          <p:cNvSpPr/>
          <p:nvPr/>
        </p:nvSpPr>
        <p:spPr>
          <a:xfrm>
            <a:off x="5424806" y="4231855"/>
            <a:ext cx="2861732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b="1" kern="0" dirty="0">
                <a:solidFill>
                  <a:srgbClr val="B7589D"/>
                </a:solidFill>
                <a:latin typeface="Roboto"/>
                <a:ea typeface="Roboto"/>
                <a:cs typeface="Roboto"/>
                <a:sym typeface="Roboto"/>
              </a:rPr>
              <a:t>Reason of Choice </a:t>
            </a:r>
          </a:p>
        </p:txBody>
      </p:sp>
      <p:sp>
        <p:nvSpPr>
          <p:cNvPr id="1480" name="Google Shape;1480;p46">
            <a:extLst>
              <a:ext uri="{FF2B5EF4-FFF2-40B4-BE49-F238E27FC236}">
                <a16:creationId xmlns:a16="http://schemas.microsoft.com/office/drawing/2014/main" id="{EA8FF73B-590E-D8A4-F7F6-51516BEE7955}"/>
              </a:ext>
            </a:extLst>
          </p:cNvPr>
          <p:cNvSpPr/>
          <p:nvPr/>
        </p:nvSpPr>
        <p:spPr>
          <a:xfrm>
            <a:off x="9535888" y="4231855"/>
            <a:ext cx="2095200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b="1" kern="0" dirty="0">
                <a:solidFill>
                  <a:srgbClr val="B7589D"/>
                </a:solidFill>
                <a:latin typeface="Roboto"/>
                <a:ea typeface="Roboto"/>
                <a:cs typeface="Roboto"/>
                <a:sym typeface="Roboto"/>
              </a:rPr>
              <a:t>Suitability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FE0DE6-95D2-727B-17A7-9CA1221147A1}"/>
              </a:ext>
            </a:extLst>
          </p:cNvPr>
          <p:cNvSpPr txBox="1"/>
          <p:nvPr/>
        </p:nvSpPr>
        <p:spPr>
          <a:xfrm>
            <a:off x="186202" y="1758634"/>
            <a:ext cx="4097932" cy="3280331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K-fold cross-validation involves splitting the dataset into K parts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raining on 1/3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parts, Testing on the 1 part, and repeating this process K times, each time using a different part as the test set.</a:t>
            </a:r>
          </a:p>
        </p:txBody>
      </p:sp>
      <p:sp>
        <p:nvSpPr>
          <p:cNvPr id="57" name="Rectangle: Rounded Corners 10">
            <a:extLst>
              <a:ext uri="{FF2B5EF4-FFF2-40B4-BE49-F238E27FC236}">
                <a16:creationId xmlns:a16="http://schemas.microsoft.com/office/drawing/2014/main" id="{F37A6376-1BFB-8C74-76C3-77D66F83F52A}"/>
              </a:ext>
            </a:extLst>
          </p:cNvPr>
          <p:cNvSpPr/>
          <p:nvPr/>
        </p:nvSpPr>
        <p:spPr>
          <a:xfrm>
            <a:off x="5173133" y="1403937"/>
            <a:ext cx="3826934" cy="21452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Provides a reliable estimate of model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Assesses model's ability to generalize to new data, reducing overfitting.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55E594-5522-EC79-2E6A-9A4018E9EEFC}"/>
              </a:ext>
            </a:extLst>
          </p:cNvPr>
          <p:cNvGrpSpPr/>
          <p:nvPr/>
        </p:nvGrpSpPr>
        <p:grpSpPr>
          <a:xfrm>
            <a:off x="9294812" y="1937501"/>
            <a:ext cx="2412052" cy="965944"/>
            <a:chOff x="7155827" y="1942473"/>
            <a:chExt cx="3229605" cy="162503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Rectangle: Rounded Corners 36">
              <a:extLst>
                <a:ext uri="{FF2B5EF4-FFF2-40B4-BE49-F238E27FC236}">
                  <a16:creationId xmlns:a16="http://schemas.microsoft.com/office/drawing/2014/main" id="{4CA18D47-CBEC-055B-C026-2507DFB6B5DD}"/>
                </a:ext>
              </a:extLst>
            </p:cNvPr>
            <p:cNvSpPr/>
            <p:nvPr/>
          </p:nvSpPr>
          <p:spPr>
            <a:xfrm>
              <a:off x="7155827" y="1942473"/>
              <a:ext cx="3229605" cy="1625037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AEB51AB-17A8-0D83-B536-602BBFEE3334}"/>
                </a:ext>
              </a:extLst>
            </p:cNvPr>
            <p:cNvSpPr txBox="1"/>
            <p:nvPr/>
          </p:nvSpPr>
          <p:spPr>
            <a:xfrm>
              <a:off x="7354774" y="1942473"/>
              <a:ext cx="3030658" cy="15533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Simple in operation</a:t>
              </a:r>
            </a:p>
            <a:p>
              <a:pPr algn="ctr"/>
              <a:r>
                <a:rPr lang="en-US" dirty="0"/>
                <a:t>Ability to give good accuracy </a:t>
              </a:r>
              <a:endParaRPr lang="en-US" sz="18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Techniques &amp; Technologies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797" y="895307"/>
            <a:ext cx="3170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8421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" grpId="0"/>
      <p:bldP spid="1480" grpId="0"/>
      <p:bldP spid="50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>
          <a:extLst>
            <a:ext uri="{FF2B5EF4-FFF2-40B4-BE49-F238E27FC236}">
              <a16:creationId xmlns:a16="http://schemas.microsoft.com/office/drawing/2014/main" id="{831ED300-64E6-5E32-AA82-3FDA44F5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2709D5D-4BBA-64DC-D8CD-FC3B46D011A2}"/>
              </a:ext>
            </a:extLst>
          </p:cNvPr>
          <p:cNvGrpSpPr/>
          <p:nvPr/>
        </p:nvGrpSpPr>
        <p:grpSpPr>
          <a:xfrm>
            <a:off x="9443397" y="5038965"/>
            <a:ext cx="2187691" cy="1674872"/>
            <a:chOff x="5447964" y="3586347"/>
            <a:chExt cx="1640768" cy="1256154"/>
          </a:xfrm>
        </p:grpSpPr>
        <p:sp>
          <p:nvSpPr>
            <p:cNvPr id="1456" name="Google Shape;1456;p46">
              <a:extLst>
                <a:ext uri="{FF2B5EF4-FFF2-40B4-BE49-F238E27FC236}">
                  <a16:creationId xmlns:a16="http://schemas.microsoft.com/office/drawing/2014/main" id="{C9EE97E3-8B11-157A-9FC0-FB4988DD9381}"/>
                </a:ext>
              </a:extLst>
            </p:cNvPr>
            <p:cNvSpPr/>
            <p:nvPr/>
          </p:nvSpPr>
          <p:spPr>
            <a:xfrm flipH="1">
              <a:off x="6779364" y="3914893"/>
              <a:ext cx="309368" cy="308878"/>
            </a:xfrm>
            <a:custGeom>
              <a:avLst/>
              <a:gdLst/>
              <a:ahLst/>
              <a:cxnLst/>
              <a:rect l="l" t="t" r="r" b="b"/>
              <a:pathLst>
                <a:path w="7299" h="7287" extrusionOk="0">
                  <a:moveTo>
                    <a:pt x="3655" y="0"/>
                  </a:moveTo>
                  <a:cubicBezTo>
                    <a:pt x="1631" y="0"/>
                    <a:pt x="0" y="1631"/>
                    <a:pt x="0" y="3643"/>
                  </a:cubicBezTo>
                  <a:cubicBezTo>
                    <a:pt x="0" y="5656"/>
                    <a:pt x="1631" y="7287"/>
                    <a:pt x="3655" y="7287"/>
                  </a:cubicBezTo>
                  <a:cubicBezTo>
                    <a:pt x="5667" y="7287"/>
                    <a:pt x="7299" y="5656"/>
                    <a:pt x="7299" y="3643"/>
                  </a:cubicBezTo>
                  <a:cubicBezTo>
                    <a:pt x="7299" y="1631"/>
                    <a:pt x="5667" y="0"/>
                    <a:pt x="3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8" name="Google Shape;1458;p46">
              <a:extLst>
                <a:ext uri="{FF2B5EF4-FFF2-40B4-BE49-F238E27FC236}">
                  <a16:creationId xmlns:a16="http://schemas.microsoft.com/office/drawing/2014/main" id="{AA472891-24C5-5AFC-F261-0E23E94C6EDD}"/>
                </a:ext>
              </a:extLst>
            </p:cNvPr>
            <p:cNvSpPr/>
            <p:nvPr/>
          </p:nvSpPr>
          <p:spPr>
            <a:xfrm>
              <a:off x="5670527" y="3586347"/>
              <a:ext cx="1033558" cy="1033111"/>
            </a:xfrm>
            <a:custGeom>
              <a:avLst/>
              <a:gdLst/>
              <a:ahLst/>
              <a:cxnLst/>
              <a:rect l="l" t="t" r="r" b="b"/>
              <a:pathLst>
                <a:path w="24385" h="24373" extrusionOk="0">
                  <a:moveTo>
                    <a:pt x="12192" y="0"/>
                  </a:moveTo>
                  <a:cubicBezTo>
                    <a:pt x="5454" y="0"/>
                    <a:pt x="0" y="5453"/>
                    <a:pt x="0" y="12180"/>
                  </a:cubicBezTo>
                  <a:cubicBezTo>
                    <a:pt x="0" y="18919"/>
                    <a:pt x="5454" y="24372"/>
                    <a:pt x="12192" y="24372"/>
                  </a:cubicBezTo>
                  <a:cubicBezTo>
                    <a:pt x="18919" y="24372"/>
                    <a:pt x="24384" y="18919"/>
                    <a:pt x="24384" y="12180"/>
                  </a:cubicBezTo>
                  <a:cubicBezTo>
                    <a:pt x="24384" y="5453"/>
                    <a:pt x="18919" y="0"/>
                    <a:pt x="12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4" name="Google Shape;1464;p46">
              <a:extLst>
                <a:ext uri="{FF2B5EF4-FFF2-40B4-BE49-F238E27FC236}">
                  <a16:creationId xmlns:a16="http://schemas.microsoft.com/office/drawing/2014/main" id="{77377798-695C-B38B-86FA-FE47D86588B8}"/>
                </a:ext>
              </a:extLst>
            </p:cNvPr>
            <p:cNvSpPr/>
            <p:nvPr/>
          </p:nvSpPr>
          <p:spPr>
            <a:xfrm>
              <a:off x="5447964" y="4092030"/>
              <a:ext cx="1478685" cy="750471"/>
            </a:xfrm>
            <a:custGeom>
              <a:avLst/>
              <a:gdLst/>
              <a:ahLst/>
              <a:cxnLst/>
              <a:rect l="l" t="t" r="r" b="b"/>
              <a:pathLst>
                <a:path w="34887" h="17705" extrusionOk="0">
                  <a:moveTo>
                    <a:pt x="1" y="0"/>
                  </a:moveTo>
                  <a:lnTo>
                    <a:pt x="1" y="262"/>
                  </a:lnTo>
                  <a:cubicBezTo>
                    <a:pt x="1" y="9870"/>
                    <a:pt x="7823" y="17705"/>
                    <a:pt x="17443" y="17705"/>
                  </a:cubicBezTo>
                  <a:cubicBezTo>
                    <a:pt x="27052" y="17705"/>
                    <a:pt x="34886" y="9870"/>
                    <a:pt x="34886" y="262"/>
                  </a:cubicBezTo>
                  <a:lnTo>
                    <a:pt x="34886" y="0"/>
                  </a:lnTo>
                  <a:lnTo>
                    <a:pt x="34172" y="0"/>
                  </a:lnTo>
                  <a:lnTo>
                    <a:pt x="34172" y="262"/>
                  </a:lnTo>
                  <a:cubicBezTo>
                    <a:pt x="34172" y="9489"/>
                    <a:pt x="26671" y="16990"/>
                    <a:pt x="17443" y="16990"/>
                  </a:cubicBezTo>
                  <a:cubicBezTo>
                    <a:pt x="8216" y="16990"/>
                    <a:pt x="715" y="9489"/>
                    <a:pt x="715" y="2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4" name="Google Shape;1474;p46">
              <a:extLst>
                <a:ext uri="{FF2B5EF4-FFF2-40B4-BE49-F238E27FC236}">
                  <a16:creationId xmlns:a16="http://schemas.microsoft.com/office/drawing/2014/main" id="{BF05CEFA-B14C-C43E-912E-87F60B730000}"/>
                </a:ext>
              </a:extLst>
            </p:cNvPr>
            <p:cNvSpPr/>
            <p:nvPr/>
          </p:nvSpPr>
          <p:spPr>
            <a:xfrm>
              <a:off x="5865038" y="3883049"/>
              <a:ext cx="629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600" b="1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3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073A52-71B2-C1DA-648F-44D10181DE4C}"/>
              </a:ext>
            </a:extLst>
          </p:cNvPr>
          <p:cNvGrpSpPr/>
          <p:nvPr/>
        </p:nvGrpSpPr>
        <p:grpSpPr>
          <a:xfrm>
            <a:off x="5842980" y="5038965"/>
            <a:ext cx="2253468" cy="1674872"/>
            <a:chOff x="3856322" y="3586347"/>
            <a:chExt cx="1690101" cy="1256154"/>
          </a:xfrm>
        </p:grpSpPr>
        <p:sp>
          <p:nvSpPr>
            <p:cNvPr id="1463" name="Google Shape;1463;p46">
              <a:extLst>
                <a:ext uri="{FF2B5EF4-FFF2-40B4-BE49-F238E27FC236}">
                  <a16:creationId xmlns:a16="http://schemas.microsoft.com/office/drawing/2014/main" id="{491B8DFE-6FF1-D351-CE0C-615E1F5684F3}"/>
                </a:ext>
              </a:extLst>
            </p:cNvPr>
            <p:cNvSpPr/>
            <p:nvPr/>
          </p:nvSpPr>
          <p:spPr>
            <a:xfrm>
              <a:off x="3856322" y="4092030"/>
              <a:ext cx="1478643" cy="750471"/>
            </a:xfrm>
            <a:custGeom>
              <a:avLst/>
              <a:gdLst/>
              <a:ahLst/>
              <a:cxnLst/>
              <a:rect l="l" t="t" r="r" b="b"/>
              <a:pathLst>
                <a:path w="34886" h="17705" extrusionOk="0">
                  <a:moveTo>
                    <a:pt x="0" y="0"/>
                  </a:moveTo>
                  <a:lnTo>
                    <a:pt x="0" y="262"/>
                  </a:lnTo>
                  <a:cubicBezTo>
                    <a:pt x="0" y="9870"/>
                    <a:pt x="7835" y="17705"/>
                    <a:pt x="17443" y="17705"/>
                  </a:cubicBezTo>
                  <a:cubicBezTo>
                    <a:pt x="27063" y="17705"/>
                    <a:pt x="34886" y="9870"/>
                    <a:pt x="34886" y="262"/>
                  </a:cubicBezTo>
                  <a:lnTo>
                    <a:pt x="34886" y="0"/>
                  </a:lnTo>
                  <a:lnTo>
                    <a:pt x="34171" y="0"/>
                  </a:lnTo>
                  <a:lnTo>
                    <a:pt x="34171" y="262"/>
                  </a:lnTo>
                  <a:cubicBezTo>
                    <a:pt x="34171" y="9489"/>
                    <a:pt x="26670" y="16990"/>
                    <a:pt x="17443" y="16990"/>
                  </a:cubicBezTo>
                  <a:cubicBezTo>
                    <a:pt x="8216" y="16990"/>
                    <a:pt x="715" y="9489"/>
                    <a:pt x="715" y="2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7" name="Google Shape;1467;p46">
              <a:extLst>
                <a:ext uri="{FF2B5EF4-FFF2-40B4-BE49-F238E27FC236}">
                  <a16:creationId xmlns:a16="http://schemas.microsoft.com/office/drawing/2014/main" id="{A368BA1A-A031-B3A5-BB2F-F60FBBDBD227}"/>
                </a:ext>
              </a:extLst>
            </p:cNvPr>
            <p:cNvSpPr/>
            <p:nvPr/>
          </p:nvSpPr>
          <p:spPr>
            <a:xfrm>
              <a:off x="5237013" y="3914893"/>
              <a:ext cx="309410" cy="308878"/>
            </a:xfrm>
            <a:custGeom>
              <a:avLst/>
              <a:gdLst/>
              <a:ahLst/>
              <a:cxnLst/>
              <a:rect l="l" t="t" r="r" b="b"/>
              <a:pathLst>
                <a:path w="7300" h="7287" extrusionOk="0">
                  <a:moveTo>
                    <a:pt x="3656" y="0"/>
                  </a:moveTo>
                  <a:cubicBezTo>
                    <a:pt x="1632" y="0"/>
                    <a:pt x="1" y="1631"/>
                    <a:pt x="1" y="3643"/>
                  </a:cubicBezTo>
                  <a:cubicBezTo>
                    <a:pt x="1" y="5656"/>
                    <a:pt x="1632" y="7287"/>
                    <a:pt x="3656" y="7287"/>
                  </a:cubicBezTo>
                  <a:cubicBezTo>
                    <a:pt x="5668" y="7287"/>
                    <a:pt x="7300" y="5656"/>
                    <a:pt x="7300" y="3643"/>
                  </a:cubicBezTo>
                  <a:cubicBezTo>
                    <a:pt x="7300" y="1631"/>
                    <a:pt x="5668" y="0"/>
                    <a:pt x="3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0" name="Google Shape;1470;p46">
              <a:extLst>
                <a:ext uri="{FF2B5EF4-FFF2-40B4-BE49-F238E27FC236}">
                  <a16:creationId xmlns:a16="http://schemas.microsoft.com/office/drawing/2014/main" id="{C7E9FDC7-BF66-683A-3D05-7773B15DAA3D}"/>
                </a:ext>
              </a:extLst>
            </p:cNvPr>
            <p:cNvSpPr/>
            <p:nvPr/>
          </p:nvSpPr>
          <p:spPr>
            <a:xfrm>
              <a:off x="4079394" y="3586347"/>
              <a:ext cx="1033558" cy="1033111"/>
            </a:xfrm>
            <a:custGeom>
              <a:avLst/>
              <a:gdLst/>
              <a:ahLst/>
              <a:cxnLst/>
              <a:rect l="l" t="t" r="r" b="b"/>
              <a:pathLst>
                <a:path w="24385" h="24373" extrusionOk="0">
                  <a:moveTo>
                    <a:pt x="12192" y="0"/>
                  </a:moveTo>
                  <a:cubicBezTo>
                    <a:pt x="5465" y="0"/>
                    <a:pt x="0" y="5453"/>
                    <a:pt x="0" y="12180"/>
                  </a:cubicBezTo>
                  <a:cubicBezTo>
                    <a:pt x="0" y="18919"/>
                    <a:pt x="5465" y="24372"/>
                    <a:pt x="12192" y="24372"/>
                  </a:cubicBezTo>
                  <a:cubicBezTo>
                    <a:pt x="18931" y="24372"/>
                    <a:pt x="24384" y="18919"/>
                    <a:pt x="24384" y="12180"/>
                  </a:cubicBezTo>
                  <a:cubicBezTo>
                    <a:pt x="24384" y="5453"/>
                    <a:pt x="18931" y="0"/>
                    <a:pt x="12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3" name="Google Shape;1473;p46">
              <a:extLst>
                <a:ext uri="{FF2B5EF4-FFF2-40B4-BE49-F238E27FC236}">
                  <a16:creationId xmlns:a16="http://schemas.microsoft.com/office/drawing/2014/main" id="{6850E67D-4B76-4663-5C8C-BCF1FAA9324C}"/>
                </a:ext>
              </a:extLst>
            </p:cNvPr>
            <p:cNvSpPr/>
            <p:nvPr/>
          </p:nvSpPr>
          <p:spPr>
            <a:xfrm>
              <a:off x="4293563" y="3883049"/>
              <a:ext cx="629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600" b="1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3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2" name="Google Shape;1452;p46">
            <a:extLst>
              <a:ext uri="{FF2B5EF4-FFF2-40B4-BE49-F238E27FC236}">
                <a16:creationId xmlns:a16="http://schemas.microsoft.com/office/drawing/2014/main" id="{90FAB585-1315-DBDF-A979-099DC1B14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51" y="264153"/>
            <a:ext cx="1750625" cy="6911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Elephant" panose="02020904090505020303" pitchFamily="18" charset="0"/>
              </a:rPr>
              <a:t>S</a:t>
            </a:r>
            <a:br>
              <a:rPr lang="en-US" dirty="0">
                <a:solidFill>
                  <a:sysClr val="windowText" lastClr="000000"/>
                </a:solidFill>
              </a:rPr>
            </a:b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B1131-514A-85D9-CF2D-299BF92FB8CA}"/>
              </a:ext>
            </a:extLst>
          </p:cNvPr>
          <p:cNvGrpSpPr/>
          <p:nvPr/>
        </p:nvGrpSpPr>
        <p:grpSpPr>
          <a:xfrm>
            <a:off x="1028763" y="5021826"/>
            <a:ext cx="2254147" cy="1692010"/>
            <a:chOff x="674014" y="3573493"/>
            <a:chExt cx="1690610" cy="1269008"/>
          </a:xfrm>
        </p:grpSpPr>
        <p:sp>
          <p:nvSpPr>
            <p:cNvPr id="1459" name="Google Shape;1459;p46">
              <a:extLst>
                <a:ext uri="{FF2B5EF4-FFF2-40B4-BE49-F238E27FC236}">
                  <a16:creationId xmlns:a16="http://schemas.microsoft.com/office/drawing/2014/main" id="{DDCCF3B4-5F33-B71B-CEF4-1B2EFFE1BD8D}"/>
                </a:ext>
              </a:extLst>
            </p:cNvPr>
            <p:cNvSpPr/>
            <p:nvPr/>
          </p:nvSpPr>
          <p:spPr>
            <a:xfrm>
              <a:off x="983761" y="3573493"/>
              <a:ext cx="1033558" cy="1033111"/>
            </a:xfrm>
            <a:custGeom>
              <a:avLst/>
              <a:gdLst/>
              <a:ahLst/>
              <a:cxnLst/>
              <a:rect l="l" t="t" r="r" b="b"/>
              <a:pathLst>
                <a:path w="24385" h="24373" extrusionOk="0">
                  <a:moveTo>
                    <a:pt x="12192" y="0"/>
                  </a:moveTo>
                  <a:cubicBezTo>
                    <a:pt x="5465" y="0"/>
                    <a:pt x="0" y="5453"/>
                    <a:pt x="0" y="12180"/>
                  </a:cubicBezTo>
                  <a:cubicBezTo>
                    <a:pt x="0" y="18919"/>
                    <a:pt x="5465" y="24372"/>
                    <a:pt x="12192" y="24372"/>
                  </a:cubicBezTo>
                  <a:cubicBezTo>
                    <a:pt x="18919" y="24372"/>
                    <a:pt x="24384" y="18919"/>
                    <a:pt x="24384" y="12180"/>
                  </a:cubicBezTo>
                  <a:cubicBezTo>
                    <a:pt x="24384" y="5453"/>
                    <a:pt x="18919" y="0"/>
                    <a:pt x="12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1" name="Google Shape;1461;p46">
              <a:extLst>
                <a:ext uri="{FF2B5EF4-FFF2-40B4-BE49-F238E27FC236}">
                  <a16:creationId xmlns:a16="http://schemas.microsoft.com/office/drawing/2014/main" id="{F81ABB56-D84F-CE90-D965-F0496D49E097}"/>
                </a:ext>
              </a:extLst>
            </p:cNvPr>
            <p:cNvSpPr/>
            <p:nvPr/>
          </p:nvSpPr>
          <p:spPr>
            <a:xfrm>
              <a:off x="674014" y="4092030"/>
              <a:ext cx="1478643" cy="750471"/>
            </a:xfrm>
            <a:custGeom>
              <a:avLst/>
              <a:gdLst/>
              <a:ahLst/>
              <a:cxnLst/>
              <a:rect l="l" t="t" r="r" b="b"/>
              <a:pathLst>
                <a:path w="34886" h="17705" extrusionOk="0">
                  <a:moveTo>
                    <a:pt x="1" y="0"/>
                  </a:moveTo>
                  <a:lnTo>
                    <a:pt x="1" y="262"/>
                  </a:lnTo>
                  <a:cubicBezTo>
                    <a:pt x="1" y="9870"/>
                    <a:pt x="7823" y="17705"/>
                    <a:pt x="17443" y="17705"/>
                  </a:cubicBezTo>
                  <a:cubicBezTo>
                    <a:pt x="27052" y="17705"/>
                    <a:pt x="34886" y="9870"/>
                    <a:pt x="34886" y="262"/>
                  </a:cubicBezTo>
                  <a:lnTo>
                    <a:pt x="34886" y="0"/>
                  </a:lnTo>
                  <a:lnTo>
                    <a:pt x="34172" y="0"/>
                  </a:lnTo>
                  <a:lnTo>
                    <a:pt x="34172" y="262"/>
                  </a:lnTo>
                  <a:cubicBezTo>
                    <a:pt x="34172" y="9489"/>
                    <a:pt x="26671" y="16990"/>
                    <a:pt x="17443" y="16990"/>
                  </a:cubicBezTo>
                  <a:cubicBezTo>
                    <a:pt x="8216" y="16990"/>
                    <a:pt x="715" y="9489"/>
                    <a:pt x="715" y="2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5" name="Google Shape;1465;p46">
              <a:extLst>
                <a:ext uri="{FF2B5EF4-FFF2-40B4-BE49-F238E27FC236}">
                  <a16:creationId xmlns:a16="http://schemas.microsoft.com/office/drawing/2014/main" id="{BE11B7D5-9033-DCC4-670D-8436C0C8E77F}"/>
                </a:ext>
              </a:extLst>
            </p:cNvPr>
            <p:cNvSpPr/>
            <p:nvPr/>
          </p:nvSpPr>
          <p:spPr>
            <a:xfrm>
              <a:off x="2055256" y="3914893"/>
              <a:ext cx="309368" cy="308878"/>
            </a:xfrm>
            <a:custGeom>
              <a:avLst/>
              <a:gdLst/>
              <a:ahLst/>
              <a:cxnLst/>
              <a:rect l="l" t="t" r="r" b="b"/>
              <a:pathLst>
                <a:path w="7299" h="7287" extrusionOk="0">
                  <a:moveTo>
                    <a:pt x="3655" y="0"/>
                  </a:moveTo>
                  <a:cubicBezTo>
                    <a:pt x="1631" y="0"/>
                    <a:pt x="0" y="1631"/>
                    <a:pt x="0" y="3643"/>
                  </a:cubicBezTo>
                  <a:cubicBezTo>
                    <a:pt x="0" y="5656"/>
                    <a:pt x="1631" y="7287"/>
                    <a:pt x="3655" y="7287"/>
                  </a:cubicBezTo>
                  <a:cubicBezTo>
                    <a:pt x="5667" y="7287"/>
                    <a:pt x="7299" y="5656"/>
                    <a:pt x="7299" y="3643"/>
                  </a:cubicBezTo>
                  <a:cubicBezTo>
                    <a:pt x="7299" y="1631"/>
                    <a:pt x="5667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1" name="Google Shape;1471;p46">
              <a:extLst>
                <a:ext uri="{FF2B5EF4-FFF2-40B4-BE49-F238E27FC236}">
                  <a16:creationId xmlns:a16="http://schemas.microsoft.com/office/drawing/2014/main" id="{EF7B616D-C24F-B5AB-E8F0-DA125D0A8513}"/>
                </a:ext>
              </a:extLst>
            </p:cNvPr>
            <p:cNvSpPr/>
            <p:nvPr/>
          </p:nvSpPr>
          <p:spPr>
            <a:xfrm>
              <a:off x="946333" y="3883049"/>
              <a:ext cx="1108414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600" b="1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9" name="Google Shape;1479;p46">
            <a:extLst>
              <a:ext uri="{FF2B5EF4-FFF2-40B4-BE49-F238E27FC236}">
                <a16:creationId xmlns:a16="http://schemas.microsoft.com/office/drawing/2014/main" id="{E3E5B37B-27A8-A3F0-3D51-478A6ED21696}"/>
              </a:ext>
            </a:extLst>
          </p:cNvPr>
          <p:cNvSpPr/>
          <p:nvPr/>
        </p:nvSpPr>
        <p:spPr>
          <a:xfrm>
            <a:off x="5424806" y="4231855"/>
            <a:ext cx="2861732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b="1" kern="0" dirty="0">
                <a:solidFill>
                  <a:srgbClr val="B7589D"/>
                </a:solidFill>
                <a:latin typeface="Roboto"/>
                <a:ea typeface="Roboto"/>
                <a:cs typeface="Roboto"/>
                <a:sym typeface="Roboto"/>
              </a:rPr>
              <a:t>Reason of Choice </a:t>
            </a:r>
          </a:p>
        </p:txBody>
      </p:sp>
      <p:sp>
        <p:nvSpPr>
          <p:cNvPr id="1480" name="Google Shape;1480;p46">
            <a:extLst>
              <a:ext uri="{FF2B5EF4-FFF2-40B4-BE49-F238E27FC236}">
                <a16:creationId xmlns:a16="http://schemas.microsoft.com/office/drawing/2014/main" id="{EA8FF73B-590E-D8A4-F7F6-51516BEE7955}"/>
              </a:ext>
            </a:extLst>
          </p:cNvPr>
          <p:cNvSpPr/>
          <p:nvPr/>
        </p:nvSpPr>
        <p:spPr>
          <a:xfrm>
            <a:off x="9535888" y="4231855"/>
            <a:ext cx="2095200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b="1" kern="0" dirty="0">
                <a:solidFill>
                  <a:srgbClr val="B7589D"/>
                </a:solidFill>
                <a:latin typeface="Roboto"/>
                <a:ea typeface="Roboto"/>
                <a:cs typeface="Roboto"/>
                <a:sym typeface="Roboto"/>
              </a:rPr>
              <a:t>Suitability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FE0DE6-95D2-727B-17A7-9CA1221147A1}"/>
              </a:ext>
            </a:extLst>
          </p:cNvPr>
          <p:cNvSpPr txBox="1"/>
          <p:nvPr/>
        </p:nvSpPr>
        <p:spPr>
          <a:xfrm>
            <a:off x="422541" y="1488668"/>
            <a:ext cx="3752915" cy="339383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at reducing such inconsistency of risk estimates.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adjusts the basic K-fold estimates for improved and precise risk estimations.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10">
            <a:extLst>
              <a:ext uri="{FF2B5EF4-FFF2-40B4-BE49-F238E27FC236}">
                <a16:creationId xmlns:a16="http://schemas.microsoft.com/office/drawing/2014/main" id="{F37A6376-1BFB-8C74-76C3-77D66F83F52A}"/>
              </a:ext>
            </a:extLst>
          </p:cNvPr>
          <p:cNvSpPr/>
          <p:nvPr/>
        </p:nvSpPr>
        <p:spPr>
          <a:xfrm>
            <a:off x="5173133" y="1403937"/>
            <a:ext cx="3826934" cy="21452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Better estimation of the risk by reducing the sampling variance.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Debiasing the estimates is expected to help improve the quality of model.</a:t>
            </a: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EB51AB-17A8-0D83-B536-602BBFEE3334}"/>
              </a:ext>
            </a:extLst>
          </p:cNvPr>
          <p:cNvSpPr txBox="1"/>
          <p:nvPr/>
        </p:nvSpPr>
        <p:spPr>
          <a:xfrm>
            <a:off x="9152312" y="1937501"/>
            <a:ext cx="284929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More stable assessments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Easy to handle  </a:t>
            </a:r>
            <a:endParaRPr lang="en-US" sz="1800" dirty="0"/>
          </a:p>
        </p:txBody>
      </p:sp>
      <p:sp>
        <p:nvSpPr>
          <p:cNvPr id="41" name="Rectangle 40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Techniques &amp; Technologies </a:t>
            </a:r>
          </a:p>
        </p:txBody>
      </p:sp>
    </p:spTree>
    <p:extLst>
      <p:ext uri="{BB962C8B-B14F-4D97-AF65-F5344CB8AC3E}">
        <p14:creationId xmlns:p14="http://schemas.microsoft.com/office/powerpoint/2010/main" val="2829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" grpId="0"/>
      <p:bldP spid="1480" grpId="0"/>
      <p:bldP spid="50" grpId="0" animBg="1"/>
      <p:bldP spid="57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>
          <a:extLst>
            <a:ext uri="{FF2B5EF4-FFF2-40B4-BE49-F238E27FC236}">
              <a16:creationId xmlns:a16="http://schemas.microsoft.com/office/drawing/2014/main" id="{831ED300-64E6-5E32-AA82-3FDA44F5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073A52-71B2-C1DA-648F-44D10181DE4C}"/>
              </a:ext>
            </a:extLst>
          </p:cNvPr>
          <p:cNvGrpSpPr/>
          <p:nvPr/>
        </p:nvGrpSpPr>
        <p:grpSpPr>
          <a:xfrm>
            <a:off x="1196165" y="4052833"/>
            <a:ext cx="2253468" cy="1674872"/>
            <a:chOff x="3856322" y="3586347"/>
            <a:chExt cx="1690101" cy="1256154"/>
          </a:xfrm>
          <a:solidFill>
            <a:schemeClr val="accent5"/>
          </a:solidFill>
        </p:grpSpPr>
        <p:sp>
          <p:nvSpPr>
            <p:cNvPr id="1463" name="Google Shape;1463;p46">
              <a:extLst>
                <a:ext uri="{FF2B5EF4-FFF2-40B4-BE49-F238E27FC236}">
                  <a16:creationId xmlns:a16="http://schemas.microsoft.com/office/drawing/2014/main" id="{491B8DFE-6FF1-D351-CE0C-615E1F5684F3}"/>
                </a:ext>
              </a:extLst>
            </p:cNvPr>
            <p:cNvSpPr/>
            <p:nvPr/>
          </p:nvSpPr>
          <p:spPr>
            <a:xfrm>
              <a:off x="3856322" y="4092030"/>
              <a:ext cx="1478643" cy="750471"/>
            </a:xfrm>
            <a:custGeom>
              <a:avLst/>
              <a:gdLst/>
              <a:ahLst/>
              <a:cxnLst/>
              <a:rect l="l" t="t" r="r" b="b"/>
              <a:pathLst>
                <a:path w="34886" h="17705" extrusionOk="0">
                  <a:moveTo>
                    <a:pt x="0" y="0"/>
                  </a:moveTo>
                  <a:lnTo>
                    <a:pt x="0" y="262"/>
                  </a:lnTo>
                  <a:cubicBezTo>
                    <a:pt x="0" y="9870"/>
                    <a:pt x="7835" y="17705"/>
                    <a:pt x="17443" y="17705"/>
                  </a:cubicBezTo>
                  <a:cubicBezTo>
                    <a:pt x="27063" y="17705"/>
                    <a:pt x="34886" y="9870"/>
                    <a:pt x="34886" y="262"/>
                  </a:cubicBezTo>
                  <a:lnTo>
                    <a:pt x="34886" y="0"/>
                  </a:lnTo>
                  <a:lnTo>
                    <a:pt x="34171" y="0"/>
                  </a:lnTo>
                  <a:lnTo>
                    <a:pt x="34171" y="262"/>
                  </a:lnTo>
                  <a:cubicBezTo>
                    <a:pt x="34171" y="9489"/>
                    <a:pt x="26670" y="16990"/>
                    <a:pt x="17443" y="16990"/>
                  </a:cubicBezTo>
                  <a:cubicBezTo>
                    <a:pt x="8216" y="16990"/>
                    <a:pt x="715" y="9489"/>
                    <a:pt x="715" y="262"/>
                  </a:cubicBezTo>
                  <a:lnTo>
                    <a:pt x="7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7" name="Google Shape;1467;p46">
              <a:extLst>
                <a:ext uri="{FF2B5EF4-FFF2-40B4-BE49-F238E27FC236}">
                  <a16:creationId xmlns:a16="http://schemas.microsoft.com/office/drawing/2014/main" id="{A368BA1A-A031-B3A5-BB2F-F60FBBDBD227}"/>
                </a:ext>
              </a:extLst>
            </p:cNvPr>
            <p:cNvSpPr/>
            <p:nvPr/>
          </p:nvSpPr>
          <p:spPr>
            <a:xfrm>
              <a:off x="5237013" y="3914893"/>
              <a:ext cx="309410" cy="308878"/>
            </a:xfrm>
            <a:custGeom>
              <a:avLst/>
              <a:gdLst/>
              <a:ahLst/>
              <a:cxnLst/>
              <a:rect l="l" t="t" r="r" b="b"/>
              <a:pathLst>
                <a:path w="7300" h="7287" extrusionOk="0">
                  <a:moveTo>
                    <a:pt x="3656" y="0"/>
                  </a:moveTo>
                  <a:cubicBezTo>
                    <a:pt x="1632" y="0"/>
                    <a:pt x="1" y="1631"/>
                    <a:pt x="1" y="3643"/>
                  </a:cubicBezTo>
                  <a:cubicBezTo>
                    <a:pt x="1" y="5656"/>
                    <a:pt x="1632" y="7287"/>
                    <a:pt x="3656" y="7287"/>
                  </a:cubicBezTo>
                  <a:cubicBezTo>
                    <a:pt x="5668" y="7287"/>
                    <a:pt x="7300" y="5656"/>
                    <a:pt x="7300" y="3643"/>
                  </a:cubicBezTo>
                  <a:cubicBezTo>
                    <a:pt x="7300" y="1631"/>
                    <a:pt x="5668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0" name="Google Shape;1470;p46">
              <a:extLst>
                <a:ext uri="{FF2B5EF4-FFF2-40B4-BE49-F238E27FC236}">
                  <a16:creationId xmlns:a16="http://schemas.microsoft.com/office/drawing/2014/main" id="{C7E9FDC7-BF66-683A-3D05-7773B15DAA3D}"/>
                </a:ext>
              </a:extLst>
            </p:cNvPr>
            <p:cNvSpPr/>
            <p:nvPr/>
          </p:nvSpPr>
          <p:spPr>
            <a:xfrm>
              <a:off x="4079394" y="3586347"/>
              <a:ext cx="1033558" cy="1033111"/>
            </a:xfrm>
            <a:custGeom>
              <a:avLst/>
              <a:gdLst/>
              <a:ahLst/>
              <a:cxnLst/>
              <a:rect l="l" t="t" r="r" b="b"/>
              <a:pathLst>
                <a:path w="24385" h="24373" extrusionOk="0">
                  <a:moveTo>
                    <a:pt x="12192" y="0"/>
                  </a:moveTo>
                  <a:cubicBezTo>
                    <a:pt x="5465" y="0"/>
                    <a:pt x="0" y="5453"/>
                    <a:pt x="0" y="12180"/>
                  </a:cubicBezTo>
                  <a:cubicBezTo>
                    <a:pt x="0" y="18919"/>
                    <a:pt x="5465" y="24372"/>
                    <a:pt x="12192" y="24372"/>
                  </a:cubicBezTo>
                  <a:cubicBezTo>
                    <a:pt x="18931" y="24372"/>
                    <a:pt x="24384" y="18919"/>
                    <a:pt x="24384" y="12180"/>
                  </a:cubicBezTo>
                  <a:cubicBezTo>
                    <a:pt x="24384" y="5453"/>
                    <a:pt x="18931" y="0"/>
                    <a:pt x="12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3" name="Google Shape;1473;p46">
              <a:extLst>
                <a:ext uri="{FF2B5EF4-FFF2-40B4-BE49-F238E27FC236}">
                  <a16:creationId xmlns:a16="http://schemas.microsoft.com/office/drawing/2014/main" id="{6850E67D-4B76-4663-5C8C-BCF1FAA9324C}"/>
                </a:ext>
              </a:extLst>
            </p:cNvPr>
            <p:cNvSpPr/>
            <p:nvPr/>
          </p:nvSpPr>
          <p:spPr>
            <a:xfrm>
              <a:off x="4293563" y="3883049"/>
              <a:ext cx="629100" cy="414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600" b="1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3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2" name="Google Shape;1452;p46">
            <a:extLst>
              <a:ext uri="{FF2B5EF4-FFF2-40B4-BE49-F238E27FC236}">
                <a16:creationId xmlns:a16="http://schemas.microsoft.com/office/drawing/2014/main" id="{90FAB585-1315-DBDF-A979-099DC1B14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51" y="264153"/>
            <a:ext cx="1750625" cy="6911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Elephant" panose="02020904090505020303" pitchFamily="18" charset="0"/>
              </a:rPr>
              <a:t>S</a:t>
            </a:r>
            <a:br>
              <a:rPr lang="en-US" dirty="0">
                <a:solidFill>
                  <a:sysClr val="windowText" lastClr="000000"/>
                </a:solidFill>
              </a:rPr>
            </a:b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B1131-514A-85D9-CF2D-299BF92FB8CA}"/>
              </a:ext>
            </a:extLst>
          </p:cNvPr>
          <p:cNvGrpSpPr/>
          <p:nvPr/>
        </p:nvGrpSpPr>
        <p:grpSpPr>
          <a:xfrm>
            <a:off x="1028763" y="1567618"/>
            <a:ext cx="2254147" cy="1692010"/>
            <a:chOff x="674014" y="3573493"/>
            <a:chExt cx="1690610" cy="1269008"/>
          </a:xfrm>
        </p:grpSpPr>
        <p:sp>
          <p:nvSpPr>
            <p:cNvPr id="1459" name="Google Shape;1459;p46">
              <a:extLst>
                <a:ext uri="{FF2B5EF4-FFF2-40B4-BE49-F238E27FC236}">
                  <a16:creationId xmlns:a16="http://schemas.microsoft.com/office/drawing/2014/main" id="{DDCCF3B4-5F33-B71B-CEF4-1B2EFFE1BD8D}"/>
                </a:ext>
              </a:extLst>
            </p:cNvPr>
            <p:cNvSpPr/>
            <p:nvPr/>
          </p:nvSpPr>
          <p:spPr>
            <a:xfrm>
              <a:off x="983761" y="3573493"/>
              <a:ext cx="1033558" cy="1033111"/>
            </a:xfrm>
            <a:custGeom>
              <a:avLst/>
              <a:gdLst/>
              <a:ahLst/>
              <a:cxnLst/>
              <a:rect l="l" t="t" r="r" b="b"/>
              <a:pathLst>
                <a:path w="24385" h="24373" extrusionOk="0">
                  <a:moveTo>
                    <a:pt x="12192" y="0"/>
                  </a:moveTo>
                  <a:cubicBezTo>
                    <a:pt x="5465" y="0"/>
                    <a:pt x="0" y="5453"/>
                    <a:pt x="0" y="12180"/>
                  </a:cubicBezTo>
                  <a:cubicBezTo>
                    <a:pt x="0" y="18919"/>
                    <a:pt x="5465" y="24372"/>
                    <a:pt x="12192" y="24372"/>
                  </a:cubicBezTo>
                  <a:cubicBezTo>
                    <a:pt x="18919" y="24372"/>
                    <a:pt x="24384" y="18919"/>
                    <a:pt x="24384" y="12180"/>
                  </a:cubicBezTo>
                  <a:cubicBezTo>
                    <a:pt x="24384" y="5453"/>
                    <a:pt x="18919" y="0"/>
                    <a:pt x="12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1" name="Google Shape;1461;p46">
              <a:extLst>
                <a:ext uri="{FF2B5EF4-FFF2-40B4-BE49-F238E27FC236}">
                  <a16:creationId xmlns:a16="http://schemas.microsoft.com/office/drawing/2014/main" id="{F81ABB56-D84F-CE90-D965-F0496D49E097}"/>
                </a:ext>
              </a:extLst>
            </p:cNvPr>
            <p:cNvSpPr/>
            <p:nvPr/>
          </p:nvSpPr>
          <p:spPr>
            <a:xfrm>
              <a:off x="674014" y="4092030"/>
              <a:ext cx="1478643" cy="750471"/>
            </a:xfrm>
            <a:custGeom>
              <a:avLst/>
              <a:gdLst/>
              <a:ahLst/>
              <a:cxnLst/>
              <a:rect l="l" t="t" r="r" b="b"/>
              <a:pathLst>
                <a:path w="34886" h="17705" extrusionOk="0">
                  <a:moveTo>
                    <a:pt x="1" y="0"/>
                  </a:moveTo>
                  <a:lnTo>
                    <a:pt x="1" y="262"/>
                  </a:lnTo>
                  <a:cubicBezTo>
                    <a:pt x="1" y="9870"/>
                    <a:pt x="7823" y="17705"/>
                    <a:pt x="17443" y="17705"/>
                  </a:cubicBezTo>
                  <a:cubicBezTo>
                    <a:pt x="27052" y="17705"/>
                    <a:pt x="34886" y="9870"/>
                    <a:pt x="34886" y="262"/>
                  </a:cubicBezTo>
                  <a:lnTo>
                    <a:pt x="34886" y="0"/>
                  </a:lnTo>
                  <a:lnTo>
                    <a:pt x="34172" y="0"/>
                  </a:lnTo>
                  <a:lnTo>
                    <a:pt x="34172" y="262"/>
                  </a:lnTo>
                  <a:cubicBezTo>
                    <a:pt x="34172" y="9489"/>
                    <a:pt x="26671" y="16990"/>
                    <a:pt x="17443" y="16990"/>
                  </a:cubicBezTo>
                  <a:cubicBezTo>
                    <a:pt x="8216" y="16990"/>
                    <a:pt x="715" y="9489"/>
                    <a:pt x="715" y="2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5" name="Google Shape;1465;p46">
              <a:extLst>
                <a:ext uri="{FF2B5EF4-FFF2-40B4-BE49-F238E27FC236}">
                  <a16:creationId xmlns:a16="http://schemas.microsoft.com/office/drawing/2014/main" id="{BE11B7D5-9033-DCC4-670D-8436C0C8E77F}"/>
                </a:ext>
              </a:extLst>
            </p:cNvPr>
            <p:cNvSpPr/>
            <p:nvPr/>
          </p:nvSpPr>
          <p:spPr>
            <a:xfrm>
              <a:off x="2055256" y="3914893"/>
              <a:ext cx="309368" cy="308878"/>
            </a:xfrm>
            <a:custGeom>
              <a:avLst/>
              <a:gdLst/>
              <a:ahLst/>
              <a:cxnLst/>
              <a:rect l="l" t="t" r="r" b="b"/>
              <a:pathLst>
                <a:path w="7299" h="7287" extrusionOk="0">
                  <a:moveTo>
                    <a:pt x="3655" y="0"/>
                  </a:moveTo>
                  <a:cubicBezTo>
                    <a:pt x="1631" y="0"/>
                    <a:pt x="0" y="1631"/>
                    <a:pt x="0" y="3643"/>
                  </a:cubicBezTo>
                  <a:cubicBezTo>
                    <a:pt x="0" y="5656"/>
                    <a:pt x="1631" y="7287"/>
                    <a:pt x="3655" y="7287"/>
                  </a:cubicBezTo>
                  <a:cubicBezTo>
                    <a:pt x="5667" y="7287"/>
                    <a:pt x="7299" y="5656"/>
                    <a:pt x="7299" y="3643"/>
                  </a:cubicBezTo>
                  <a:cubicBezTo>
                    <a:pt x="7299" y="1631"/>
                    <a:pt x="5667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1" name="Google Shape;1471;p46">
              <a:extLst>
                <a:ext uri="{FF2B5EF4-FFF2-40B4-BE49-F238E27FC236}">
                  <a16:creationId xmlns:a16="http://schemas.microsoft.com/office/drawing/2014/main" id="{EF7B616D-C24F-B5AB-E8F0-DA125D0A8513}"/>
                </a:ext>
              </a:extLst>
            </p:cNvPr>
            <p:cNvSpPr/>
            <p:nvPr/>
          </p:nvSpPr>
          <p:spPr>
            <a:xfrm>
              <a:off x="946333" y="3883049"/>
              <a:ext cx="1108414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600" b="1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Technologies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4162" y="1480915"/>
            <a:ext cx="5218801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R Programming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Selected for its large libraries for statistical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caret </a:t>
            </a:r>
            <a:r>
              <a:rPr lang="en-US" dirty="0"/>
              <a:t>&amp; </a:t>
            </a:r>
            <a:r>
              <a:rPr lang="en-US" b="1" dirty="0"/>
              <a:t>e1071 &amp; boot  </a:t>
            </a:r>
            <a:r>
              <a:rPr lang="en-US" dirty="0"/>
              <a:t>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 relatively easy to use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44162" y="4294186"/>
            <a:ext cx="6796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Support Vector Machine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Chosen this as the learning algorithm due to its high reliability and accuracy in cases related to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3627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collection flat outline concept icon showing, data measuring and  collection 5187413 Vector Art at Vecteezy">
            <a:extLst>
              <a:ext uri="{FF2B5EF4-FFF2-40B4-BE49-F238E27FC236}">
                <a16:creationId xmlns:a16="http://schemas.microsoft.com/office/drawing/2014/main" id="{6ACC8048-AFD1-5DB9-08FF-ADB59ADB2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8" t="5452" r="13543" b="20995"/>
          <a:stretch/>
        </p:blipFill>
        <p:spPr bwMode="auto">
          <a:xfrm>
            <a:off x="668741" y="1433016"/>
            <a:ext cx="1425564" cy="15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0D9532-D798-F1B8-4F8F-801B24384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2" b="92877" l="10000" r="90000">
                        <a14:foregroundMark x1="71860" y1="69801" x2="80233" y2="84473"/>
                        <a14:foregroundMark x1="80233" y1="84473" x2="87674" y2="92877"/>
                      </a14:backgroundRemoval>
                    </a14:imgEffect>
                  </a14:imgLayer>
                </a14:imgProps>
              </a:ext>
            </a:extLst>
          </a:blip>
          <a:srcRect l="14284" t="19175" r="7023"/>
          <a:stretch/>
        </p:blipFill>
        <p:spPr>
          <a:xfrm>
            <a:off x="2501983" y="4722124"/>
            <a:ext cx="1678674" cy="1407398"/>
          </a:xfrm>
          <a:prstGeom prst="rect">
            <a:avLst/>
          </a:prstGeom>
        </p:spPr>
      </p:pic>
      <p:pic>
        <p:nvPicPr>
          <p:cNvPr id="1030" name="Picture 6" descr="Big Data, Machine Learning, Deep Learning With Python, Artificial  Intelligence, Artificial Neural Network, Computer Science, Open Neural  Network Exchange, Computer Software transparent background PNG clipart |  HiClipart">
            <a:extLst>
              <a:ext uri="{FF2B5EF4-FFF2-40B4-BE49-F238E27FC236}">
                <a16:creationId xmlns:a16="http://schemas.microsoft.com/office/drawing/2014/main" id="{1332836E-57F1-C688-1AAE-D1BBF86DE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9600" y1="41400" x2="59600" y2="41400"/>
                        <a14:foregroundMark x1="62200" y1="50800" x2="62200" y2="50800"/>
                        <a14:foregroundMark x1="59800" y1="56800" x2="59800" y2="56800"/>
                        <a14:foregroundMark x1="60200" y1="66200" x2="60200" y2="66200"/>
                        <a14:foregroundMark x1="71600" y1="64800" x2="71600" y2="64800"/>
                        <a14:foregroundMark x1="72200" y1="50000" x2="72200" y2="50000"/>
                        <a14:foregroundMark x1="69200" y1="38200" x2="69200" y2="3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38" t="5013" r="510" b="5024"/>
          <a:stretch/>
        </p:blipFill>
        <p:spPr bwMode="auto">
          <a:xfrm>
            <a:off x="6461509" y="4645654"/>
            <a:ext cx="1626041" cy="156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5A22B3-48D5-912A-2191-B1B8FABDCE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27" b="89827" l="8375" r="90125">
                        <a14:foregroundMark x1="9250" y1="50405" x2="9250" y2="50405"/>
                        <a14:foregroundMark x1="8375" y1="50751" x2="9000" y2="55954"/>
                        <a14:foregroundMark x1="10250" y1="52486" x2="16750" y2="62543"/>
                        <a14:foregroundMark x1="49250" y1="55723" x2="36500" y2="41965"/>
                        <a14:foregroundMark x1="36500" y1="41965" x2="36250" y2="41965"/>
                        <a14:foregroundMark x1="57625" y1="41734" x2="37125" y2="40809"/>
                        <a14:foregroundMark x1="47250" y1="55376" x2="47250" y2="55376"/>
                        <a14:foregroundMark x1="24250" y1="41387" x2="37000" y2="42197"/>
                        <a14:foregroundMark x1="70125" y1="40578" x2="47250" y2="39422"/>
                        <a14:foregroundMark x1="33125" y1="40231" x2="39125" y2="40809"/>
                        <a14:foregroundMark x1="47875" y1="56301" x2="40875" y2="58844"/>
                        <a14:foregroundMark x1="40875" y1="58844" x2="45375" y2="55145"/>
                        <a14:foregroundMark x1="63250" y1="63237" x2="55875" y2="56301"/>
                        <a14:foregroundMark x1="55875" y1="56301" x2="71000" y2="40116"/>
                        <a14:foregroundMark x1="71000" y1="40116" x2="77750" y2="46590"/>
                        <a14:foregroundMark x1="77750" y1="46590" x2="77000" y2="50173"/>
                        <a14:foregroundMark x1="85750" y1="52717" x2="80250" y2="48324"/>
                        <a14:foregroundMark x1="90125" y1="49711" x2="83375" y2="45202"/>
                        <a14:foregroundMark x1="83375" y1="45202" x2="83375" y2="45202"/>
                        <a14:foregroundMark x1="88375" y1="46590" x2="84500" y2="44740"/>
                        <a14:foregroundMark x1="89625" y1="68092" x2="89625" y2="68092"/>
                      </a14:backgroundRemoval>
                    </a14:imgEffect>
                  </a14:imgLayer>
                </a14:imgProps>
              </a:ext>
            </a:extLst>
          </a:blip>
          <a:srcRect t="8535" b="7706"/>
          <a:stretch/>
        </p:blipFill>
        <p:spPr>
          <a:xfrm>
            <a:off x="9662719" y="4569186"/>
            <a:ext cx="1722931" cy="15603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187AD6-BE45-B1FC-04C3-A789DDDC7D73}"/>
              </a:ext>
            </a:extLst>
          </p:cNvPr>
          <p:cNvSpPr txBox="1"/>
          <p:nvPr/>
        </p:nvSpPr>
        <p:spPr>
          <a:xfrm>
            <a:off x="361748" y="3132649"/>
            <a:ext cx="2126500" cy="442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1. Data Collection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37144D-7B6A-28CC-AD9A-3D072463D7A1}"/>
              </a:ext>
            </a:extLst>
          </p:cNvPr>
          <p:cNvSpPr txBox="1"/>
          <p:nvPr/>
        </p:nvSpPr>
        <p:spPr>
          <a:xfrm>
            <a:off x="2031463" y="4158239"/>
            <a:ext cx="2619714" cy="442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2. Data Pre-processing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EECA4-7310-87D3-6C31-AB653F2356B5}"/>
              </a:ext>
            </a:extLst>
          </p:cNvPr>
          <p:cNvSpPr txBox="1"/>
          <p:nvPr/>
        </p:nvSpPr>
        <p:spPr>
          <a:xfrm>
            <a:off x="4081190" y="3132649"/>
            <a:ext cx="1913882" cy="442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3. Data Splitting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0F8BBF-2EFC-4648-588E-A3909CF4FA1A}"/>
              </a:ext>
            </a:extLst>
          </p:cNvPr>
          <p:cNvSpPr txBox="1"/>
          <p:nvPr/>
        </p:nvSpPr>
        <p:spPr>
          <a:xfrm>
            <a:off x="5407035" y="4347849"/>
            <a:ext cx="3657564" cy="442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4.</a:t>
            </a:r>
            <a:r>
              <a:rPr lang="en-US" b="1" dirty="0"/>
              <a:t> Standard</a:t>
            </a:r>
            <a:r>
              <a:rPr lang="en-US" b="1" i="1" dirty="0"/>
              <a:t> K-Fold Cross-Validation</a:t>
            </a:r>
            <a:r>
              <a:rPr lang="en-US" sz="2000" b="1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B4E4F5-6B72-B7D3-A816-3CC73EEFA887}"/>
              </a:ext>
            </a:extLst>
          </p:cNvPr>
          <p:cNvSpPr txBox="1"/>
          <p:nvPr/>
        </p:nvSpPr>
        <p:spPr>
          <a:xfrm>
            <a:off x="7834928" y="2927176"/>
            <a:ext cx="4294544" cy="442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5. </a:t>
            </a:r>
            <a:r>
              <a:rPr lang="en-US" b="1" dirty="0"/>
              <a:t>Debiased K-Fold Cross-Validation Model</a:t>
            </a:r>
            <a:endParaRPr 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07F549-1B84-A0BD-1D51-334E867B16E8}"/>
              </a:ext>
            </a:extLst>
          </p:cNvPr>
          <p:cNvSpPr txBox="1"/>
          <p:nvPr/>
        </p:nvSpPr>
        <p:spPr>
          <a:xfrm>
            <a:off x="9320670" y="4158239"/>
            <a:ext cx="2536263" cy="442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6. Results comparison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07001064-5666-DEE4-CC61-022220042908}"/>
              </a:ext>
            </a:extLst>
          </p:cNvPr>
          <p:cNvCxnSpPr>
            <a:cxnSpLocks/>
            <a:stCxn id="26" idx="2"/>
            <a:endCxn id="27" idx="1"/>
          </p:cNvCxnSpPr>
          <p:nvPr/>
        </p:nvCxnSpPr>
        <p:spPr>
          <a:xfrm>
            <a:off x="1424998" y="3575323"/>
            <a:ext cx="606465" cy="804253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C2EE90AD-3B34-57AA-CE38-9E767C5A4ACA}"/>
              </a:ext>
            </a:extLst>
          </p:cNvPr>
          <p:cNvCxnSpPr>
            <a:cxnSpLocks/>
            <a:stCxn id="27" idx="0"/>
            <a:endCxn id="28" idx="1"/>
          </p:cNvCxnSpPr>
          <p:nvPr/>
        </p:nvCxnSpPr>
        <p:spPr>
          <a:xfrm flipV="1">
            <a:off x="3341320" y="3353986"/>
            <a:ext cx="739870" cy="804253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FA9F553-441D-6B7E-F0CC-3718026E6A97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5228387" y="3575323"/>
            <a:ext cx="732368" cy="804253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2DE8C91E-E0EB-AEE3-91E1-DA5F5013F8F1}"/>
              </a:ext>
            </a:extLst>
          </p:cNvPr>
          <p:cNvCxnSpPr>
            <a:cxnSpLocks/>
          </p:cNvCxnSpPr>
          <p:nvPr/>
        </p:nvCxnSpPr>
        <p:spPr>
          <a:xfrm flipV="1">
            <a:off x="7193403" y="3456723"/>
            <a:ext cx="826424" cy="804253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77D4D4BA-0568-FC08-6066-425C98045388}"/>
              </a:ext>
            </a:extLst>
          </p:cNvPr>
          <p:cNvCxnSpPr>
            <a:cxnSpLocks/>
          </p:cNvCxnSpPr>
          <p:nvPr/>
        </p:nvCxnSpPr>
        <p:spPr>
          <a:xfrm>
            <a:off x="8886668" y="3407066"/>
            <a:ext cx="404477" cy="804253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Implementation Workflow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75" y="2237494"/>
            <a:ext cx="681125" cy="6811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18" y="2259989"/>
            <a:ext cx="964196" cy="9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3329367"/>
            <a:ext cx="260622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`4 Classification &amp; 4 Regression Datasets collected from UCI repository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538858" y="2510851"/>
            <a:ext cx="26894" cy="2956113"/>
          </a:xfrm>
          <a:prstGeom prst="line">
            <a:avLst/>
          </a:prstGeom>
          <a:ln w="57150">
            <a:solidFill>
              <a:srgbClr val="00206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621791" y="2493787"/>
            <a:ext cx="2680453" cy="2001539"/>
            <a:chOff x="2582892" y="1179375"/>
            <a:chExt cx="2680453" cy="2001539"/>
          </a:xfrm>
        </p:grpSpPr>
        <p:sp>
          <p:nvSpPr>
            <p:cNvPr id="28" name="Rectangle 27"/>
            <p:cNvSpPr/>
            <p:nvPr/>
          </p:nvSpPr>
          <p:spPr>
            <a:xfrm>
              <a:off x="2582892" y="1179375"/>
              <a:ext cx="2680453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  <a:p>
              <a:pPr algn="ctr"/>
              <a:endParaRPr lang="en-US" sz="4000" b="0" cap="none" spc="0" dirty="0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51967" y="1980585"/>
              <a:ext cx="2555256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values</a:t>
              </a:r>
            </a:p>
            <a:p>
              <a:pPr algn="ctr"/>
              <a:r>
                <a:rPr lang="en-US" sz="24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</a:p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Normalized data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5358661" y="2495610"/>
            <a:ext cx="26894" cy="2956113"/>
          </a:xfrm>
          <a:prstGeom prst="line">
            <a:avLst/>
          </a:prstGeom>
          <a:ln w="57150">
            <a:solidFill>
              <a:srgbClr val="00206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70199" y="3948287"/>
            <a:ext cx="34724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data as 1/3</a:t>
            </a:r>
            <a:r>
              <a:rPr lang="en-US" sz="2400" b="0" cap="none" spc="0" baseline="30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each dataset for training set remaining for validation set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987355" y="2470230"/>
            <a:ext cx="26894" cy="2956113"/>
          </a:xfrm>
          <a:prstGeom prst="line">
            <a:avLst/>
          </a:prstGeom>
          <a:ln w="57150">
            <a:solidFill>
              <a:srgbClr val="00206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973167" y="2544537"/>
            <a:ext cx="321883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 model </a:t>
            </a:r>
          </a:p>
          <a:p>
            <a:pPr algn="ctr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Biased Corrected K-Fold Cross validation model 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3798947" y="1019221"/>
            <a:ext cx="3701103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By-Step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Implementation Workflow of Paper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94" y="2647476"/>
            <a:ext cx="656745" cy="6567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38" y="4555171"/>
            <a:ext cx="749630" cy="7496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4877" y="3304221"/>
            <a:ext cx="2283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 Splitting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Data, database, information, split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62" y="2479158"/>
            <a:ext cx="825063" cy="82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60" y="4546637"/>
            <a:ext cx="751821" cy="7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6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1" grpId="0"/>
      <p:bldP spid="4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502293"/>
            <a:ext cx="2743200" cy="365125"/>
          </a:xfrm>
        </p:spPr>
        <p:txBody>
          <a:bodyPr/>
          <a:lstStyle/>
          <a:p>
            <a:fld id="{4F61C436-21D2-484E-8332-65FF5AB7F6A9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0554" y="30655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9FE3C-D78D-01DB-E321-C421A988293D}"/>
              </a:ext>
            </a:extLst>
          </p:cNvPr>
          <p:cNvSpPr/>
          <p:nvPr/>
        </p:nvSpPr>
        <p:spPr>
          <a:xfrm>
            <a:off x="5788712" y="1019221"/>
            <a:ext cx="6292735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K-Fold CV for a Learning Algorhithms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13271"/>
            <a:ext cx="12192000" cy="792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Formulas &amp; Algorhithms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0205" y="3184231"/>
            <a:ext cx="6292736" cy="367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No. of folds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Rcv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[A, V1:k]: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Cross-validation risk estimate for the learning algorithm A. It's computed as the average of the risks computed on each fold's validation set.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R[A(</a:t>
            </a: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the risk computed for the model trained on the training subset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evaluated on the validation subset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Risk R here could be defined in various ways depending on the learning task.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-e, MSE for Regression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total risk calculated by summing across all K validations.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004BA-3510-3828-C749-04D27B1DBB85}"/>
              </a:ext>
            </a:extLst>
          </p:cNvPr>
          <p:cNvSpPr/>
          <p:nvPr/>
        </p:nvSpPr>
        <p:spPr>
          <a:xfrm>
            <a:off x="110553" y="1031916"/>
            <a:ext cx="5413947" cy="6906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Risk Predictor at A(T)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FD93A-2DF8-C7EF-9768-B410D575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2" y="3007269"/>
            <a:ext cx="3375712" cy="4745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83F02E-D119-0586-1391-5E74E1E31A08}"/>
              </a:ext>
            </a:extLst>
          </p:cNvPr>
          <p:cNvSpPr/>
          <p:nvPr/>
        </p:nvSpPr>
        <p:spPr>
          <a:xfrm>
            <a:off x="337199" y="3541668"/>
            <a:ext cx="5289160" cy="2088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A(T)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Is the model trained on dataset 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new observation independent from DT.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Loss function , which measure the model’s performance.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67B59-27E5-A7F2-1AB1-799C4751196D}"/>
              </a:ext>
            </a:extLst>
          </p:cNvPr>
          <p:cNvSpPr txBox="1"/>
          <p:nvPr/>
        </p:nvSpPr>
        <p:spPr>
          <a:xfrm>
            <a:off x="172946" y="1780833"/>
            <a:ext cx="5289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Assumption</a:t>
            </a:r>
            <a:r>
              <a:rPr lang="en-US" dirty="0"/>
              <a:t>: The paper demonstrates how K-fold cross-validation estimates the generalization risk of a learning algorithm.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95BB7-C3FF-E635-A590-7FC66420B18F}"/>
              </a:ext>
            </a:extLst>
          </p:cNvPr>
          <p:cNvSpPr txBox="1"/>
          <p:nvPr/>
        </p:nvSpPr>
        <p:spPr>
          <a:xfrm>
            <a:off x="6001917" y="1763214"/>
            <a:ext cx="6312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Assumption</a:t>
            </a:r>
            <a:r>
              <a:rPr lang="en-US" dirty="0"/>
              <a:t>: K-fold CV, a standard method, splits the data in various ways, trains a model on each, and then estimates the generalization risk by evaluating each trained model.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C00DEF-0783-8EF9-93D3-D85BDCB2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843" y="2761402"/>
            <a:ext cx="3939881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1883</Words>
  <Application>Microsoft Office PowerPoint</Application>
  <PresentationFormat>Widescreen</PresentationFormat>
  <Paragraphs>327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Amasis MT Pro Black</vt:lpstr>
      <vt:lpstr>Arial</vt:lpstr>
      <vt:lpstr>Calibri</vt:lpstr>
      <vt:lpstr>Calibri Light</vt:lpstr>
      <vt:lpstr>Cambria Math</vt:lpstr>
      <vt:lpstr>Elephant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S </vt:lpstr>
      <vt:lpstr>S </vt:lpstr>
      <vt:lpstr>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 Pervaiz</dc:creator>
  <cp:lastModifiedBy>Amir Hassan</cp:lastModifiedBy>
  <cp:revision>82</cp:revision>
  <dcterms:created xsi:type="dcterms:W3CDTF">2024-06-04T11:42:35Z</dcterms:created>
  <dcterms:modified xsi:type="dcterms:W3CDTF">2024-06-24T17:19:33Z</dcterms:modified>
</cp:coreProperties>
</file>