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3" r:id="rId3"/>
    <p:sldId id="274" r:id="rId4"/>
    <p:sldId id="272" r:id="rId5"/>
    <p:sldId id="275" r:id="rId6"/>
    <p:sldId id="257" r:id="rId7"/>
    <p:sldId id="261" r:id="rId8"/>
    <p:sldId id="262" r:id="rId9"/>
    <p:sldId id="263" r:id="rId10"/>
    <p:sldId id="264" r:id="rId11"/>
    <p:sldId id="265" r:id="rId12"/>
    <p:sldId id="266" r:id="rId13"/>
    <p:sldId id="267" r:id="rId14"/>
    <p:sldId id="268" r:id="rId15"/>
    <p:sldId id="269"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25" autoAdjust="0"/>
  </p:normalViewPr>
  <p:slideViewPr>
    <p:cSldViewPr snapToGrid="0" snapToObjects="1">
      <p:cViewPr varScale="1">
        <p:scale>
          <a:sx n="107" d="100"/>
          <a:sy n="107" d="100"/>
        </p:scale>
        <p:origin x="108" y="9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Work\Concentrix\Case%20Study\CNX%20Case%20Study%20Data%20Workbook(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Work\Concentrix\Case%20Study\CNX%20Case%20Study%20Workboo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Work\Concentrix\Case%20Study\CNX%20Case%20Study%20Data%20Workbook(AutoRecovered).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E:\Work\Concentrix\Case%20Study\CNX%20Case%20Study%20Data%20Workbook(AutoRecovered).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E:\Work\Concentrix\Case%20Study\CNX%20Case%20Study%20Workbook.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E:\Work\Concentrix\Case%20Study\CNX%20Case%20Study%20Data%20Workbook(AutoRecovered).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E:\Work\Concentrix\Case%20Study\CNX%20Case%20Study%20Data%20Workbook(AutoRecove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Main Interaction Reason (</a:t>
            </a:r>
            <a:r>
              <a:rPr lang="en-US" sz="1400" b="0" i="0" u="none" strike="noStrike" baseline="0">
                <a:effectLst/>
              </a:rPr>
              <a:t>CSAT &lt;= 3</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EDA_Merged!$A$6:$A$13</c:f>
              <c:strCache>
                <c:ptCount val="8"/>
                <c:pt idx="0">
                  <c:v>Add Services</c:v>
                </c:pt>
                <c:pt idx="1">
                  <c:v>Billing Question</c:v>
                </c:pt>
                <c:pt idx="2">
                  <c:v>Service Question</c:v>
                </c:pt>
                <c:pt idx="3">
                  <c:v>Billing Dispute</c:v>
                </c:pt>
                <c:pt idx="4">
                  <c:v>Cancel Service</c:v>
                </c:pt>
                <c:pt idx="5">
                  <c:v>Change Plan</c:v>
                </c:pt>
                <c:pt idx="6">
                  <c:v>Make a Payment</c:v>
                </c:pt>
                <c:pt idx="7">
                  <c:v>Device Question</c:v>
                </c:pt>
              </c:strCache>
            </c:strRef>
          </c:cat>
          <c:val>
            <c:numRef>
              <c:f>EDA_Merged!$B$6:$B$13</c:f>
              <c:numCache>
                <c:formatCode>General</c:formatCode>
                <c:ptCount val="8"/>
                <c:pt idx="0">
                  <c:v>36</c:v>
                </c:pt>
                <c:pt idx="1">
                  <c:v>21</c:v>
                </c:pt>
                <c:pt idx="2">
                  <c:v>13</c:v>
                </c:pt>
                <c:pt idx="3">
                  <c:v>12</c:v>
                </c:pt>
                <c:pt idx="4">
                  <c:v>5</c:v>
                </c:pt>
                <c:pt idx="5">
                  <c:v>5</c:v>
                </c:pt>
                <c:pt idx="6">
                  <c:v>4</c:v>
                </c:pt>
                <c:pt idx="7">
                  <c:v>2</c:v>
                </c:pt>
              </c:numCache>
            </c:numRef>
          </c:val>
          <c:extLst>
            <c:ext xmlns:c16="http://schemas.microsoft.com/office/drawing/2014/chart" uri="{C3380CC4-5D6E-409C-BE32-E72D297353CC}">
              <c16:uniqueId val="{00000000-DD6B-439B-897D-9C7D09F97B28}"/>
            </c:ext>
          </c:extLst>
        </c:ser>
        <c:dLbls>
          <c:showLegendKey val="0"/>
          <c:showVal val="0"/>
          <c:showCatName val="0"/>
          <c:showSerName val="0"/>
          <c:showPercent val="0"/>
          <c:showBubbleSize val="0"/>
        </c:dLbls>
        <c:gapWidth val="219"/>
        <c:overlap val="-27"/>
        <c:axId val="1268430287"/>
        <c:axId val="1268432207"/>
      </c:barChart>
      <c:catAx>
        <c:axId val="12684302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Contact Reason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8432207"/>
        <c:crosses val="autoZero"/>
        <c:auto val="1"/>
        <c:lblAlgn val="ctr"/>
        <c:lblOffset val="100"/>
        <c:noMultiLvlLbl val="0"/>
      </c:catAx>
      <c:valAx>
        <c:axId val="12684322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Interactions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84302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Repeated Contact Effect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EDA_Merged!$B$118</c:f>
              <c:strCache>
                <c:ptCount val="1"/>
                <c:pt idx="0">
                  <c:v>High</c:v>
                </c:pt>
              </c:strCache>
            </c:strRef>
          </c:tx>
          <c:spPr>
            <a:solidFill>
              <a:schemeClr val="accent1"/>
            </a:solidFill>
            <a:ln>
              <a:noFill/>
            </a:ln>
            <a:effectLst/>
          </c:spPr>
          <c:invertIfNegative val="0"/>
          <c:cat>
            <c:strRef>
              <c:f>EDA_Merged!$A$119:$A$120</c:f>
              <c:strCache>
                <c:ptCount val="2"/>
                <c:pt idx="0">
                  <c:v>1 Contact</c:v>
                </c:pt>
                <c:pt idx="1">
                  <c:v>2 Contacts</c:v>
                </c:pt>
              </c:strCache>
            </c:strRef>
          </c:cat>
          <c:val>
            <c:numRef>
              <c:f>EDA_Merged!$B$119:$B$120</c:f>
              <c:numCache>
                <c:formatCode>General</c:formatCode>
                <c:ptCount val="2"/>
                <c:pt idx="0">
                  <c:v>27</c:v>
                </c:pt>
                <c:pt idx="1">
                  <c:v>18</c:v>
                </c:pt>
              </c:numCache>
            </c:numRef>
          </c:val>
          <c:extLst>
            <c:ext xmlns:c16="http://schemas.microsoft.com/office/drawing/2014/chart" uri="{C3380CC4-5D6E-409C-BE32-E72D297353CC}">
              <c16:uniqueId val="{00000000-5BD5-4B19-852B-730026E8F563}"/>
            </c:ext>
          </c:extLst>
        </c:ser>
        <c:ser>
          <c:idx val="1"/>
          <c:order val="1"/>
          <c:tx>
            <c:strRef>
              <c:f>EDA_Merged!$C$118</c:f>
              <c:strCache>
                <c:ptCount val="1"/>
                <c:pt idx="0">
                  <c:v>Low</c:v>
                </c:pt>
              </c:strCache>
            </c:strRef>
          </c:tx>
          <c:spPr>
            <a:solidFill>
              <a:schemeClr val="accent2"/>
            </a:solidFill>
            <a:ln>
              <a:noFill/>
            </a:ln>
            <a:effectLst/>
          </c:spPr>
          <c:invertIfNegative val="0"/>
          <c:cat>
            <c:strRef>
              <c:f>EDA_Merged!$A$119:$A$120</c:f>
              <c:strCache>
                <c:ptCount val="2"/>
                <c:pt idx="0">
                  <c:v>1 Contact</c:v>
                </c:pt>
                <c:pt idx="1">
                  <c:v>2 Contacts</c:v>
                </c:pt>
              </c:strCache>
            </c:strRef>
          </c:cat>
          <c:val>
            <c:numRef>
              <c:f>EDA_Merged!$C$119:$C$120</c:f>
              <c:numCache>
                <c:formatCode>General</c:formatCode>
                <c:ptCount val="2"/>
                <c:pt idx="0">
                  <c:v>14</c:v>
                </c:pt>
                <c:pt idx="1">
                  <c:v>84</c:v>
                </c:pt>
              </c:numCache>
            </c:numRef>
          </c:val>
          <c:extLst>
            <c:ext xmlns:c16="http://schemas.microsoft.com/office/drawing/2014/chart" uri="{C3380CC4-5D6E-409C-BE32-E72D297353CC}">
              <c16:uniqueId val="{00000001-5BD5-4B19-852B-730026E8F563}"/>
            </c:ext>
          </c:extLst>
        </c:ser>
        <c:dLbls>
          <c:showLegendKey val="0"/>
          <c:showVal val="0"/>
          <c:showCatName val="0"/>
          <c:showSerName val="0"/>
          <c:showPercent val="0"/>
          <c:showBubbleSize val="0"/>
        </c:dLbls>
        <c:gapWidth val="219"/>
        <c:overlap val="-27"/>
        <c:axId val="1401562863"/>
        <c:axId val="1401555663"/>
      </c:barChart>
      <c:catAx>
        <c:axId val="140156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1555663"/>
        <c:crosses val="autoZero"/>
        <c:auto val="1"/>
        <c:lblAlgn val="ctr"/>
        <c:lblOffset val="100"/>
        <c:noMultiLvlLbl val="0"/>
      </c:catAx>
      <c:valAx>
        <c:axId val="1401555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700"/>
                  <a:t>Number of Interactions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156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Add Services</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D9F-4174-AB29-56FCFB511A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D9F-4174-AB29-56FCFB511AF6}"/>
              </c:ext>
            </c:extLst>
          </c:dPt>
          <c:cat>
            <c:strRef>
              <c:f>EDA_Merged!$O$26:$O$27</c:f>
              <c:strCache>
                <c:ptCount val="2"/>
                <c:pt idx="0">
                  <c:v>Yes</c:v>
                </c:pt>
                <c:pt idx="1">
                  <c:v>No</c:v>
                </c:pt>
              </c:strCache>
            </c:strRef>
          </c:cat>
          <c:val>
            <c:numRef>
              <c:f>EDA_Merged!$P$26:$P$27</c:f>
              <c:numCache>
                <c:formatCode>General</c:formatCode>
                <c:ptCount val="2"/>
                <c:pt idx="0">
                  <c:v>20</c:v>
                </c:pt>
                <c:pt idx="1">
                  <c:v>16</c:v>
                </c:pt>
              </c:numCache>
            </c:numRef>
          </c:val>
          <c:extLst>
            <c:ext xmlns:c16="http://schemas.microsoft.com/office/drawing/2014/chart" uri="{C3380CC4-5D6E-409C-BE32-E72D297353CC}">
              <c16:uniqueId val="{00000004-AD9F-4174-AB29-56FCFB511AF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Service Question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991-497F-AA9C-C60E1020D9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991-497F-AA9C-C60E1020D92C}"/>
              </c:ext>
            </c:extLst>
          </c:dPt>
          <c:cat>
            <c:strRef>
              <c:f>EDA_Merged!$O$6:$O$7</c:f>
              <c:strCache>
                <c:ptCount val="2"/>
                <c:pt idx="0">
                  <c:v>Yes</c:v>
                </c:pt>
                <c:pt idx="1">
                  <c:v>No</c:v>
                </c:pt>
              </c:strCache>
            </c:strRef>
          </c:cat>
          <c:val>
            <c:numRef>
              <c:f>EDA_Merged!$P$6:$P$7</c:f>
              <c:numCache>
                <c:formatCode>General</c:formatCode>
                <c:ptCount val="2"/>
                <c:pt idx="0">
                  <c:v>10</c:v>
                </c:pt>
                <c:pt idx="1">
                  <c:v>3</c:v>
                </c:pt>
              </c:numCache>
            </c:numRef>
          </c:val>
          <c:extLst>
            <c:ext xmlns:c16="http://schemas.microsoft.com/office/drawing/2014/chart" uri="{C3380CC4-5D6E-409C-BE32-E72D297353CC}">
              <c16:uniqueId val="{00000004-E991-497F-AA9C-C60E1020D92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SelfService</a:t>
            </a:r>
            <a:r>
              <a:rPr lang="en-US" baseline="0"/>
              <a:t> Use Overall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B7B-4EAD-A586-81A1C864C2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B7B-4EAD-A586-81A1C864C2F1}"/>
              </c:ext>
            </c:extLst>
          </c:dPt>
          <c:cat>
            <c:strRef>
              <c:f>EDA_Merged!$T$37:$T$38</c:f>
              <c:strCache>
                <c:ptCount val="2"/>
                <c:pt idx="0">
                  <c:v>Yes</c:v>
                </c:pt>
                <c:pt idx="1">
                  <c:v>No</c:v>
                </c:pt>
              </c:strCache>
            </c:strRef>
          </c:cat>
          <c:val>
            <c:numRef>
              <c:f>EDA_Merged!$U$37:$U$38</c:f>
              <c:numCache>
                <c:formatCode>General</c:formatCode>
                <c:ptCount val="2"/>
                <c:pt idx="0">
                  <c:v>39</c:v>
                </c:pt>
                <c:pt idx="1">
                  <c:v>59</c:v>
                </c:pt>
              </c:numCache>
            </c:numRef>
          </c:val>
          <c:extLst>
            <c:ext xmlns:c16="http://schemas.microsoft.com/office/drawing/2014/chart" uri="{C3380CC4-5D6E-409C-BE32-E72D297353CC}">
              <c16:uniqueId val="{00000004-EB7B-4EAD-A586-81A1C864C2F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EDA_Merged!$O$73:$O$129</cx:f>
        <cx:lvl ptCount="57" formatCode="General">
          <cx:pt idx="0">2</cx:pt>
          <cx:pt idx="1">1</cx:pt>
          <cx:pt idx="2">1</cx:pt>
          <cx:pt idx="3">1</cx:pt>
          <cx:pt idx="4">1</cx:pt>
          <cx:pt idx="5">5</cx:pt>
          <cx:pt idx="6">1</cx:pt>
          <cx:pt idx="7">1</cx:pt>
          <cx:pt idx="8">2</cx:pt>
          <cx:pt idx="9">2</cx:pt>
          <cx:pt idx="10">2</cx:pt>
          <cx:pt idx="11">3</cx:pt>
          <cx:pt idx="12">4</cx:pt>
          <cx:pt idx="13">4</cx:pt>
          <cx:pt idx="14">3</cx:pt>
          <cx:pt idx="15">2</cx:pt>
          <cx:pt idx="16">1</cx:pt>
          <cx:pt idx="17">5</cx:pt>
          <cx:pt idx="18">3</cx:pt>
          <cx:pt idx="19">1</cx:pt>
          <cx:pt idx="20">1</cx:pt>
          <cx:pt idx="21">1</cx:pt>
          <cx:pt idx="22">2</cx:pt>
          <cx:pt idx="23">3</cx:pt>
          <cx:pt idx="24">1</cx:pt>
          <cx:pt idx="25">4</cx:pt>
          <cx:pt idx="26">2</cx:pt>
          <cx:pt idx="27">1</cx:pt>
          <cx:pt idx="28">2</cx:pt>
          <cx:pt idx="29">5</cx:pt>
          <cx:pt idx="30">4</cx:pt>
          <cx:pt idx="31">1</cx:pt>
          <cx:pt idx="32">5</cx:pt>
          <cx:pt idx="33">1</cx:pt>
          <cx:pt idx="34">5</cx:pt>
          <cx:pt idx="35">1</cx:pt>
          <cx:pt idx="36">2</cx:pt>
          <cx:pt idx="37">1</cx:pt>
          <cx:pt idx="38">3</cx:pt>
          <cx:pt idx="39">1</cx:pt>
          <cx:pt idx="40">2</cx:pt>
          <cx:pt idx="41">1</cx:pt>
          <cx:pt idx="42">1</cx:pt>
          <cx:pt idx="43">2</cx:pt>
          <cx:pt idx="44">1</cx:pt>
          <cx:pt idx="45">1</cx:pt>
          <cx:pt idx="46">1</cx:pt>
          <cx:pt idx="47">4</cx:pt>
          <cx:pt idx="48">3</cx:pt>
          <cx:pt idx="49">3</cx:pt>
          <cx:pt idx="50">1</cx:pt>
          <cx:pt idx="51">2</cx:pt>
          <cx:pt idx="52">1</cx:pt>
          <cx:pt idx="53">2</cx:pt>
          <cx:pt idx="54">2</cx:pt>
          <cx:pt idx="55">1</cx:pt>
          <cx:pt idx="56">1</cx:pt>
        </cx:lvl>
      </cx:numDim>
    </cx:data>
  </cx:chartData>
  <cx:chart>
    <cx:title pos="t" align="ctr" overlay="0">
      <cx:tx>
        <cx:txData>
          <cx:v>Tier 1 Rating Distribution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Tier 1 Rating Distribution</a:t>
          </a:r>
        </a:p>
      </cx:txPr>
    </cx:title>
    <cx:plotArea>
      <cx:plotAreaRegion>
        <cx:series layoutId="clusteredColumn" uniqueId="{6E1D5817-6011-4D07-9E74-CA4A8CC992A5}">
          <cx:dataId val="0"/>
          <cx:layoutPr>
            <cx:binning intervalClosed="r">
              <cx:binSize val="1"/>
            </cx:binning>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EDA_Merged!$S$73:$S$141</cx:f>
        <cx:lvl ptCount="69" formatCode="General">
          <cx:pt idx="0">3</cx:pt>
          <cx:pt idx="1">5</cx:pt>
          <cx:pt idx="2">5</cx:pt>
          <cx:pt idx="3">3</cx:pt>
          <cx:pt idx="4">3</cx:pt>
          <cx:pt idx="5">3</cx:pt>
          <cx:pt idx="6">4</cx:pt>
          <cx:pt idx="7">3</cx:pt>
          <cx:pt idx="8">3</cx:pt>
          <cx:pt idx="9">3</cx:pt>
          <cx:pt idx="10">3</cx:pt>
          <cx:pt idx="11">1</cx:pt>
          <cx:pt idx="12">1</cx:pt>
          <cx:pt idx="13">3</cx:pt>
          <cx:pt idx="14">3</cx:pt>
          <cx:pt idx="15">3</cx:pt>
          <cx:pt idx="16">4</cx:pt>
          <cx:pt idx="17">3</cx:pt>
          <cx:pt idx="18">3</cx:pt>
          <cx:pt idx="19">2</cx:pt>
          <cx:pt idx="20">3</cx:pt>
          <cx:pt idx="21">5</cx:pt>
          <cx:pt idx="22">5</cx:pt>
          <cx:pt idx="23">3</cx:pt>
          <cx:pt idx="24">3</cx:pt>
          <cx:pt idx="25">5</cx:pt>
          <cx:pt idx="26">3</cx:pt>
          <cx:pt idx="27">4</cx:pt>
          <cx:pt idx="28">2</cx:pt>
          <cx:pt idx="29">5</cx:pt>
          <cx:pt idx="30">5</cx:pt>
          <cx:pt idx="31">4</cx:pt>
          <cx:pt idx="32">5</cx:pt>
          <cx:pt idx="33">3</cx:pt>
          <cx:pt idx="34">3</cx:pt>
          <cx:pt idx="35">3</cx:pt>
          <cx:pt idx="36">5</cx:pt>
          <cx:pt idx="37">4</cx:pt>
          <cx:pt idx="38">4</cx:pt>
          <cx:pt idx="39">5</cx:pt>
          <cx:pt idx="40">5</cx:pt>
          <cx:pt idx="41">3</cx:pt>
          <cx:pt idx="42">4</cx:pt>
          <cx:pt idx="43">1</cx:pt>
          <cx:pt idx="44">3</cx:pt>
          <cx:pt idx="45">3</cx:pt>
          <cx:pt idx="46">3</cx:pt>
          <cx:pt idx="47">3</cx:pt>
          <cx:pt idx="48">1</cx:pt>
          <cx:pt idx="49">3</cx:pt>
          <cx:pt idx="50">3</cx:pt>
          <cx:pt idx="51">2</cx:pt>
          <cx:pt idx="52">3</cx:pt>
          <cx:pt idx="53">3</cx:pt>
          <cx:pt idx="54">3</cx:pt>
          <cx:pt idx="55">5</cx:pt>
          <cx:pt idx="56">3</cx:pt>
          <cx:pt idx="57">3</cx:pt>
          <cx:pt idx="58">4</cx:pt>
          <cx:pt idx="59">5</cx:pt>
          <cx:pt idx="60">3</cx:pt>
          <cx:pt idx="61">5</cx:pt>
          <cx:pt idx="62">5</cx:pt>
          <cx:pt idx="63">5</cx:pt>
          <cx:pt idx="64">3</cx:pt>
          <cx:pt idx="65">5</cx:pt>
          <cx:pt idx="66">5</cx:pt>
          <cx:pt idx="67">5</cx:pt>
          <cx:pt idx="68">5</cx:pt>
        </cx:lvl>
      </cx:numDim>
    </cx:data>
  </cx:chartData>
  <cx:chart>
    <cx:title pos="t" align="ctr" overlay="0">
      <cx:tx>
        <cx:txData>
          <cx:v>Tier 2 Rating Distribution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Tier 2 Rating Distribution</a:t>
          </a:r>
        </a:p>
      </cx:txPr>
    </cx:title>
    <cx:plotArea>
      <cx:plotAreaRegion>
        <cx:series layoutId="clusteredColumn" uniqueId="{16246F22-E7BB-408B-9B42-153C23632F60}">
          <cx:dataId val="0"/>
          <cx:layoutPr>
            <cx:binning intervalClosed="r">
              <cx:binSize val="1"/>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52835-F49C-4F8F-8FCB-36BC00E2F41A}" type="datetimeFigureOut">
              <a:rPr lang="en-US" smtClean="0"/>
              <a:t>7/24/2025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806B8-52DB-4907-8DA1-FB7ED7E0BFE1}" type="slidenum">
              <a:rPr lang="en-US" smtClean="0"/>
              <a:t>‹#›</a:t>
            </a:fld>
            <a:endParaRPr lang="en-US"/>
          </a:p>
        </p:txBody>
      </p:sp>
    </p:spTree>
    <p:extLst>
      <p:ext uri="{BB962C8B-B14F-4D97-AF65-F5344CB8AC3E}">
        <p14:creationId xmlns:p14="http://schemas.microsoft.com/office/powerpoint/2010/main" val="107718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Python Script</a:t>
            </a:r>
          </a:p>
        </p:txBody>
      </p:sp>
      <p:sp>
        <p:nvSpPr>
          <p:cNvPr id="4" name="Slide Number Placeholder 3"/>
          <p:cNvSpPr>
            <a:spLocks noGrp="1"/>
          </p:cNvSpPr>
          <p:nvPr>
            <p:ph type="sldNum" sz="quarter" idx="5"/>
          </p:nvPr>
        </p:nvSpPr>
        <p:spPr/>
        <p:txBody>
          <a:bodyPr/>
          <a:lstStyle/>
          <a:p>
            <a:fld id="{C92806B8-52DB-4907-8DA1-FB7ED7E0BFE1}" type="slidenum">
              <a:rPr lang="en-US" smtClean="0"/>
              <a:t>9</a:t>
            </a:fld>
            <a:endParaRPr lang="en-US"/>
          </a:p>
        </p:txBody>
      </p:sp>
    </p:spTree>
    <p:extLst>
      <p:ext uri="{BB962C8B-B14F-4D97-AF65-F5344CB8AC3E}">
        <p14:creationId xmlns:p14="http://schemas.microsoft.com/office/powerpoint/2010/main" val="2938906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Tableau: </a:t>
            </a:r>
            <a:r>
              <a:rPr lang="en-US" b="1" i="0">
                <a:solidFill>
                  <a:srgbClr val="4F4F4F"/>
                </a:solidFill>
                <a:effectLst/>
                <a:latin typeface="Benton Sans"/>
              </a:rPr>
              <a:t>Regression Analysis_CASE Study</a:t>
            </a:r>
          </a:p>
        </p:txBody>
      </p:sp>
      <p:sp>
        <p:nvSpPr>
          <p:cNvPr id="4" name="Slide Number Placeholder 3"/>
          <p:cNvSpPr>
            <a:spLocks noGrp="1"/>
          </p:cNvSpPr>
          <p:nvPr>
            <p:ph type="sldNum" sz="quarter" idx="5"/>
          </p:nvPr>
        </p:nvSpPr>
        <p:spPr/>
        <p:txBody>
          <a:bodyPr/>
          <a:lstStyle/>
          <a:p>
            <a:fld id="{C92806B8-52DB-4907-8DA1-FB7ED7E0BFE1}" type="slidenum">
              <a:rPr lang="en-US" smtClean="0"/>
              <a:t>10</a:t>
            </a:fld>
            <a:endParaRPr lang="en-US"/>
          </a:p>
        </p:txBody>
      </p:sp>
    </p:spTree>
    <p:extLst>
      <p:ext uri="{BB962C8B-B14F-4D97-AF65-F5344CB8AC3E}">
        <p14:creationId xmlns:p14="http://schemas.microsoft.com/office/powerpoint/2010/main" val="377138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2806B8-52DB-4907-8DA1-FB7ED7E0BFE1}" type="slidenum">
              <a:rPr lang="en-US" smtClean="0"/>
              <a:t>11</a:t>
            </a:fld>
            <a:endParaRPr lang="en-US"/>
          </a:p>
        </p:txBody>
      </p:sp>
    </p:spTree>
    <p:extLst>
      <p:ext uri="{BB962C8B-B14F-4D97-AF65-F5344CB8AC3E}">
        <p14:creationId xmlns:p14="http://schemas.microsoft.com/office/powerpoint/2010/main" val="351516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2806B8-52DB-4907-8DA1-FB7ED7E0BFE1}" type="slidenum">
              <a:rPr lang="en-US" smtClean="0"/>
              <a:t>12</a:t>
            </a:fld>
            <a:endParaRPr lang="en-US"/>
          </a:p>
        </p:txBody>
      </p:sp>
    </p:spTree>
    <p:extLst>
      <p:ext uri="{BB962C8B-B14F-4D97-AF65-F5344CB8AC3E}">
        <p14:creationId xmlns:p14="http://schemas.microsoft.com/office/powerpoint/2010/main" val="294581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Contact Cost is $7 as per the Supplementary Information sheet in the provided workbook***</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4F4F4F"/>
                </a:solidFill>
                <a:effectLst/>
                <a:latin typeface="Benton Sans"/>
              </a:rPr>
              <a:t>Tableau: Advisor Tier Effect on Contacts Volume</a:t>
            </a:r>
            <a:endParaRPr lang="en-US"/>
          </a:p>
        </p:txBody>
      </p:sp>
      <p:sp>
        <p:nvSpPr>
          <p:cNvPr id="4" name="Slide Number Placeholder 3"/>
          <p:cNvSpPr>
            <a:spLocks noGrp="1"/>
          </p:cNvSpPr>
          <p:nvPr>
            <p:ph type="sldNum" sz="quarter" idx="5"/>
          </p:nvPr>
        </p:nvSpPr>
        <p:spPr/>
        <p:txBody>
          <a:bodyPr/>
          <a:lstStyle/>
          <a:p>
            <a:fld id="{C92806B8-52DB-4907-8DA1-FB7ED7E0BFE1}" type="slidenum">
              <a:rPr lang="en-US" smtClean="0"/>
              <a:t>13</a:t>
            </a:fld>
            <a:endParaRPr lang="en-US"/>
          </a:p>
        </p:txBody>
      </p:sp>
    </p:spTree>
    <p:extLst>
      <p:ext uri="{BB962C8B-B14F-4D97-AF65-F5344CB8AC3E}">
        <p14:creationId xmlns:p14="http://schemas.microsoft.com/office/powerpoint/2010/main" val="81095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2806B8-52DB-4907-8DA1-FB7ED7E0BFE1}" type="slidenum">
              <a:rPr lang="en-US" smtClean="0"/>
              <a:t>14</a:t>
            </a:fld>
            <a:endParaRPr lang="en-US"/>
          </a:p>
        </p:txBody>
      </p:sp>
    </p:spTree>
    <p:extLst>
      <p:ext uri="{BB962C8B-B14F-4D97-AF65-F5344CB8AC3E}">
        <p14:creationId xmlns:p14="http://schemas.microsoft.com/office/powerpoint/2010/main" val="418352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2806B8-52DB-4907-8DA1-FB7ED7E0BFE1}" type="slidenum">
              <a:rPr lang="en-US" smtClean="0"/>
              <a:t>15</a:t>
            </a:fld>
            <a:endParaRPr lang="en-US"/>
          </a:p>
        </p:txBody>
      </p:sp>
    </p:spTree>
    <p:extLst>
      <p:ext uri="{BB962C8B-B14F-4D97-AF65-F5344CB8AC3E}">
        <p14:creationId xmlns:p14="http://schemas.microsoft.com/office/powerpoint/2010/main" val="2099839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2806B8-52DB-4907-8DA1-FB7ED7E0BFE1}" type="slidenum">
              <a:rPr lang="en-US" smtClean="0"/>
              <a:t>16</a:t>
            </a:fld>
            <a:endParaRPr lang="en-US"/>
          </a:p>
        </p:txBody>
      </p:sp>
    </p:spTree>
    <p:extLst>
      <p:ext uri="{BB962C8B-B14F-4D97-AF65-F5344CB8AC3E}">
        <p14:creationId xmlns:p14="http://schemas.microsoft.com/office/powerpoint/2010/main" val="1304316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14/relationships/chartEx" Target="../charts/chartEx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ue background with white text&#10;&#10;AI-generated content may be incorrect.">
            <a:extLst>
              <a:ext uri="{FF2B5EF4-FFF2-40B4-BE49-F238E27FC236}">
                <a16:creationId xmlns:a16="http://schemas.microsoft.com/office/drawing/2014/main" id="{3B7F9BA2-91A8-CA43-A373-72194230C6BB}"/>
              </a:ext>
            </a:extLst>
          </p:cNvPr>
          <p:cNvPicPr>
            <a:picLocks noChangeAspect="1"/>
          </p:cNvPicPr>
          <p:nvPr/>
        </p:nvPicPr>
        <p:blipFill>
          <a:blip r:embed="rId2"/>
          <a:stretch>
            <a:fillRect/>
          </a:stretch>
        </p:blipFill>
        <p:spPr>
          <a:xfrm>
            <a:off x="110335" y="109818"/>
            <a:ext cx="8931553" cy="6676464"/>
          </a:xfrm>
          <a:prstGeom prst="rect">
            <a:avLst/>
          </a:prstGeom>
        </p:spPr>
      </p:pic>
      <p:sp>
        <p:nvSpPr>
          <p:cNvPr id="8" name="TextBox 7">
            <a:extLst>
              <a:ext uri="{FF2B5EF4-FFF2-40B4-BE49-F238E27FC236}">
                <a16:creationId xmlns:a16="http://schemas.microsoft.com/office/drawing/2014/main" id="{76A05BA8-7A93-ECFC-A677-FE6FC885271A}"/>
              </a:ext>
            </a:extLst>
          </p:cNvPr>
          <p:cNvSpPr txBox="1"/>
          <p:nvPr/>
        </p:nvSpPr>
        <p:spPr>
          <a:xfrm>
            <a:off x="242047" y="4691655"/>
            <a:ext cx="3713817" cy="507831"/>
          </a:xfrm>
          <a:prstGeom prst="rect">
            <a:avLst/>
          </a:prstGeom>
          <a:noFill/>
        </p:spPr>
        <p:txBody>
          <a:bodyPr wrap="square" rtlCol="0">
            <a:spAutoFit/>
          </a:bodyPr>
          <a:lstStyle/>
          <a:p>
            <a:r>
              <a:rPr lang="af-ZA">
                <a:solidFill>
                  <a:schemeClr val="bg1"/>
                </a:solidFill>
              </a:rPr>
              <a:t>A case study by Amir Hassanein</a:t>
            </a:r>
          </a:p>
          <a:p>
            <a:r>
              <a:rPr lang="af-ZA" sz="900">
                <a:solidFill>
                  <a:schemeClr val="bg1"/>
                </a:solidFill>
              </a:rPr>
              <a:t>7/23/2025</a:t>
            </a:r>
            <a:endParaRPr lang="en-US" sz="9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3"/>
          <a:stretch>
            <a:fillRect/>
          </a:stretch>
        </p:blipFill>
        <p:spPr>
          <a:xfrm>
            <a:off x="199176" y="6148887"/>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US" sz="1800"/>
              <a:t>How does the overall customer experience impact brand perception?</a:t>
            </a:r>
          </a:p>
        </p:txBody>
      </p:sp>
      <p:sp>
        <p:nvSpPr>
          <p:cNvPr id="10" name="TextBox 9">
            <a:extLst>
              <a:ext uri="{FF2B5EF4-FFF2-40B4-BE49-F238E27FC236}">
                <a16:creationId xmlns:a16="http://schemas.microsoft.com/office/drawing/2014/main" id="{F56CDCCB-2EBA-1182-C783-A0CD9C50BA4E}"/>
              </a:ext>
            </a:extLst>
          </p:cNvPr>
          <p:cNvSpPr txBox="1"/>
          <p:nvPr/>
        </p:nvSpPr>
        <p:spPr>
          <a:xfrm>
            <a:off x="0" y="655976"/>
            <a:ext cx="8557260" cy="461665"/>
          </a:xfrm>
          <a:prstGeom prst="rect">
            <a:avLst/>
          </a:prstGeom>
          <a:noFill/>
        </p:spPr>
        <p:txBody>
          <a:bodyPr wrap="square" rtlCol="0">
            <a:spAutoFit/>
          </a:bodyPr>
          <a:lstStyle/>
          <a:p>
            <a:pPr marL="285750" indent="-285750">
              <a:buFont typeface="Arial" panose="020B0604020202020204" pitchFamily="34" charset="0"/>
              <a:buChar char="•"/>
            </a:pPr>
            <a:r>
              <a:rPr lang="af-ZA" sz="1200"/>
              <a:t>I wanted to assess whether the low CSAT affects the customers’ willingness to recommend the brand which is a logical indicator of the brand perception, so I looked at the relationship between The NPS Score and The Overall Customer Experience using Tableau:</a:t>
            </a:r>
            <a:endParaRPr lang="en-US" sz="1200"/>
          </a:p>
        </p:txBody>
      </p:sp>
      <p:pic>
        <p:nvPicPr>
          <p:cNvPr id="12" name="Picture 11">
            <a:extLst>
              <a:ext uri="{FF2B5EF4-FFF2-40B4-BE49-F238E27FC236}">
                <a16:creationId xmlns:a16="http://schemas.microsoft.com/office/drawing/2014/main" id="{4BD7D455-822A-219D-06A5-4706B82C10AD}"/>
              </a:ext>
            </a:extLst>
          </p:cNvPr>
          <p:cNvPicPr>
            <a:picLocks noChangeAspect="1"/>
          </p:cNvPicPr>
          <p:nvPr/>
        </p:nvPicPr>
        <p:blipFill>
          <a:blip r:embed="rId4"/>
          <a:stretch>
            <a:fillRect/>
          </a:stretch>
        </p:blipFill>
        <p:spPr>
          <a:xfrm>
            <a:off x="479323" y="1124034"/>
            <a:ext cx="7356758" cy="3573160"/>
          </a:xfrm>
          <a:prstGeom prst="rect">
            <a:avLst/>
          </a:prstGeom>
        </p:spPr>
      </p:pic>
      <p:sp>
        <p:nvSpPr>
          <p:cNvPr id="14" name="TextBox 13">
            <a:extLst>
              <a:ext uri="{FF2B5EF4-FFF2-40B4-BE49-F238E27FC236}">
                <a16:creationId xmlns:a16="http://schemas.microsoft.com/office/drawing/2014/main" id="{792022F9-776C-F54D-D37D-9DD7F4072DC7}"/>
              </a:ext>
            </a:extLst>
          </p:cNvPr>
          <p:cNvSpPr txBox="1"/>
          <p:nvPr/>
        </p:nvSpPr>
        <p:spPr>
          <a:xfrm>
            <a:off x="0" y="4709980"/>
            <a:ext cx="8557260" cy="1015663"/>
          </a:xfrm>
          <a:prstGeom prst="rect">
            <a:avLst/>
          </a:prstGeom>
          <a:noFill/>
        </p:spPr>
        <p:txBody>
          <a:bodyPr wrap="square" rtlCol="0">
            <a:spAutoFit/>
          </a:bodyPr>
          <a:lstStyle/>
          <a:p>
            <a:pPr marL="285750" indent="-285750">
              <a:buFont typeface="Arial" panose="020B0604020202020204" pitchFamily="34" charset="0"/>
              <a:buChar char="•"/>
            </a:pPr>
            <a:r>
              <a:rPr lang="af-ZA" sz="1200"/>
              <a:t>The regression analysis shows a Statistically significant positive relationship between the Overall Experience and the NPS Score. However, with an </a:t>
            </a:r>
            <a:r>
              <a:rPr lang="en-US" sz="1200"/>
              <a:t>R² of only 0.127, the strength of this relationship is relatively weak.</a:t>
            </a:r>
          </a:p>
          <a:p>
            <a:pPr marL="285750" indent="-285750">
              <a:buFont typeface="Arial" panose="020B0604020202020204" pitchFamily="34" charset="0"/>
              <a:buChar char="•"/>
            </a:pPr>
            <a:r>
              <a:rPr lang="en-US" sz="1200"/>
              <a:t>This suggests that the Overall Experience score effect on the customers’ recommendation of the brand is unexpectedly weak. </a:t>
            </a:r>
          </a:p>
          <a:p>
            <a:pPr marL="285750" indent="-285750">
              <a:buFont typeface="Arial" panose="020B0604020202020204" pitchFamily="34" charset="0"/>
              <a:buChar char="•"/>
            </a:pPr>
            <a:r>
              <a:rPr lang="en-US" sz="1200"/>
              <a:t>Other factors such as Pricing, Support Quality, and Product Reliability might be strong factors. Therefore, additional features are needed to better understand the full picture of Brand Perception.</a:t>
            </a:r>
          </a:p>
        </p:txBody>
      </p:sp>
    </p:spTree>
    <p:extLst>
      <p:ext uri="{BB962C8B-B14F-4D97-AF65-F5344CB8AC3E}">
        <p14:creationId xmlns:p14="http://schemas.microsoft.com/office/powerpoint/2010/main" val="205717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3"/>
          <a:stretch>
            <a:fillRect/>
          </a:stretch>
        </p:blipFill>
        <p:spPr>
          <a:xfrm>
            <a:off x="199176" y="6148887"/>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US" sz="1800"/>
              <a:t>Customer Experience Pain Points</a:t>
            </a:r>
          </a:p>
        </p:txBody>
      </p:sp>
      <p:sp>
        <p:nvSpPr>
          <p:cNvPr id="14" name="TextBox 13">
            <a:extLst>
              <a:ext uri="{FF2B5EF4-FFF2-40B4-BE49-F238E27FC236}">
                <a16:creationId xmlns:a16="http://schemas.microsoft.com/office/drawing/2014/main" id="{792022F9-776C-F54D-D37D-9DD7F4072DC7}"/>
              </a:ext>
            </a:extLst>
          </p:cNvPr>
          <p:cNvSpPr txBox="1"/>
          <p:nvPr/>
        </p:nvSpPr>
        <p:spPr>
          <a:xfrm>
            <a:off x="199176" y="880930"/>
            <a:ext cx="8557260" cy="584775"/>
          </a:xfrm>
          <a:prstGeom prst="rect">
            <a:avLst/>
          </a:prstGeom>
          <a:noFill/>
        </p:spPr>
        <p:txBody>
          <a:bodyPr wrap="square" rtlCol="0">
            <a:spAutoFit/>
          </a:bodyPr>
          <a:lstStyle/>
          <a:p>
            <a:pPr marL="285750" indent="-285750">
              <a:buFont typeface="Arial" panose="020B0604020202020204" pitchFamily="34" charset="0"/>
              <a:buChar char="•"/>
            </a:pPr>
            <a:r>
              <a:rPr lang="en-US" sz="1600"/>
              <a:t>The customers’ pain points can be summarized in the below points based on the conducted analysis shown in the prior slides:</a:t>
            </a:r>
          </a:p>
        </p:txBody>
      </p:sp>
      <p:sp>
        <p:nvSpPr>
          <p:cNvPr id="2" name="TextBox 1">
            <a:extLst>
              <a:ext uri="{FF2B5EF4-FFF2-40B4-BE49-F238E27FC236}">
                <a16:creationId xmlns:a16="http://schemas.microsoft.com/office/drawing/2014/main" id="{5C23EE94-C430-E834-CFB5-666AC83D676F}"/>
              </a:ext>
            </a:extLst>
          </p:cNvPr>
          <p:cNvSpPr txBox="1"/>
          <p:nvPr/>
        </p:nvSpPr>
        <p:spPr>
          <a:xfrm>
            <a:off x="479323" y="1588895"/>
            <a:ext cx="6900420" cy="3539430"/>
          </a:xfrm>
          <a:prstGeom prst="rect">
            <a:avLst/>
          </a:prstGeom>
          <a:noFill/>
        </p:spPr>
        <p:txBody>
          <a:bodyPr wrap="square" rtlCol="0">
            <a:spAutoFit/>
          </a:bodyPr>
          <a:lstStyle/>
          <a:p>
            <a:pPr marL="342900" indent="-342900">
              <a:buFont typeface="+mj-lt"/>
              <a:buAutoNum type="arabicPeriod"/>
            </a:pPr>
            <a:r>
              <a:rPr lang="en-US" sz="1400"/>
              <a:t>Unresolved service inquiries – Customers report submitting questions that go unanswered or unresolved.</a:t>
            </a:r>
          </a:p>
          <a:p>
            <a:pPr marL="342900" indent="-342900">
              <a:buFont typeface="+mj-lt"/>
              <a:buAutoNum type="arabicPeriod"/>
            </a:pPr>
            <a:endParaRPr lang="en-US" sz="1400"/>
          </a:p>
          <a:p>
            <a:pPr marL="342900" indent="-342900">
              <a:buFont typeface="+mj-lt"/>
              <a:buAutoNum type="arabicPeriod"/>
            </a:pPr>
            <a:r>
              <a:rPr lang="en-US" sz="1400"/>
              <a:t>Ineffective self-service tools – Attempts to resolve issues via automated channels often fail, increasing frustration.</a:t>
            </a:r>
          </a:p>
          <a:p>
            <a:pPr marL="342900" indent="-342900">
              <a:buFont typeface="+mj-lt"/>
              <a:buAutoNum type="arabicPeriod"/>
            </a:pPr>
            <a:endParaRPr lang="en-US" sz="1400"/>
          </a:p>
          <a:p>
            <a:pPr marL="342900" indent="-342900">
              <a:buFont typeface="+mj-lt"/>
              <a:buAutoNum type="arabicPeriod"/>
            </a:pPr>
            <a:r>
              <a:rPr lang="en-US" sz="1400"/>
              <a:t>Billing-related concerns – Disputes and confusion regarding charges, leading to distrust.</a:t>
            </a:r>
          </a:p>
          <a:p>
            <a:pPr marL="342900" indent="-342900">
              <a:buFont typeface="+mj-lt"/>
              <a:buAutoNum type="arabicPeriod"/>
            </a:pPr>
            <a:endParaRPr lang="en-US" sz="1400"/>
          </a:p>
          <a:p>
            <a:pPr marL="342900" indent="-342900">
              <a:buFont typeface="+mj-lt"/>
              <a:buAutoNum type="arabicPeriod"/>
            </a:pPr>
            <a:r>
              <a:rPr lang="en-US" sz="1400"/>
              <a:t>Repeated contact attempts – Customers are forced to reach out multiple times which reduces the customer experience score significantly.</a:t>
            </a:r>
          </a:p>
          <a:p>
            <a:pPr marL="342900" indent="-342900">
              <a:buFont typeface="+mj-lt"/>
              <a:buAutoNum type="arabicPeriod"/>
            </a:pPr>
            <a:endParaRPr lang="en-US" sz="1400"/>
          </a:p>
          <a:p>
            <a:pPr marL="342900" indent="-342900">
              <a:buFont typeface="+mj-lt"/>
              <a:buAutoNum type="arabicPeriod"/>
            </a:pPr>
            <a:r>
              <a:rPr lang="en-US" sz="1400"/>
              <a:t>Ineffective Resolutions – Customers receiving "Transfer", "Provide Info", or "Explain Bill" as resolution reported 100%, 100%, and 83% dissatisfaction respectively.</a:t>
            </a:r>
          </a:p>
          <a:p>
            <a:pPr marL="342900" indent="-342900">
              <a:buFont typeface="+mj-lt"/>
              <a:buAutoNum type="arabicPeriod"/>
            </a:pPr>
            <a:endParaRPr lang="en-US" sz="1400"/>
          </a:p>
          <a:p>
            <a:pPr marL="342900" indent="-342900">
              <a:buFont typeface="+mj-lt"/>
              <a:buAutoNum type="arabicPeriod"/>
            </a:pPr>
            <a:r>
              <a:rPr lang="en-US" sz="1400"/>
              <a:t>Low effectiveness of Tier 1 agents – First-line support is often unable to solve problems, causing escalation delays.</a:t>
            </a:r>
          </a:p>
        </p:txBody>
      </p:sp>
    </p:spTree>
    <p:extLst>
      <p:ext uri="{BB962C8B-B14F-4D97-AF65-F5344CB8AC3E}">
        <p14:creationId xmlns:p14="http://schemas.microsoft.com/office/powerpoint/2010/main" val="375512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3"/>
          <a:stretch>
            <a:fillRect/>
          </a:stretch>
        </p:blipFill>
        <p:spPr>
          <a:xfrm>
            <a:off x="199176" y="6148887"/>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US" sz="1800"/>
              <a:t>My Recommendations</a:t>
            </a:r>
          </a:p>
        </p:txBody>
      </p:sp>
      <p:sp>
        <p:nvSpPr>
          <p:cNvPr id="2" name="TextBox 1">
            <a:extLst>
              <a:ext uri="{FF2B5EF4-FFF2-40B4-BE49-F238E27FC236}">
                <a16:creationId xmlns:a16="http://schemas.microsoft.com/office/drawing/2014/main" id="{5C23EE94-C430-E834-CFB5-666AC83D676F}"/>
              </a:ext>
            </a:extLst>
          </p:cNvPr>
          <p:cNvSpPr txBox="1"/>
          <p:nvPr/>
        </p:nvSpPr>
        <p:spPr>
          <a:xfrm>
            <a:off x="643552" y="816618"/>
            <a:ext cx="7401486" cy="4116768"/>
          </a:xfrm>
          <a:prstGeom prst="rect">
            <a:avLst/>
          </a:prstGeom>
          <a:noFill/>
        </p:spPr>
        <p:txBody>
          <a:bodyPr wrap="square" rtlCol="0">
            <a:spAutoFit/>
          </a:bodyPr>
          <a:lstStyle/>
          <a:p>
            <a:pPr marL="342900" indent="-342900">
              <a:lnSpc>
                <a:spcPct val="150000"/>
              </a:lnSpc>
              <a:buFont typeface="+mj-lt"/>
              <a:buAutoNum type="arabicPeriod"/>
            </a:pPr>
            <a:r>
              <a:rPr lang="en-US" sz="1600" b="1" u="sng"/>
              <a:t>Implement First-Contact Resolution (FCR) </a:t>
            </a:r>
            <a:r>
              <a:rPr lang="en-US" sz="1600"/>
              <a:t>- Empower agents with tools and training to resolve issues without escalation.</a:t>
            </a:r>
            <a:endParaRPr lang="ar-EG" sz="1600"/>
          </a:p>
          <a:p>
            <a:pPr marL="342900" indent="-342900">
              <a:lnSpc>
                <a:spcPct val="150000"/>
              </a:lnSpc>
              <a:buFont typeface="+mj-lt"/>
              <a:buAutoNum type="arabicPeriod"/>
            </a:pPr>
            <a:r>
              <a:rPr lang="en-US" sz="1600" b="1" u="sng"/>
              <a:t>Revamp Self-Service Channels </a:t>
            </a:r>
            <a:r>
              <a:rPr lang="en-US" sz="1600"/>
              <a:t>- Optimize FAQs, chatbots, and portals based on real customer journey data.</a:t>
            </a:r>
          </a:p>
          <a:p>
            <a:pPr marL="342900" indent="-342900">
              <a:lnSpc>
                <a:spcPct val="150000"/>
              </a:lnSpc>
              <a:buFont typeface="+mj-lt"/>
              <a:buAutoNum type="arabicPeriod"/>
            </a:pPr>
            <a:r>
              <a:rPr lang="en-US" sz="1600" b="1" u="sng"/>
              <a:t>Billing Transparency</a:t>
            </a:r>
            <a:r>
              <a:rPr lang="en-US" sz="1600"/>
              <a:t> - Simplify invoices and make billing policies easier to access and understand.</a:t>
            </a:r>
          </a:p>
          <a:p>
            <a:pPr marL="342900" indent="-342900">
              <a:lnSpc>
                <a:spcPct val="150000"/>
              </a:lnSpc>
              <a:buFont typeface="+mj-lt"/>
              <a:buAutoNum type="arabicPeriod"/>
            </a:pPr>
            <a:r>
              <a:rPr lang="en-US" sz="1600" b="1" u="sng"/>
              <a:t>Tiered Support Structure Enhancement</a:t>
            </a:r>
            <a:r>
              <a:rPr lang="en-US" sz="1600"/>
              <a:t> - Improve Tier 1 training and set clear escalation protocols. </a:t>
            </a:r>
          </a:p>
          <a:p>
            <a:pPr marL="342900" indent="-342900">
              <a:lnSpc>
                <a:spcPct val="150000"/>
              </a:lnSpc>
              <a:buFont typeface="+mj-lt"/>
              <a:buAutoNum type="arabicPeriod"/>
            </a:pPr>
            <a:r>
              <a:rPr lang="en-US" sz="1600" b="1" u="sng"/>
              <a:t>Customer Feedback Loop</a:t>
            </a:r>
            <a:r>
              <a:rPr lang="en-US" sz="1600"/>
              <a:t> - Create short post-resolution surveys to identify service gaps and close them continuously.</a:t>
            </a:r>
            <a:r>
              <a:rPr lang="ar-EG" sz="1600"/>
              <a:t> </a:t>
            </a:r>
            <a:r>
              <a:rPr lang="en-US" sz="1600"/>
              <a:t>The customers can also be motivated with rewards to get more responses than the current rate of 0.5%</a:t>
            </a:r>
          </a:p>
        </p:txBody>
      </p:sp>
    </p:spTree>
    <p:extLst>
      <p:ext uri="{BB962C8B-B14F-4D97-AF65-F5344CB8AC3E}">
        <p14:creationId xmlns:p14="http://schemas.microsoft.com/office/powerpoint/2010/main" val="26574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3"/>
          <a:stretch>
            <a:fillRect/>
          </a:stretch>
        </p:blipFill>
        <p:spPr>
          <a:xfrm>
            <a:off x="8107052" y="5999662"/>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US" sz="1800"/>
              <a:t>Recommendations</a:t>
            </a:r>
            <a:r>
              <a:rPr lang="ar-EG" sz="1800"/>
              <a:t> </a:t>
            </a:r>
            <a:r>
              <a:rPr lang="en-US" sz="1800"/>
              <a:t>Impact</a:t>
            </a:r>
          </a:p>
        </p:txBody>
      </p:sp>
      <p:sp>
        <p:nvSpPr>
          <p:cNvPr id="2" name="TextBox 1">
            <a:extLst>
              <a:ext uri="{FF2B5EF4-FFF2-40B4-BE49-F238E27FC236}">
                <a16:creationId xmlns:a16="http://schemas.microsoft.com/office/drawing/2014/main" id="{5C23EE94-C430-E834-CFB5-666AC83D676F}"/>
              </a:ext>
            </a:extLst>
          </p:cNvPr>
          <p:cNvSpPr txBox="1"/>
          <p:nvPr/>
        </p:nvSpPr>
        <p:spPr>
          <a:xfrm>
            <a:off x="351304" y="816618"/>
            <a:ext cx="7755748" cy="1720920"/>
          </a:xfrm>
          <a:prstGeom prst="rect">
            <a:avLst/>
          </a:prstGeom>
          <a:noFill/>
        </p:spPr>
        <p:txBody>
          <a:bodyPr wrap="square" rtlCol="0">
            <a:spAutoFit/>
          </a:bodyPr>
          <a:lstStyle/>
          <a:p>
            <a:pPr marL="342900" indent="-342900">
              <a:lnSpc>
                <a:spcPct val="150000"/>
              </a:lnSpc>
              <a:buFont typeface="+mj-lt"/>
              <a:buAutoNum type="arabicPeriod"/>
            </a:pPr>
            <a:r>
              <a:rPr lang="en-US" sz="1600" b="1" u="sng"/>
              <a:t>Implementing First-Contact Resolution (FCR)</a:t>
            </a:r>
          </a:p>
          <a:p>
            <a:pPr marL="285750" indent="-285750">
              <a:lnSpc>
                <a:spcPct val="150000"/>
              </a:lnSpc>
              <a:buFont typeface="Arial" panose="020B0604020202020204" pitchFamily="34" charset="0"/>
              <a:buChar char="•"/>
            </a:pPr>
            <a:r>
              <a:rPr lang="en-US" sz="1400"/>
              <a:t>If the customers didn’t have to contact more than once, the total contacts would have been reduced by 51 which results in $357 in savings.</a:t>
            </a:r>
          </a:p>
          <a:p>
            <a:pPr marL="285750" indent="-285750">
              <a:lnSpc>
                <a:spcPct val="150000"/>
              </a:lnSpc>
              <a:buFont typeface="Arial" panose="020B0604020202020204" pitchFamily="34" charset="0"/>
              <a:buChar char="•"/>
            </a:pPr>
            <a:r>
              <a:rPr lang="en-US" sz="1400"/>
              <a:t>Another benefit would be increasing the customer experience score by 48% assuming we achieved 34% low CSAT instead of 82%.</a:t>
            </a:r>
          </a:p>
        </p:txBody>
      </p:sp>
      <p:sp>
        <p:nvSpPr>
          <p:cNvPr id="3" name="TextBox 2">
            <a:extLst>
              <a:ext uri="{FF2B5EF4-FFF2-40B4-BE49-F238E27FC236}">
                <a16:creationId xmlns:a16="http://schemas.microsoft.com/office/drawing/2014/main" id="{B63F67CE-A3D5-589F-845E-7874CC4382C6}"/>
              </a:ext>
            </a:extLst>
          </p:cNvPr>
          <p:cNvSpPr txBox="1"/>
          <p:nvPr/>
        </p:nvSpPr>
        <p:spPr>
          <a:xfrm>
            <a:off x="351304" y="2523826"/>
            <a:ext cx="7755748" cy="1720920"/>
          </a:xfrm>
          <a:prstGeom prst="rect">
            <a:avLst/>
          </a:prstGeom>
          <a:noFill/>
        </p:spPr>
        <p:txBody>
          <a:bodyPr wrap="square" rtlCol="0">
            <a:spAutoFit/>
          </a:bodyPr>
          <a:lstStyle/>
          <a:p>
            <a:pPr>
              <a:lnSpc>
                <a:spcPct val="150000"/>
              </a:lnSpc>
            </a:pPr>
            <a:r>
              <a:rPr lang="en-US" sz="1600" b="1" u="sng"/>
              <a:t>2.   Designing Effective Self-Service Tools</a:t>
            </a:r>
          </a:p>
          <a:p>
            <a:pPr marL="285750" indent="-285750">
              <a:lnSpc>
                <a:spcPct val="150000"/>
              </a:lnSpc>
              <a:buFont typeface="Arial" panose="020B0604020202020204" pitchFamily="34" charset="0"/>
              <a:buChar char="•"/>
            </a:pPr>
            <a:r>
              <a:rPr lang="en-US" sz="1400"/>
              <a:t>If the customers who tried to use the self-service tools got what they need, the total number of contacts would have been reduced by 58 which results in $406 in savings. </a:t>
            </a:r>
          </a:p>
          <a:p>
            <a:pPr marL="285750" indent="-285750">
              <a:lnSpc>
                <a:spcPct val="150000"/>
              </a:lnSpc>
              <a:buFont typeface="Arial" panose="020B0604020202020204" pitchFamily="34" charset="0"/>
              <a:buChar char="•"/>
            </a:pPr>
            <a:r>
              <a:rPr lang="en-US" sz="1400"/>
              <a:t>We have also received 18 contacts due to the </a:t>
            </a:r>
            <a:r>
              <a:rPr lang="af-ZA" sz="1400"/>
              <a:t>lack of applicable</a:t>
            </a:r>
            <a:r>
              <a:rPr lang="en-US" sz="1400"/>
              <a:t> self-service tools. If those tools exist, we would save $126.</a:t>
            </a:r>
          </a:p>
        </p:txBody>
      </p:sp>
      <p:sp>
        <p:nvSpPr>
          <p:cNvPr id="4" name="TextBox 3">
            <a:extLst>
              <a:ext uri="{FF2B5EF4-FFF2-40B4-BE49-F238E27FC236}">
                <a16:creationId xmlns:a16="http://schemas.microsoft.com/office/drawing/2014/main" id="{1B3A40F6-0693-1245-8195-55C5DB0DF8FB}"/>
              </a:ext>
            </a:extLst>
          </p:cNvPr>
          <p:cNvSpPr txBox="1"/>
          <p:nvPr/>
        </p:nvSpPr>
        <p:spPr>
          <a:xfrm>
            <a:off x="351304" y="4235723"/>
            <a:ext cx="7755748" cy="2044086"/>
          </a:xfrm>
          <a:prstGeom prst="rect">
            <a:avLst/>
          </a:prstGeom>
          <a:noFill/>
        </p:spPr>
        <p:txBody>
          <a:bodyPr wrap="square" rtlCol="0">
            <a:spAutoFit/>
          </a:bodyPr>
          <a:lstStyle/>
          <a:p>
            <a:pPr>
              <a:lnSpc>
                <a:spcPct val="150000"/>
              </a:lnSpc>
            </a:pPr>
            <a:r>
              <a:rPr lang="en-US" sz="1600" b="1" u="sng"/>
              <a:t>3. Well Trained Advisors</a:t>
            </a:r>
          </a:p>
          <a:p>
            <a:pPr marL="285750" indent="-285750">
              <a:lnSpc>
                <a:spcPct val="150000"/>
              </a:lnSpc>
              <a:buFont typeface="Arial" panose="020B0604020202020204" pitchFamily="34" charset="0"/>
              <a:buChar char="•"/>
            </a:pPr>
            <a:r>
              <a:rPr lang="en-US" sz="1400"/>
              <a:t>If we can improve the performance of Tier 1 advisors, we would get a most frequent rating (Mode) of 3 in the customer experience score instead of 1 which would increase the overall customer experience score.</a:t>
            </a:r>
          </a:p>
          <a:p>
            <a:pPr marL="285750" indent="-285750">
              <a:lnSpc>
                <a:spcPct val="150000"/>
              </a:lnSpc>
              <a:buFont typeface="Arial" panose="020B0604020202020204" pitchFamily="34" charset="0"/>
              <a:buChar char="•"/>
            </a:pPr>
            <a:r>
              <a:rPr lang="en-US" sz="1400"/>
              <a:t>The number of Transfers would also decrease because all of the transfers were from Tier 1 advisors. Eliminating the 18 transfers we got from Tier 1 advisors would reduce the cost by $126.</a:t>
            </a:r>
          </a:p>
        </p:txBody>
      </p:sp>
    </p:spTree>
    <p:extLst>
      <p:ext uri="{BB962C8B-B14F-4D97-AF65-F5344CB8AC3E}">
        <p14:creationId xmlns:p14="http://schemas.microsoft.com/office/powerpoint/2010/main" val="157313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3"/>
          <a:stretch>
            <a:fillRect/>
          </a:stretch>
        </p:blipFill>
        <p:spPr>
          <a:xfrm>
            <a:off x="8107052" y="5999662"/>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US" sz="1800"/>
              <a:t>Recommendations</a:t>
            </a:r>
            <a:r>
              <a:rPr lang="ar-EG" sz="1800"/>
              <a:t> </a:t>
            </a:r>
            <a:r>
              <a:rPr lang="en-US" sz="1800"/>
              <a:t>Impact</a:t>
            </a:r>
          </a:p>
        </p:txBody>
      </p:sp>
      <p:sp>
        <p:nvSpPr>
          <p:cNvPr id="2" name="TextBox 1">
            <a:extLst>
              <a:ext uri="{FF2B5EF4-FFF2-40B4-BE49-F238E27FC236}">
                <a16:creationId xmlns:a16="http://schemas.microsoft.com/office/drawing/2014/main" id="{5C23EE94-C430-E834-CFB5-666AC83D676F}"/>
              </a:ext>
            </a:extLst>
          </p:cNvPr>
          <p:cNvSpPr txBox="1"/>
          <p:nvPr/>
        </p:nvSpPr>
        <p:spPr>
          <a:xfrm>
            <a:off x="351304" y="816618"/>
            <a:ext cx="7755748" cy="1397755"/>
          </a:xfrm>
          <a:prstGeom prst="rect">
            <a:avLst/>
          </a:prstGeom>
          <a:noFill/>
        </p:spPr>
        <p:txBody>
          <a:bodyPr wrap="square" rtlCol="0">
            <a:spAutoFit/>
          </a:bodyPr>
          <a:lstStyle/>
          <a:p>
            <a:pPr>
              <a:lnSpc>
                <a:spcPct val="150000"/>
              </a:lnSpc>
            </a:pPr>
            <a:r>
              <a:rPr lang="en-US" sz="1600" b="1" u="sng"/>
              <a:t>4. Billing Transparency</a:t>
            </a:r>
          </a:p>
          <a:p>
            <a:pPr marL="285750" indent="-285750">
              <a:lnSpc>
                <a:spcPct val="150000"/>
              </a:lnSpc>
              <a:buFont typeface="Arial" panose="020B0604020202020204" pitchFamily="34" charset="0"/>
              <a:buChar char="•"/>
            </a:pPr>
            <a:r>
              <a:rPr lang="en-US" sz="1400"/>
              <a:t>47 contacts were received due to Billing Disputes and Questions. 87% of those contacts scored 3 or less in the CSAT. Therefore, having clear and transparent billing policy would reduce the contacts and increase the CSAT.</a:t>
            </a:r>
          </a:p>
        </p:txBody>
      </p:sp>
      <p:sp>
        <p:nvSpPr>
          <p:cNvPr id="5" name="TextBox 4">
            <a:extLst>
              <a:ext uri="{FF2B5EF4-FFF2-40B4-BE49-F238E27FC236}">
                <a16:creationId xmlns:a16="http://schemas.microsoft.com/office/drawing/2014/main" id="{4E33DE83-EC72-0C19-7788-F9228AAD683A}"/>
              </a:ext>
            </a:extLst>
          </p:cNvPr>
          <p:cNvSpPr txBox="1"/>
          <p:nvPr/>
        </p:nvSpPr>
        <p:spPr>
          <a:xfrm>
            <a:off x="351304" y="2223329"/>
            <a:ext cx="7755748" cy="2044086"/>
          </a:xfrm>
          <a:prstGeom prst="rect">
            <a:avLst/>
          </a:prstGeom>
          <a:noFill/>
        </p:spPr>
        <p:txBody>
          <a:bodyPr wrap="square" rtlCol="0">
            <a:spAutoFit/>
          </a:bodyPr>
          <a:lstStyle/>
          <a:p>
            <a:pPr>
              <a:lnSpc>
                <a:spcPct val="150000"/>
              </a:lnSpc>
            </a:pPr>
            <a:r>
              <a:rPr lang="en-US" sz="1600" b="1" u="sng"/>
              <a:t>5. Customer Feedback</a:t>
            </a:r>
          </a:p>
          <a:p>
            <a:pPr marL="285750" indent="-285750">
              <a:lnSpc>
                <a:spcPct val="150000"/>
              </a:lnSpc>
              <a:buFont typeface="Arial" panose="020B0604020202020204" pitchFamily="34" charset="0"/>
              <a:buChar char="•"/>
            </a:pPr>
            <a:r>
              <a:rPr lang="en-US" sz="1400"/>
              <a:t>Designing more targeted surveys would improve the analysis accuracy and depth to tackle the issues the customers are facing which results in an improved operational effectiveness.</a:t>
            </a:r>
          </a:p>
          <a:p>
            <a:pPr marL="285750" indent="-285750">
              <a:lnSpc>
                <a:spcPct val="150000"/>
              </a:lnSpc>
              <a:buFont typeface="Arial" panose="020B0604020202020204" pitchFamily="34" charset="0"/>
              <a:buChar char="•"/>
            </a:pPr>
            <a:r>
              <a:rPr lang="en-US" sz="1400"/>
              <a:t>Offering small incentives to the customers who complete the surveys would increase participation rates, providing richer and more representative feedback. This helps uncover business issues and improvement opportunities with greater confidence.</a:t>
            </a:r>
          </a:p>
        </p:txBody>
      </p:sp>
    </p:spTree>
    <p:extLst>
      <p:ext uri="{BB962C8B-B14F-4D97-AF65-F5344CB8AC3E}">
        <p14:creationId xmlns:p14="http://schemas.microsoft.com/office/powerpoint/2010/main" val="311010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3"/>
          <a:stretch>
            <a:fillRect/>
          </a:stretch>
        </p:blipFill>
        <p:spPr>
          <a:xfrm>
            <a:off x="8107052" y="5999662"/>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654423" y="3244334"/>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0"/>
              <a:t>Appendix</a:t>
            </a:r>
          </a:p>
        </p:txBody>
      </p:sp>
    </p:spTree>
    <p:extLst>
      <p:ext uri="{BB962C8B-B14F-4D97-AF65-F5344CB8AC3E}">
        <p14:creationId xmlns:p14="http://schemas.microsoft.com/office/powerpoint/2010/main" val="72719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3"/>
          <a:stretch>
            <a:fillRect/>
          </a:stretch>
        </p:blipFill>
        <p:spPr>
          <a:xfrm>
            <a:off x="8107052" y="5999662"/>
            <a:ext cx="560294" cy="560294"/>
          </a:xfrm>
          <a:prstGeom prst="rect">
            <a:avLst/>
          </a:prstGeom>
        </p:spPr>
      </p:pic>
      <p:sp>
        <p:nvSpPr>
          <p:cNvPr id="2" name="TextBox 1">
            <a:extLst>
              <a:ext uri="{FF2B5EF4-FFF2-40B4-BE49-F238E27FC236}">
                <a16:creationId xmlns:a16="http://schemas.microsoft.com/office/drawing/2014/main" id="{999AB762-6360-9402-9D20-9516E556E655}"/>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US" sz="1800"/>
              <a:t>Analysis Steps &amp; Strategy</a:t>
            </a:r>
          </a:p>
        </p:txBody>
      </p:sp>
      <p:sp>
        <p:nvSpPr>
          <p:cNvPr id="3" name="TextBox 2">
            <a:extLst>
              <a:ext uri="{FF2B5EF4-FFF2-40B4-BE49-F238E27FC236}">
                <a16:creationId xmlns:a16="http://schemas.microsoft.com/office/drawing/2014/main" id="{2B9252CF-895A-D1CA-6AA8-70E28CC4C4AA}"/>
              </a:ext>
            </a:extLst>
          </p:cNvPr>
          <p:cNvSpPr txBox="1"/>
          <p:nvPr/>
        </p:nvSpPr>
        <p:spPr>
          <a:xfrm>
            <a:off x="351304" y="816618"/>
            <a:ext cx="7755748" cy="45832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t>I used the provided workbook Dataset to conduct the analysis in this presentation, and the final recommendations.</a:t>
            </a:r>
          </a:p>
          <a:p>
            <a:pPr marL="285750" indent="-285750">
              <a:lnSpc>
                <a:spcPct val="150000"/>
              </a:lnSpc>
              <a:buFont typeface="Arial" panose="020B0604020202020204" pitchFamily="34" charset="0"/>
              <a:buChar char="•"/>
            </a:pPr>
            <a:r>
              <a:rPr lang="en-US" sz="1400"/>
              <a:t>No data cleaning was required as the provided sample was already clean. </a:t>
            </a:r>
          </a:p>
          <a:p>
            <a:pPr marL="285750" indent="-285750">
              <a:lnSpc>
                <a:spcPct val="150000"/>
              </a:lnSpc>
              <a:buFont typeface="Arial" panose="020B0604020202020204" pitchFamily="34" charset="0"/>
              <a:buChar char="•"/>
            </a:pPr>
            <a:r>
              <a:rPr lang="en-US" sz="1400"/>
              <a:t>I started with Exploratory Data Analysis (EDA) on each sheet but I ended up merging the sheets “Customer Survey Results” and “Account Interactions” into one sheet called “Merged” using PowerQuery to have all the features in a single sheet for easier access in the pivot analysis.</a:t>
            </a:r>
          </a:p>
          <a:p>
            <a:pPr marL="285750" indent="-285750">
              <a:lnSpc>
                <a:spcPct val="150000"/>
              </a:lnSpc>
              <a:buFont typeface="Arial" panose="020B0604020202020204" pitchFamily="34" charset="0"/>
              <a:buChar char="•"/>
            </a:pPr>
            <a:r>
              <a:rPr lang="en-US" sz="1400"/>
              <a:t>I used the “PV_Merged” to create the pivot tables I needed to answer the analysis questions in the “EDA_Merged” sheet.</a:t>
            </a:r>
          </a:p>
          <a:p>
            <a:pPr marL="285750" indent="-285750">
              <a:lnSpc>
                <a:spcPct val="150000"/>
              </a:lnSpc>
              <a:buFont typeface="Arial" panose="020B0604020202020204" pitchFamily="34" charset="0"/>
              <a:buChar char="•"/>
            </a:pPr>
            <a:r>
              <a:rPr lang="en-US" sz="1400"/>
              <a:t>The “EDA_Merged” sheet acts as the main playground in which I added all the pivot table results and charts with a designated area for each question.</a:t>
            </a:r>
          </a:p>
          <a:p>
            <a:pPr marL="285750" indent="-285750">
              <a:lnSpc>
                <a:spcPct val="150000"/>
              </a:lnSpc>
              <a:buFont typeface="Arial" panose="020B0604020202020204" pitchFamily="34" charset="0"/>
              <a:buChar char="•"/>
            </a:pPr>
            <a:r>
              <a:rPr lang="en-US" sz="1400"/>
              <a:t>Used Python to create the Word Cloud, and the “Low CSAT” sheet acts as the Data Source for the Python script.</a:t>
            </a:r>
          </a:p>
          <a:p>
            <a:pPr marL="285750" indent="-285750">
              <a:lnSpc>
                <a:spcPct val="150000"/>
              </a:lnSpc>
              <a:buFont typeface="Arial" panose="020B0604020202020204" pitchFamily="34" charset="0"/>
              <a:buChar char="•"/>
            </a:pPr>
            <a:r>
              <a:rPr lang="en-US" sz="1400"/>
              <a:t>Used Tableau to create more professional visualizations, and to dig deeper into some areas because it’s much faster than Excel.</a:t>
            </a:r>
          </a:p>
        </p:txBody>
      </p:sp>
    </p:spTree>
    <p:extLst>
      <p:ext uri="{BB962C8B-B14F-4D97-AF65-F5344CB8AC3E}">
        <p14:creationId xmlns:p14="http://schemas.microsoft.com/office/powerpoint/2010/main" val="282664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2"/>
          <a:stretch>
            <a:fillRect/>
          </a:stretch>
        </p:blipFill>
        <p:spPr>
          <a:xfrm>
            <a:off x="8229600" y="6015318"/>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a:t>Table of Contents</a:t>
            </a:r>
          </a:p>
        </p:txBody>
      </p:sp>
      <p:sp>
        <p:nvSpPr>
          <p:cNvPr id="7" name="Rectangle 3">
            <a:extLst>
              <a:ext uri="{FF2B5EF4-FFF2-40B4-BE49-F238E27FC236}">
                <a16:creationId xmlns:a16="http://schemas.microsoft.com/office/drawing/2014/main" id="{829A150A-A583-F00A-3FB3-A69F6F587759}"/>
              </a:ext>
            </a:extLst>
          </p:cNvPr>
          <p:cNvSpPr>
            <a:spLocks noChangeArrowheads="1"/>
          </p:cNvSpPr>
          <p:nvPr/>
        </p:nvSpPr>
        <p:spPr bwMode="auto">
          <a:xfrm>
            <a:off x="293497" y="1843952"/>
            <a:ext cx="715532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a:p>
          <a:p>
            <a:pPr>
              <a:buFont typeface="+mj-lt"/>
              <a:buAutoNum type="arabicPeriod"/>
            </a:pPr>
            <a:r>
              <a:rPr lang="en-US" sz="2000"/>
              <a:t> Problem Statement</a:t>
            </a:r>
          </a:p>
          <a:p>
            <a:pPr>
              <a:buFont typeface="+mj-lt"/>
              <a:buAutoNum type="arabicPeriod"/>
            </a:pPr>
            <a:r>
              <a:rPr lang="en-US" sz="2000"/>
              <a:t> Executive Summary </a:t>
            </a:r>
          </a:p>
          <a:p>
            <a:pPr>
              <a:buFont typeface="+mj-lt"/>
              <a:buAutoNum type="arabicPeriod"/>
            </a:pPr>
            <a:r>
              <a:rPr lang="en-US" sz="2000"/>
              <a:t> Overview of Analysis</a:t>
            </a:r>
          </a:p>
          <a:p>
            <a:pPr>
              <a:buFont typeface="+mj-lt"/>
              <a:buAutoNum type="arabicPeriod"/>
            </a:pPr>
            <a:r>
              <a:rPr lang="en-US" sz="2000"/>
              <a:t> Analysis</a:t>
            </a:r>
          </a:p>
          <a:p>
            <a:pPr>
              <a:buFont typeface="+mj-lt"/>
              <a:buAutoNum type="arabicPeriod"/>
            </a:pPr>
            <a:r>
              <a:rPr lang="en-US" sz="2000"/>
              <a:t> Customer Experience Pain Points</a:t>
            </a:r>
          </a:p>
          <a:p>
            <a:pPr>
              <a:buFont typeface="+mj-lt"/>
              <a:buAutoNum type="arabicPeriod"/>
            </a:pPr>
            <a:r>
              <a:rPr lang="en-US" sz="2000"/>
              <a:t> My Recommendations</a:t>
            </a:r>
          </a:p>
          <a:p>
            <a:pPr>
              <a:buFont typeface="+mj-lt"/>
              <a:buAutoNum type="arabicPeriod"/>
            </a:pPr>
            <a:r>
              <a:rPr lang="en-US" sz="2000"/>
              <a:t> Recommendations Impact</a:t>
            </a:r>
          </a:p>
          <a:p>
            <a:pPr>
              <a:buFont typeface="+mj-lt"/>
              <a:buAutoNum type="arabicPeriod"/>
            </a:pPr>
            <a:r>
              <a:rPr lang="en-US" sz="2000"/>
              <a:t> Appendix</a:t>
            </a:r>
          </a:p>
          <a:p>
            <a:pPr>
              <a:buFont typeface="+mj-lt"/>
              <a:buAutoNum type="arabicPeriod"/>
            </a:pPr>
            <a:endParaRPr lang="en-US" sz="2000"/>
          </a:p>
        </p:txBody>
      </p:sp>
    </p:spTree>
    <p:extLst>
      <p:ext uri="{BB962C8B-B14F-4D97-AF65-F5344CB8AC3E}">
        <p14:creationId xmlns:p14="http://schemas.microsoft.com/office/powerpoint/2010/main" val="356102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2"/>
          <a:stretch>
            <a:fillRect/>
          </a:stretch>
        </p:blipFill>
        <p:spPr>
          <a:xfrm>
            <a:off x="8229600" y="6015318"/>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a:t>Problem Statement</a:t>
            </a:r>
          </a:p>
        </p:txBody>
      </p:sp>
      <p:sp>
        <p:nvSpPr>
          <p:cNvPr id="7" name="Rectangle 3">
            <a:extLst>
              <a:ext uri="{FF2B5EF4-FFF2-40B4-BE49-F238E27FC236}">
                <a16:creationId xmlns:a16="http://schemas.microsoft.com/office/drawing/2014/main" id="{829A150A-A583-F00A-3FB3-A69F6F587759}"/>
              </a:ext>
            </a:extLst>
          </p:cNvPr>
          <p:cNvSpPr>
            <a:spLocks noChangeArrowheads="1"/>
          </p:cNvSpPr>
          <p:nvPr/>
        </p:nvSpPr>
        <p:spPr bwMode="auto">
          <a:xfrm>
            <a:off x="134471" y="1042927"/>
            <a:ext cx="861859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TelCo Inc., a telecommunications company, has noticed that the company’s customer satisfaction (CSAT) scores are low and contact volume is high.</a:t>
            </a:r>
          </a:p>
          <a:p>
            <a:endParaRPr lang="en-US"/>
          </a:p>
          <a:p>
            <a:r>
              <a:rPr lang="en-US"/>
              <a:t>The client is concerned about how the poor experience is impacting their brand perception. The client thinks there are some opportunities to improve the end-to-end customer experience, but they are not sure what their customers pain points are.</a:t>
            </a:r>
          </a:p>
        </p:txBody>
      </p:sp>
    </p:spTree>
    <p:extLst>
      <p:ext uri="{BB962C8B-B14F-4D97-AF65-F5344CB8AC3E}">
        <p14:creationId xmlns:p14="http://schemas.microsoft.com/office/powerpoint/2010/main" val="221486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2"/>
          <a:stretch>
            <a:fillRect/>
          </a:stretch>
        </p:blipFill>
        <p:spPr>
          <a:xfrm>
            <a:off x="8229600" y="6015318"/>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a:t>Executive Summary</a:t>
            </a:r>
          </a:p>
        </p:txBody>
      </p:sp>
      <p:sp>
        <p:nvSpPr>
          <p:cNvPr id="7" name="Rectangle 3">
            <a:extLst>
              <a:ext uri="{FF2B5EF4-FFF2-40B4-BE49-F238E27FC236}">
                <a16:creationId xmlns:a16="http://schemas.microsoft.com/office/drawing/2014/main" id="{829A150A-A583-F00A-3FB3-A69F6F587759}"/>
              </a:ext>
            </a:extLst>
          </p:cNvPr>
          <p:cNvSpPr>
            <a:spLocks noChangeArrowheads="1"/>
          </p:cNvSpPr>
          <p:nvPr/>
        </p:nvSpPr>
        <p:spPr bwMode="auto">
          <a:xfrm>
            <a:off x="220610" y="720543"/>
            <a:ext cx="715532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a:t>This case study analyzes the root causes behind TelCo Inc.'s low customer satisfaction and high contact volume using both quantitative and qualitative data. The analysis focused on CSAT scores, NPS trends, contact reasons, agent performance, and resolution types.</a:t>
            </a:r>
          </a:p>
          <a:p>
            <a:r>
              <a:rPr lang="en-US" sz="1400"/>
              <a:t>Key findings reveal that:</a:t>
            </a:r>
          </a:p>
          <a:p>
            <a:endParaRPr lang="en-US" sz="1400"/>
          </a:p>
          <a:p>
            <a:pPr>
              <a:buFont typeface="Arial" panose="020B0604020202020204" pitchFamily="34" charset="0"/>
              <a:buChar char="•"/>
            </a:pPr>
            <a:r>
              <a:rPr lang="en-US" sz="1400"/>
              <a:t> 82% of repeat contacts result in low CSAT, indicating poor First-Contact Resolution (FCR).</a:t>
            </a:r>
          </a:p>
          <a:p>
            <a:pPr>
              <a:buFont typeface="Arial" panose="020B0604020202020204" pitchFamily="34" charset="0"/>
              <a:buChar char="•"/>
            </a:pPr>
            <a:r>
              <a:rPr lang="en-US" sz="1400"/>
              <a:t> Self-service tools are either ineffective or absent, leading to unnecessary inbound volume.</a:t>
            </a:r>
          </a:p>
          <a:p>
            <a:pPr>
              <a:buFont typeface="Arial" panose="020B0604020202020204" pitchFamily="34" charset="0"/>
              <a:buChar char="•"/>
            </a:pPr>
            <a:r>
              <a:rPr lang="en-US" sz="1400"/>
              <a:t> Tier 1 advisors consistently underperform compared to Tier 2, with a mode CSAT rating of 1 versus 3.</a:t>
            </a:r>
          </a:p>
          <a:p>
            <a:pPr>
              <a:buFont typeface="Arial" panose="020B0604020202020204" pitchFamily="34" charset="0"/>
              <a:buChar char="•"/>
            </a:pPr>
            <a:r>
              <a:rPr lang="en-US" sz="1400"/>
              <a:t> Billing-related queries generate 47 contacts, 87% of which result in dissatisfaction.</a:t>
            </a:r>
          </a:p>
          <a:p>
            <a:r>
              <a:rPr lang="en-US" sz="1400"/>
              <a:t>Based on these insights, four strategic recommendations were proposed to improve customer experience and reduce operating costs:</a:t>
            </a:r>
          </a:p>
          <a:p>
            <a:endParaRPr lang="en-US" sz="1400"/>
          </a:p>
          <a:p>
            <a:pPr>
              <a:buFont typeface="+mj-lt"/>
              <a:buAutoNum type="arabicPeriod"/>
            </a:pPr>
            <a:r>
              <a:rPr lang="en-US" sz="1400"/>
              <a:t> Improve First-Contact Resolution (FCR) by empowering Tier 1 advisors.</a:t>
            </a:r>
          </a:p>
          <a:p>
            <a:pPr>
              <a:buFont typeface="+mj-lt"/>
              <a:buAutoNum type="arabicPeriod"/>
            </a:pPr>
            <a:r>
              <a:rPr lang="en-US" sz="1400"/>
              <a:t> Optimize and expand self-service capabilities.</a:t>
            </a:r>
          </a:p>
          <a:p>
            <a:pPr>
              <a:buFont typeface="+mj-lt"/>
              <a:buAutoNum type="arabicPeriod"/>
            </a:pPr>
            <a:r>
              <a:rPr lang="en-US" sz="1400"/>
              <a:t> Enhance billing transparency.</a:t>
            </a:r>
          </a:p>
          <a:p>
            <a:pPr>
              <a:buFont typeface="+mj-lt"/>
              <a:buAutoNum type="arabicPeriod"/>
            </a:pPr>
            <a:r>
              <a:rPr lang="en-US" sz="1400"/>
              <a:t> Redesign feedback collection and encourage participation.</a:t>
            </a:r>
          </a:p>
          <a:p>
            <a:endParaRPr lang="en-US" sz="1400"/>
          </a:p>
          <a:p>
            <a:r>
              <a:rPr lang="en-US" sz="1400" b="1"/>
              <a:t>Estimated Impact:</a:t>
            </a:r>
            <a:endParaRPr lang="en-US" sz="1400"/>
          </a:p>
          <a:p>
            <a:pPr>
              <a:buFont typeface="Arial" panose="020B0604020202020204" pitchFamily="34" charset="0"/>
              <a:buChar char="•"/>
            </a:pPr>
            <a:r>
              <a:rPr lang="en-US" sz="1400"/>
              <a:t>📉 Reduce unnecessary contacts by over 100 cases.</a:t>
            </a:r>
          </a:p>
          <a:p>
            <a:pPr>
              <a:buFont typeface="Arial" panose="020B0604020202020204" pitchFamily="34" charset="0"/>
              <a:buChar char="•"/>
            </a:pPr>
            <a:r>
              <a:rPr lang="en-US" sz="1400"/>
              <a:t>💸 Save up to </a:t>
            </a:r>
            <a:r>
              <a:rPr lang="en-US" sz="1400" b="1"/>
              <a:t>$1,000+</a:t>
            </a:r>
            <a:r>
              <a:rPr lang="en-US" sz="1400"/>
              <a:t> in support costs. (Cost per Contact = $7)</a:t>
            </a:r>
          </a:p>
          <a:p>
            <a:pPr>
              <a:buFont typeface="Arial" panose="020B0604020202020204" pitchFamily="34" charset="0"/>
              <a:buChar char="•"/>
            </a:pPr>
            <a:r>
              <a:rPr lang="en-US" sz="1400"/>
              <a:t>📈 Improve CSAT performance by up to </a:t>
            </a:r>
            <a:r>
              <a:rPr lang="en-US" sz="1400" b="1"/>
              <a:t>48%.</a:t>
            </a:r>
          </a:p>
          <a:p>
            <a:endParaRPr lang="en-US" sz="1400"/>
          </a:p>
          <a:p>
            <a:r>
              <a:rPr lang="en-US" sz="1400"/>
              <a:t>These initiatives not only elevate customer satisfaction but also enhance operational efficiency and long-term brand perception.</a:t>
            </a:r>
          </a:p>
        </p:txBody>
      </p:sp>
    </p:spTree>
    <p:extLst>
      <p:ext uri="{BB962C8B-B14F-4D97-AF65-F5344CB8AC3E}">
        <p14:creationId xmlns:p14="http://schemas.microsoft.com/office/powerpoint/2010/main" val="380349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2"/>
          <a:stretch>
            <a:fillRect/>
          </a:stretch>
        </p:blipFill>
        <p:spPr>
          <a:xfrm>
            <a:off x="8229600" y="6015318"/>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a:t>Overview of Analysis</a:t>
            </a:r>
          </a:p>
        </p:txBody>
      </p:sp>
      <p:sp>
        <p:nvSpPr>
          <p:cNvPr id="7" name="Rectangle 3">
            <a:extLst>
              <a:ext uri="{FF2B5EF4-FFF2-40B4-BE49-F238E27FC236}">
                <a16:creationId xmlns:a16="http://schemas.microsoft.com/office/drawing/2014/main" id="{829A150A-A583-F00A-3FB3-A69F6F587759}"/>
              </a:ext>
            </a:extLst>
          </p:cNvPr>
          <p:cNvSpPr>
            <a:spLocks noChangeArrowheads="1"/>
          </p:cNvSpPr>
          <p:nvPr/>
        </p:nvSpPr>
        <p:spPr bwMode="auto">
          <a:xfrm>
            <a:off x="354106" y="713137"/>
            <a:ext cx="7434079"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a:t>Objective:</a:t>
            </a:r>
            <a:endParaRPr lang="ar-EG" sz="1600" b="1"/>
          </a:p>
          <a:p>
            <a:br>
              <a:rPr lang="en-US" sz="1600"/>
            </a:br>
            <a:r>
              <a:rPr lang="en-US" sz="1600"/>
              <a:t>To identify the root causes behind low CSAT and high contact volume using quantitative and qualitative techniques.</a:t>
            </a:r>
            <a:endParaRPr lang="ar-EG" sz="1600"/>
          </a:p>
          <a:p>
            <a:endParaRPr lang="en-US" sz="1600"/>
          </a:p>
          <a:p>
            <a:r>
              <a:rPr lang="en-US" sz="1600" b="1"/>
              <a:t>Approach:</a:t>
            </a:r>
            <a:endParaRPr lang="ar-EG" sz="1600" b="1"/>
          </a:p>
          <a:p>
            <a:endParaRPr lang="en-US" sz="1600"/>
          </a:p>
          <a:p>
            <a:pPr>
              <a:buFont typeface="Arial" panose="020B0604020202020204" pitchFamily="34" charset="0"/>
              <a:buChar char="•"/>
            </a:pPr>
            <a:r>
              <a:rPr lang="ar-EG" sz="1600" b="1"/>
              <a:t> </a:t>
            </a:r>
            <a:r>
              <a:rPr lang="en-US" sz="1600" b="1"/>
              <a:t>Data Integration:</a:t>
            </a:r>
            <a:r>
              <a:rPr lang="en-US" sz="1600"/>
              <a:t> Merged “Customer Survey Results” &amp; “Account Interactions” using Power Query</a:t>
            </a:r>
            <a:r>
              <a:rPr lang="ar-EG" sz="1600"/>
              <a:t>.</a:t>
            </a:r>
          </a:p>
          <a:p>
            <a:pPr>
              <a:buFont typeface="Arial" panose="020B0604020202020204" pitchFamily="34" charset="0"/>
              <a:buChar char="•"/>
            </a:pPr>
            <a:endParaRPr lang="en-US" sz="1600"/>
          </a:p>
          <a:p>
            <a:pPr>
              <a:buFont typeface="Arial" panose="020B0604020202020204" pitchFamily="34" charset="0"/>
              <a:buChar char="•"/>
            </a:pPr>
            <a:r>
              <a:rPr lang="ar-EG" sz="1600" b="1"/>
              <a:t> </a:t>
            </a:r>
            <a:r>
              <a:rPr lang="en-US" sz="1600" b="1"/>
              <a:t>Exploratory Data Analysis (EDA):</a:t>
            </a:r>
            <a:r>
              <a:rPr lang="en-US" sz="1600"/>
              <a:t> Identified repeat contacts, dissatisfaction trends, agent performance</a:t>
            </a:r>
            <a:r>
              <a:rPr lang="ar-EG" sz="1600"/>
              <a:t>.</a:t>
            </a:r>
          </a:p>
          <a:p>
            <a:pPr>
              <a:buFont typeface="Arial" panose="020B0604020202020204" pitchFamily="34" charset="0"/>
              <a:buChar char="•"/>
            </a:pPr>
            <a:endParaRPr lang="en-US" sz="1600"/>
          </a:p>
          <a:p>
            <a:pPr>
              <a:buFont typeface="Arial" panose="020B0604020202020204" pitchFamily="34" charset="0"/>
              <a:buChar char="•"/>
            </a:pPr>
            <a:r>
              <a:rPr lang="ar-EG" sz="1600" b="1"/>
              <a:t> </a:t>
            </a:r>
            <a:r>
              <a:rPr lang="en-US" sz="1600" b="1"/>
              <a:t>Tools Used:</a:t>
            </a:r>
            <a:endParaRPr lang="en-US" sz="1600"/>
          </a:p>
          <a:p>
            <a:pPr marL="742950" lvl="1" indent="-285750">
              <a:buFont typeface="Arial" panose="020B0604020202020204" pitchFamily="34" charset="0"/>
              <a:buChar char="•"/>
            </a:pPr>
            <a:r>
              <a:rPr lang="en-US" sz="1600" b="1"/>
              <a:t>Excel</a:t>
            </a:r>
            <a:r>
              <a:rPr lang="en-US" sz="1600"/>
              <a:t> – Pivoting, metrics summary</a:t>
            </a:r>
            <a:r>
              <a:rPr lang="ar-EG" sz="1600"/>
              <a:t>.</a:t>
            </a:r>
            <a:endParaRPr lang="en-US" sz="1600"/>
          </a:p>
          <a:p>
            <a:pPr marL="742950" lvl="1" indent="-285750">
              <a:buFont typeface="Arial" panose="020B0604020202020204" pitchFamily="34" charset="0"/>
              <a:buChar char="•"/>
            </a:pPr>
            <a:r>
              <a:rPr lang="en-US" sz="1600" b="1"/>
              <a:t>Python</a:t>
            </a:r>
            <a:r>
              <a:rPr lang="en-US" sz="1600"/>
              <a:t> – Word Cloud generation</a:t>
            </a:r>
            <a:r>
              <a:rPr lang="ar-EG" sz="1600"/>
              <a:t>.</a:t>
            </a:r>
            <a:endParaRPr lang="en-US" sz="1600"/>
          </a:p>
          <a:p>
            <a:pPr marL="742950" lvl="1" indent="-285750">
              <a:buFont typeface="Arial" panose="020B0604020202020204" pitchFamily="34" charset="0"/>
              <a:buChar char="•"/>
            </a:pPr>
            <a:r>
              <a:rPr lang="en-US" sz="1600" b="1"/>
              <a:t>Tableau</a:t>
            </a:r>
            <a:r>
              <a:rPr lang="en-US" sz="1600"/>
              <a:t> – Correlation &amp; regression for CSAT vs NPS., and other EDA.</a:t>
            </a:r>
            <a:endParaRPr lang="ar-EG" sz="1600"/>
          </a:p>
          <a:p>
            <a:pPr lvl="1"/>
            <a:endParaRPr lang="en-US" sz="1600"/>
          </a:p>
          <a:p>
            <a:pPr>
              <a:buFont typeface="Arial" panose="020B0604020202020204" pitchFamily="34" charset="0"/>
              <a:buChar char="•"/>
            </a:pPr>
            <a:r>
              <a:rPr lang="ar-EG" sz="1600" b="1"/>
              <a:t> </a:t>
            </a:r>
            <a:r>
              <a:rPr lang="en-US" sz="1600" b="1"/>
              <a:t>Key Metrics Investigated:</a:t>
            </a:r>
            <a:endParaRPr lang="en-US" sz="1600"/>
          </a:p>
          <a:p>
            <a:pPr marL="742950" lvl="1" indent="-285750">
              <a:buFont typeface="Arial" panose="020B0604020202020204" pitchFamily="34" charset="0"/>
              <a:buChar char="•"/>
            </a:pPr>
            <a:r>
              <a:rPr lang="en-US" sz="1600"/>
              <a:t>Repeat contact rate vs CSAT.</a:t>
            </a:r>
          </a:p>
          <a:p>
            <a:pPr marL="742950" lvl="1" indent="-285750">
              <a:buFont typeface="Arial" panose="020B0604020202020204" pitchFamily="34" charset="0"/>
              <a:buChar char="•"/>
            </a:pPr>
            <a:r>
              <a:rPr lang="en-US" sz="1600"/>
              <a:t>Advisor Tier vs Satisfaction.</a:t>
            </a:r>
          </a:p>
          <a:p>
            <a:pPr marL="742950" lvl="1" indent="-285750">
              <a:buFont typeface="Arial" panose="020B0604020202020204" pitchFamily="34" charset="0"/>
              <a:buChar char="•"/>
            </a:pPr>
            <a:r>
              <a:rPr lang="en-US" sz="1600"/>
              <a:t>Contact reason &amp; resolution type.</a:t>
            </a:r>
          </a:p>
          <a:p>
            <a:pPr marL="742950" lvl="1" indent="-285750">
              <a:buFont typeface="Arial" panose="020B0604020202020204" pitchFamily="34" charset="0"/>
              <a:buChar char="•"/>
            </a:pPr>
            <a:r>
              <a:rPr lang="en-US" sz="1600"/>
              <a:t>Self-service attempts and outcomes.</a:t>
            </a:r>
          </a:p>
        </p:txBody>
      </p:sp>
    </p:spTree>
    <p:extLst>
      <p:ext uri="{BB962C8B-B14F-4D97-AF65-F5344CB8AC3E}">
        <p14:creationId xmlns:p14="http://schemas.microsoft.com/office/powerpoint/2010/main" val="394896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387AD5-6AC1-F071-C525-46E724AB100C}"/>
              </a:ext>
            </a:extLst>
          </p:cNvPr>
          <p:cNvSpPr txBox="1"/>
          <p:nvPr/>
        </p:nvSpPr>
        <p:spPr>
          <a:xfrm>
            <a:off x="0" y="1186167"/>
            <a:ext cx="4513729" cy="1708160"/>
          </a:xfrm>
          <a:prstGeom prst="rect">
            <a:avLst/>
          </a:prstGeom>
          <a:noFill/>
        </p:spPr>
        <p:txBody>
          <a:bodyPr wrap="square" rtlCol="0">
            <a:spAutoFit/>
          </a:bodyPr>
          <a:lstStyle/>
          <a:p>
            <a:r>
              <a:rPr lang="en-US" sz="1600"/>
              <a:t>1 – Weak First Contact Resolution (FCR)</a:t>
            </a:r>
          </a:p>
          <a:p>
            <a:endParaRPr lang="en-US" sz="700"/>
          </a:p>
          <a:p>
            <a:pPr marL="285750" indent="-285750">
              <a:buFont typeface="Arial" panose="020B0604020202020204" pitchFamily="34" charset="0"/>
              <a:buChar char="•"/>
            </a:pPr>
            <a:r>
              <a:rPr lang="en-US" sz="1600"/>
              <a:t>Customers with 2 interactions have a low CSAT of 82%, compared to 34% for one-time contacts.</a:t>
            </a:r>
          </a:p>
          <a:p>
            <a:pPr marL="285750" indent="-285750">
              <a:buFont typeface="Arial" panose="020B0604020202020204" pitchFamily="34" charset="0"/>
              <a:buChar char="•"/>
            </a:pPr>
            <a:r>
              <a:rPr lang="en-US" sz="1600"/>
              <a:t>This indicates that most issues are not resolved in the first interaction which leads to customers’ frustration.</a:t>
            </a:r>
          </a:p>
        </p:txBody>
      </p:sp>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2"/>
          <a:stretch>
            <a:fillRect/>
          </a:stretch>
        </p:blipFill>
        <p:spPr>
          <a:xfrm>
            <a:off x="8229600" y="6015318"/>
            <a:ext cx="560294" cy="560294"/>
          </a:xfrm>
          <a:prstGeom prst="rect">
            <a:avLst/>
          </a:prstGeom>
        </p:spPr>
      </p:pic>
      <p:sp>
        <p:nvSpPr>
          <p:cNvPr id="10" name="TextBox 9">
            <a:extLst>
              <a:ext uri="{FF2B5EF4-FFF2-40B4-BE49-F238E27FC236}">
                <a16:creationId xmlns:a16="http://schemas.microsoft.com/office/drawing/2014/main" id="{758462CA-4A03-D144-09F6-64E64E723E27}"/>
              </a:ext>
            </a:extLst>
          </p:cNvPr>
          <p:cNvSpPr txBox="1"/>
          <p:nvPr/>
        </p:nvSpPr>
        <p:spPr>
          <a:xfrm>
            <a:off x="4572000" y="1186167"/>
            <a:ext cx="4572000" cy="2062103"/>
          </a:xfrm>
          <a:prstGeom prst="rect">
            <a:avLst/>
          </a:prstGeom>
          <a:noFill/>
        </p:spPr>
        <p:txBody>
          <a:bodyPr wrap="square" rtlCol="0">
            <a:spAutoFit/>
          </a:bodyPr>
          <a:lstStyle/>
          <a:p>
            <a:r>
              <a:rPr lang="en-US" sz="1600"/>
              <a:t>2- Potential Policy Conflict</a:t>
            </a:r>
          </a:p>
          <a:p>
            <a:endParaRPr lang="en-US" sz="1600"/>
          </a:p>
          <a:p>
            <a:pPr marL="285750" indent="-285750">
              <a:buFont typeface="Arial" panose="020B0604020202020204" pitchFamily="34" charset="0"/>
              <a:buChar char="•"/>
            </a:pPr>
            <a:r>
              <a:rPr lang="en-US" sz="1600"/>
              <a:t>The calls received with contact reasons “Service Question”, “Add Services”, and “Change Plan” achieved 100%, 90%, and 83% Low CSAT rate respectively.</a:t>
            </a:r>
          </a:p>
          <a:p>
            <a:pPr marL="285750" indent="-285750">
              <a:buFont typeface="Arial" panose="020B0604020202020204" pitchFamily="34" charset="0"/>
              <a:buChar char="•"/>
            </a:pPr>
            <a:r>
              <a:rPr lang="en-US" sz="1600"/>
              <a:t>These calls must have triggered conflict between the customer’s interest and the company policy.</a:t>
            </a:r>
          </a:p>
        </p:txBody>
      </p:sp>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US" sz="1800"/>
              <a:t>Potential drivers of low customer satisfaction and high contact volume</a:t>
            </a:r>
          </a:p>
        </p:txBody>
      </p:sp>
      <p:graphicFrame>
        <p:nvGraphicFramePr>
          <p:cNvPr id="12" name="Chart 11">
            <a:extLst>
              <a:ext uri="{FF2B5EF4-FFF2-40B4-BE49-F238E27FC236}">
                <a16:creationId xmlns:a16="http://schemas.microsoft.com/office/drawing/2014/main" id="{CDADC2FB-337E-20CB-3C07-AF00B6E2E9BD}"/>
              </a:ext>
            </a:extLst>
          </p:cNvPr>
          <p:cNvGraphicFramePr>
            <a:graphicFrameLocks/>
          </p:cNvGraphicFramePr>
          <p:nvPr>
            <p:extLst>
              <p:ext uri="{D42A27DB-BD31-4B8C-83A1-F6EECF244321}">
                <p14:modId xmlns:p14="http://schemas.microsoft.com/office/powerpoint/2010/main" val="1334332871"/>
              </p:ext>
            </p:extLst>
          </p:nvPr>
        </p:nvGraphicFramePr>
        <p:xfrm>
          <a:off x="4688543" y="3708371"/>
          <a:ext cx="4056810" cy="2508566"/>
        </p:xfrm>
        <a:graphic>
          <a:graphicData uri="http://schemas.openxmlformats.org/drawingml/2006/chart">
            <c:chart xmlns:c="http://schemas.openxmlformats.org/drawingml/2006/chart" xmlns:r="http://schemas.openxmlformats.org/officeDocument/2006/relationships" r:id="rId3"/>
          </a:graphicData>
        </a:graphic>
      </p:graphicFrame>
      <p:cxnSp>
        <p:nvCxnSpPr>
          <p:cNvPr id="14" name="Straight Connector 13">
            <a:extLst>
              <a:ext uri="{FF2B5EF4-FFF2-40B4-BE49-F238E27FC236}">
                <a16:creationId xmlns:a16="http://schemas.microsoft.com/office/drawing/2014/main" id="{97BE73D2-1D89-71E2-44A0-18088784537C}"/>
              </a:ext>
            </a:extLst>
          </p:cNvPr>
          <p:cNvCxnSpPr/>
          <p:nvPr/>
        </p:nvCxnSpPr>
        <p:spPr>
          <a:xfrm>
            <a:off x="4572000" y="1084729"/>
            <a:ext cx="0" cy="5325036"/>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2DB31F8-046A-7E12-BE7B-F1E3E5995903}"/>
              </a:ext>
            </a:extLst>
          </p:cNvPr>
          <p:cNvSpPr txBox="1"/>
          <p:nvPr/>
        </p:nvSpPr>
        <p:spPr>
          <a:xfrm>
            <a:off x="1278218" y="6072329"/>
            <a:ext cx="2347632" cy="338554"/>
          </a:xfrm>
          <a:prstGeom prst="rect">
            <a:avLst/>
          </a:prstGeom>
          <a:noFill/>
        </p:spPr>
        <p:txBody>
          <a:bodyPr wrap="square" rtlCol="0">
            <a:spAutoFit/>
          </a:bodyPr>
          <a:lstStyle/>
          <a:p>
            <a:r>
              <a:rPr lang="af-ZA" sz="800"/>
              <a:t>Low = 1, 2, 3 Customer Satisfaction Rate</a:t>
            </a:r>
          </a:p>
          <a:p>
            <a:r>
              <a:rPr lang="af-ZA" sz="800"/>
              <a:t>High = 4, 5 Customer Satisfaction Rate</a:t>
            </a:r>
            <a:endParaRPr lang="en-US" sz="800"/>
          </a:p>
        </p:txBody>
      </p:sp>
      <p:graphicFrame>
        <p:nvGraphicFramePr>
          <p:cNvPr id="2" name="Chart 1">
            <a:extLst>
              <a:ext uri="{FF2B5EF4-FFF2-40B4-BE49-F238E27FC236}">
                <a16:creationId xmlns:a16="http://schemas.microsoft.com/office/drawing/2014/main" id="{80393060-EBE8-BC52-4C87-A5D8623F9311}"/>
              </a:ext>
            </a:extLst>
          </p:cNvPr>
          <p:cNvGraphicFramePr>
            <a:graphicFrameLocks/>
          </p:cNvGraphicFramePr>
          <p:nvPr>
            <p:extLst>
              <p:ext uri="{D42A27DB-BD31-4B8C-83A1-F6EECF244321}">
                <p14:modId xmlns:p14="http://schemas.microsoft.com/office/powerpoint/2010/main" val="1963694915"/>
              </p:ext>
            </p:extLst>
          </p:nvPr>
        </p:nvGraphicFramePr>
        <p:xfrm>
          <a:off x="-61306" y="3111728"/>
          <a:ext cx="4575035"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387AD5-6AC1-F071-C525-46E724AB100C}"/>
              </a:ext>
            </a:extLst>
          </p:cNvPr>
          <p:cNvSpPr txBox="1"/>
          <p:nvPr/>
        </p:nvSpPr>
        <p:spPr>
          <a:xfrm>
            <a:off x="134471" y="709113"/>
            <a:ext cx="4688543" cy="446276"/>
          </a:xfrm>
          <a:prstGeom prst="rect">
            <a:avLst/>
          </a:prstGeom>
          <a:noFill/>
        </p:spPr>
        <p:txBody>
          <a:bodyPr wrap="square" rtlCol="0">
            <a:spAutoFit/>
          </a:bodyPr>
          <a:lstStyle/>
          <a:p>
            <a:r>
              <a:rPr lang="en-US" sz="1600"/>
              <a:t>3 – Low Agent Tier Performance</a:t>
            </a:r>
          </a:p>
          <a:p>
            <a:endParaRPr lang="en-US" sz="600"/>
          </a:p>
        </p:txBody>
      </p:sp>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2"/>
          <a:stretch>
            <a:fillRect/>
          </a:stretch>
        </p:blipFill>
        <p:spPr>
          <a:xfrm>
            <a:off x="8229600" y="6015318"/>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US" sz="1800"/>
              <a:t>Potential drivers of low customer satisfaction and high contact volume</a:t>
            </a:r>
          </a:p>
        </p:txBody>
      </p:sp>
      <p:sp>
        <p:nvSpPr>
          <p:cNvPr id="5" name="TextBox 4">
            <a:extLst>
              <a:ext uri="{FF2B5EF4-FFF2-40B4-BE49-F238E27FC236}">
                <a16:creationId xmlns:a16="http://schemas.microsoft.com/office/drawing/2014/main" id="{05E5886D-8514-E987-93AC-F3700D2EB9EC}"/>
              </a:ext>
            </a:extLst>
          </p:cNvPr>
          <p:cNvSpPr txBox="1"/>
          <p:nvPr/>
        </p:nvSpPr>
        <p:spPr>
          <a:xfrm>
            <a:off x="134470" y="4101351"/>
            <a:ext cx="8655423" cy="1815882"/>
          </a:xfrm>
          <a:prstGeom prst="rect">
            <a:avLst/>
          </a:prstGeom>
          <a:noFill/>
        </p:spPr>
        <p:txBody>
          <a:bodyPr wrap="square" rtlCol="0">
            <a:spAutoFit/>
          </a:bodyPr>
          <a:lstStyle/>
          <a:p>
            <a:pPr marL="285750" indent="-285750">
              <a:buFont typeface="Arial" panose="020B0604020202020204" pitchFamily="34" charset="0"/>
              <a:buChar char="•"/>
            </a:pPr>
            <a:r>
              <a:rPr lang="af-ZA" sz="1600"/>
              <a:t>The right skewed distribution of Tier 1 advisors suggest that the experience of the advisor plays a vital role in handling the customers’ issues.</a:t>
            </a:r>
          </a:p>
          <a:p>
            <a:pPr marL="285750" indent="-285750">
              <a:buFont typeface="Arial" panose="020B0604020202020204" pitchFamily="34" charset="0"/>
              <a:buChar char="•"/>
            </a:pPr>
            <a:r>
              <a:rPr lang="af-ZA" sz="1600"/>
              <a:t>Most of the interactions with Tier 1 advisors lie in the bucket 1:2 while Tier 2 advisors usually achieve 3:5 as seen from the dual peaks in the Histogram on the right.</a:t>
            </a:r>
          </a:p>
          <a:p>
            <a:pPr marL="285750" indent="-285750">
              <a:buFont typeface="Arial" panose="020B0604020202020204" pitchFamily="34" charset="0"/>
              <a:buChar char="•"/>
            </a:pPr>
            <a:r>
              <a:rPr lang="af-ZA" sz="1600"/>
              <a:t>The Summary Statistics also confirm this with a Mode rating of 3 for Tier 2 and only 1 for Tier 1. The ratings of Tier 2 advisors are also more consistent as seen from the slightly lower standard deviation.</a:t>
            </a:r>
            <a:endParaRPr lang="en-US" sz="1600"/>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7A50ABE9-E6BC-BA8F-C810-2BB94677A811}"/>
                  </a:ext>
                </a:extLst>
              </p:cNvPr>
              <p:cNvGraphicFramePr/>
              <p:nvPr>
                <p:extLst>
                  <p:ext uri="{D42A27DB-BD31-4B8C-83A1-F6EECF244321}">
                    <p14:modId xmlns:p14="http://schemas.microsoft.com/office/powerpoint/2010/main" val="1192824369"/>
                  </p:ext>
                </p:extLst>
              </p:nvPr>
            </p:nvGraphicFramePr>
            <p:xfrm>
              <a:off x="354106" y="1253937"/>
              <a:ext cx="4217894" cy="280371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7A50ABE9-E6BC-BA8F-C810-2BB94677A811}"/>
                  </a:ext>
                </a:extLst>
              </p:cNvPr>
              <p:cNvPicPr>
                <a:picLocks noGrp="1" noRot="1" noChangeAspect="1" noMove="1" noResize="1" noEditPoints="1" noAdjustHandles="1" noChangeArrowheads="1" noChangeShapeType="1"/>
              </p:cNvPicPr>
              <p:nvPr/>
            </p:nvPicPr>
            <p:blipFill>
              <a:blip r:embed="rId4"/>
              <a:stretch>
                <a:fillRect/>
              </a:stretch>
            </p:blipFill>
            <p:spPr>
              <a:xfrm>
                <a:off x="354106" y="1253937"/>
                <a:ext cx="4217894" cy="2803713"/>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3" name="Chart 12">
                <a:extLst>
                  <a:ext uri="{FF2B5EF4-FFF2-40B4-BE49-F238E27FC236}">
                    <a16:creationId xmlns:a16="http://schemas.microsoft.com/office/drawing/2014/main" id="{1CD6A6B5-38E5-A1F2-C418-9D438541A42C}"/>
                  </a:ext>
                </a:extLst>
              </p:cNvPr>
              <p:cNvGraphicFramePr/>
              <p:nvPr>
                <p:extLst>
                  <p:ext uri="{D42A27DB-BD31-4B8C-83A1-F6EECF244321}">
                    <p14:modId xmlns:p14="http://schemas.microsoft.com/office/powerpoint/2010/main" val="2010011410"/>
                  </p:ext>
                </p:extLst>
              </p:nvPr>
            </p:nvGraphicFramePr>
            <p:xfrm>
              <a:off x="4572000" y="1229867"/>
              <a:ext cx="4217894" cy="2827783"/>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3" name="Chart 12">
                <a:extLst>
                  <a:ext uri="{FF2B5EF4-FFF2-40B4-BE49-F238E27FC236}">
                    <a16:creationId xmlns:a16="http://schemas.microsoft.com/office/drawing/2014/main" id="{1CD6A6B5-38E5-A1F2-C418-9D438541A42C}"/>
                  </a:ext>
                </a:extLst>
              </p:cNvPr>
              <p:cNvPicPr>
                <a:picLocks noGrp="1" noRot="1" noChangeAspect="1" noMove="1" noResize="1" noEditPoints="1" noAdjustHandles="1" noChangeArrowheads="1" noChangeShapeType="1"/>
              </p:cNvPicPr>
              <p:nvPr/>
            </p:nvPicPr>
            <p:blipFill>
              <a:blip r:embed="rId6"/>
              <a:stretch>
                <a:fillRect/>
              </a:stretch>
            </p:blipFill>
            <p:spPr>
              <a:xfrm>
                <a:off x="4572000" y="1229867"/>
                <a:ext cx="4217894" cy="2827783"/>
              </a:xfrm>
              <a:prstGeom prst="rect">
                <a:avLst/>
              </a:prstGeom>
            </p:spPr>
          </p:pic>
        </mc:Fallback>
      </mc:AlternateContent>
    </p:spTree>
    <p:extLst>
      <p:ext uri="{BB962C8B-B14F-4D97-AF65-F5344CB8AC3E}">
        <p14:creationId xmlns:p14="http://schemas.microsoft.com/office/powerpoint/2010/main" val="354729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387AD5-6AC1-F071-C525-46E724AB100C}"/>
              </a:ext>
            </a:extLst>
          </p:cNvPr>
          <p:cNvSpPr txBox="1"/>
          <p:nvPr/>
        </p:nvSpPr>
        <p:spPr>
          <a:xfrm>
            <a:off x="134471" y="709113"/>
            <a:ext cx="4688543" cy="446276"/>
          </a:xfrm>
          <a:prstGeom prst="rect">
            <a:avLst/>
          </a:prstGeom>
          <a:noFill/>
        </p:spPr>
        <p:txBody>
          <a:bodyPr wrap="square" rtlCol="0">
            <a:spAutoFit/>
          </a:bodyPr>
          <a:lstStyle/>
          <a:p>
            <a:r>
              <a:rPr lang="en-US" sz="1600"/>
              <a:t>4 – Self-Service: Attempted ≠ Resolved</a:t>
            </a:r>
          </a:p>
          <a:p>
            <a:endParaRPr lang="en-US" sz="600"/>
          </a:p>
        </p:txBody>
      </p:sp>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2"/>
          <a:stretch>
            <a:fillRect/>
          </a:stretch>
        </p:blipFill>
        <p:spPr>
          <a:xfrm>
            <a:off x="199176" y="6148887"/>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US" sz="1800"/>
              <a:t>Potential drivers of low customer satisfaction and high contact volume</a:t>
            </a:r>
          </a:p>
        </p:txBody>
      </p:sp>
      <p:sp>
        <p:nvSpPr>
          <p:cNvPr id="5" name="TextBox 4">
            <a:extLst>
              <a:ext uri="{FF2B5EF4-FFF2-40B4-BE49-F238E27FC236}">
                <a16:creationId xmlns:a16="http://schemas.microsoft.com/office/drawing/2014/main" id="{05E5886D-8514-E987-93AC-F3700D2EB9EC}"/>
              </a:ext>
            </a:extLst>
          </p:cNvPr>
          <p:cNvSpPr txBox="1"/>
          <p:nvPr/>
        </p:nvSpPr>
        <p:spPr>
          <a:xfrm>
            <a:off x="0" y="3178920"/>
            <a:ext cx="8781558" cy="646331"/>
          </a:xfrm>
          <a:prstGeom prst="rect">
            <a:avLst/>
          </a:prstGeom>
          <a:noFill/>
        </p:spPr>
        <p:txBody>
          <a:bodyPr wrap="square" rtlCol="0">
            <a:spAutoFit/>
          </a:bodyPr>
          <a:lstStyle/>
          <a:p>
            <a:pPr marL="285750" indent="-285750">
              <a:buFont typeface="Arial" panose="020B0604020202020204" pitchFamily="34" charset="0"/>
              <a:buChar char="•"/>
            </a:pPr>
            <a:r>
              <a:rPr lang="en-US" sz="1200"/>
              <a:t>Users who tried App or Web-based self-service still had High dissatisfaction (71–88%)</a:t>
            </a:r>
          </a:p>
          <a:p>
            <a:pPr marL="285750" indent="-285750">
              <a:buFont typeface="Arial" panose="020B0604020202020204" pitchFamily="34" charset="0"/>
              <a:buChar char="•"/>
            </a:pPr>
            <a:r>
              <a:rPr lang="en-US" sz="1200"/>
              <a:t>Even those who didn't attempt were at 69% Low CSAT, indicating lack of viable self-service paths.</a:t>
            </a:r>
          </a:p>
          <a:p>
            <a:pPr marL="285750" indent="-285750">
              <a:buFont typeface="Arial" panose="020B0604020202020204" pitchFamily="34" charset="0"/>
              <a:buChar char="•"/>
            </a:pPr>
            <a:r>
              <a:rPr lang="en-US" sz="1200"/>
              <a:t>Self-service is either ineffective or not aligned with resolution goals.</a:t>
            </a:r>
          </a:p>
        </p:txBody>
      </p:sp>
      <p:graphicFrame>
        <p:nvGraphicFramePr>
          <p:cNvPr id="2" name="Chart 1">
            <a:extLst>
              <a:ext uri="{FF2B5EF4-FFF2-40B4-BE49-F238E27FC236}">
                <a16:creationId xmlns:a16="http://schemas.microsoft.com/office/drawing/2014/main" id="{2AAEB8B5-C1A7-D1D3-5459-2343E85DCCD8}"/>
              </a:ext>
            </a:extLst>
          </p:cNvPr>
          <p:cNvGraphicFramePr>
            <a:graphicFrameLocks/>
          </p:cNvGraphicFramePr>
          <p:nvPr>
            <p:extLst>
              <p:ext uri="{D42A27DB-BD31-4B8C-83A1-F6EECF244321}">
                <p14:modId xmlns:p14="http://schemas.microsoft.com/office/powerpoint/2010/main" val="1281970438"/>
              </p:ext>
            </p:extLst>
          </p:nvPr>
        </p:nvGraphicFramePr>
        <p:xfrm>
          <a:off x="0" y="949036"/>
          <a:ext cx="2886635" cy="23793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53EA8EC5-D77B-CBE7-A7A9-61439224D219}"/>
              </a:ext>
            </a:extLst>
          </p:cNvPr>
          <p:cNvGraphicFramePr>
            <a:graphicFrameLocks/>
          </p:cNvGraphicFramePr>
          <p:nvPr>
            <p:extLst>
              <p:ext uri="{D42A27DB-BD31-4B8C-83A1-F6EECF244321}">
                <p14:modId xmlns:p14="http://schemas.microsoft.com/office/powerpoint/2010/main" val="2028377796"/>
              </p:ext>
            </p:extLst>
          </p:nvPr>
        </p:nvGraphicFramePr>
        <p:xfrm>
          <a:off x="1898443" y="949036"/>
          <a:ext cx="3083521" cy="2299158"/>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717A2C3A-D123-D562-B2DB-BB83D9553AFF}"/>
              </a:ext>
            </a:extLst>
          </p:cNvPr>
          <p:cNvSpPr txBox="1"/>
          <p:nvPr/>
        </p:nvSpPr>
        <p:spPr>
          <a:xfrm>
            <a:off x="134470" y="3899492"/>
            <a:ext cx="4688543" cy="477054"/>
          </a:xfrm>
          <a:prstGeom prst="rect">
            <a:avLst/>
          </a:prstGeom>
          <a:noFill/>
        </p:spPr>
        <p:txBody>
          <a:bodyPr wrap="square" rtlCol="0">
            <a:spAutoFit/>
          </a:bodyPr>
          <a:lstStyle/>
          <a:p>
            <a:r>
              <a:rPr lang="en-US"/>
              <a:t>5 – Ineffective Resolutions</a:t>
            </a:r>
          </a:p>
          <a:p>
            <a:endParaRPr lang="en-US" sz="700"/>
          </a:p>
        </p:txBody>
      </p:sp>
      <p:sp>
        <p:nvSpPr>
          <p:cNvPr id="10" name="TextBox 9">
            <a:extLst>
              <a:ext uri="{FF2B5EF4-FFF2-40B4-BE49-F238E27FC236}">
                <a16:creationId xmlns:a16="http://schemas.microsoft.com/office/drawing/2014/main" id="{F56CDCCB-2EBA-1182-C783-A0CD9C50BA4E}"/>
              </a:ext>
            </a:extLst>
          </p:cNvPr>
          <p:cNvSpPr txBox="1"/>
          <p:nvPr/>
        </p:nvSpPr>
        <p:spPr>
          <a:xfrm>
            <a:off x="-5803" y="4276483"/>
            <a:ext cx="5271223" cy="1015663"/>
          </a:xfrm>
          <a:prstGeom prst="rect">
            <a:avLst/>
          </a:prstGeom>
          <a:noFill/>
        </p:spPr>
        <p:txBody>
          <a:bodyPr wrap="square" rtlCol="0">
            <a:spAutoFit/>
          </a:bodyPr>
          <a:lstStyle/>
          <a:p>
            <a:pPr marL="285750" indent="-285750">
              <a:buFont typeface="Arial" panose="020B0604020202020204" pitchFamily="34" charset="0"/>
              <a:buChar char="•"/>
            </a:pPr>
            <a:r>
              <a:rPr lang="en-US" sz="1200"/>
              <a:t>Customers receiving "Transfer", "Provide Info", or "Explain Bill" as resolution reported 100%, 100%, and 83% dissatisfaction respectively.</a:t>
            </a:r>
          </a:p>
          <a:p>
            <a:pPr marL="285750" indent="-285750">
              <a:buFont typeface="Arial" panose="020B0604020202020204" pitchFamily="34" charset="0"/>
              <a:buChar char="•"/>
            </a:pPr>
            <a:r>
              <a:rPr lang="en-US" sz="1200"/>
              <a:t>Resolution outcomes often feel like deflections, not solutions.</a:t>
            </a:r>
          </a:p>
          <a:p>
            <a:pPr marL="285750" indent="-285750">
              <a:buFont typeface="Arial" panose="020B0604020202020204" pitchFamily="34" charset="0"/>
              <a:buChar char="•"/>
            </a:pPr>
            <a:r>
              <a:rPr lang="en-US" sz="1200"/>
              <a:t>Tier 1 advisors are responsible for 100% of the Transfers, and all of them scored 3 or less in the Customer Satisfaction rate. </a:t>
            </a:r>
          </a:p>
        </p:txBody>
      </p:sp>
      <p:cxnSp>
        <p:nvCxnSpPr>
          <p:cNvPr id="14" name="Straight Connector 13">
            <a:extLst>
              <a:ext uri="{FF2B5EF4-FFF2-40B4-BE49-F238E27FC236}">
                <a16:creationId xmlns:a16="http://schemas.microsoft.com/office/drawing/2014/main" id="{6960015E-B496-0B13-4648-EA5D4B9E0173}"/>
              </a:ext>
            </a:extLst>
          </p:cNvPr>
          <p:cNvCxnSpPr/>
          <p:nvPr/>
        </p:nvCxnSpPr>
        <p:spPr>
          <a:xfrm>
            <a:off x="199176" y="3842585"/>
            <a:ext cx="8691327"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7" name="Table 16">
            <a:extLst>
              <a:ext uri="{FF2B5EF4-FFF2-40B4-BE49-F238E27FC236}">
                <a16:creationId xmlns:a16="http://schemas.microsoft.com/office/drawing/2014/main" id="{43339D16-93AC-D268-C84E-374DFBD55B71}"/>
              </a:ext>
            </a:extLst>
          </p:cNvPr>
          <p:cNvGraphicFramePr>
            <a:graphicFrameLocks noGrp="1"/>
          </p:cNvGraphicFramePr>
          <p:nvPr>
            <p:extLst>
              <p:ext uri="{D42A27DB-BD31-4B8C-83A1-F6EECF244321}">
                <p14:modId xmlns:p14="http://schemas.microsoft.com/office/powerpoint/2010/main" val="1146935112"/>
              </p:ext>
            </p:extLst>
          </p:nvPr>
        </p:nvGraphicFramePr>
        <p:xfrm>
          <a:off x="5265420" y="3901627"/>
          <a:ext cx="3740835" cy="2866875"/>
        </p:xfrm>
        <a:graphic>
          <a:graphicData uri="http://schemas.openxmlformats.org/drawingml/2006/table">
            <a:tbl>
              <a:tblPr>
                <a:tableStyleId>{5C22544A-7EE6-4342-B048-85BDC9FD1C3A}</a:tableStyleId>
              </a:tblPr>
              <a:tblGrid>
                <a:gridCol w="913709">
                  <a:extLst>
                    <a:ext uri="{9D8B030D-6E8A-4147-A177-3AD203B41FA5}">
                      <a16:colId xmlns:a16="http://schemas.microsoft.com/office/drawing/2014/main" val="963724911"/>
                    </a:ext>
                  </a:extLst>
                </a:gridCol>
                <a:gridCol w="1214697">
                  <a:extLst>
                    <a:ext uri="{9D8B030D-6E8A-4147-A177-3AD203B41FA5}">
                      <a16:colId xmlns:a16="http://schemas.microsoft.com/office/drawing/2014/main" val="143887153"/>
                    </a:ext>
                  </a:extLst>
                </a:gridCol>
                <a:gridCol w="978207">
                  <a:extLst>
                    <a:ext uri="{9D8B030D-6E8A-4147-A177-3AD203B41FA5}">
                      <a16:colId xmlns:a16="http://schemas.microsoft.com/office/drawing/2014/main" val="3876633149"/>
                    </a:ext>
                  </a:extLst>
                </a:gridCol>
                <a:gridCol w="634222">
                  <a:extLst>
                    <a:ext uri="{9D8B030D-6E8A-4147-A177-3AD203B41FA5}">
                      <a16:colId xmlns:a16="http://schemas.microsoft.com/office/drawing/2014/main" val="2988513016"/>
                    </a:ext>
                  </a:extLst>
                </a:gridCol>
              </a:tblGrid>
              <a:tr h="258288">
                <a:tc>
                  <a:txBody>
                    <a:bodyPr/>
                    <a:lstStyle/>
                    <a:p>
                      <a:pPr algn="l" fontAlgn="b"/>
                      <a:r>
                        <a:rPr lang="en-US" sz="1100" u="none" strike="noStrike">
                          <a:effectLst/>
                        </a:rPr>
                        <a:t>Action</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Interactions</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Low CSAT Count</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CAST %</a:t>
                      </a:r>
                      <a:endParaRPr lang="en-US" sz="11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1979639"/>
                  </a:ext>
                </a:extLst>
              </a:tr>
              <a:tr h="132712">
                <a:tc>
                  <a:txBody>
                    <a:bodyPr/>
                    <a:lstStyle/>
                    <a:p>
                      <a:pPr algn="l" fontAlgn="b"/>
                      <a:r>
                        <a:rPr lang="en-US" sz="1100" u="none" strike="noStrike">
                          <a:effectLst/>
                        </a:rPr>
                        <a:t>Disconnect</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13</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13</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100%</a:t>
                      </a:r>
                      <a:endParaRPr lang="en-US"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1547225"/>
                  </a:ext>
                </a:extLst>
              </a:tr>
              <a:tr h="258288">
                <a:tc>
                  <a:txBody>
                    <a:bodyPr/>
                    <a:lstStyle/>
                    <a:p>
                      <a:pPr algn="l" fontAlgn="b"/>
                      <a:r>
                        <a:rPr lang="en-US" sz="1100" u="none" strike="noStrike">
                          <a:effectLst/>
                        </a:rPr>
                        <a:t>Provide Info</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11</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11</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100%</a:t>
                      </a:r>
                      <a:endParaRPr lang="en-US"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1843693"/>
                  </a:ext>
                </a:extLst>
              </a:tr>
              <a:tr h="132712">
                <a:tc>
                  <a:txBody>
                    <a:bodyPr/>
                    <a:lstStyle/>
                    <a:p>
                      <a:pPr algn="l" fontAlgn="b"/>
                      <a:r>
                        <a:rPr lang="en-US" sz="1100" u="none" strike="noStrike">
                          <a:effectLst/>
                        </a:rPr>
                        <a:t>Transfer</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18</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18</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100%</a:t>
                      </a:r>
                      <a:endParaRPr lang="en-US"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3748577"/>
                  </a:ext>
                </a:extLst>
              </a:tr>
              <a:tr h="132712">
                <a:tc>
                  <a:txBody>
                    <a:bodyPr/>
                    <a:lstStyle/>
                    <a:p>
                      <a:pPr algn="l" fontAlgn="b"/>
                      <a:r>
                        <a:rPr lang="en-US" sz="1100" u="none" strike="noStrike">
                          <a:effectLst/>
                        </a:rPr>
                        <a:t>Explain Bill</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6</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5</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83%</a:t>
                      </a:r>
                      <a:endParaRPr lang="en-US"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3546347"/>
                  </a:ext>
                </a:extLst>
              </a:tr>
              <a:tr h="132712">
                <a:tc>
                  <a:txBody>
                    <a:bodyPr/>
                    <a:lstStyle/>
                    <a:p>
                      <a:pPr algn="l" fontAlgn="b"/>
                      <a:r>
                        <a:rPr lang="en-US" sz="1100" u="none" strike="noStrike">
                          <a:effectLst/>
                        </a:rPr>
                        <a:t>Add Device</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10</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8</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80%</a:t>
                      </a:r>
                      <a:endParaRPr lang="en-US"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3907001"/>
                  </a:ext>
                </a:extLst>
              </a:tr>
              <a:tr h="132712">
                <a:tc>
                  <a:txBody>
                    <a:bodyPr/>
                    <a:lstStyle/>
                    <a:p>
                      <a:pPr algn="l" fontAlgn="b"/>
                      <a:r>
                        <a:rPr lang="en-US" sz="1100" u="none" strike="noStrike">
                          <a:effectLst/>
                        </a:rPr>
                        <a:t>Add Data</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13</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10</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77%</a:t>
                      </a:r>
                      <a:endParaRPr lang="en-US"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5606926"/>
                  </a:ext>
                </a:extLst>
              </a:tr>
              <a:tr h="258288">
                <a:tc>
                  <a:txBody>
                    <a:bodyPr/>
                    <a:lstStyle/>
                    <a:p>
                      <a:pPr algn="l" fontAlgn="b"/>
                      <a:r>
                        <a:rPr lang="en-US" sz="1100" u="none" strike="noStrike">
                          <a:effectLst/>
                        </a:rPr>
                        <a:t>Change Plan</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4</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3</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solidFill>
                            <a:srgbClr val="FF0000"/>
                          </a:solidFill>
                          <a:effectLst/>
                        </a:rPr>
                        <a:t>75%</a:t>
                      </a:r>
                      <a:endParaRPr lang="en-US" sz="11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8416373"/>
                  </a:ext>
                </a:extLst>
              </a:tr>
              <a:tr h="258288">
                <a:tc>
                  <a:txBody>
                    <a:bodyPr/>
                    <a:lstStyle/>
                    <a:p>
                      <a:pPr algn="l" fontAlgn="b"/>
                      <a:r>
                        <a:rPr lang="en-US" sz="1100" u="none" strike="noStrike">
                          <a:effectLst/>
                        </a:rPr>
                        <a:t>Cancel Service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8327459"/>
                  </a:ext>
                </a:extLst>
              </a:tr>
              <a:tr h="258288">
                <a:tc>
                  <a:txBody>
                    <a:bodyPr/>
                    <a:lstStyle/>
                    <a:p>
                      <a:pPr algn="l" fontAlgn="b"/>
                      <a:r>
                        <a:rPr lang="en-US" sz="1100" u="none" strike="noStrike">
                          <a:effectLst/>
                        </a:rPr>
                        <a:t>Refund Account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2840050"/>
                  </a:ext>
                </a:extLst>
              </a:tr>
              <a:tr h="258288">
                <a:tc>
                  <a:txBody>
                    <a:bodyPr/>
                    <a:lstStyle/>
                    <a:p>
                      <a:pPr algn="l" fontAlgn="b"/>
                      <a:r>
                        <a:rPr lang="en-US" sz="1100" u="none" strike="noStrike">
                          <a:effectLst/>
                        </a:rPr>
                        <a:t>Activate Device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7268413"/>
                  </a:ext>
                </a:extLst>
              </a:tr>
              <a:tr h="258288">
                <a:tc>
                  <a:txBody>
                    <a:bodyPr/>
                    <a:lstStyle/>
                    <a:p>
                      <a:pPr algn="l" fontAlgn="b"/>
                      <a:r>
                        <a:rPr lang="en-US" sz="1100" u="none" strike="noStrike">
                          <a:effectLst/>
                        </a:rPr>
                        <a:t>Process Payment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409184"/>
                  </a:ext>
                </a:extLst>
              </a:tr>
            </a:tbl>
          </a:graphicData>
        </a:graphic>
      </p:graphicFrame>
      <p:graphicFrame>
        <p:nvGraphicFramePr>
          <p:cNvPr id="8" name="Chart 7">
            <a:extLst>
              <a:ext uri="{FF2B5EF4-FFF2-40B4-BE49-F238E27FC236}">
                <a16:creationId xmlns:a16="http://schemas.microsoft.com/office/drawing/2014/main" id="{E080E3C8-BA12-2A5A-14FD-8FD5315B9F00}"/>
              </a:ext>
            </a:extLst>
          </p:cNvPr>
          <p:cNvGraphicFramePr>
            <a:graphicFrameLocks/>
          </p:cNvGraphicFramePr>
          <p:nvPr>
            <p:extLst>
              <p:ext uri="{D42A27DB-BD31-4B8C-83A1-F6EECF244321}">
                <p14:modId xmlns:p14="http://schemas.microsoft.com/office/powerpoint/2010/main" val="2650176377"/>
              </p:ext>
            </p:extLst>
          </p:nvPr>
        </p:nvGraphicFramePr>
        <p:xfrm>
          <a:off x="4459936" y="585235"/>
          <a:ext cx="4572000" cy="259368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4820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387AD5-6AC1-F071-C525-46E724AB100C}"/>
              </a:ext>
            </a:extLst>
          </p:cNvPr>
          <p:cNvSpPr txBox="1"/>
          <p:nvPr/>
        </p:nvSpPr>
        <p:spPr>
          <a:xfrm>
            <a:off x="134471" y="709113"/>
            <a:ext cx="4688543" cy="338554"/>
          </a:xfrm>
          <a:prstGeom prst="rect">
            <a:avLst/>
          </a:prstGeom>
          <a:noFill/>
        </p:spPr>
        <p:txBody>
          <a:bodyPr wrap="square" rtlCol="0">
            <a:spAutoFit/>
          </a:bodyPr>
          <a:lstStyle/>
          <a:p>
            <a:r>
              <a:rPr lang="en-US" sz="1600"/>
              <a:t>BONUS</a:t>
            </a:r>
            <a:endParaRPr lang="en-US" sz="600"/>
          </a:p>
        </p:txBody>
      </p:sp>
      <p:pic>
        <p:nvPicPr>
          <p:cNvPr id="6" name="Picture 5" descr="A blue background with white text&#10;&#10;AI-generated content may be incorrect.">
            <a:extLst>
              <a:ext uri="{FF2B5EF4-FFF2-40B4-BE49-F238E27FC236}">
                <a16:creationId xmlns:a16="http://schemas.microsoft.com/office/drawing/2014/main" id="{AD877631-2DCA-131F-30C4-9A3A2F6B698B}"/>
              </a:ext>
            </a:extLst>
          </p:cNvPr>
          <p:cNvPicPr>
            <a:picLocks noChangeAspect="1"/>
          </p:cNvPicPr>
          <p:nvPr/>
        </p:nvPicPr>
        <p:blipFill>
          <a:blip r:embed="rId3"/>
          <a:stretch>
            <a:fillRect/>
          </a:stretch>
        </p:blipFill>
        <p:spPr>
          <a:xfrm>
            <a:off x="199176" y="6148887"/>
            <a:ext cx="560294" cy="560294"/>
          </a:xfrm>
          <a:prstGeom prst="rect">
            <a:avLst/>
          </a:prstGeom>
        </p:spPr>
      </p:pic>
      <p:sp>
        <p:nvSpPr>
          <p:cNvPr id="11" name="TextBox 10">
            <a:extLst>
              <a:ext uri="{FF2B5EF4-FFF2-40B4-BE49-F238E27FC236}">
                <a16:creationId xmlns:a16="http://schemas.microsoft.com/office/drawing/2014/main" id="{64781305-DDA8-13E2-5232-F8AC0BE3DF17}"/>
              </a:ext>
            </a:extLst>
          </p:cNvPr>
          <p:cNvSpPr txBox="1"/>
          <p:nvPr/>
        </p:nvSpPr>
        <p:spPr>
          <a:xfrm>
            <a:off x="134471" y="199002"/>
            <a:ext cx="783515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US" sz="1800"/>
              <a:t>Potential drivers of low customer satisfaction and high contact volume</a:t>
            </a:r>
          </a:p>
        </p:txBody>
      </p:sp>
      <p:sp>
        <p:nvSpPr>
          <p:cNvPr id="10" name="TextBox 9">
            <a:extLst>
              <a:ext uri="{FF2B5EF4-FFF2-40B4-BE49-F238E27FC236}">
                <a16:creationId xmlns:a16="http://schemas.microsoft.com/office/drawing/2014/main" id="{F56CDCCB-2EBA-1182-C783-A0CD9C50BA4E}"/>
              </a:ext>
            </a:extLst>
          </p:cNvPr>
          <p:cNvSpPr txBox="1"/>
          <p:nvPr/>
        </p:nvSpPr>
        <p:spPr>
          <a:xfrm>
            <a:off x="0" y="1188446"/>
            <a:ext cx="8557260" cy="830997"/>
          </a:xfrm>
          <a:prstGeom prst="rect">
            <a:avLst/>
          </a:prstGeom>
          <a:noFill/>
        </p:spPr>
        <p:txBody>
          <a:bodyPr wrap="square" rtlCol="0">
            <a:spAutoFit/>
          </a:bodyPr>
          <a:lstStyle/>
          <a:p>
            <a:pPr marL="285750" indent="-285750">
              <a:buFont typeface="Arial" panose="020B0604020202020204" pitchFamily="34" charset="0"/>
              <a:buChar char="•"/>
            </a:pPr>
            <a:r>
              <a:rPr lang="af-ZA" sz="1200"/>
              <a:t>I</a:t>
            </a:r>
            <a:r>
              <a:rPr lang="en-US" sz="1200"/>
              <a:t> created a Word Cloud using Python based on the Verbatims column to see what were the most common “words” in the customers’ comments.</a:t>
            </a:r>
          </a:p>
          <a:p>
            <a:pPr marL="285750" indent="-285750">
              <a:buFont typeface="Arial" panose="020B0604020202020204" pitchFamily="34" charset="0"/>
              <a:buChar char="•"/>
            </a:pPr>
            <a:r>
              <a:rPr lang="en-US" sz="1200"/>
              <a:t>The result I ended up with confirms the above factors related to the advisors, the customers being unaware &amp; dissatisfied about the policies, billing issues, unpleasant transfers, and refund issues.</a:t>
            </a:r>
          </a:p>
        </p:txBody>
      </p:sp>
      <p:pic>
        <p:nvPicPr>
          <p:cNvPr id="8" name="Picture 7">
            <a:extLst>
              <a:ext uri="{FF2B5EF4-FFF2-40B4-BE49-F238E27FC236}">
                <a16:creationId xmlns:a16="http://schemas.microsoft.com/office/drawing/2014/main" id="{79D9A613-B002-710E-E813-370732653187}"/>
              </a:ext>
            </a:extLst>
          </p:cNvPr>
          <p:cNvPicPr>
            <a:picLocks noChangeAspect="1"/>
          </p:cNvPicPr>
          <p:nvPr/>
        </p:nvPicPr>
        <p:blipFill>
          <a:blip r:embed="rId4"/>
          <a:stretch>
            <a:fillRect/>
          </a:stretch>
        </p:blipFill>
        <p:spPr>
          <a:xfrm>
            <a:off x="1054815" y="2147290"/>
            <a:ext cx="7034370" cy="3689084"/>
          </a:xfrm>
          <a:prstGeom prst="rect">
            <a:avLst/>
          </a:prstGeom>
        </p:spPr>
      </p:pic>
      <p:pic>
        <p:nvPicPr>
          <p:cNvPr id="13" name="Graphic 12" descr="Star with solid fill">
            <a:extLst>
              <a:ext uri="{FF2B5EF4-FFF2-40B4-BE49-F238E27FC236}">
                <a16:creationId xmlns:a16="http://schemas.microsoft.com/office/drawing/2014/main" id="{DD517A1B-C218-5621-D36B-92D755B7B8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740" y="659968"/>
            <a:ext cx="431929" cy="431929"/>
          </a:xfrm>
          <a:prstGeom prst="rect">
            <a:avLst/>
          </a:prstGeom>
        </p:spPr>
      </p:pic>
    </p:spTree>
    <p:extLst>
      <p:ext uri="{BB962C8B-B14F-4D97-AF65-F5344CB8AC3E}">
        <p14:creationId xmlns:p14="http://schemas.microsoft.com/office/powerpoint/2010/main" val="2940575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490</TotalTime>
  <Words>1952</Words>
  <Application>Microsoft Office PowerPoint</Application>
  <PresentationFormat>On-screen Show (4:3)</PresentationFormat>
  <Paragraphs>206</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Benton Sans</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pc</dc:creator>
  <cp:keywords/>
  <dc:description>generated using python-pptx</dc:description>
  <cp:lastModifiedBy>Amir Al-Amir</cp:lastModifiedBy>
  <cp:revision>15</cp:revision>
  <dcterms:created xsi:type="dcterms:W3CDTF">2013-01-27T09:14:16Z</dcterms:created>
  <dcterms:modified xsi:type="dcterms:W3CDTF">2025-07-24T20:23:47Z</dcterms:modified>
  <cp:category/>
</cp:coreProperties>
</file>