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64" r:id="rId4"/>
    <p:sldId id="258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0" autoAdjust="0"/>
    <p:restoredTop sz="94660"/>
  </p:normalViewPr>
  <p:slideViewPr>
    <p:cSldViewPr>
      <p:cViewPr varScale="1">
        <p:scale>
          <a:sx n="74" d="100"/>
          <a:sy n="74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568" y="-57052"/>
            <a:ext cx="9858444" cy="1673352"/>
          </a:xfrm>
        </p:spPr>
        <p:txBody>
          <a:bodyPr>
            <a:noAutofit/>
          </a:bodyPr>
          <a:lstStyle/>
          <a:p>
            <a:r>
              <a:rPr lang="en-US" sz="6600" dirty="0"/>
              <a:t>    Summer Course Training</a:t>
            </a:r>
            <a:br>
              <a:rPr lang="en-US" sz="6600" dirty="0"/>
            </a:br>
            <a:r>
              <a:rPr lang="en-US" sz="5400" dirty="0"/>
              <a:t> </a:t>
            </a:r>
            <a:br>
              <a:rPr lang="en-US" sz="5400" dirty="0"/>
            </a:br>
            <a:endParaRPr lang="ar-E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8077200" cy="856674"/>
          </a:xfrm>
        </p:spPr>
        <p:txBody>
          <a:bodyPr>
            <a:normAutofit/>
          </a:bodyPr>
          <a:lstStyle/>
          <a:p>
            <a:r>
              <a:rPr lang="en-US" sz="4800" b="1" dirty="0"/>
              <a:t>C# : Scientific Calculator</a:t>
            </a:r>
            <a:endParaRPr lang="ar-EG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2746" y="577184"/>
            <a:ext cx="8077200" cy="856674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 st year summer training</a:t>
            </a:r>
            <a:endParaRPr kumimoji="0" lang="ar-EG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842" y="2385219"/>
            <a:ext cx="8858280" cy="143845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Faculty of computers &amp; informatics</a:t>
            </a: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.NET Desktop Apps Intern    </a:t>
            </a: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Dr. Omar salem</a:t>
            </a:r>
          </a:p>
          <a:p>
            <a:pPr algn="ctr" rtl="0"/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Dr. Sameha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4136" y="3652838"/>
            <a:ext cx="4365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ar-EG" sz="4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8596" y="5429264"/>
            <a:ext cx="8715404" cy="114300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Team members : Amir Haytham Salama &amp; Nayera sayed &amp; 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Nadin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Elgammal</a:t>
            </a:r>
            <a:endParaRPr kumimoji="0" lang="ar-EG" sz="36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and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857496"/>
            <a:ext cx="2714612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Components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301038" cy="5072098"/>
          </a:xfrm>
        </p:spPr>
        <p:txBody>
          <a:bodyPr>
            <a:normAutofit fontScale="77500" lnSpcReduction="20000"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Basic | |  Standard</a:t>
            </a:r>
          </a:p>
          <a:p>
            <a:pPr lvl="1" algn="l" rtl="0">
              <a:lnSpc>
                <a:spcPct val="170000"/>
              </a:lnSpc>
            </a:pPr>
            <a:r>
              <a:rPr lang="en-US" dirty="0"/>
              <a:t>E.g.  Addition ,Subtraction,Division, …. etc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Scientific</a:t>
            </a:r>
          </a:p>
          <a:p>
            <a:pPr lvl="1" algn="l" rtl="0">
              <a:lnSpc>
                <a:spcPct val="170000"/>
              </a:lnSpc>
            </a:pPr>
            <a:r>
              <a:rPr lang="en-US" dirty="0"/>
              <a:t>E.g.  X! , Trunc,Round,sin , e ^ x ,cos, …. etc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Multiplication Table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Show in a list box Multiplication table 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Temperature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E.g. Covert celsius to fahrenheit , vice versa</a:t>
            </a:r>
          </a:p>
          <a:p>
            <a:pPr lvl="1" algn="l" rtl="0">
              <a:buNone/>
            </a:pPr>
            <a:r>
              <a:rPr lang="en-US" dirty="0"/>
              <a:t>    And  kevin</a:t>
            </a:r>
          </a:p>
          <a:p>
            <a:pPr lvl="1"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lvl="1" algn="l" rtl="0">
              <a:buNone/>
            </a:pPr>
            <a:endParaRPr lang="en-US" dirty="0"/>
          </a:p>
          <a:p>
            <a:pPr lvl="1" algn="l" rtl="0">
              <a:buNone/>
            </a:pPr>
            <a:endParaRPr lang="ar-EG" dirty="0"/>
          </a:p>
        </p:txBody>
      </p:sp>
      <p:pic>
        <p:nvPicPr>
          <p:cNvPr id="5" name="Picture 4" descr="Scientific cal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2714620"/>
            <a:ext cx="2786050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Mult 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2643182"/>
            <a:ext cx="278605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empra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500306"/>
            <a:ext cx="3000364" cy="421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/>
              <a:t>Currency Conversion 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E.g. To change from one =&gt; United States-Dollar | | Egypt-Pound | | Europe-Euro =&gt; To other one 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Weight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E.g. To change from one =&gt; Kilograms | | Grams | |</a:t>
            </a:r>
          </a:p>
          <a:p>
            <a:pPr lvl="1" algn="l" rtl="0">
              <a:buNone/>
            </a:pPr>
            <a:r>
              <a:rPr lang="en-US" dirty="0"/>
              <a:t>     Centegrams | | Miligrams =&gt; To other one </a:t>
            </a:r>
          </a:p>
          <a:p>
            <a:pPr algn="l" rtl="0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/>
              <a:t>Length Conversion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E.g. To change from one =&gt; KilometersMeters | | Centemeters | | Milimeters =&gt; To other one </a:t>
            </a:r>
            <a:endParaRPr lang="ar-EG" dirty="0"/>
          </a:p>
        </p:txBody>
      </p:sp>
      <p:pic>
        <p:nvPicPr>
          <p:cNvPr id="7" name="Picture 6" descr="Curr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7786742" cy="4695058"/>
          </a:xfrm>
          <a:prstGeom prst="rect">
            <a:avLst/>
          </a:prstGeom>
        </p:spPr>
      </p:pic>
      <p:pic>
        <p:nvPicPr>
          <p:cNvPr id="8" name="Picture 7" descr="Weight Conver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7786742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Length Cion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0"/>
            <a:ext cx="8001056" cy="5000660"/>
          </a:xfrm>
          <a:prstGeom prst="rect">
            <a:avLst/>
          </a:prstGeom>
        </p:spPr>
      </p:pic>
      <p:pic>
        <p:nvPicPr>
          <p:cNvPr id="13" name="Picture 12" descr="Are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00174"/>
            <a:ext cx="8429684" cy="507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re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1428736"/>
            <a:ext cx="8501122" cy="5429265"/>
          </a:xfrm>
          <a:prstGeom prst="rect">
            <a:avLst/>
          </a:prstGeom>
        </p:spPr>
      </p:pic>
      <p:pic>
        <p:nvPicPr>
          <p:cNvPr id="15" name="Picture 14" descr="Are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0" y="1500174"/>
            <a:ext cx="8572560" cy="5357826"/>
          </a:xfrm>
          <a:prstGeom prst="rect">
            <a:avLst/>
          </a:prstGeom>
        </p:spPr>
      </p:pic>
      <p:pic>
        <p:nvPicPr>
          <p:cNvPr id="16" name="Picture 15" descr="Ar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282" y="1428736"/>
            <a:ext cx="8715436" cy="542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Requirements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Make  user choose specific tap </a:t>
            </a:r>
          </a:p>
          <a:p>
            <a:pPr lvl="2" algn="l" rtl="0"/>
            <a:r>
              <a:rPr lang="en-US" dirty="0"/>
              <a:t>E.g.  Standard  | | Scientific | | Multiplication Table | |  </a:t>
            </a:r>
          </a:p>
          <a:p>
            <a:pPr lvl="2" algn="l" rtl="0">
              <a:buNone/>
            </a:pPr>
            <a:r>
              <a:rPr lang="en-US" dirty="0"/>
              <a:t>    Conversions Types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Reading input successfully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 algn="l" rtl="0"/>
            <a:r>
              <a:rPr lang="en-US" dirty="0"/>
              <a:t>E.g. </a:t>
            </a:r>
            <a:r>
              <a:rPr lang="en-US" dirty="0">
                <a:sym typeface="Wingdings" pitchFamily="2" charset="2"/>
              </a:rPr>
              <a:t>Reading right input Not string for example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Validate input =&gt; proper output 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Code in detail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In real life there’s a way “camel case” such that to declare And  initialize  variables to zero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Handling operations in one function just call it</a:t>
            </a:r>
          </a:p>
          <a:p>
            <a:pPr lvl="1" algn="l" rtl="0"/>
            <a:r>
              <a:rPr lang="en-US" dirty="0"/>
              <a:t>E.g. Choose operation =&gt; call function =&gt; output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  <a:p>
            <a:pPr algn="l" rtl="0">
              <a:lnSpc>
                <a:spcPct val="150000"/>
              </a:lnSpc>
            </a:pPr>
            <a:endParaRPr lang="en-US" dirty="0"/>
          </a:p>
          <a:p>
            <a:pPr algn="l" rtl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 descr="Decla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143248"/>
            <a:ext cx="73581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Thinking in bugs …</a:t>
            </a:r>
          </a:p>
          <a:p>
            <a:pPr lvl="1" algn="l" rtl="0"/>
            <a:r>
              <a:rPr lang="en-US" dirty="0"/>
              <a:t>E.g. As possible as we could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… we could  catch the important test case  by Try ... Catch handling</a:t>
            </a:r>
          </a:p>
          <a:p>
            <a:pPr lvl="2" algn="l" rtl="0"/>
            <a:r>
              <a:rPr lang="en-US" dirty="0"/>
              <a:t>E.g.  if user enter string  | | log10 (0) | | log(.) | | Div by zero… etc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Normal Test case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: </a:t>
            </a:r>
          </a:p>
          <a:p>
            <a:pPr lvl="1" algn="l" rtl="0"/>
            <a:r>
              <a:rPr lang="en-US" dirty="0"/>
              <a:t>Reading 2 no : 5   6</a:t>
            </a:r>
          </a:p>
          <a:p>
            <a:pPr lvl="1" algn="l" rtl="0"/>
            <a:r>
              <a:rPr lang="en-US" dirty="0"/>
              <a:t>Reading operation : +</a:t>
            </a:r>
          </a:p>
          <a:p>
            <a:pPr lvl="1" algn="l" rtl="0"/>
            <a:r>
              <a:rPr lang="en-US" dirty="0"/>
              <a:t>Output : 11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6082965"/>
          </a:xfrm>
        </p:spPr>
        <p:txBody>
          <a:bodyPr/>
          <a:lstStyle/>
          <a:p>
            <a:pPr algn="l" rtl="0"/>
            <a:r>
              <a:rPr lang="en-US" dirty="0">
                <a:latin typeface="Times News Roman"/>
              </a:rPr>
              <a:t>Case 2 – Wrong input Case </a:t>
            </a:r>
            <a:r>
              <a:rPr lang="en-US" dirty="0">
                <a:latin typeface="Times News Roman"/>
                <a:sym typeface="Wingdings" pitchFamily="2" charset="2"/>
              </a:rPr>
              <a:t> </a:t>
            </a:r>
            <a:r>
              <a:rPr lang="en-US" dirty="0">
                <a:latin typeface="Times News Roman"/>
              </a:rPr>
              <a:t>:</a:t>
            </a: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>
              <a:buNone/>
            </a:pPr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4400" dirty="0">
                <a:latin typeface="Times News Roman"/>
              </a:rPr>
              <a:t>And so on</a:t>
            </a:r>
          </a:p>
          <a:p>
            <a:pPr algn="l" rtl="0">
              <a:buNone/>
            </a:pPr>
            <a:endParaRPr lang="en-US" dirty="0">
              <a:latin typeface="Times News Roman"/>
            </a:endParaRPr>
          </a:p>
        </p:txBody>
      </p:sp>
      <p:pic>
        <p:nvPicPr>
          <p:cNvPr id="12" name="Picture 11" descr="Stand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500306"/>
            <a:ext cx="5006774" cy="34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bug string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928934"/>
            <a:ext cx="922100" cy="214314"/>
          </a:xfrm>
          <a:prstGeom prst="rect">
            <a:avLst/>
          </a:prstGeom>
        </p:spPr>
      </p:pic>
      <p:pic>
        <p:nvPicPr>
          <p:cNvPr id="15" name="Picture 14" descr="CORRECT Mess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2500306"/>
            <a:ext cx="7929618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Final Sketching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Read 2 numbers || 1 no</a:t>
            </a:r>
          </a:p>
          <a:p>
            <a:pPr lvl="1" algn="l" rtl="0"/>
            <a:r>
              <a:rPr lang="en-US" dirty="0"/>
              <a:t>Validate them.</a:t>
            </a:r>
          </a:p>
          <a:p>
            <a:pPr lvl="2" algn="l" rtl="0"/>
            <a:r>
              <a:rPr lang="en-US" dirty="0"/>
              <a:t>E.g. Try =&gt; If(! Wrong)  =&gt; cont , catch=&gt; If(Wrong) =&gt; re-enter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Read Operation</a:t>
            </a:r>
          </a:p>
          <a:p>
            <a:pPr lvl="1" algn="l" rtl="0"/>
            <a:r>
              <a:rPr lang="en-US" dirty="0"/>
              <a:t>If invalid, reenter</a:t>
            </a:r>
          </a:p>
          <a:p>
            <a:pPr lvl="2" algn="l" rtl="0"/>
            <a:r>
              <a:rPr lang="en-US" dirty="0"/>
              <a:t>E.g. Try =&gt; If(! Wrong)  =&gt; cont , catch=&gt; If(Wrong) =&gt; re-enter Show Result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Brief  :</a:t>
            </a:r>
          </a:p>
          <a:p>
            <a:pPr lvl="1" algn="l" rtl="0"/>
            <a:r>
              <a:rPr lang="en-US" sz="1600" b="1" dirty="0"/>
              <a:t>Reading =&gt; validate =&gt; Choose operation =&gt; validate  =&gt; process =&gt; show output</a:t>
            </a:r>
            <a:endParaRPr lang="en-US" b="1" dirty="0"/>
          </a:p>
          <a:p>
            <a:pPr lvl="1" algn="l" rtl="0"/>
            <a:endParaRPr lang="en-US" dirty="0"/>
          </a:p>
          <a:p>
            <a:pPr lvl="1" algn="l" rtl="0"/>
            <a:endParaRPr lang="ar-EG" dirty="0"/>
          </a:p>
        </p:txBody>
      </p:sp>
      <p:pic>
        <p:nvPicPr>
          <p:cNvPr id="7" name="Picture 6" descr="Reading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85926"/>
            <a:ext cx="8215370" cy="1571636"/>
          </a:xfrm>
          <a:prstGeom prst="rect">
            <a:avLst/>
          </a:prstGeom>
        </p:spPr>
      </p:pic>
      <p:pic>
        <p:nvPicPr>
          <p:cNvPr id="9" name="Picture 8" descr="Final scketch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715436" cy="1785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24" y="4714884"/>
            <a:ext cx="76438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13" name="Cloud Callout 12"/>
          <p:cNvSpPr/>
          <p:nvPr/>
        </p:nvSpPr>
        <p:spPr>
          <a:xfrm>
            <a:off x="4429124" y="3857628"/>
            <a:ext cx="3571900" cy="17859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As possible as we </a:t>
            </a:r>
            <a:r>
              <a:rPr lang="en-US" sz="2800" b="1" dirty="0">
                <a:latin typeface="Trebuchet MS" pitchFamily="34" charset="0"/>
              </a:rPr>
              <a:t>could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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285852" y="3929066"/>
            <a:ext cx="3571900" cy="17145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800" b="1" dirty="0">
                <a:latin typeface="Trebuchet MS" pitchFamily="34" charset="0"/>
              </a:rPr>
              <a:t>As possible as we could </a:t>
            </a:r>
            <a:r>
              <a:rPr lang="en-US" sz="2800" b="1" dirty="0">
                <a:latin typeface="Trebuchet MS" pitchFamily="34" charset="0"/>
                <a:sym typeface="Wingdings" pitchFamily="2" charset="2"/>
              </a:rPr>
              <a:t>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rtl="0"/>
            <a:r>
              <a:rPr lang="en-US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Last  word …</a:t>
            </a:r>
            <a:endParaRPr lang="ar-EG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Shape 23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56" y="2500306"/>
            <a:ext cx="5405454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1875</TotalTime>
  <Words>447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Corbel</vt:lpstr>
      <vt:lpstr>Times News Roman</vt:lpstr>
      <vt:lpstr>Trebuchet MS</vt:lpstr>
      <vt:lpstr>Wingdings</vt:lpstr>
      <vt:lpstr>Wingdings 2</vt:lpstr>
      <vt:lpstr>Wingdings 3</vt:lpstr>
      <vt:lpstr>Module</vt:lpstr>
      <vt:lpstr>    Summer Course Training   </vt:lpstr>
      <vt:lpstr>Calculator Components</vt:lpstr>
      <vt:lpstr>Continue …</vt:lpstr>
      <vt:lpstr>Code Flow</vt:lpstr>
      <vt:lpstr>Code in detail</vt:lpstr>
      <vt:lpstr>Continue …</vt:lpstr>
      <vt:lpstr>Continue …</vt:lpstr>
      <vt:lpstr>Final Sketching </vt:lpstr>
      <vt:lpstr>Last  word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Summer course Training  </dc:title>
  <dc:creator>HP</dc:creator>
  <cp:lastModifiedBy>Amir Haytham Salama</cp:lastModifiedBy>
  <cp:revision>15</cp:revision>
  <dcterms:created xsi:type="dcterms:W3CDTF">2018-08-04T11:45:29Z</dcterms:created>
  <dcterms:modified xsi:type="dcterms:W3CDTF">2020-09-17T11:04:41Z</dcterms:modified>
</cp:coreProperties>
</file>