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9" r:id="rId3"/>
    <p:sldId id="264" r:id="rId4"/>
    <p:sldId id="258" r:id="rId5"/>
    <p:sldId id="260" r:id="rId6"/>
    <p:sldId id="261" r:id="rId7"/>
    <p:sldId id="262" r:id="rId8"/>
    <p:sldId id="263" r:id="rId9"/>
    <p:sldId id="257" r:id="rId10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00" autoAdjust="0"/>
    <p:restoredTop sz="94660"/>
  </p:normalViewPr>
  <p:slideViewPr>
    <p:cSldViewPr>
      <p:cViewPr varScale="1">
        <p:scale>
          <a:sx n="74" d="100"/>
          <a:sy n="74" d="100"/>
        </p:scale>
        <p:origin x="12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63E727-1D3D-4A82-88D1-C6A2044A242C}" type="datetimeFigureOut">
              <a:rPr lang="ar-EG" smtClean="0"/>
              <a:pPr/>
              <a:t>30/01/1442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0568" y="-57052"/>
            <a:ext cx="9858444" cy="1673352"/>
          </a:xfrm>
        </p:spPr>
        <p:txBody>
          <a:bodyPr>
            <a:noAutofit/>
          </a:bodyPr>
          <a:lstStyle/>
          <a:p>
            <a:r>
              <a:rPr lang="en-US" sz="6600" dirty="0"/>
              <a:t>    Summer Course Training</a:t>
            </a:r>
            <a:br>
              <a:rPr lang="en-US" sz="6600" dirty="0"/>
            </a:br>
            <a:r>
              <a:rPr lang="en-US" sz="5400" dirty="0"/>
              <a:t> </a:t>
            </a:r>
            <a:br>
              <a:rPr lang="en-US" sz="5400" dirty="0"/>
            </a:br>
            <a:endParaRPr lang="ar-E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29066"/>
            <a:ext cx="8077200" cy="856674"/>
          </a:xfrm>
        </p:spPr>
        <p:txBody>
          <a:bodyPr>
            <a:normAutofit/>
          </a:bodyPr>
          <a:lstStyle/>
          <a:p>
            <a:r>
              <a:rPr lang="en-US" sz="4800" b="1" dirty="0"/>
              <a:t>C# : Scientific Calculator</a:t>
            </a:r>
            <a:endParaRPr lang="ar-EG" sz="4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2746" y="577184"/>
            <a:ext cx="8077200" cy="856674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1 st year summer training</a:t>
            </a:r>
            <a:endParaRPr kumimoji="0" lang="ar-EG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4842" y="2385219"/>
            <a:ext cx="8858280" cy="1438450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endParaRPr lang="en-US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0" algn="ctr" rtl="0">
              <a:buClr>
                <a:schemeClr val="accent1"/>
              </a:buClr>
              <a:buSzPct val="80000"/>
              <a:defRPr/>
            </a:pP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Faculty of computers &amp; informatics</a:t>
            </a:r>
          </a:p>
          <a:p>
            <a:pPr lvl="0" algn="ctr" rtl="0">
              <a:buClr>
                <a:schemeClr val="accent1"/>
              </a:buClr>
              <a:buSzPct val="80000"/>
              <a:defRPr/>
            </a:pP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.NET Desktop Apps Intern    </a:t>
            </a:r>
          </a:p>
          <a:p>
            <a:pPr lvl="0" algn="ctr" rtl="0">
              <a:buClr>
                <a:schemeClr val="accent1"/>
              </a:buClr>
              <a:buSzPct val="80000"/>
              <a:defRPr/>
            </a:pP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Dr. Omar salem</a:t>
            </a:r>
          </a:p>
          <a:p>
            <a:pPr algn="ctr" rtl="0"/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Dr. Sameha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24136" y="3652838"/>
            <a:ext cx="4365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ar-EG" sz="40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8596" y="5429264"/>
            <a:ext cx="8715404" cy="114300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Team members : Amir Haytham Salama &amp; Nayera sayed &amp; </a:t>
            </a:r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Nadin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Elgammal</a:t>
            </a:r>
            <a:endParaRPr kumimoji="0" lang="ar-EG" sz="36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and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2857496"/>
            <a:ext cx="2714612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Components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301038" cy="5072098"/>
          </a:xfrm>
        </p:spPr>
        <p:txBody>
          <a:bodyPr>
            <a:normAutofit fontScale="77500" lnSpcReduction="20000"/>
          </a:bodyPr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Basic | |  Standard</a:t>
            </a:r>
          </a:p>
          <a:p>
            <a:pPr lvl="1" algn="l" rtl="0">
              <a:lnSpc>
                <a:spcPct val="170000"/>
              </a:lnSpc>
            </a:pPr>
            <a:r>
              <a:rPr lang="en-US" dirty="0"/>
              <a:t>E.g.  Addition, Subtraction, Division, ….</a:t>
            </a:r>
            <a:r>
              <a:rPr lang="en-US" dirty="0" err="1"/>
              <a:t>etc</a:t>
            </a:r>
            <a:endParaRPr lang="en-US" dirty="0"/>
          </a:p>
          <a:p>
            <a:pPr algn="l" rtl="0">
              <a:lnSpc>
                <a:spcPct val="150000"/>
              </a:lnSpc>
            </a:pPr>
            <a:r>
              <a:rPr lang="en-US" dirty="0"/>
              <a:t>Scientific</a:t>
            </a:r>
          </a:p>
          <a:p>
            <a:pPr lvl="1" algn="l" rtl="0">
              <a:lnSpc>
                <a:spcPct val="170000"/>
              </a:lnSpc>
            </a:pPr>
            <a:r>
              <a:rPr lang="en-US" dirty="0"/>
              <a:t>E.g.  X! , </a:t>
            </a:r>
            <a:r>
              <a:rPr lang="en-US" dirty="0" err="1"/>
              <a:t>Trunc</a:t>
            </a:r>
            <a:r>
              <a:rPr lang="en-US" dirty="0"/>
              <a:t>, Round, sin , e ^ x , cos, ….</a:t>
            </a:r>
            <a:r>
              <a:rPr lang="en-US" dirty="0" err="1"/>
              <a:t>etc</a:t>
            </a:r>
            <a:endParaRPr lang="en-US" dirty="0"/>
          </a:p>
          <a:p>
            <a:pPr algn="l" rtl="0">
              <a:lnSpc>
                <a:spcPct val="150000"/>
              </a:lnSpc>
            </a:pPr>
            <a:r>
              <a:rPr lang="en-US" dirty="0"/>
              <a:t>Multiplication Table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Show in a list box Multiplication table 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Temperature Conversion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E.g. Covert </a:t>
            </a:r>
            <a:r>
              <a:rPr lang="en-US" dirty="0" err="1"/>
              <a:t>celsius</a:t>
            </a:r>
            <a:r>
              <a:rPr lang="en-US" dirty="0"/>
              <a:t> to </a:t>
            </a:r>
            <a:r>
              <a:rPr lang="en-US" dirty="0" err="1"/>
              <a:t>fahrenheit</a:t>
            </a:r>
            <a:r>
              <a:rPr lang="en-US" dirty="0"/>
              <a:t>, vice versa</a:t>
            </a:r>
          </a:p>
          <a:p>
            <a:pPr lvl="1" algn="l" rtl="0">
              <a:buNone/>
            </a:pPr>
            <a:r>
              <a:rPr lang="en-US" dirty="0"/>
              <a:t>    And  kevin</a:t>
            </a:r>
          </a:p>
          <a:p>
            <a:pPr lvl="1"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lvl="1" algn="l" rtl="0">
              <a:buNone/>
            </a:pPr>
            <a:endParaRPr lang="en-US" dirty="0"/>
          </a:p>
          <a:p>
            <a:pPr lvl="1" algn="l" rtl="0">
              <a:buNone/>
            </a:pPr>
            <a:endParaRPr lang="ar-EG" dirty="0"/>
          </a:p>
        </p:txBody>
      </p:sp>
      <p:pic>
        <p:nvPicPr>
          <p:cNvPr id="5" name="Picture 4" descr="Scientific cal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2714620"/>
            <a:ext cx="2786050" cy="328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Mult Tab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50" y="2643182"/>
            <a:ext cx="2786050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Tempra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2500306"/>
            <a:ext cx="3000364" cy="421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Continue 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en-US" dirty="0"/>
              <a:t>Currency Conversion </a:t>
            </a:r>
          </a:p>
          <a:p>
            <a:pPr lvl="1" algn="l" rtl="0">
              <a:lnSpc>
                <a:spcPct val="120000"/>
              </a:lnSpc>
            </a:pPr>
            <a:r>
              <a:rPr lang="en-US" dirty="0"/>
              <a:t>E.g. To change from one =&gt; United States-Dollar | | Egypt-Pound | | Europe-Euro =&gt; To other one </a:t>
            </a:r>
          </a:p>
          <a:p>
            <a:pPr algn="l" rtl="0">
              <a:lnSpc>
                <a:spcPct val="170000"/>
              </a:lnSpc>
            </a:pPr>
            <a:r>
              <a:rPr lang="en-US" dirty="0"/>
              <a:t>Weight Conversion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E.g. To change from one =&gt; Kilograms | | Grams | |</a:t>
            </a:r>
          </a:p>
          <a:p>
            <a:pPr lvl="1" algn="l" rtl="0">
              <a:buNone/>
            </a:pPr>
            <a:r>
              <a:rPr lang="en-US" dirty="0"/>
              <a:t>     Centegrams | | Miligrams =&gt; To other one </a:t>
            </a:r>
          </a:p>
          <a:p>
            <a:pPr algn="l" rtl="0">
              <a:lnSpc>
                <a:spcPct val="170000"/>
              </a:lnSpc>
              <a:buFont typeface="Wingdings" pitchFamily="2" charset="2"/>
              <a:buChar char="§"/>
            </a:pPr>
            <a:r>
              <a:rPr lang="en-US" dirty="0"/>
              <a:t>Length Conversion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E.g. To change from one =&gt; KilometersMeters | | Centemeters | | Milimeters =&gt; To other one </a:t>
            </a:r>
            <a:endParaRPr lang="ar-EG" dirty="0"/>
          </a:p>
        </p:txBody>
      </p:sp>
      <p:pic>
        <p:nvPicPr>
          <p:cNvPr id="7" name="Picture 6" descr="Curr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85926"/>
            <a:ext cx="7786742" cy="4695058"/>
          </a:xfrm>
          <a:prstGeom prst="rect">
            <a:avLst/>
          </a:prstGeom>
        </p:spPr>
      </p:pic>
      <p:pic>
        <p:nvPicPr>
          <p:cNvPr id="8" name="Picture 7" descr="Weight Conver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714488"/>
            <a:ext cx="7786742" cy="4714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Length Cionvers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643050"/>
            <a:ext cx="8001056" cy="5000660"/>
          </a:xfrm>
          <a:prstGeom prst="rect">
            <a:avLst/>
          </a:prstGeom>
        </p:spPr>
      </p:pic>
      <p:pic>
        <p:nvPicPr>
          <p:cNvPr id="13" name="Picture 12" descr="Are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500174"/>
            <a:ext cx="8429684" cy="507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re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1428736"/>
            <a:ext cx="8501122" cy="5429265"/>
          </a:xfrm>
          <a:prstGeom prst="rect">
            <a:avLst/>
          </a:prstGeom>
        </p:spPr>
      </p:pic>
      <p:pic>
        <p:nvPicPr>
          <p:cNvPr id="15" name="Picture 14" descr="Are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20" y="1500174"/>
            <a:ext cx="8572560" cy="5357826"/>
          </a:xfrm>
          <a:prstGeom prst="rect">
            <a:avLst/>
          </a:prstGeom>
        </p:spPr>
      </p:pic>
      <p:pic>
        <p:nvPicPr>
          <p:cNvPr id="16" name="Picture 15" descr="Are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282" y="1428736"/>
            <a:ext cx="8715436" cy="542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Requirements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Make user choose specific tap </a:t>
            </a:r>
          </a:p>
          <a:p>
            <a:pPr lvl="2" algn="l" rtl="0"/>
            <a:r>
              <a:rPr lang="en-US" dirty="0"/>
              <a:t>E.g.  Standard  | | Scientific | | Multiplication Table | |  </a:t>
            </a:r>
          </a:p>
          <a:p>
            <a:pPr lvl="2" algn="l" rtl="0">
              <a:buNone/>
            </a:pPr>
            <a:r>
              <a:rPr lang="en-US" dirty="0"/>
              <a:t>    Conversions Types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Reading input successfully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 algn="l" rtl="0"/>
            <a:r>
              <a:rPr lang="en-US" dirty="0"/>
              <a:t>E.g. </a:t>
            </a:r>
            <a:r>
              <a:rPr lang="en-US" dirty="0">
                <a:sym typeface="Wingdings" pitchFamily="2" charset="2"/>
              </a:rPr>
              <a:t>Reading right input Not string for example</a:t>
            </a:r>
          </a:p>
          <a:p>
            <a:pPr lvl="1" algn="l" rtl="0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Validate input =&gt; Proper output 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Code in detail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 real life there’s a way “camel case” such that to declare and  initialize variables to zero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Handling operations in one function just call it</a:t>
            </a:r>
          </a:p>
          <a:p>
            <a:pPr lvl="1" algn="l" rtl="0"/>
            <a:r>
              <a:rPr lang="en-US" dirty="0"/>
              <a:t>E.g. Choose operation =&gt; Call function =&gt; Output</a:t>
            </a:r>
          </a:p>
          <a:p>
            <a:pPr algn="l" rtl="0">
              <a:lnSpc>
                <a:spcPct val="150000"/>
              </a:lnSpc>
            </a:pPr>
            <a:endParaRPr lang="en-US" dirty="0"/>
          </a:p>
          <a:p>
            <a:pPr algn="l" rtl="0">
              <a:lnSpc>
                <a:spcPct val="150000"/>
              </a:lnSpc>
            </a:pPr>
            <a:endParaRPr lang="en-US" dirty="0"/>
          </a:p>
          <a:p>
            <a:pPr algn="l" rtl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 descr="Decla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143248"/>
            <a:ext cx="735811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Thinking in bugs…</a:t>
            </a:r>
          </a:p>
          <a:p>
            <a:pPr lvl="1" algn="l" rtl="0"/>
            <a:r>
              <a:rPr lang="en-US" dirty="0"/>
              <a:t>E.g. As possible as we could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… we could  catch the important test case  by Try... Catch handling</a:t>
            </a:r>
          </a:p>
          <a:p>
            <a:pPr lvl="2" algn="l" rtl="0"/>
            <a:r>
              <a:rPr lang="en-US" dirty="0"/>
              <a:t>E.g.  if user enter string  | | log10 (0) | | log(.) | | Div by zero… etc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Normal Test Case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: </a:t>
            </a:r>
          </a:p>
          <a:p>
            <a:pPr lvl="1" algn="l" rtl="0"/>
            <a:r>
              <a:rPr lang="en-US" dirty="0"/>
              <a:t>Reading 2 no : 5   6</a:t>
            </a:r>
          </a:p>
          <a:p>
            <a:pPr lvl="1" algn="l" rtl="0"/>
            <a:r>
              <a:rPr lang="en-US" dirty="0"/>
              <a:t>Reading operation : +</a:t>
            </a:r>
          </a:p>
          <a:p>
            <a:pPr lvl="1" algn="l" rtl="0"/>
            <a:r>
              <a:rPr lang="en-US" dirty="0"/>
              <a:t>Output : 11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Continue …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6082965"/>
          </a:xfrm>
        </p:spPr>
        <p:txBody>
          <a:bodyPr/>
          <a:lstStyle/>
          <a:p>
            <a:pPr algn="l" rtl="0"/>
            <a:r>
              <a:rPr lang="en-US" dirty="0">
                <a:latin typeface="Times News Roman"/>
              </a:rPr>
              <a:t>Case 2 – Wrong Input Case </a:t>
            </a:r>
            <a:r>
              <a:rPr lang="en-US" dirty="0">
                <a:latin typeface="Times News Roman"/>
                <a:sym typeface="Wingdings" pitchFamily="2" charset="2"/>
              </a:rPr>
              <a:t> </a:t>
            </a:r>
            <a:r>
              <a:rPr lang="en-US" dirty="0">
                <a:latin typeface="Times News Roman"/>
              </a:rPr>
              <a:t>:</a:t>
            </a:r>
          </a:p>
          <a:p>
            <a:pPr algn="l" rtl="0"/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algn="l" rtl="0">
              <a:buNone/>
            </a:pPr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algn="l" rtl="0"/>
            <a:endParaRPr lang="en-US" dirty="0">
              <a:latin typeface="Times News Roman"/>
            </a:endParaRPr>
          </a:p>
          <a:p>
            <a:pPr marL="438912" lvl="1" indent="-320040" algn="l" rtl="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>
              <a:latin typeface="Times News Roman"/>
            </a:endParaRPr>
          </a:p>
          <a:p>
            <a:pPr marL="438912" lvl="1" indent="-320040" algn="l" rtl="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4400" dirty="0">
                <a:latin typeface="Times News Roman"/>
              </a:rPr>
              <a:t>And so on</a:t>
            </a:r>
          </a:p>
          <a:p>
            <a:pPr algn="l" rtl="0">
              <a:buNone/>
            </a:pPr>
            <a:endParaRPr lang="en-US" dirty="0">
              <a:latin typeface="Times News Roman"/>
            </a:endParaRPr>
          </a:p>
        </p:txBody>
      </p:sp>
      <p:pic>
        <p:nvPicPr>
          <p:cNvPr id="12" name="Picture 11" descr="Stand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500306"/>
            <a:ext cx="5006774" cy="34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bug string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2928934"/>
            <a:ext cx="922100" cy="214314"/>
          </a:xfrm>
          <a:prstGeom prst="rect">
            <a:avLst/>
          </a:prstGeom>
        </p:spPr>
      </p:pic>
      <p:pic>
        <p:nvPicPr>
          <p:cNvPr id="15" name="Picture 14" descr="CORRECT Mess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2500306"/>
            <a:ext cx="7929618" cy="35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Final Sketching 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/>
              <a:t>Read 2 numbers || 1 no</a:t>
            </a:r>
          </a:p>
          <a:p>
            <a:pPr lvl="1" algn="l" rtl="0"/>
            <a:r>
              <a:rPr lang="en-US" dirty="0"/>
              <a:t>Validate them.</a:t>
            </a:r>
          </a:p>
          <a:p>
            <a:pPr lvl="2" algn="l" rtl="0"/>
            <a:r>
              <a:rPr lang="en-US" dirty="0"/>
              <a:t>E.g. Try =&gt; If(! Wrong)  =&gt; cont , catch=&gt; If(Wrong) =&gt; re-enter</a:t>
            </a:r>
          </a:p>
          <a:p>
            <a:pPr algn="l" rtl="0">
              <a:lnSpc>
                <a:spcPct val="160000"/>
              </a:lnSpc>
            </a:pPr>
            <a:r>
              <a:rPr lang="en-US" dirty="0"/>
              <a:t>Read Operation</a:t>
            </a:r>
          </a:p>
          <a:p>
            <a:pPr lvl="1" algn="l" rtl="0"/>
            <a:r>
              <a:rPr lang="en-US" dirty="0"/>
              <a:t>If invalid, reenter</a:t>
            </a:r>
          </a:p>
          <a:p>
            <a:pPr lvl="2" algn="l" rtl="0"/>
            <a:r>
              <a:rPr lang="en-US" dirty="0"/>
              <a:t>E.g. Try =&gt; If(! Wrong)  =&gt; cont , catch=&gt; If(Wrong) =&gt; re-enter Show Result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Brief  :</a:t>
            </a:r>
          </a:p>
          <a:p>
            <a:pPr lvl="1" algn="l" rtl="0"/>
            <a:r>
              <a:rPr lang="en-US" sz="1600" b="1" dirty="0"/>
              <a:t>Reading =&gt; Validate =&gt; Choose operation =&gt; Validate  =&gt; Process =&gt; Show the output</a:t>
            </a:r>
            <a:endParaRPr lang="en-US" b="1" dirty="0"/>
          </a:p>
          <a:p>
            <a:pPr lvl="1" algn="l" rtl="0"/>
            <a:endParaRPr lang="en-US" dirty="0"/>
          </a:p>
          <a:p>
            <a:pPr lvl="1" algn="l" rtl="0"/>
            <a:endParaRPr lang="ar-EG" dirty="0"/>
          </a:p>
        </p:txBody>
      </p:sp>
      <p:pic>
        <p:nvPicPr>
          <p:cNvPr id="7" name="Picture 6" descr="Reading in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85926"/>
            <a:ext cx="8215370" cy="1571636"/>
          </a:xfrm>
          <a:prstGeom prst="rect">
            <a:avLst/>
          </a:prstGeom>
        </p:spPr>
      </p:pic>
      <p:pic>
        <p:nvPicPr>
          <p:cNvPr id="9" name="Picture 8" descr="Final scketch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643050"/>
            <a:ext cx="8715436" cy="1785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224" y="4714884"/>
            <a:ext cx="76438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EG" dirty="0"/>
          </a:p>
        </p:txBody>
      </p:sp>
      <p:sp>
        <p:nvSpPr>
          <p:cNvPr id="13" name="Cloud Callout 12"/>
          <p:cNvSpPr/>
          <p:nvPr/>
        </p:nvSpPr>
        <p:spPr>
          <a:xfrm>
            <a:off x="4429124" y="3857628"/>
            <a:ext cx="3571900" cy="17859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As possible as we </a:t>
            </a:r>
            <a:r>
              <a:rPr lang="en-US" sz="2800" b="1" dirty="0">
                <a:latin typeface="Trebuchet MS" pitchFamily="34" charset="0"/>
              </a:rPr>
              <a:t>could</a:t>
            </a:r>
            <a:r>
              <a:rPr lang="en-US" sz="2800" b="1" dirty="0"/>
              <a:t> </a:t>
            </a:r>
            <a:r>
              <a:rPr lang="en-US" sz="2800" b="1" dirty="0">
                <a:sym typeface="Wingdings" pitchFamily="2" charset="2"/>
              </a:rPr>
              <a:t> </a:t>
            </a:r>
            <a:endParaRPr lang="ar-EG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1285852" y="3929066"/>
            <a:ext cx="3571900" cy="17145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800" b="1" dirty="0">
                <a:latin typeface="Trebuchet MS" pitchFamily="34" charset="0"/>
              </a:rPr>
              <a:t>As possible as we could </a:t>
            </a:r>
            <a:r>
              <a:rPr lang="en-US" sz="2800" b="1" dirty="0">
                <a:latin typeface="Trebuchet MS" pitchFamily="34" charset="0"/>
                <a:sym typeface="Wingdings" pitchFamily="2" charset="2"/>
              </a:rPr>
              <a:t> </a:t>
            </a:r>
            <a:endParaRPr lang="ar-EG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rtl="0"/>
            <a:r>
              <a:rPr lang="en-US" sz="54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Last  word …</a:t>
            </a:r>
            <a:endParaRPr lang="ar-EG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Shape 23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7356" y="2500306"/>
            <a:ext cx="5405454" cy="285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1880</TotalTime>
  <Words>448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Corbel</vt:lpstr>
      <vt:lpstr>Times News Roman</vt:lpstr>
      <vt:lpstr>Trebuchet MS</vt:lpstr>
      <vt:lpstr>Wingdings</vt:lpstr>
      <vt:lpstr>Wingdings 2</vt:lpstr>
      <vt:lpstr>Wingdings 3</vt:lpstr>
      <vt:lpstr>Module</vt:lpstr>
      <vt:lpstr>    Summer Course Training   </vt:lpstr>
      <vt:lpstr>Calculator Components</vt:lpstr>
      <vt:lpstr>Continue …</vt:lpstr>
      <vt:lpstr>Code Flow</vt:lpstr>
      <vt:lpstr>Code in detail</vt:lpstr>
      <vt:lpstr>Continue …</vt:lpstr>
      <vt:lpstr>Continue …</vt:lpstr>
      <vt:lpstr>Final Sketching </vt:lpstr>
      <vt:lpstr>Last  word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Summer course Training  </dc:title>
  <dc:creator>HP</dc:creator>
  <cp:lastModifiedBy>Amir Haytham Salama</cp:lastModifiedBy>
  <cp:revision>21</cp:revision>
  <dcterms:created xsi:type="dcterms:W3CDTF">2018-08-04T11:45:29Z</dcterms:created>
  <dcterms:modified xsi:type="dcterms:W3CDTF">2020-09-17T11:12:34Z</dcterms:modified>
</cp:coreProperties>
</file>