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10693400" cy="15125700"/>
  <p:notesSz cx="10693400" cy="15125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461" y="1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4688967"/>
            <a:ext cx="9089390" cy="31763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8470392"/>
            <a:ext cx="7485380" cy="37814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3478911"/>
            <a:ext cx="4651629" cy="99829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3478911"/>
            <a:ext cx="4651629" cy="99829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24383" y="19811"/>
            <a:ext cx="10652760" cy="1882139"/>
          </a:xfrm>
          <a:custGeom>
            <a:avLst/>
            <a:gdLst/>
            <a:ahLst/>
            <a:cxnLst/>
            <a:rect l="l" t="t" r="r" b="b"/>
            <a:pathLst>
              <a:path w="10652760" h="1882139">
                <a:moveTo>
                  <a:pt x="10652759" y="1882139"/>
                </a:moveTo>
                <a:lnTo>
                  <a:pt x="0" y="1882139"/>
                </a:lnTo>
                <a:lnTo>
                  <a:pt x="0" y="0"/>
                </a:lnTo>
                <a:lnTo>
                  <a:pt x="10652759" y="0"/>
                </a:lnTo>
                <a:lnTo>
                  <a:pt x="10652759" y="1882139"/>
                </a:lnTo>
                <a:close/>
              </a:path>
            </a:pathLst>
          </a:custGeom>
          <a:solidFill>
            <a:srgbClr val="1560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24383" y="19811"/>
            <a:ext cx="10652760" cy="1882139"/>
          </a:xfrm>
          <a:custGeom>
            <a:avLst/>
            <a:gdLst/>
            <a:ahLst/>
            <a:cxnLst/>
            <a:rect l="l" t="t" r="r" b="b"/>
            <a:pathLst>
              <a:path w="10652760" h="1882139">
                <a:moveTo>
                  <a:pt x="0" y="0"/>
                </a:moveTo>
                <a:lnTo>
                  <a:pt x="10652759" y="0"/>
                </a:lnTo>
                <a:lnTo>
                  <a:pt x="10652759" y="1882139"/>
                </a:lnTo>
                <a:lnTo>
                  <a:pt x="0" y="1882139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032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4670" y="605028"/>
            <a:ext cx="9624060" cy="24201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4670" y="3478911"/>
            <a:ext cx="9624060" cy="99829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5756" y="14066901"/>
            <a:ext cx="3421888" cy="7562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14066901"/>
            <a:ext cx="2459482" cy="7562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699248" y="14066901"/>
            <a:ext cx="2459482" cy="7562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jp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jp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11" Type="http://schemas.openxmlformats.org/officeDocument/2006/relationships/image" Target="../media/image10.jpg"/><Relationship Id="rId5" Type="http://schemas.openxmlformats.org/officeDocument/2006/relationships/image" Target="../media/image4.png"/><Relationship Id="rId15" Type="http://schemas.openxmlformats.org/officeDocument/2006/relationships/image" Target="../media/image14.jpg"/><Relationship Id="rId10" Type="http://schemas.openxmlformats.org/officeDocument/2006/relationships/image" Target="../media/image9.jp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82572" y="61953"/>
            <a:ext cx="7229475" cy="15906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40" dirty="0">
                <a:solidFill>
                  <a:srgbClr val="E8E8E8"/>
                </a:solidFill>
                <a:latin typeface="Tahoma"/>
                <a:cs typeface="Tahoma"/>
              </a:rPr>
              <a:t>Text-Driven</a:t>
            </a:r>
            <a:r>
              <a:rPr sz="2800" b="1" spc="-120" dirty="0">
                <a:solidFill>
                  <a:srgbClr val="E8E8E8"/>
                </a:solidFill>
                <a:latin typeface="Tahoma"/>
                <a:cs typeface="Tahoma"/>
              </a:rPr>
              <a:t> </a:t>
            </a:r>
            <a:r>
              <a:rPr sz="2800" b="1" spc="-65" dirty="0">
                <a:solidFill>
                  <a:srgbClr val="E8E8E8"/>
                </a:solidFill>
                <a:latin typeface="Tahoma"/>
                <a:cs typeface="Tahoma"/>
              </a:rPr>
              <a:t>Image-To-Image</a:t>
            </a:r>
            <a:r>
              <a:rPr sz="2800" b="1" spc="-100" dirty="0">
                <a:solidFill>
                  <a:srgbClr val="E8E8E8"/>
                </a:solidFill>
                <a:latin typeface="Tahoma"/>
                <a:cs typeface="Tahoma"/>
              </a:rPr>
              <a:t> </a:t>
            </a:r>
            <a:r>
              <a:rPr sz="2800" b="1" spc="10" dirty="0">
                <a:solidFill>
                  <a:srgbClr val="E8E8E8"/>
                </a:solidFill>
                <a:latin typeface="Tahoma"/>
                <a:cs typeface="Tahoma"/>
              </a:rPr>
              <a:t>Generation</a:t>
            </a:r>
            <a:endParaRPr sz="2800">
              <a:latin typeface="Tahoma"/>
              <a:cs typeface="Tahoma"/>
            </a:endParaRPr>
          </a:p>
          <a:p>
            <a:pPr marR="414020" algn="ctr">
              <a:lnSpc>
                <a:spcPct val="100000"/>
              </a:lnSpc>
              <a:spcBef>
                <a:spcPts val="1725"/>
              </a:spcBef>
            </a:pPr>
            <a:r>
              <a:rPr sz="1400" spc="-30" dirty="0">
                <a:solidFill>
                  <a:srgbClr val="E8E8E8"/>
                </a:solidFill>
                <a:latin typeface="Lucida Sans Unicode"/>
                <a:cs typeface="Lucida Sans Unicode"/>
              </a:rPr>
              <a:t>Amir</a:t>
            </a:r>
            <a:r>
              <a:rPr sz="1400" spc="-80" dirty="0">
                <a:solidFill>
                  <a:srgbClr val="E8E8E8"/>
                </a:solidFill>
                <a:latin typeface="Lucida Sans Unicode"/>
                <a:cs typeface="Lucida Sans Unicode"/>
              </a:rPr>
              <a:t> </a:t>
            </a:r>
            <a:r>
              <a:rPr sz="1400" spc="-25" dirty="0">
                <a:solidFill>
                  <a:srgbClr val="E8E8E8"/>
                </a:solidFill>
                <a:latin typeface="Lucida Sans Unicode"/>
                <a:cs typeface="Lucida Sans Unicode"/>
              </a:rPr>
              <a:t>Moris,</a:t>
            </a:r>
            <a:r>
              <a:rPr sz="1400" spc="-75" dirty="0">
                <a:solidFill>
                  <a:srgbClr val="E8E8E8"/>
                </a:solidFill>
                <a:latin typeface="Lucida Sans Unicode"/>
                <a:cs typeface="Lucida Sans Unicode"/>
              </a:rPr>
              <a:t> </a:t>
            </a:r>
            <a:r>
              <a:rPr sz="1400" spc="5" dirty="0">
                <a:solidFill>
                  <a:srgbClr val="E8E8E8"/>
                </a:solidFill>
                <a:latin typeface="Lucida Sans Unicode"/>
                <a:cs typeface="Lucida Sans Unicode"/>
              </a:rPr>
              <a:t>Mina</a:t>
            </a:r>
            <a:r>
              <a:rPr sz="1400" spc="-75" dirty="0">
                <a:solidFill>
                  <a:srgbClr val="E8E8E8"/>
                </a:solidFill>
                <a:latin typeface="Lucida Sans Unicode"/>
                <a:cs typeface="Lucida Sans Unicode"/>
              </a:rPr>
              <a:t> </a:t>
            </a:r>
            <a:r>
              <a:rPr sz="1400" spc="-35" dirty="0">
                <a:solidFill>
                  <a:srgbClr val="E8E8E8"/>
                </a:solidFill>
                <a:latin typeface="Lucida Sans Unicode"/>
                <a:cs typeface="Lucida Sans Unicode"/>
              </a:rPr>
              <a:t>Girgis,</a:t>
            </a:r>
            <a:r>
              <a:rPr sz="1400" spc="-95" dirty="0">
                <a:solidFill>
                  <a:srgbClr val="E8E8E8"/>
                </a:solidFill>
                <a:latin typeface="Lucida Sans Unicode"/>
                <a:cs typeface="Lucida Sans Unicode"/>
              </a:rPr>
              <a:t> </a:t>
            </a:r>
            <a:r>
              <a:rPr sz="1400" spc="-20" dirty="0">
                <a:solidFill>
                  <a:srgbClr val="E8E8E8"/>
                </a:solidFill>
                <a:latin typeface="Lucida Sans Unicode"/>
                <a:cs typeface="Lucida Sans Unicode"/>
              </a:rPr>
              <a:t>Verina</a:t>
            </a:r>
            <a:r>
              <a:rPr sz="1400" spc="-75" dirty="0">
                <a:solidFill>
                  <a:srgbClr val="E8E8E8"/>
                </a:solidFill>
                <a:latin typeface="Lucida Sans Unicode"/>
                <a:cs typeface="Lucida Sans Unicode"/>
              </a:rPr>
              <a:t> </a:t>
            </a:r>
            <a:r>
              <a:rPr sz="1400" spc="-25" dirty="0">
                <a:solidFill>
                  <a:srgbClr val="E8E8E8"/>
                </a:solidFill>
                <a:latin typeface="Lucida Sans Unicode"/>
                <a:cs typeface="Lucida Sans Unicode"/>
              </a:rPr>
              <a:t>Gad,</a:t>
            </a:r>
            <a:r>
              <a:rPr sz="1400" spc="-75" dirty="0">
                <a:solidFill>
                  <a:srgbClr val="E8E8E8"/>
                </a:solidFill>
                <a:latin typeface="Lucida Sans Unicode"/>
                <a:cs typeface="Lucida Sans Unicode"/>
              </a:rPr>
              <a:t> </a:t>
            </a:r>
            <a:r>
              <a:rPr sz="1400" spc="5" dirty="0">
                <a:solidFill>
                  <a:srgbClr val="E8E8E8"/>
                </a:solidFill>
                <a:latin typeface="Lucida Sans Unicode"/>
                <a:cs typeface="Lucida Sans Unicode"/>
              </a:rPr>
              <a:t>Maria</a:t>
            </a:r>
            <a:r>
              <a:rPr sz="1400" spc="-80" dirty="0">
                <a:solidFill>
                  <a:srgbClr val="E8E8E8"/>
                </a:solidFill>
                <a:latin typeface="Lucida Sans Unicode"/>
                <a:cs typeface="Lucida Sans Unicode"/>
              </a:rPr>
              <a:t> </a:t>
            </a:r>
            <a:r>
              <a:rPr sz="1400" spc="-35" dirty="0">
                <a:solidFill>
                  <a:srgbClr val="E8E8E8"/>
                </a:solidFill>
                <a:latin typeface="Lucida Sans Unicode"/>
                <a:cs typeface="Lucida Sans Unicode"/>
              </a:rPr>
              <a:t>Tawfek,</a:t>
            </a:r>
            <a:r>
              <a:rPr sz="1400" spc="-90" dirty="0">
                <a:solidFill>
                  <a:srgbClr val="E8E8E8"/>
                </a:solidFill>
                <a:latin typeface="Lucida Sans Unicode"/>
                <a:cs typeface="Lucida Sans Unicode"/>
              </a:rPr>
              <a:t> </a:t>
            </a:r>
            <a:r>
              <a:rPr sz="1400" spc="-25" dirty="0">
                <a:solidFill>
                  <a:srgbClr val="E8E8E8"/>
                </a:solidFill>
                <a:latin typeface="Lucida Sans Unicode"/>
                <a:cs typeface="Lucida Sans Unicode"/>
              </a:rPr>
              <a:t>Carolina</a:t>
            </a:r>
            <a:r>
              <a:rPr sz="1400" spc="-65" dirty="0">
                <a:solidFill>
                  <a:srgbClr val="E8E8E8"/>
                </a:solidFill>
                <a:latin typeface="Lucida Sans Unicode"/>
                <a:cs typeface="Lucida Sans Unicode"/>
              </a:rPr>
              <a:t> </a:t>
            </a:r>
            <a:r>
              <a:rPr sz="1400" dirty="0">
                <a:solidFill>
                  <a:srgbClr val="E8E8E8"/>
                </a:solidFill>
                <a:latin typeface="Lucida Sans Unicode"/>
                <a:cs typeface="Lucida Sans Unicode"/>
              </a:rPr>
              <a:t>George</a:t>
            </a:r>
            <a:endParaRPr sz="1400">
              <a:latin typeface="Lucida Sans Unicode"/>
              <a:cs typeface="Lucida Sans Unicode"/>
            </a:endParaRPr>
          </a:p>
          <a:p>
            <a:pPr marL="902335" marR="1315720" algn="ctr">
              <a:lnSpc>
                <a:spcPct val="106300"/>
              </a:lnSpc>
            </a:pPr>
            <a:r>
              <a:rPr sz="1600" spc="-5" dirty="0">
                <a:solidFill>
                  <a:srgbClr val="E8E8E8"/>
                </a:solidFill>
                <a:latin typeface="Calibri"/>
                <a:cs typeface="Calibri"/>
              </a:rPr>
              <a:t>Supervised</a:t>
            </a:r>
            <a:r>
              <a:rPr sz="1600" spc="-40" dirty="0">
                <a:solidFill>
                  <a:srgbClr val="E8E8E8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E8E8E8"/>
                </a:solidFill>
                <a:latin typeface="Calibri"/>
                <a:cs typeface="Calibri"/>
              </a:rPr>
              <a:t>by:</a:t>
            </a:r>
            <a:r>
              <a:rPr sz="1600" dirty="0">
                <a:solidFill>
                  <a:srgbClr val="E8E8E8"/>
                </a:solidFill>
                <a:latin typeface="Calibri"/>
                <a:cs typeface="Calibri"/>
              </a:rPr>
              <a:t> Prof.</a:t>
            </a:r>
            <a:r>
              <a:rPr sz="1600" spc="15" dirty="0">
                <a:solidFill>
                  <a:srgbClr val="E8E8E8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E8E8E8"/>
                </a:solidFill>
                <a:latin typeface="Calibri"/>
                <a:cs typeface="Calibri"/>
              </a:rPr>
              <a:t>Dr.</a:t>
            </a:r>
            <a:r>
              <a:rPr sz="1600" spc="5" dirty="0">
                <a:solidFill>
                  <a:srgbClr val="E8E8E8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E8E8E8"/>
                </a:solidFill>
                <a:latin typeface="Calibri"/>
                <a:cs typeface="Calibri"/>
              </a:rPr>
              <a:t>Abdelbadee</a:t>
            </a:r>
            <a:r>
              <a:rPr sz="1600" spc="25" dirty="0">
                <a:solidFill>
                  <a:srgbClr val="E8E8E8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E8E8E8"/>
                </a:solidFill>
                <a:latin typeface="Calibri"/>
                <a:cs typeface="Calibri"/>
              </a:rPr>
              <a:t>Salem,</a:t>
            </a:r>
            <a:r>
              <a:rPr sz="1600" spc="-10" dirty="0">
                <a:solidFill>
                  <a:srgbClr val="E8E8E8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E8E8E8"/>
                </a:solidFill>
                <a:latin typeface="Calibri"/>
                <a:cs typeface="Calibri"/>
              </a:rPr>
              <a:t>Dr.</a:t>
            </a:r>
            <a:r>
              <a:rPr sz="1600" spc="-40" dirty="0">
                <a:solidFill>
                  <a:srgbClr val="E8E8E8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E8E8E8"/>
                </a:solidFill>
                <a:latin typeface="Calibri"/>
                <a:cs typeface="Calibri"/>
              </a:rPr>
              <a:t>Hanan</a:t>
            </a:r>
            <a:r>
              <a:rPr sz="1600" spc="-75" dirty="0">
                <a:solidFill>
                  <a:srgbClr val="E8E8E8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E8E8E8"/>
                </a:solidFill>
                <a:latin typeface="Calibri"/>
                <a:cs typeface="Calibri"/>
              </a:rPr>
              <a:t>Hindy, </a:t>
            </a:r>
            <a:r>
              <a:rPr sz="1600" spc="-345" dirty="0">
                <a:solidFill>
                  <a:srgbClr val="E8E8E8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E8E8E8"/>
                </a:solidFill>
                <a:latin typeface="Calibri"/>
                <a:cs typeface="Calibri"/>
              </a:rPr>
              <a:t>AL.</a:t>
            </a:r>
            <a:r>
              <a:rPr sz="1600" dirty="0">
                <a:solidFill>
                  <a:srgbClr val="E8E8E8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E8E8E8"/>
                </a:solidFill>
                <a:latin typeface="Calibri"/>
                <a:cs typeface="Calibri"/>
              </a:rPr>
              <a:t>Ghada</a:t>
            </a:r>
            <a:r>
              <a:rPr sz="1600" spc="5" dirty="0">
                <a:solidFill>
                  <a:srgbClr val="E8E8E8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E8E8E8"/>
                </a:solidFill>
                <a:latin typeface="Calibri"/>
                <a:cs typeface="Calibri"/>
              </a:rPr>
              <a:t>El</a:t>
            </a:r>
            <a:r>
              <a:rPr sz="1600" spc="5" dirty="0">
                <a:solidFill>
                  <a:srgbClr val="E8E8E8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E8E8E8"/>
                </a:solidFill>
                <a:latin typeface="Calibri"/>
                <a:cs typeface="Calibri"/>
              </a:rPr>
              <a:t>Nah</a:t>
            </a:r>
            <a:r>
              <a:rPr sz="1600" spc="10" dirty="0">
                <a:solidFill>
                  <a:srgbClr val="E8E8E8"/>
                </a:solidFill>
                <a:latin typeface="Calibri"/>
                <a:cs typeface="Calibri"/>
              </a:rPr>
              <a:t>a</a:t>
            </a:r>
            <a:r>
              <a:rPr sz="1600" spc="-5" dirty="0">
                <a:solidFill>
                  <a:srgbClr val="E8E8E8"/>
                </a:solidFill>
                <a:latin typeface="Calibri"/>
                <a:cs typeface="Calibri"/>
              </a:rPr>
              <a:t>s</a:t>
            </a:r>
            <a:r>
              <a:rPr sz="1600" spc="-15" dirty="0">
                <a:solidFill>
                  <a:srgbClr val="E8E8E8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E8E8E8"/>
                </a:solidFill>
                <a:latin typeface="Calibri"/>
                <a:cs typeface="Calibri"/>
              </a:rPr>
              <a:t>and </a:t>
            </a:r>
            <a:r>
              <a:rPr sz="1600" spc="-70" dirty="0">
                <a:solidFill>
                  <a:srgbClr val="E8E8E8"/>
                </a:solidFill>
                <a:latin typeface="Calibri"/>
                <a:cs typeface="Calibri"/>
              </a:rPr>
              <a:t>AL</a:t>
            </a:r>
            <a:r>
              <a:rPr sz="1600" spc="-5" dirty="0">
                <a:solidFill>
                  <a:srgbClr val="E8E8E8"/>
                </a:solidFill>
                <a:latin typeface="Calibri"/>
                <a:cs typeface="Calibri"/>
              </a:rPr>
              <a:t>.</a:t>
            </a:r>
            <a:r>
              <a:rPr sz="1600" spc="-145" dirty="0">
                <a:solidFill>
                  <a:srgbClr val="E8E8E8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E8E8E8"/>
                </a:solidFill>
                <a:latin typeface="Calibri"/>
                <a:cs typeface="Calibri"/>
              </a:rPr>
              <a:t>Yomna</a:t>
            </a:r>
            <a:r>
              <a:rPr sz="1600" spc="-60" dirty="0">
                <a:solidFill>
                  <a:srgbClr val="E8E8E8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E8E8E8"/>
                </a:solidFill>
                <a:latin typeface="Calibri"/>
                <a:cs typeface="Calibri"/>
              </a:rPr>
              <a:t>Ahmed</a:t>
            </a:r>
            <a:endParaRPr sz="1600">
              <a:latin typeface="Calibri"/>
              <a:cs typeface="Calibri"/>
            </a:endParaRPr>
          </a:p>
          <a:p>
            <a:pPr marR="414020" algn="ctr">
              <a:lnSpc>
                <a:spcPct val="100000"/>
              </a:lnSpc>
              <a:spcBef>
                <a:spcPts val="40"/>
              </a:spcBef>
            </a:pPr>
            <a:r>
              <a:rPr sz="1200" spc="-5" dirty="0">
                <a:solidFill>
                  <a:srgbClr val="E8E8E8"/>
                </a:solidFill>
                <a:latin typeface="Trebuchet MS"/>
                <a:cs typeface="Trebuchet MS"/>
              </a:rPr>
              <a:t>Computer</a:t>
            </a:r>
            <a:r>
              <a:rPr sz="1200" spc="-125" dirty="0">
                <a:solidFill>
                  <a:srgbClr val="E8E8E8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8E8E8"/>
                </a:solidFill>
                <a:latin typeface="Calibri"/>
                <a:cs typeface="Calibri"/>
              </a:rPr>
              <a:t>Science</a:t>
            </a:r>
            <a:r>
              <a:rPr sz="1200" spc="-5" dirty="0">
                <a:solidFill>
                  <a:srgbClr val="E8E8E8"/>
                </a:solidFill>
                <a:latin typeface="Calibri"/>
                <a:cs typeface="Calibri"/>
              </a:rPr>
              <a:t> Department</a:t>
            </a:r>
            <a:r>
              <a:rPr sz="1200" spc="-30" dirty="0">
                <a:solidFill>
                  <a:srgbClr val="E8E8E8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E8E8E8"/>
                </a:solidFill>
                <a:latin typeface="Calibri"/>
                <a:cs typeface="Calibri"/>
              </a:rPr>
              <a:t>–</a:t>
            </a:r>
            <a:r>
              <a:rPr sz="1200" spc="-5" dirty="0">
                <a:solidFill>
                  <a:srgbClr val="E8E8E8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E8E8E8"/>
                </a:solidFill>
                <a:latin typeface="Calibri"/>
                <a:cs typeface="Calibri"/>
              </a:rPr>
              <a:t>Faculty</a:t>
            </a:r>
            <a:r>
              <a:rPr sz="1200" spc="-30" dirty="0">
                <a:solidFill>
                  <a:srgbClr val="E8E8E8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E8E8E8"/>
                </a:solidFill>
                <a:latin typeface="Calibri"/>
                <a:cs typeface="Calibri"/>
              </a:rPr>
              <a:t>of</a:t>
            </a:r>
            <a:r>
              <a:rPr sz="1200" spc="-5" dirty="0">
                <a:solidFill>
                  <a:srgbClr val="E8E8E8"/>
                </a:solidFill>
                <a:latin typeface="Calibri"/>
                <a:cs typeface="Calibri"/>
              </a:rPr>
              <a:t> Computer</a:t>
            </a:r>
            <a:r>
              <a:rPr sz="1200" spc="-40" dirty="0">
                <a:solidFill>
                  <a:srgbClr val="E8E8E8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E8E8E8"/>
                </a:solidFill>
                <a:latin typeface="Calibri"/>
                <a:cs typeface="Calibri"/>
              </a:rPr>
              <a:t>and</a:t>
            </a:r>
            <a:r>
              <a:rPr sz="1200" spc="-15" dirty="0">
                <a:solidFill>
                  <a:srgbClr val="E8E8E8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E8E8E8"/>
                </a:solidFill>
                <a:latin typeface="Calibri"/>
                <a:cs typeface="Calibri"/>
              </a:rPr>
              <a:t>Information</a:t>
            </a:r>
            <a:r>
              <a:rPr sz="1200" spc="-30" dirty="0">
                <a:solidFill>
                  <a:srgbClr val="E8E8E8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E8E8E8"/>
                </a:solidFill>
                <a:latin typeface="Calibri"/>
                <a:cs typeface="Calibri"/>
              </a:rPr>
              <a:t>Science</a:t>
            </a:r>
            <a:r>
              <a:rPr sz="1200" spc="5" dirty="0">
                <a:solidFill>
                  <a:srgbClr val="E8E8E8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E8E8E8"/>
                </a:solidFill>
                <a:latin typeface="Calibri"/>
                <a:cs typeface="Calibri"/>
              </a:rPr>
              <a:t>-</a:t>
            </a:r>
            <a:r>
              <a:rPr sz="1200" spc="-5" dirty="0">
                <a:solidFill>
                  <a:srgbClr val="E8E8E8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E8E8E8"/>
                </a:solidFill>
                <a:latin typeface="Calibri"/>
                <a:cs typeface="Calibri"/>
              </a:rPr>
              <a:t>Ain</a:t>
            </a:r>
            <a:r>
              <a:rPr sz="1200" spc="-5" dirty="0">
                <a:solidFill>
                  <a:srgbClr val="E8E8E8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E8E8E8"/>
                </a:solidFill>
                <a:latin typeface="Calibri"/>
                <a:cs typeface="Calibri"/>
              </a:rPr>
              <a:t>Shams</a:t>
            </a:r>
            <a:r>
              <a:rPr sz="1200" spc="-15" dirty="0">
                <a:solidFill>
                  <a:srgbClr val="E8E8E8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E8E8E8"/>
                </a:solidFill>
                <a:latin typeface="Calibri"/>
                <a:cs typeface="Calibri"/>
              </a:rPr>
              <a:t>University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12776" y="1997963"/>
            <a:ext cx="5169535" cy="1684020"/>
            <a:chOff x="112776" y="1997963"/>
            <a:chExt cx="5169535" cy="168402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5824" y="1997963"/>
              <a:ext cx="5158740" cy="40843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2776" y="2438399"/>
              <a:ext cx="5169407" cy="1243583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97648" y="1938346"/>
            <a:ext cx="5012055" cy="1685925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R="8255" algn="ctr">
              <a:lnSpc>
                <a:spcPct val="100000"/>
              </a:lnSpc>
              <a:spcBef>
                <a:spcPts val="755"/>
              </a:spcBef>
            </a:pPr>
            <a:r>
              <a:rPr sz="2400" b="1" spc="-15" dirty="0">
                <a:solidFill>
                  <a:srgbClr val="FFFFFF"/>
                </a:solidFill>
                <a:latin typeface="Calibri"/>
                <a:cs typeface="Calibri"/>
              </a:rPr>
              <a:t>Abstract</a:t>
            </a:r>
            <a:endParaRPr sz="2400" dirty="0">
              <a:latin typeface="Calibri"/>
              <a:cs typeface="Calibri"/>
            </a:endParaRPr>
          </a:p>
          <a:p>
            <a:pPr marL="12700" marR="5080" algn="just">
              <a:lnSpc>
                <a:spcPct val="111100"/>
              </a:lnSpc>
              <a:spcBef>
                <a:spcPts val="200"/>
              </a:spcBef>
            </a:pPr>
            <a:r>
              <a:rPr sz="1400" spc="-5" dirty="0">
                <a:latin typeface="Times New Roman"/>
                <a:cs typeface="Times New Roman"/>
              </a:rPr>
              <a:t>This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project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aims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to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create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</a:t>
            </a:r>
            <a:r>
              <a:rPr sz="1400" spc="-6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model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capable</a:t>
            </a:r>
            <a:r>
              <a:rPr sz="1400" spc="-7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of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modifying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images</a:t>
            </a:r>
            <a:r>
              <a:rPr sz="1400" spc="-6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based </a:t>
            </a:r>
            <a:r>
              <a:rPr sz="1400" spc="-3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on </a:t>
            </a:r>
            <a:r>
              <a:rPr sz="1400" spc="-5" dirty="0">
                <a:latin typeface="Times New Roman"/>
                <a:cs typeface="Times New Roman"/>
              </a:rPr>
              <a:t>textual </a:t>
            </a:r>
            <a:r>
              <a:rPr sz="1400" dirty="0">
                <a:latin typeface="Times New Roman"/>
                <a:cs typeface="Times New Roman"/>
              </a:rPr>
              <a:t>input. </a:t>
            </a:r>
            <a:r>
              <a:rPr sz="1400" spc="-5" dirty="0">
                <a:latin typeface="Times New Roman"/>
                <a:cs typeface="Times New Roman"/>
              </a:rPr>
              <a:t>Users </a:t>
            </a:r>
            <a:r>
              <a:rPr sz="1400" dirty="0">
                <a:latin typeface="Times New Roman"/>
                <a:cs typeface="Times New Roman"/>
              </a:rPr>
              <a:t>can </a:t>
            </a:r>
            <a:r>
              <a:rPr sz="1400" spc="-5" dirty="0">
                <a:latin typeface="Times New Roman"/>
                <a:cs typeface="Times New Roman"/>
              </a:rPr>
              <a:t>upload an image and </a:t>
            </a:r>
            <a:r>
              <a:rPr sz="1400" dirty="0">
                <a:latin typeface="Times New Roman"/>
                <a:cs typeface="Times New Roman"/>
              </a:rPr>
              <a:t>provide </a:t>
            </a:r>
            <a:r>
              <a:rPr sz="1400" spc="-5" dirty="0">
                <a:latin typeface="Times New Roman"/>
                <a:cs typeface="Times New Roman"/>
              </a:rPr>
              <a:t>text-based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instructions</a:t>
            </a:r>
            <a:r>
              <a:rPr sz="1400" dirty="0">
                <a:latin typeface="Times New Roman"/>
                <a:cs typeface="Times New Roman"/>
              </a:rPr>
              <a:t> for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desired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changes.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</a:t>
            </a:r>
            <a:r>
              <a:rPr sz="1400" dirty="0">
                <a:latin typeface="Times New Roman"/>
                <a:cs typeface="Times New Roman"/>
              </a:rPr>
              <a:t> system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interprets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these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instructions and updates the </a:t>
            </a:r>
            <a:r>
              <a:rPr sz="1400" dirty="0">
                <a:latin typeface="Times New Roman"/>
                <a:cs typeface="Times New Roman"/>
              </a:rPr>
              <a:t>image </a:t>
            </a:r>
            <a:r>
              <a:rPr sz="1400" spc="-10" dirty="0">
                <a:latin typeface="Times New Roman"/>
                <a:cs typeface="Times New Roman"/>
              </a:rPr>
              <a:t>accordingly, </a:t>
            </a:r>
            <a:r>
              <a:rPr sz="1400" spc="-5" dirty="0">
                <a:latin typeface="Times New Roman"/>
                <a:cs typeface="Times New Roman"/>
              </a:rPr>
              <a:t>ensuring high visual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quality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is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preserved.</a:t>
            </a:r>
            <a:endParaRPr sz="1400" dirty="0">
              <a:latin typeface="Times New Roman"/>
              <a:cs typeface="Times New Roman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8288" y="3703319"/>
            <a:ext cx="5321935" cy="2402205"/>
            <a:chOff x="18288" y="3703319"/>
            <a:chExt cx="5321935" cy="2402205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2964" y="3703319"/>
              <a:ext cx="5158739" cy="408432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288" y="4142231"/>
              <a:ext cx="5321807" cy="1962911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173269" y="3643755"/>
            <a:ext cx="5012690" cy="2395855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R="7620" algn="ctr">
              <a:lnSpc>
                <a:spcPct val="100000"/>
              </a:lnSpc>
              <a:spcBef>
                <a:spcPts val="755"/>
              </a:spcBef>
            </a:pPr>
            <a:r>
              <a:rPr sz="2400" b="1" spc="-10" dirty="0">
                <a:solidFill>
                  <a:srgbClr val="FFFFFF"/>
                </a:solidFill>
                <a:latin typeface="Calibri"/>
                <a:cs typeface="Calibri"/>
              </a:rPr>
              <a:t>Introduction</a:t>
            </a:r>
            <a:endParaRPr sz="2400" dirty="0">
              <a:latin typeface="Calibri"/>
              <a:cs typeface="Calibri"/>
            </a:endParaRPr>
          </a:p>
          <a:p>
            <a:pPr marL="12700" marR="5080" algn="just">
              <a:lnSpc>
                <a:spcPct val="111000"/>
              </a:lnSpc>
              <a:spcBef>
                <a:spcPts val="204"/>
              </a:spcBef>
            </a:pPr>
            <a:r>
              <a:rPr sz="1400" spc="-5" dirty="0">
                <a:latin typeface="Times New Roman"/>
                <a:cs typeface="Times New Roman"/>
              </a:rPr>
              <a:t>This project focuses </a:t>
            </a:r>
            <a:r>
              <a:rPr sz="1400" dirty="0">
                <a:latin typeface="Times New Roman"/>
                <a:cs typeface="Times New Roman"/>
              </a:rPr>
              <a:t>on the </a:t>
            </a:r>
            <a:r>
              <a:rPr sz="1400" spc="-5" dirty="0">
                <a:latin typeface="Times New Roman"/>
                <a:cs typeface="Times New Roman"/>
              </a:rPr>
              <a:t>product domain </a:t>
            </a:r>
            <a:r>
              <a:rPr sz="1400" spc="-10" dirty="0">
                <a:latin typeface="Times New Roman"/>
                <a:cs typeface="Times New Roman"/>
              </a:rPr>
              <a:t>to </a:t>
            </a:r>
            <a:r>
              <a:rPr sz="1400" spc="-5" dirty="0">
                <a:latin typeface="Times New Roman"/>
                <a:cs typeface="Times New Roman"/>
              </a:rPr>
              <a:t>enhance accuracy </a:t>
            </a:r>
            <a:r>
              <a:rPr sz="1400" spc="-10" dirty="0">
                <a:latin typeface="Times New Roman"/>
                <a:cs typeface="Times New Roman"/>
              </a:rPr>
              <a:t>and </a:t>
            </a:r>
            <a:r>
              <a:rPr sz="1400" spc="-5" dirty="0">
                <a:latin typeface="Times New Roman"/>
                <a:cs typeface="Times New Roman"/>
              </a:rPr>
              <a:t> quality </a:t>
            </a:r>
            <a:r>
              <a:rPr sz="1400" spc="-10" dirty="0">
                <a:latin typeface="Times New Roman"/>
                <a:cs typeface="Times New Roman"/>
              </a:rPr>
              <a:t>in </a:t>
            </a:r>
            <a:r>
              <a:rPr sz="1400" spc="-5" dirty="0">
                <a:latin typeface="Times New Roman"/>
                <a:cs typeface="Times New Roman"/>
              </a:rPr>
              <a:t>generating </a:t>
            </a:r>
            <a:r>
              <a:rPr sz="1400" dirty="0">
                <a:latin typeface="Times New Roman"/>
                <a:cs typeface="Times New Roman"/>
              </a:rPr>
              <a:t>images </a:t>
            </a:r>
            <a:r>
              <a:rPr sz="1400" spc="-5" dirty="0">
                <a:latin typeface="Times New Roman"/>
                <a:cs typeface="Times New Roman"/>
              </a:rPr>
              <a:t>based </a:t>
            </a:r>
            <a:r>
              <a:rPr sz="1400" dirty="0">
                <a:latin typeface="Times New Roman"/>
                <a:cs typeface="Times New Roman"/>
              </a:rPr>
              <a:t>on </a:t>
            </a:r>
            <a:r>
              <a:rPr sz="1400" spc="-5" dirty="0">
                <a:latin typeface="Times New Roman"/>
                <a:cs typeface="Times New Roman"/>
              </a:rPr>
              <a:t>text </a:t>
            </a:r>
            <a:r>
              <a:rPr sz="1400" dirty="0">
                <a:latin typeface="Times New Roman"/>
                <a:cs typeface="Times New Roman"/>
              </a:rPr>
              <a:t>input. </a:t>
            </a:r>
            <a:r>
              <a:rPr sz="1400" spc="-5" dirty="0">
                <a:latin typeface="Times New Roman"/>
                <a:cs typeface="Times New Roman"/>
              </a:rPr>
              <a:t>By developing </a:t>
            </a:r>
            <a:r>
              <a:rPr sz="1400" dirty="0">
                <a:latin typeface="Times New Roman"/>
                <a:cs typeface="Times New Roman"/>
              </a:rPr>
              <a:t>a 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specialized system for product-based Image-to-Image generation, we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address the </a:t>
            </a:r>
            <a:r>
              <a:rPr sz="1400" dirty="0">
                <a:latin typeface="Times New Roman"/>
                <a:cs typeface="Times New Roman"/>
              </a:rPr>
              <a:t>lack of domain </a:t>
            </a:r>
            <a:r>
              <a:rPr sz="1400" spc="-5" dirty="0">
                <a:latin typeface="Times New Roman"/>
                <a:cs typeface="Times New Roman"/>
              </a:rPr>
              <a:t>specificity and </a:t>
            </a:r>
            <a:r>
              <a:rPr sz="1400" dirty="0">
                <a:latin typeface="Times New Roman"/>
                <a:cs typeface="Times New Roman"/>
              </a:rPr>
              <a:t>the </a:t>
            </a:r>
            <a:r>
              <a:rPr sz="1400" spc="-5" dirty="0">
                <a:latin typeface="Times New Roman"/>
                <a:cs typeface="Times New Roman"/>
              </a:rPr>
              <a:t>absence </a:t>
            </a:r>
            <a:r>
              <a:rPr sz="1400" spc="5" dirty="0">
                <a:latin typeface="Times New Roman"/>
                <a:cs typeface="Times New Roman"/>
              </a:rPr>
              <a:t>of </a:t>
            </a:r>
            <a:r>
              <a:rPr sz="1400" spc="-5" dirty="0">
                <a:latin typeface="Times New Roman"/>
                <a:cs typeface="Times New Roman"/>
              </a:rPr>
              <a:t>tailored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datasets.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Our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approach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aims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to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automate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image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generation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process, </a:t>
            </a:r>
            <a:r>
              <a:rPr sz="1400" spc="-34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reducing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manual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effort</a:t>
            </a:r>
            <a:r>
              <a:rPr sz="1400" spc="-5" dirty="0">
                <a:latin typeface="Times New Roman"/>
                <a:cs typeface="Times New Roman"/>
              </a:rPr>
              <a:t> and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ensuring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high-quality,</a:t>
            </a:r>
            <a:r>
              <a:rPr sz="1400" spc="3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contextually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relevant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outputs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for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e-commerce,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marketing,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and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inventory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management.</a:t>
            </a:r>
            <a:endParaRPr sz="1400" dirty="0">
              <a:latin typeface="Times New Roman"/>
              <a:cs typeface="Times New Roman"/>
            </a:endParaRPr>
          </a:p>
        </p:txBody>
      </p:sp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8204" y="6140196"/>
            <a:ext cx="5158740" cy="406907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2107202" y="6164098"/>
            <a:ext cx="11595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10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2400" b="1" spc="-3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400" b="1" spc="-2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400" b="1" spc="5" dirty="0">
                <a:solidFill>
                  <a:srgbClr val="FFFFFF"/>
                </a:solidFill>
                <a:latin typeface="Calibri"/>
                <a:cs typeface="Calibri"/>
              </a:rPr>
              <a:t>ho</a:t>
            </a:r>
            <a:r>
              <a:rPr sz="2400" b="1" spc="-2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13" name="object 1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9728" y="6580631"/>
            <a:ext cx="5123687" cy="4370832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108204" y="6562344"/>
            <a:ext cx="5113020" cy="358140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9525" rIns="0" bIns="0" rtlCol="0">
            <a:spAutoFit/>
          </a:bodyPr>
          <a:lstStyle/>
          <a:p>
            <a:pPr marL="92710" algn="just">
              <a:lnSpc>
                <a:spcPct val="100000"/>
              </a:lnSpc>
              <a:spcBef>
                <a:spcPts val="75"/>
              </a:spcBef>
            </a:pPr>
            <a:r>
              <a:rPr sz="1400" spc="-5" dirty="0">
                <a:latin typeface="Times New Roman"/>
                <a:cs typeface="Times New Roman"/>
              </a:rPr>
              <a:t>In</a:t>
            </a:r>
            <a:r>
              <a:rPr sz="1400" spc="25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our</a:t>
            </a:r>
            <a:r>
              <a:rPr sz="1400" spc="254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application,</a:t>
            </a:r>
            <a:r>
              <a:rPr sz="1400" spc="229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following</a:t>
            </a:r>
            <a:r>
              <a:rPr sz="1400" spc="24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InstructPix2Pix</a:t>
            </a:r>
            <a:r>
              <a:rPr sz="1400" spc="27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[1],</a:t>
            </a:r>
            <a:r>
              <a:rPr sz="1400" spc="24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instruction-based</a:t>
            </a:r>
            <a:endParaRPr sz="1400" dirty="0">
              <a:latin typeface="Times New Roman"/>
              <a:cs typeface="Times New Roman"/>
            </a:endParaRPr>
          </a:p>
          <a:p>
            <a:pPr marL="92710" marR="72390" algn="just">
              <a:lnSpc>
                <a:spcPct val="110700"/>
              </a:lnSpc>
            </a:pPr>
            <a:r>
              <a:rPr sz="1400" dirty="0">
                <a:latin typeface="Times New Roman"/>
                <a:cs typeface="Times New Roman"/>
              </a:rPr>
              <a:t>image </a:t>
            </a:r>
            <a:r>
              <a:rPr sz="1400" spc="-5" dirty="0">
                <a:latin typeface="Times New Roman"/>
                <a:cs typeface="Times New Roman"/>
              </a:rPr>
              <a:t>editing </a:t>
            </a:r>
            <a:r>
              <a:rPr sz="1400" dirty="0">
                <a:latin typeface="Times New Roman"/>
                <a:cs typeface="Times New Roman"/>
              </a:rPr>
              <a:t>is </a:t>
            </a:r>
            <a:r>
              <a:rPr sz="1400" spc="-5" dirty="0">
                <a:latin typeface="Times New Roman"/>
                <a:cs typeface="Times New Roman"/>
              </a:rPr>
              <a:t>approached as </a:t>
            </a:r>
            <a:r>
              <a:rPr sz="1400" dirty="0">
                <a:latin typeface="Times New Roman"/>
                <a:cs typeface="Times New Roman"/>
              </a:rPr>
              <a:t>a </a:t>
            </a:r>
            <a:r>
              <a:rPr sz="1400" spc="-5" dirty="0">
                <a:latin typeface="Times New Roman"/>
                <a:cs typeface="Times New Roman"/>
              </a:rPr>
              <a:t>supervised learning challenge. </a:t>
            </a:r>
            <a:r>
              <a:rPr sz="1400" dirty="0">
                <a:latin typeface="Times New Roman"/>
                <a:cs typeface="Times New Roman"/>
              </a:rPr>
              <a:t>The 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model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was pretrained </a:t>
            </a:r>
            <a:r>
              <a:rPr sz="1400" dirty="0">
                <a:latin typeface="Times New Roman"/>
                <a:cs typeface="Times New Roman"/>
              </a:rPr>
              <a:t>on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synthetic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images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(AI-generated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images),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</a:t>
            </a:r>
            <a:endParaRPr sz="1400" dirty="0">
              <a:latin typeface="Times New Roman"/>
              <a:cs typeface="Times New Roman"/>
            </a:endParaRPr>
          </a:p>
          <a:p>
            <a:pPr marL="92710" marR="70485" algn="just">
              <a:lnSpc>
                <a:spcPct val="111000"/>
              </a:lnSpc>
              <a:spcBef>
                <a:spcPts val="5"/>
              </a:spcBef>
            </a:pPr>
            <a:r>
              <a:rPr sz="1400" spc="-5" dirty="0">
                <a:latin typeface="Times New Roman"/>
                <a:cs typeface="Times New Roman"/>
              </a:rPr>
              <a:t>model demonstrates </a:t>
            </a:r>
            <a:r>
              <a:rPr sz="1400" dirty="0">
                <a:latin typeface="Times New Roman"/>
                <a:cs typeface="Times New Roman"/>
              </a:rPr>
              <a:t>the </a:t>
            </a:r>
            <a:r>
              <a:rPr sz="1400" spc="-5" dirty="0">
                <a:latin typeface="Times New Roman"/>
                <a:cs typeface="Times New Roman"/>
              </a:rPr>
              <a:t>ability </a:t>
            </a:r>
            <a:r>
              <a:rPr sz="1400" dirty="0">
                <a:latin typeface="Times New Roman"/>
                <a:cs typeface="Times New Roman"/>
              </a:rPr>
              <a:t>to </a:t>
            </a:r>
            <a:r>
              <a:rPr sz="1400" spc="-5" dirty="0">
                <a:latin typeface="Times New Roman"/>
                <a:cs typeface="Times New Roman"/>
              </a:rPr>
              <a:t>effectively edit real images. </a:t>
            </a:r>
            <a:r>
              <a:rPr sz="1400" dirty="0">
                <a:latin typeface="Times New Roman"/>
                <a:cs typeface="Times New Roman"/>
              </a:rPr>
              <a:t>This 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method </a:t>
            </a:r>
            <a:r>
              <a:rPr sz="1400" spc="-5" dirty="0">
                <a:latin typeface="Times New Roman"/>
                <a:cs typeface="Times New Roman"/>
              </a:rPr>
              <a:t>utilizes </a:t>
            </a:r>
            <a:r>
              <a:rPr sz="1400" dirty="0">
                <a:latin typeface="Times New Roman"/>
                <a:cs typeface="Times New Roman"/>
              </a:rPr>
              <a:t>a </a:t>
            </a:r>
            <a:r>
              <a:rPr sz="1400" spc="-5" dirty="0">
                <a:latin typeface="Times New Roman"/>
                <a:cs typeface="Times New Roman"/>
              </a:rPr>
              <a:t>conditional diffusion model pretrained for editing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images </a:t>
            </a:r>
            <a:r>
              <a:rPr sz="1400" dirty="0">
                <a:latin typeface="Times New Roman"/>
                <a:cs typeface="Times New Roman"/>
              </a:rPr>
              <a:t>based on </a:t>
            </a:r>
            <a:r>
              <a:rPr sz="1400" spc="-5" dirty="0">
                <a:latin typeface="Times New Roman"/>
                <a:cs typeface="Times New Roman"/>
              </a:rPr>
              <a:t>textual instructions. Inspired </a:t>
            </a:r>
            <a:r>
              <a:rPr sz="1400" dirty="0">
                <a:latin typeface="Times New Roman"/>
                <a:cs typeface="Times New Roman"/>
              </a:rPr>
              <a:t>by </a:t>
            </a:r>
            <a:r>
              <a:rPr sz="1400" spc="-5" dirty="0">
                <a:latin typeface="Times New Roman"/>
                <a:cs typeface="Times New Roman"/>
              </a:rPr>
              <a:t>Stable Diffusion, </a:t>
            </a:r>
            <a:r>
              <a:rPr sz="1400" dirty="0">
                <a:latin typeface="Times New Roman"/>
                <a:cs typeface="Times New Roman"/>
              </a:rPr>
              <a:t>a 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comprehensive text-to-image model, this approach leverages latent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diffusion. This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technique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enhances diffusion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models</a:t>
            </a:r>
            <a:r>
              <a:rPr sz="1400" dirty="0">
                <a:latin typeface="Times New Roman"/>
                <a:cs typeface="Times New Roman"/>
              </a:rPr>
              <a:t> by </a:t>
            </a:r>
            <a:r>
              <a:rPr sz="1400" spc="-5" dirty="0">
                <a:latin typeface="Times New Roman"/>
                <a:cs typeface="Times New Roman"/>
              </a:rPr>
              <a:t>operating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within</a:t>
            </a:r>
            <a:r>
              <a:rPr sz="1400" dirty="0">
                <a:latin typeface="Times New Roman"/>
                <a:cs typeface="Times New Roman"/>
              </a:rPr>
              <a:t> the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latent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space</a:t>
            </a:r>
            <a:r>
              <a:rPr sz="1400" dirty="0">
                <a:latin typeface="Times New Roman"/>
                <a:cs typeface="Times New Roman"/>
              </a:rPr>
              <a:t> of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pretrained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variational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autoencoder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equipped</a:t>
            </a:r>
            <a:r>
              <a:rPr sz="1400" dirty="0">
                <a:latin typeface="Times New Roman"/>
                <a:cs typeface="Times New Roman"/>
              </a:rPr>
              <a:t> with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both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encoder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and</a:t>
            </a:r>
            <a:r>
              <a:rPr sz="1400" spc="-5" dirty="0">
                <a:latin typeface="Times New Roman"/>
                <a:cs typeface="Times New Roman"/>
              </a:rPr>
              <a:t> decoder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components,</a:t>
            </a:r>
            <a:r>
              <a:rPr sz="1400" dirty="0">
                <a:latin typeface="Times New Roman"/>
                <a:cs typeface="Times New Roman"/>
              </a:rPr>
              <a:t> thereby 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optimizing </a:t>
            </a:r>
            <a:r>
              <a:rPr sz="1400" spc="-10" dirty="0">
                <a:latin typeface="Times New Roman"/>
                <a:cs typeface="Times New Roman"/>
              </a:rPr>
              <a:t>efficiency </a:t>
            </a:r>
            <a:r>
              <a:rPr sz="1400" spc="-5" dirty="0">
                <a:latin typeface="Times New Roman"/>
                <a:cs typeface="Times New Roman"/>
              </a:rPr>
              <a:t>and </a:t>
            </a:r>
            <a:r>
              <a:rPr sz="1400" dirty="0">
                <a:latin typeface="Times New Roman"/>
                <a:cs typeface="Times New Roman"/>
              </a:rPr>
              <a:t>image </a:t>
            </a:r>
            <a:r>
              <a:rPr sz="1400" spc="-15" dirty="0">
                <a:latin typeface="Times New Roman"/>
                <a:cs typeface="Times New Roman"/>
              </a:rPr>
              <a:t>quality. </a:t>
            </a:r>
            <a:r>
              <a:rPr sz="1400" spc="-10" dirty="0">
                <a:latin typeface="Times New Roman"/>
                <a:cs typeface="Times New Roman"/>
              </a:rPr>
              <a:t>Additionally, </a:t>
            </a:r>
            <a:r>
              <a:rPr sz="1400" spc="-5" dirty="0">
                <a:latin typeface="Times New Roman"/>
                <a:cs typeface="Times New Roman"/>
              </a:rPr>
              <a:t>we created </a:t>
            </a:r>
            <a:r>
              <a:rPr sz="1400" dirty="0">
                <a:latin typeface="Times New Roman"/>
                <a:cs typeface="Times New Roman"/>
              </a:rPr>
              <a:t>a 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domain-specific dataset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addressing </a:t>
            </a:r>
            <a:r>
              <a:rPr sz="1400" dirty="0">
                <a:latin typeface="Times New Roman"/>
                <a:cs typeface="Times New Roman"/>
              </a:rPr>
              <a:t>a </a:t>
            </a:r>
            <a:r>
              <a:rPr sz="1400" spc="-5" dirty="0">
                <a:latin typeface="Times New Roman"/>
                <a:cs typeface="Times New Roman"/>
              </a:rPr>
              <a:t>need </a:t>
            </a:r>
            <a:r>
              <a:rPr sz="1400" dirty="0">
                <a:latin typeface="Times New Roman"/>
                <a:cs typeface="Times New Roman"/>
              </a:rPr>
              <a:t>in the </a:t>
            </a:r>
            <a:r>
              <a:rPr sz="1400" spc="-15" dirty="0">
                <a:latin typeface="Times New Roman"/>
                <a:cs typeface="Times New Roman"/>
              </a:rPr>
              <a:t>Image-To-Image 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translation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domain.</a:t>
            </a:r>
          </a:p>
          <a:p>
            <a:pPr marL="92710" marR="71120" algn="just">
              <a:lnSpc>
                <a:spcPct val="110700"/>
              </a:lnSpc>
              <a:spcBef>
                <a:spcPts val="15"/>
              </a:spcBef>
            </a:pPr>
            <a:r>
              <a:rPr sz="1400" dirty="0">
                <a:latin typeface="Times New Roman"/>
                <a:cs typeface="Times New Roman"/>
              </a:rPr>
              <a:t>Our </a:t>
            </a:r>
            <a:r>
              <a:rPr sz="1400" spc="-5" dirty="0">
                <a:latin typeface="Times New Roman"/>
                <a:cs typeface="Times New Roman"/>
              </a:rPr>
              <a:t>framework consists </a:t>
            </a:r>
            <a:r>
              <a:rPr sz="1400" spc="5" dirty="0">
                <a:latin typeface="Times New Roman"/>
                <a:cs typeface="Times New Roman"/>
              </a:rPr>
              <a:t>of </a:t>
            </a:r>
            <a:r>
              <a:rPr sz="1400" dirty="0">
                <a:latin typeface="Times New Roman"/>
                <a:cs typeface="Times New Roman"/>
              </a:rPr>
              <a:t>3 </a:t>
            </a:r>
            <a:r>
              <a:rPr sz="1400" spc="-5" dirty="0">
                <a:latin typeface="Times New Roman"/>
                <a:cs typeface="Times New Roman"/>
              </a:rPr>
              <a:t>layers: Presentation </a:t>
            </a:r>
            <a:r>
              <a:rPr sz="1400" spc="-15" dirty="0">
                <a:latin typeface="Times New Roman"/>
                <a:cs typeface="Times New Roman"/>
              </a:rPr>
              <a:t>Layer, </a:t>
            </a:r>
            <a:r>
              <a:rPr sz="1400" spc="-5" dirty="0">
                <a:latin typeface="Times New Roman"/>
                <a:cs typeface="Times New Roman"/>
              </a:rPr>
              <a:t>Logic </a:t>
            </a:r>
            <a:r>
              <a:rPr sz="1400" spc="-15" dirty="0">
                <a:latin typeface="Times New Roman"/>
                <a:cs typeface="Times New Roman"/>
              </a:rPr>
              <a:t>Layer,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Data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Layer.</a:t>
            </a:r>
            <a:endParaRPr sz="1400" dirty="0">
              <a:latin typeface="Times New Roman"/>
              <a:cs typeface="Times New Roman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24383" y="10195559"/>
            <a:ext cx="5325110" cy="4861560"/>
            <a:chOff x="24383" y="10195559"/>
            <a:chExt cx="5325110" cy="4861560"/>
          </a:xfrm>
        </p:grpSpPr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9060" y="10195559"/>
              <a:ext cx="5158740" cy="544067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4383" y="10750295"/>
              <a:ext cx="5324855" cy="4306823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180844" y="10219318"/>
            <a:ext cx="5012055" cy="245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66825">
              <a:lnSpc>
                <a:spcPct val="100000"/>
              </a:lnSpc>
              <a:spcBef>
                <a:spcPts val="100"/>
              </a:spcBef>
            </a:pPr>
            <a:r>
              <a:rPr sz="2400" b="1" spc="-15" dirty="0">
                <a:solidFill>
                  <a:srgbClr val="FFFFFF"/>
                </a:solidFill>
                <a:latin typeface="Calibri"/>
                <a:cs typeface="Calibri"/>
              </a:rPr>
              <a:t>Dataset</a:t>
            </a:r>
            <a:r>
              <a:rPr sz="2400" b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FFFFFF"/>
                </a:solidFill>
                <a:latin typeface="Calibri"/>
                <a:cs typeface="Calibri"/>
              </a:rPr>
              <a:t>Generation</a:t>
            </a:r>
            <a:endParaRPr sz="2400" dirty="0">
              <a:latin typeface="Calibri"/>
              <a:cs typeface="Calibri"/>
            </a:endParaRPr>
          </a:p>
          <a:p>
            <a:pPr marL="12700" marR="5080" algn="just">
              <a:lnSpc>
                <a:spcPct val="111000"/>
              </a:lnSpc>
              <a:spcBef>
                <a:spcPts val="1105"/>
              </a:spcBef>
            </a:pPr>
            <a:r>
              <a:rPr sz="1400" dirty="0">
                <a:latin typeface="Times New Roman"/>
                <a:cs typeface="Times New Roman"/>
              </a:rPr>
              <a:t>Our </a:t>
            </a:r>
            <a:r>
              <a:rPr sz="1400" spc="-5" dirty="0">
                <a:latin typeface="Times New Roman"/>
                <a:cs typeface="Times New Roman"/>
              </a:rPr>
              <a:t>project focuses </a:t>
            </a:r>
            <a:r>
              <a:rPr sz="1400" dirty="0">
                <a:latin typeface="Times New Roman"/>
                <a:cs typeface="Times New Roman"/>
              </a:rPr>
              <a:t>on </a:t>
            </a:r>
            <a:r>
              <a:rPr sz="1400" spc="-5" dirty="0">
                <a:latin typeface="Times New Roman"/>
                <a:cs typeface="Times New Roman"/>
              </a:rPr>
              <a:t>creating </a:t>
            </a:r>
            <a:r>
              <a:rPr sz="1400" dirty="0">
                <a:latin typeface="Times New Roman"/>
                <a:cs typeface="Times New Roman"/>
              </a:rPr>
              <a:t>a </a:t>
            </a:r>
            <a:r>
              <a:rPr sz="1400" spc="-5" dirty="0">
                <a:latin typeface="Times New Roman"/>
                <a:cs typeface="Times New Roman"/>
              </a:rPr>
              <a:t>domain-specific dataset for products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to </a:t>
            </a:r>
            <a:r>
              <a:rPr sz="1400" spc="-5" dirty="0">
                <a:latin typeface="Times New Roman"/>
                <a:cs typeface="Times New Roman"/>
              </a:rPr>
              <a:t>address </a:t>
            </a:r>
            <a:r>
              <a:rPr sz="1400" dirty="0">
                <a:latin typeface="Times New Roman"/>
                <a:cs typeface="Times New Roman"/>
              </a:rPr>
              <a:t>the </a:t>
            </a:r>
            <a:r>
              <a:rPr sz="1400" spc="-5" dirty="0">
                <a:latin typeface="Times New Roman"/>
                <a:cs typeface="Times New Roman"/>
              </a:rPr>
              <a:t>scarcity </a:t>
            </a:r>
            <a:r>
              <a:rPr sz="1400" dirty="0">
                <a:latin typeface="Times New Roman"/>
                <a:cs typeface="Times New Roman"/>
              </a:rPr>
              <a:t>in the </a:t>
            </a:r>
            <a:r>
              <a:rPr sz="1400" spc="-15" dirty="0">
                <a:latin typeface="Times New Roman"/>
                <a:cs typeface="Times New Roman"/>
              </a:rPr>
              <a:t>Text-driven </a:t>
            </a:r>
            <a:r>
              <a:rPr sz="1400" spc="-10" dirty="0">
                <a:latin typeface="Times New Roman"/>
                <a:cs typeface="Times New Roman"/>
              </a:rPr>
              <a:t>Image-To-Image </a:t>
            </a:r>
            <a:r>
              <a:rPr sz="1400" spc="-5" dirty="0">
                <a:latin typeface="Times New Roman"/>
                <a:cs typeface="Times New Roman"/>
              </a:rPr>
              <a:t>field. </a:t>
            </a:r>
            <a:r>
              <a:rPr sz="1400" dirty="0">
                <a:latin typeface="Times New Roman"/>
                <a:cs typeface="Times New Roman"/>
              </a:rPr>
              <a:t>The 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dataset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generation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involves</a:t>
            </a:r>
            <a:r>
              <a:rPr sz="1400" dirty="0">
                <a:latin typeface="Times New Roman"/>
                <a:cs typeface="Times New Roman"/>
              </a:rPr>
              <a:t> two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main</a:t>
            </a:r>
            <a:r>
              <a:rPr sz="1400" spc="-5" dirty="0">
                <a:latin typeface="Times New Roman"/>
                <a:cs typeface="Times New Roman"/>
              </a:rPr>
              <a:t> processes: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textual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data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generation and image </a:t>
            </a:r>
            <a:r>
              <a:rPr sz="1400" dirty="0">
                <a:latin typeface="Times New Roman"/>
                <a:cs typeface="Times New Roman"/>
              </a:rPr>
              <a:t>data </a:t>
            </a:r>
            <a:r>
              <a:rPr sz="1400" spc="-5" dirty="0">
                <a:latin typeface="Times New Roman"/>
                <a:cs typeface="Times New Roman"/>
              </a:rPr>
              <a:t>generation. </a:t>
            </a:r>
            <a:r>
              <a:rPr sz="1400" spc="-20" dirty="0">
                <a:latin typeface="Times New Roman"/>
                <a:cs typeface="Times New Roman"/>
              </a:rPr>
              <a:t>Textual </a:t>
            </a:r>
            <a:r>
              <a:rPr sz="1400" dirty="0">
                <a:latin typeface="Times New Roman"/>
                <a:cs typeface="Times New Roman"/>
              </a:rPr>
              <a:t>data is </a:t>
            </a:r>
            <a:r>
              <a:rPr sz="1400" spc="-5" dirty="0">
                <a:latin typeface="Times New Roman"/>
                <a:cs typeface="Times New Roman"/>
              </a:rPr>
              <a:t>gathered </a:t>
            </a:r>
            <a:r>
              <a:rPr sz="1400" spc="-10" dirty="0">
                <a:latin typeface="Times New Roman"/>
                <a:cs typeface="Times New Roman"/>
              </a:rPr>
              <a:t>by </a:t>
            </a:r>
            <a:r>
              <a:rPr sz="1400" spc="-5" dirty="0">
                <a:latin typeface="Times New Roman"/>
                <a:cs typeface="Times New Roman"/>
              </a:rPr>
              <a:t> scraping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product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descriptions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from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Unsplash.com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and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applying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various editing </a:t>
            </a:r>
            <a:r>
              <a:rPr sz="1400" dirty="0">
                <a:latin typeface="Times New Roman"/>
                <a:cs typeface="Times New Roman"/>
              </a:rPr>
              <a:t>instructions, </a:t>
            </a:r>
            <a:r>
              <a:rPr sz="1400" spc="-5" dirty="0">
                <a:latin typeface="Times New Roman"/>
                <a:cs typeface="Times New Roman"/>
              </a:rPr>
              <a:t>while images are created </a:t>
            </a:r>
            <a:r>
              <a:rPr sz="1400" dirty="0">
                <a:latin typeface="Times New Roman"/>
                <a:cs typeface="Times New Roman"/>
              </a:rPr>
              <a:t>using a </a:t>
            </a:r>
            <a:r>
              <a:rPr sz="1400" spc="-5" dirty="0">
                <a:latin typeface="Times New Roman"/>
                <a:cs typeface="Times New Roman"/>
              </a:rPr>
              <a:t>text-to- </a:t>
            </a:r>
            <a:r>
              <a:rPr sz="1400" dirty="0">
                <a:latin typeface="Times New Roman"/>
                <a:cs typeface="Times New Roman"/>
              </a:rPr>
              <a:t> image</a:t>
            </a:r>
            <a:r>
              <a:rPr sz="1400" spc="-5" dirty="0">
                <a:latin typeface="Times New Roman"/>
                <a:cs typeface="Times New Roman"/>
              </a:rPr>
              <a:t> diffusion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model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and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P2P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for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input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and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output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images.</a:t>
            </a:r>
            <a:endParaRPr sz="1400" dirty="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170"/>
              </a:spcBef>
            </a:pPr>
            <a:r>
              <a:rPr sz="1400" dirty="0">
                <a:solidFill>
                  <a:srgbClr val="215D99"/>
                </a:solidFill>
                <a:latin typeface="Times New Roman"/>
                <a:cs typeface="Times New Roman"/>
              </a:rPr>
              <a:t>Figure</a:t>
            </a:r>
            <a:r>
              <a:rPr sz="1400" spc="-20" dirty="0">
                <a:solidFill>
                  <a:srgbClr val="215D99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15D99"/>
                </a:solidFill>
                <a:latin typeface="Times New Roman"/>
                <a:cs typeface="Times New Roman"/>
              </a:rPr>
              <a:t>1</a:t>
            </a:r>
            <a:r>
              <a:rPr sz="1400" spc="20" dirty="0">
                <a:solidFill>
                  <a:srgbClr val="215D9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shows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 </a:t>
            </a:r>
            <a:r>
              <a:rPr sz="1400" spc="-5" dirty="0">
                <a:latin typeface="Times New Roman"/>
                <a:cs typeface="Times New Roman"/>
              </a:rPr>
              <a:t>complete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dataset generation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pipeline</a:t>
            </a:r>
            <a:r>
              <a:rPr sz="1600" spc="-5" dirty="0">
                <a:latin typeface="Times New Roman"/>
                <a:cs typeface="Times New Roman"/>
              </a:rPr>
              <a:t>.</a:t>
            </a:r>
            <a:endParaRPr sz="1600" dirty="0">
              <a:latin typeface="Times New Roman"/>
              <a:cs typeface="Times New Roman"/>
            </a:endParaRPr>
          </a:p>
        </p:txBody>
      </p:sp>
      <p:pic>
        <p:nvPicPr>
          <p:cNvPr id="19" name="object 19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95071" y="12694920"/>
            <a:ext cx="4983479" cy="1767839"/>
          </a:xfrm>
          <a:prstGeom prst="rect">
            <a:avLst/>
          </a:prstGeom>
        </p:spPr>
      </p:pic>
      <p:grpSp>
        <p:nvGrpSpPr>
          <p:cNvPr id="20" name="object 20"/>
          <p:cNvGrpSpPr/>
          <p:nvPr/>
        </p:nvGrpSpPr>
        <p:grpSpPr>
          <a:xfrm>
            <a:off x="292607" y="332232"/>
            <a:ext cx="10220325" cy="1292860"/>
            <a:chOff x="292607" y="332232"/>
            <a:chExt cx="10220325" cy="1292860"/>
          </a:xfrm>
        </p:grpSpPr>
        <p:pic>
          <p:nvPicPr>
            <p:cNvPr id="21" name="object 2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92607" y="332232"/>
              <a:ext cx="1088135" cy="1240535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354312" y="387096"/>
              <a:ext cx="1158239" cy="1237487"/>
            </a:xfrm>
            <a:prstGeom prst="rect">
              <a:avLst/>
            </a:prstGeom>
          </p:spPr>
        </p:pic>
      </p:grpSp>
      <p:pic>
        <p:nvPicPr>
          <p:cNvPr id="23" name="object 23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5474207" y="2033016"/>
            <a:ext cx="4956048" cy="2584703"/>
          </a:xfrm>
          <a:prstGeom prst="rect">
            <a:avLst/>
          </a:prstGeom>
        </p:spPr>
      </p:pic>
      <p:sp>
        <p:nvSpPr>
          <p:cNvPr id="24" name="object 24"/>
          <p:cNvSpPr txBox="1"/>
          <p:nvPr/>
        </p:nvSpPr>
        <p:spPr>
          <a:xfrm>
            <a:off x="215900" y="14445887"/>
            <a:ext cx="3926840" cy="452755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690370">
              <a:lnSpc>
                <a:spcPct val="100000"/>
              </a:lnSpc>
              <a:spcBef>
                <a:spcPts val="295"/>
              </a:spcBef>
            </a:pPr>
            <a:r>
              <a:rPr sz="1000" spc="-20" dirty="0">
                <a:solidFill>
                  <a:srgbClr val="215D99"/>
                </a:solidFill>
                <a:latin typeface="Aptos" panose="020B0004020202020204" pitchFamily="34" charset="0"/>
                <a:cs typeface="Trebuchet MS"/>
              </a:rPr>
              <a:t>F</a:t>
            </a:r>
            <a:r>
              <a:rPr sz="1000" spc="-50" dirty="0">
                <a:solidFill>
                  <a:srgbClr val="215D99"/>
                </a:solidFill>
                <a:latin typeface="Aptos" panose="020B0004020202020204" pitchFamily="34" charset="0"/>
                <a:cs typeface="Trebuchet MS"/>
              </a:rPr>
              <a:t>i</a:t>
            </a:r>
            <a:r>
              <a:rPr sz="1000" spc="-25" dirty="0">
                <a:solidFill>
                  <a:srgbClr val="215D99"/>
                </a:solidFill>
                <a:latin typeface="Aptos" panose="020B0004020202020204" pitchFamily="34" charset="0"/>
                <a:cs typeface="Trebuchet MS"/>
              </a:rPr>
              <a:t>g</a:t>
            </a:r>
            <a:r>
              <a:rPr sz="1000" dirty="0">
                <a:solidFill>
                  <a:srgbClr val="215D99"/>
                </a:solidFill>
                <a:latin typeface="Aptos" panose="020B0004020202020204" pitchFamily="34" charset="0"/>
                <a:cs typeface="Trebuchet MS"/>
              </a:rPr>
              <a:t>u</a:t>
            </a:r>
            <a:r>
              <a:rPr sz="1000" spc="-65" dirty="0">
                <a:solidFill>
                  <a:srgbClr val="215D99"/>
                </a:solidFill>
                <a:latin typeface="Aptos" panose="020B0004020202020204" pitchFamily="34" charset="0"/>
                <a:cs typeface="Trebuchet MS"/>
              </a:rPr>
              <a:t>r</a:t>
            </a:r>
            <a:r>
              <a:rPr sz="1000" spc="-25" dirty="0">
                <a:solidFill>
                  <a:srgbClr val="215D99"/>
                </a:solidFill>
                <a:latin typeface="Aptos" panose="020B0004020202020204" pitchFamily="34" charset="0"/>
                <a:cs typeface="Trebuchet MS"/>
              </a:rPr>
              <a:t>e</a:t>
            </a:r>
            <a:r>
              <a:rPr sz="1000" spc="-100" dirty="0">
                <a:solidFill>
                  <a:srgbClr val="215D99"/>
                </a:solidFill>
                <a:latin typeface="Aptos" panose="020B0004020202020204" pitchFamily="34" charset="0"/>
                <a:cs typeface="Trebuchet MS"/>
              </a:rPr>
              <a:t> </a:t>
            </a:r>
            <a:r>
              <a:rPr sz="1000" dirty="0">
                <a:solidFill>
                  <a:srgbClr val="215D99"/>
                </a:solidFill>
                <a:latin typeface="Aptos" panose="020B0004020202020204" pitchFamily="34" charset="0"/>
                <a:cs typeface="Trebuchet MS"/>
              </a:rPr>
              <a:t>1</a:t>
            </a:r>
            <a:r>
              <a:rPr sz="1000" spc="-85" dirty="0">
                <a:solidFill>
                  <a:srgbClr val="215D99"/>
                </a:solidFill>
                <a:latin typeface="Aptos" panose="020B0004020202020204" pitchFamily="34" charset="0"/>
                <a:cs typeface="Trebuchet MS"/>
              </a:rPr>
              <a:t>:</a:t>
            </a:r>
            <a:r>
              <a:rPr sz="1000" spc="-90" dirty="0">
                <a:solidFill>
                  <a:srgbClr val="215D99"/>
                </a:solidFill>
                <a:latin typeface="Aptos" panose="020B0004020202020204" pitchFamily="34" charset="0"/>
                <a:cs typeface="Trebuchet MS"/>
              </a:rPr>
              <a:t> </a:t>
            </a:r>
            <a:r>
              <a:rPr sz="1000" spc="80" dirty="0">
                <a:solidFill>
                  <a:srgbClr val="215D99"/>
                </a:solidFill>
                <a:latin typeface="Aptos" panose="020B0004020202020204" pitchFamily="34" charset="0"/>
                <a:cs typeface="Trebuchet MS"/>
              </a:rPr>
              <a:t>D</a:t>
            </a:r>
            <a:r>
              <a:rPr sz="1000" spc="-25" dirty="0">
                <a:solidFill>
                  <a:srgbClr val="215D99"/>
                </a:solidFill>
                <a:latin typeface="Aptos" panose="020B0004020202020204" pitchFamily="34" charset="0"/>
                <a:cs typeface="Trebuchet MS"/>
              </a:rPr>
              <a:t>a</a:t>
            </a:r>
            <a:r>
              <a:rPr sz="1000" spc="-70" dirty="0">
                <a:solidFill>
                  <a:srgbClr val="215D99"/>
                </a:solidFill>
                <a:latin typeface="Aptos" panose="020B0004020202020204" pitchFamily="34" charset="0"/>
                <a:cs typeface="Trebuchet MS"/>
              </a:rPr>
              <a:t>t</a:t>
            </a:r>
            <a:r>
              <a:rPr sz="1000" spc="-5" dirty="0">
                <a:solidFill>
                  <a:srgbClr val="215D99"/>
                </a:solidFill>
                <a:latin typeface="Aptos" panose="020B0004020202020204" pitchFamily="34" charset="0"/>
                <a:cs typeface="Trebuchet MS"/>
              </a:rPr>
              <a:t>a</a:t>
            </a:r>
            <a:r>
              <a:rPr sz="1000" spc="65" dirty="0">
                <a:solidFill>
                  <a:srgbClr val="215D99"/>
                </a:solidFill>
                <a:latin typeface="Aptos" panose="020B0004020202020204" pitchFamily="34" charset="0"/>
                <a:cs typeface="Trebuchet MS"/>
              </a:rPr>
              <a:t>s</a:t>
            </a:r>
            <a:r>
              <a:rPr sz="1000" spc="-25" dirty="0">
                <a:solidFill>
                  <a:srgbClr val="215D99"/>
                </a:solidFill>
                <a:latin typeface="Aptos" panose="020B0004020202020204" pitchFamily="34" charset="0"/>
                <a:cs typeface="Trebuchet MS"/>
              </a:rPr>
              <a:t>e</a:t>
            </a:r>
            <a:r>
              <a:rPr sz="1000" spc="-75" dirty="0">
                <a:solidFill>
                  <a:srgbClr val="215D99"/>
                </a:solidFill>
                <a:latin typeface="Aptos" panose="020B0004020202020204" pitchFamily="34" charset="0"/>
                <a:cs typeface="Trebuchet MS"/>
              </a:rPr>
              <a:t>t</a:t>
            </a:r>
            <a:r>
              <a:rPr sz="1000" spc="-100" dirty="0">
                <a:solidFill>
                  <a:srgbClr val="215D99"/>
                </a:solidFill>
                <a:latin typeface="Aptos" panose="020B0004020202020204" pitchFamily="34" charset="0"/>
                <a:cs typeface="Trebuchet MS"/>
              </a:rPr>
              <a:t> </a:t>
            </a:r>
            <a:r>
              <a:rPr sz="1000" spc="25" dirty="0">
                <a:solidFill>
                  <a:srgbClr val="215D99"/>
                </a:solidFill>
                <a:latin typeface="Aptos" panose="020B0004020202020204" pitchFamily="34" charset="0"/>
                <a:cs typeface="Trebuchet MS"/>
              </a:rPr>
              <a:t>G</a:t>
            </a:r>
            <a:r>
              <a:rPr sz="1000" spc="-25" dirty="0">
                <a:solidFill>
                  <a:srgbClr val="215D99"/>
                </a:solidFill>
                <a:latin typeface="Aptos" panose="020B0004020202020204" pitchFamily="34" charset="0"/>
                <a:cs typeface="Trebuchet MS"/>
              </a:rPr>
              <a:t>e</a:t>
            </a:r>
            <a:r>
              <a:rPr sz="1000" spc="5" dirty="0">
                <a:solidFill>
                  <a:srgbClr val="215D99"/>
                </a:solidFill>
                <a:latin typeface="Aptos" panose="020B0004020202020204" pitchFamily="34" charset="0"/>
                <a:cs typeface="Trebuchet MS"/>
              </a:rPr>
              <a:t>n</a:t>
            </a:r>
            <a:r>
              <a:rPr sz="1000" spc="-25" dirty="0">
                <a:solidFill>
                  <a:srgbClr val="215D99"/>
                </a:solidFill>
                <a:latin typeface="Aptos" panose="020B0004020202020204" pitchFamily="34" charset="0"/>
                <a:cs typeface="Trebuchet MS"/>
              </a:rPr>
              <a:t>e</a:t>
            </a:r>
            <a:r>
              <a:rPr sz="1000" spc="-95" dirty="0">
                <a:solidFill>
                  <a:srgbClr val="215D99"/>
                </a:solidFill>
                <a:latin typeface="Aptos" panose="020B0004020202020204" pitchFamily="34" charset="0"/>
                <a:cs typeface="Trebuchet MS"/>
              </a:rPr>
              <a:t>r</a:t>
            </a:r>
            <a:r>
              <a:rPr sz="1000" spc="-15" dirty="0">
                <a:solidFill>
                  <a:srgbClr val="215D99"/>
                </a:solidFill>
                <a:latin typeface="Aptos" panose="020B0004020202020204" pitchFamily="34" charset="0"/>
                <a:cs typeface="Trebuchet MS"/>
              </a:rPr>
              <a:t>a</a:t>
            </a:r>
            <a:r>
              <a:rPr sz="1000" spc="-80" dirty="0">
                <a:solidFill>
                  <a:srgbClr val="215D99"/>
                </a:solidFill>
                <a:latin typeface="Aptos" panose="020B0004020202020204" pitchFamily="34" charset="0"/>
                <a:cs typeface="Trebuchet MS"/>
              </a:rPr>
              <a:t>t</a:t>
            </a:r>
            <a:r>
              <a:rPr sz="1000" spc="-50" dirty="0">
                <a:solidFill>
                  <a:srgbClr val="215D99"/>
                </a:solidFill>
                <a:latin typeface="Aptos" panose="020B0004020202020204" pitchFamily="34" charset="0"/>
                <a:cs typeface="Trebuchet MS"/>
              </a:rPr>
              <a:t>i</a:t>
            </a:r>
            <a:r>
              <a:rPr sz="1000" spc="15" dirty="0">
                <a:solidFill>
                  <a:srgbClr val="215D99"/>
                </a:solidFill>
                <a:latin typeface="Aptos" panose="020B0004020202020204" pitchFamily="34" charset="0"/>
                <a:cs typeface="Trebuchet MS"/>
              </a:rPr>
              <a:t>o</a:t>
            </a:r>
            <a:r>
              <a:rPr sz="1000" dirty="0">
                <a:solidFill>
                  <a:srgbClr val="215D99"/>
                </a:solidFill>
                <a:latin typeface="Aptos" panose="020B0004020202020204" pitchFamily="34" charset="0"/>
                <a:cs typeface="Trebuchet MS"/>
              </a:rPr>
              <a:t>n</a:t>
            </a:r>
            <a:endParaRPr sz="1000" dirty="0">
              <a:latin typeface="Aptos" panose="020B0004020202020204" pitchFamily="34" charset="0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1400" dirty="0">
                <a:solidFill>
                  <a:srgbClr val="215D99"/>
                </a:solidFill>
                <a:latin typeface="Times New Roman"/>
                <a:cs typeface="Times New Roman"/>
              </a:rPr>
              <a:t>Figure</a:t>
            </a:r>
            <a:r>
              <a:rPr sz="1400" spc="-20" dirty="0">
                <a:solidFill>
                  <a:srgbClr val="215D99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15D99"/>
                </a:solidFill>
                <a:latin typeface="Times New Roman"/>
                <a:cs typeface="Times New Roman"/>
              </a:rPr>
              <a:t>2</a:t>
            </a:r>
            <a:r>
              <a:rPr sz="1400" spc="-5" dirty="0">
                <a:solidFill>
                  <a:srgbClr val="215D9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shows</a:t>
            </a:r>
            <a:r>
              <a:rPr sz="1400" dirty="0">
                <a:latin typeface="Times New Roman"/>
                <a:cs typeface="Times New Roman"/>
              </a:rPr>
              <a:t> a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sample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of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our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own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generated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dataset.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451920" y="1921464"/>
            <a:ext cx="5057140" cy="2970044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500" dirty="0">
              <a:latin typeface="Times New Roman"/>
              <a:cs typeface="Times New Roman"/>
            </a:endParaRPr>
          </a:p>
          <a:p>
            <a:pPr marR="45720" algn="ctr">
              <a:lnSpc>
                <a:spcPct val="100000"/>
              </a:lnSpc>
            </a:pPr>
            <a:r>
              <a:rPr sz="1000" i="1" spc="-40" dirty="0">
                <a:solidFill>
                  <a:srgbClr val="215D99"/>
                </a:solidFill>
                <a:latin typeface="Aptos" panose="020B0004020202020204" pitchFamily="34" charset="0"/>
                <a:cs typeface="Trebuchet MS"/>
              </a:rPr>
              <a:t>Figure</a:t>
            </a:r>
            <a:r>
              <a:rPr sz="1000" i="1" spc="-105" dirty="0">
                <a:solidFill>
                  <a:srgbClr val="215D99"/>
                </a:solidFill>
                <a:latin typeface="Aptos" panose="020B0004020202020204" pitchFamily="34" charset="0"/>
                <a:cs typeface="Trebuchet MS"/>
              </a:rPr>
              <a:t> </a:t>
            </a:r>
            <a:r>
              <a:rPr sz="1000" i="1" spc="-40" dirty="0">
                <a:solidFill>
                  <a:srgbClr val="215D99"/>
                </a:solidFill>
                <a:latin typeface="Aptos" panose="020B0004020202020204" pitchFamily="34" charset="0"/>
                <a:cs typeface="Trebuchet MS"/>
              </a:rPr>
              <a:t>2:</a:t>
            </a:r>
            <a:r>
              <a:rPr sz="1000" i="1" spc="-95" dirty="0">
                <a:solidFill>
                  <a:srgbClr val="215D99"/>
                </a:solidFill>
                <a:latin typeface="Aptos" panose="020B0004020202020204" pitchFamily="34" charset="0"/>
                <a:cs typeface="Trebuchet MS"/>
              </a:rPr>
              <a:t> </a:t>
            </a:r>
            <a:r>
              <a:rPr sz="1000" i="1" spc="20" dirty="0">
                <a:solidFill>
                  <a:srgbClr val="215D99"/>
                </a:solidFill>
                <a:latin typeface="Aptos" panose="020B0004020202020204" pitchFamily="34" charset="0"/>
                <a:cs typeface="Trebuchet MS"/>
              </a:rPr>
              <a:t>shows</a:t>
            </a:r>
            <a:r>
              <a:rPr sz="1000" i="1" spc="-85" dirty="0">
                <a:solidFill>
                  <a:srgbClr val="215D99"/>
                </a:solidFill>
                <a:latin typeface="Aptos" panose="020B0004020202020204" pitchFamily="34" charset="0"/>
                <a:cs typeface="Trebuchet MS"/>
              </a:rPr>
              <a:t> </a:t>
            </a:r>
            <a:r>
              <a:rPr sz="1000" i="1" dirty="0">
                <a:solidFill>
                  <a:srgbClr val="215D99"/>
                </a:solidFill>
                <a:latin typeface="Aptos" panose="020B0004020202020204" pitchFamily="34" charset="0"/>
                <a:cs typeface="Trebuchet MS"/>
              </a:rPr>
              <a:t>a</a:t>
            </a:r>
            <a:r>
              <a:rPr sz="1000" i="1" spc="-100" dirty="0">
                <a:solidFill>
                  <a:srgbClr val="215D99"/>
                </a:solidFill>
                <a:latin typeface="Aptos" panose="020B0004020202020204" pitchFamily="34" charset="0"/>
                <a:cs typeface="Trebuchet MS"/>
              </a:rPr>
              <a:t> </a:t>
            </a:r>
            <a:r>
              <a:rPr sz="1000" i="1" dirty="0">
                <a:solidFill>
                  <a:srgbClr val="215D99"/>
                </a:solidFill>
                <a:latin typeface="Aptos" panose="020B0004020202020204" pitchFamily="34" charset="0"/>
                <a:cs typeface="Trebuchet MS"/>
              </a:rPr>
              <a:t>sample</a:t>
            </a:r>
            <a:r>
              <a:rPr sz="1000" i="1" spc="-90" dirty="0">
                <a:solidFill>
                  <a:srgbClr val="215D99"/>
                </a:solidFill>
                <a:latin typeface="Aptos" panose="020B0004020202020204" pitchFamily="34" charset="0"/>
                <a:cs typeface="Trebuchet MS"/>
              </a:rPr>
              <a:t> </a:t>
            </a:r>
            <a:r>
              <a:rPr sz="1000" i="1" spc="-55" dirty="0">
                <a:solidFill>
                  <a:srgbClr val="215D99"/>
                </a:solidFill>
                <a:latin typeface="Aptos" panose="020B0004020202020204" pitchFamily="34" charset="0"/>
                <a:cs typeface="Trebuchet MS"/>
              </a:rPr>
              <a:t>of</a:t>
            </a:r>
            <a:r>
              <a:rPr sz="1000" i="1" spc="-90" dirty="0">
                <a:solidFill>
                  <a:srgbClr val="215D99"/>
                </a:solidFill>
                <a:latin typeface="Aptos" panose="020B0004020202020204" pitchFamily="34" charset="0"/>
                <a:cs typeface="Trebuchet MS"/>
              </a:rPr>
              <a:t> </a:t>
            </a:r>
            <a:r>
              <a:rPr sz="1000" i="1" spc="-35" dirty="0">
                <a:solidFill>
                  <a:srgbClr val="215D99"/>
                </a:solidFill>
                <a:latin typeface="Aptos" panose="020B0004020202020204" pitchFamily="34" charset="0"/>
                <a:cs typeface="Trebuchet MS"/>
              </a:rPr>
              <a:t>our</a:t>
            </a:r>
            <a:r>
              <a:rPr sz="1000" i="1" spc="-95" dirty="0">
                <a:solidFill>
                  <a:srgbClr val="215D99"/>
                </a:solidFill>
                <a:latin typeface="Aptos" panose="020B0004020202020204" pitchFamily="34" charset="0"/>
                <a:cs typeface="Trebuchet MS"/>
              </a:rPr>
              <a:t> </a:t>
            </a:r>
            <a:r>
              <a:rPr sz="1000" i="1" spc="-10" dirty="0">
                <a:solidFill>
                  <a:srgbClr val="215D99"/>
                </a:solidFill>
                <a:latin typeface="Aptos" panose="020B0004020202020204" pitchFamily="34" charset="0"/>
                <a:cs typeface="Trebuchet MS"/>
              </a:rPr>
              <a:t>own</a:t>
            </a:r>
            <a:r>
              <a:rPr sz="1000" i="1" spc="-95" dirty="0">
                <a:solidFill>
                  <a:srgbClr val="215D99"/>
                </a:solidFill>
                <a:latin typeface="Aptos" panose="020B0004020202020204" pitchFamily="34" charset="0"/>
                <a:cs typeface="Trebuchet MS"/>
              </a:rPr>
              <a:t> </a:t>
            </a:r>
            <a:r>
              <a:rPr sz="1000" i="1" spc="-30" dirty="0">
                <a:solidFill>
                  <a:srgbClr val="215D99"/>
                </a:solidFill>
                <a:latin typeface="Aptos" panose="020B0004020202020204" pitchFamily="34" charset="0"/>
                <a:cs typeface="Trebuchet MS"/>
              </a:rPr>
              <a:t>generated</a:t>
            </a:r>
            <a:r>
              <a:rPr sz="1000" i="1" spc="-90" dirty="0">
                <a:solidFill>
                  <a:srgbClr val="215D99"/>
                </a:solidFill>
                <a:latin typeface="Aptos" panose="020B0004020202020204" pitchFamily="34" charset="0"/>
                <a:cs typeface="Trebuchet MS"/>
              </a:rPr>
              <a:t> </a:t>
            </a:r>
            <a:r>
              <a:rPr sz="1000" i="1" spc="-35" dirty="0">
                <a:solidFill>
                  <a:srgbClr val="215D99"/>
                </a:solidFill>
                <a:latin typeface="Aptos" panose="020B0004020202020204" pitchFamily="34" charset="0"/>
                <a:cs typeface="Trebuchet MS"/>
              </a:rPr>
              <a:t>dataset.</a:t>
            </a:r>
            <a:endParaRPr sz="1000" dirty="0">
              <a:latin typeface="Aptos" panose="020B0004020202020204" pitchFamily="34" charset="0"/>
              <a:cs typeface="Trebuchet MS"/>
            </a:endParaRPr>
          </a:p>
        </p:txBody>
      </p:sp>
      <p:pic>
        <p:nvPicPr>
          <p:cNvPr id="26" name="object 2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417820" y="4925567"/>
            <a:ext cx="5158740" cy="406908"/>
          </a:xfrm>
          <a:prstGeom prst="rect">
            <a:avLst/>
          </a:prstGeom>
        </p:spPr>
      </p:pic>
      <p:sp>
        <p:nvSpPr>
          <p:cNvPr id="27" name="object 27"/>
          <p:cNvSpPr txBox="1"/>
          <p:nvPr/>
        </p:nvSpPr>
        <p:spPr>
          <a:xfrm>
            <a:off x="7528104" y="4949366"/>
            <a:ext cx="9334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3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400" b="1" spc="-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400" b="1" spc="5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2400" b="1" spc="-15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2400" b="1" spc="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28" name="object 28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5416296" y="5312664"/>
            <a:ext cx="5172455" cy="6120383"/>
          </a:xfrm>
          <a:prstGeom prst="rect">
            <a:avLst/>
          </a:prstGeom>
        </p:spPr>
      </p:pic>
      <p:sp>
        <p:nvSpPr>
          <p:cNvPr id="29" name="object 29"/>
          <p:cNvSpPr txBox="1"/>
          <p:nvPr/>
        </p:nvSpPr>
        <p:spPr>
          <a:xfrm>
            <a:off x="5510753" y="5292319"/>
            <a:ext cx="5001895" cy="42951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just">
              <a:lnSpc>
                <a:spcPct val="100000"/>
              </a:lnSpc>
              <a:spcBef>
                <a:spcPts val="105"/>
              </a:spcBef>
            </a:pPr>
            <a:r>
              <a:rPr sz="1400" spc="-60" dirty="0">
                <a:latin typeface="Times New Roman"/>
                <a:cs typeface="Times New Roman"/>
              </a:rPr>
              <a:t>We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have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several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experiments:</a:t>
            </a:r>
            <a:endParaRPr sz="1400" dirty="0">
              <a:latin typeface="Times New Roman"/>
              <a:cs typeface="Times New Roman"/>
            </a:endParaRPr>
          </a:p>
          <a:p>
            <a:pPr marL="457200" marR="6350" indent="-228600" algn="just">
              <a:lnSpc>
                <a:spcPct val="110700"/>
              </a:lnSpc>
              <a:spcBef>
                <a:spcPts val="910"/>
              </a:spcBef>
              <a:buFont typeface="Symbol"/>
              <a:buChar char=""/>
              <a:tabLst>
                <a:tab pos="457834" algn="l"/>
              </a:tabLst>
            </a:pPr>
            <a:r>
              <a:rPr sz="1400" dirty="0">
                <a:latin typeface="Times New Roman"/>
                <a:cs typeface="Times New Roman"/>
              </a:rPr>
              <a:t>First, </a:t>
            </a:r>
            <a:r>
              <a:rPr sz="1400" spc="-5" dirty="0">
                <a:latin typeface="Times New Roman"/>
                <a:cs typeface="Times New Roman"/>
              </a:rPr>
              <a:t>we tested the Dreambooth </a:t>
            </a:r>
            <a:r>
              <a:rPr sz="1400" dirty="0">
                <a:latin typeface="Times New Roman"/>
                <a:cs typeface="Times New Roman"/>
              </a:rPr>
              <a:t>model, </a:t>
            </a:r>
            <a:r>
              <a:rPr sz="1400" spc="-5" dirty="0">
                <a:latin typeface="Times New Roman"/>
                <a:cs typeface="Times New Roman"/>
              </a:rPr>
              <a:t>but </a:t>
            </a:r>
            <a:r>
              <a:rPr sz="1400" dirty="0">
                <a:latin typeface="Times New Roman"/>
                <a:cs typeface="Times New Roman"/>
              </a:rPr>
              <a:t>it </a:t>
            </a:r>
            <a:r>
              <a:rPr sz="1400" spc="-5" dirty="0">
                <a:latin typeface="Times New Roman"/>
                <a:cs typeface="Times New Roman"/>
              </a:rPr>
              <a:t>required multiple </a:t>
            </a:r>
            <a:r>
              <a:rPr sz="1400" dirty="0">
                <a:latin typeface="Times New Roman"/>
                <a:cs typeface="Times New Roman"/>
              </a:rPr>
              <a:t> input </a:t>
            </a:r>
            <a:r>
              <a:rPr sz="1400" spc="-5" dirty="0">
                <a:latin typeface="Times New Roman"/>
                <a:cs typeface="Times New Roman"/>
              </a:rPr>
              <a:t>images and substantial resources, leading </a:t>
            </a:r>
            <a:r>
              <a:rPr sz="1400" spc="5" dirty="0">
                <a:latin typeface="Times New Roman"/>
                <a:cs typeface="Times New Roman"/>
              </a:rPr>
              <a:t>us </a:t>
            </a:r>
            <a:r>
              <a:rPr sz="1400" dirty="0">
                <a:latin typeface="Times New Roman"/>
                <a:cs typeface="Times New Roman"/>
              </a:rPr>
              <a:t>to </a:t>
            </a:r>
            <a:r>
              <a:rPr sz="1400" spc="-5" dirty="0">
                <a:latin typeface="Times New Roman"/>
                <a:cs typeface="Times New Roman"/>
              </a:rPr>
              <a:t>explore </a:t>
            </a:r>
            <a:r>
              <a:rPr sz="1400" dirty="0">
                <a:latin typeface="Times New Roman"/>
                <a:cs typeface="Times New Roman"/>
              </a:rPr>
              <a:t> other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models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with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Colab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and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Kaggle's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resources.</a:t>
            </a:r>
            <a:endParaRPr sz="1400" dirty="0">
              <a:latin typeface="Times New Roman"/>
              <a:cs typeface="Times New Roman"/>
            </a:endParaRPr>
          </a:p>
          <a:p>
            <a:pPr marL="457200" marR="6350" indent="-228600" algn="just">
              <a:lnSpc>
                <a:spcPct val="111100"/>
              </a:lnSpc>
              <a:spcBef>
                <a:spcPts val="100"/>
              </a:spcBef>
              <a:buFont typeface="Symbol"/>
              <a:buChar char=""/>
              <a:tabLst>
                <a:tab pos="457834" algn="l"/>
              </a:tabLst>
            </a:pPr>
            <a:r>
              <a:rPr sz="1400" spc="-5" dirty="0">
                <a:latin typeface="Times New Roman"/>
                <a:cs typeface="Times New Roman"/>
              </a:rPr>
              <a:t>In the second trial, we utilized </a:t>
            </a:r>
            <a:r>
              <a:rPr sz="1400" dirty="0">
                <a:latin typeface="Times New Roman"/>
                <a:cs typeface="Times New Roman"/>
              </a:rPr>
              <a:t>the SINE </a:t>
            </a:r>
            <a:r>
              <a:rPr sz="1400" spc="-5" dirty="0">
                <a:latin typeface="Times New Roman"/>
                <a:cs typeface="Times New Roman"/>
              </a:rPr>
              <a:t>model for single image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editing,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which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faced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challenges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due </a:t>
            </a:r>
            <a:r>
              <a:rPr sz="1400" dirty="0">
                <a:latin typeface="Times New Roman"/>
                <a:cs typeface="Times New Roman"/>
              </a:rPr>
              <a:t>to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resource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limitations,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prompting</a:t>
            </a:r>
            <a:r>
              <a:rPr sz="1400" dirty="0">
                <a:latin typeface="Times New Roman"/>
                <a:cs typeface="Times New Roman"/>
              </a:rPr>
              <a:t> a</a:t>
            </a:r>
            <a:r>
              <a:rPr sz="1400" spc="-5" dirty="0">
                <a:latin typeface="Times New Roman"/>
                <a:cs typeface="Times New Roman"/>
              </a:rPr>
              <a:t> shift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to </a:t>
            </a:r>
            <a:r>
              <a:rPr sz="1400" spc="-5" dirty="0">
                <a:latin typeface="Times New Roman"/>
                <a:cs typeface="Times New Roman"/>
              </a:rPr>
              <a:t>the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InstructPix2Pix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model.</a:t>
            </a:r>
            <a:endParaRPr sz="1400" dirty="0">
              <a:latin typeface="Times New Roman"/>
              <a:cs typeface="Times New Roman"/>
            </a:endParaRPr>
          </a:p>
          <a:p>
            <a:pPr marL="457200" marR="5080" indent="-228600" algn="just">
              <a:lnSpc>
                <a:spcPct val="110700"/>
              </a:lnSpc>
              <a:spcBef>
                <a:spcPts val="110"/>
              </a:spcBef>
              <a:buFont typeface="Symbol"/>
              <a:buChar char=""/>
              <a:tabLst>
                <a:tab pos="457834" algn="l"/>
              </a:tabLst>
            </a:pP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third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trial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involved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generating</a:t>
            </a:r>
            <a:r>
              <a:rPr sz="1400" dirty="0">
                <a:latin typeface="Times New Roman"/>
                <a:cs typeface="Times New Roman"/>
              </a:rPr>
              <a:t> a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product-based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textual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dataset using </a:t>
            </a:r>
            <a:r>
              <a:rPr sz="1400" dirty="0">
                <a:latin typeface="Times New Roman"/>
                <a:cs typeface="Times New Roman"/>
              </a:rPr>
              <a:t>a hardcoded </a:t>
            </a:r>
            <a:r>
              <a:rPr sz="1400" spc="-5" dirty="0">
                <a:latin typeface="Times New Roman"/>
                <a:cs typeface="Times New Roman"/>
              </a:rPr>
              <a:t>text synthesizer instead </a:t>
            </a:r>
            <a:r>
              <a:rPr sz="1400" spc="-10" dirty="0">
                <a:latin typeface="Times New Roman"/>
                <a:cs typeface="Times New Roman"/>
              </a:rPr>
              <a:t>of </a:t>
            </a:r>
            <a:r>
              <a:rPr sz="1400" dirty="0">
                <a:latin typeface="Times New Roman"/>
                <a:cs typeface="Times New Roman"/>
              </a:rPr>
              <a:t>a </a:t>
            </a:r>
            <a:r>
              <a:rPr sz="1400" spc="-5" dirty="0">
                <a:latin typeface="Times New Roman"/>
                <a:cs typeface="Times New Roman"/>
              </a:rPr>
              <a:t>large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language model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to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reduce costs.</a:t>
            </a:r>
            <a:endParaRPr sz="1400" dirty="0">
              <a:latin typeface="Times New Roman"/>
              <a:cs typeface="Times New Roman"/>
            </a:endParaRPr>
          </a:p>
          <a:p>
            <a:pPr marL="457200" marR="6350" indent="-228600" algn="just">
              <a:lnSpc>
                <a:spcPct val="110700"/>
              </a:lnSpc>
              <a:spcBef>
                <a:spcPts val="120"/>
              </a:spcBef>
              <a:buFont typeface="Symbol"/>
              <a:buChar char=""/>
              <a:tabLst>
                <a:tab pos="457834" algn="l"/>
              </a:tabLst>
            </a:pPr>
            <a:r>
              <a:rPr sz="1400" spc="-5" dirty="0">
                <a:latin typeface="Times New Roman"/>
                <a:cs typeface="Times New Roman"/>
              </a:rPr>
              <a:t>Despite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efforts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to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minimize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parameters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and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partition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dataset, </a:t>
            </a:r>
            <a:r>
              <a:rPr sz="1400" spc="-34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the</a:t>
            </a:r>
            <a:r>
              <a:rPr sz="1400" spc="36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InstructPix2Pix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model's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training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still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required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more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resources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than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available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on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Kaggle.</a:t>
            </a:r>
            <a:endParaRPr sz="1400" dirty="0">
              <a:latin typeface="Times New Roman"/>
              <a:cs typeface="Times New Roman"/>
            </a:endParaRPr>
          </a:p>
          <a:p>
            <a:pPr marL="457200" marR="6985" indent="-228600" algn="just">
              <a:lnSpc>
                <a:spcPct val="110700"/>
              </a:lnSpc>
              <a:spcBef>
                <a:spcPts val="110"/>
              </a:spcBef>
              <a:buFont typeface="Symbol"/>
              <a:buChar char=""/>
              <a:tabLst>
                <a:tab pos="457834" algn="l"/>
              </a:tabLst>
            </a:pPr>
            <a:r>
              <a:rPr sz="1400" spc="-10" dirty="0">
                <a:latin typeface="Times New Roman"/>
                <a:cs typeface="Times New Roman"/>
              </a:rPr>
              <a:t>Consequently, in </a:t>
            </a:r>
            <a:r>
              <a:rPr sz="1400" dirty="0">
                <a:latin typeface="Times New Roman"/>
                <a:cs typeface="Times New Roman"/>
              </a:rPr>
              <a:t>the </a:t>
            </a:r>
            <a:r>
              <a:rPr sz="1400" spc="-5" dirty="0">
                <a:latin typeface="Times New Roman"/>
                <a:cs typeface="Times New Roman"/>
              </a:rPr>
              <a:t>fifth trial, </a:t>
            </a:r>
            <a:r>
              <a:rPr sz="1400" spc="-10" dirty="0">
                <a:latin typeface="Times New Roman"/>
                <a:cs typeface="Times New Roman"/>
              </a:rPr>
              <a:t>we </a:t>
            </a:r>
            <a:r>
              <a:rPr sz="1400" spc="-5" dirty="0">
                <a:latin typeface="Times New Roman"/>
                <a:cs typeface="Times New Roman"/>
              </a:rPr>
              <a:t>tested various platforms and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settled </a:t>
            </a:r>
            <a:r>
              <a:rPr sz="1400" spc="-10" dirty="0">
                <a:latin typeface="Times New Roman"/>
                <a:cs typeface="Times New Roman"/>
              </a:rPr>
              <a:t>on </a:t>
            </a:r>
            <a:r>
              <a:rPr sz="1400" spc="-5" dirty="0">
                <a:latin typeface="Times New Roman"/>
                <a:cs typeface="Times New Roman"/>
              </a:rPr>
              <a:t>Kaggle </a:t>
            </a:r>
            <a:r>
              <a:rPr sz="1400" spc="-10" dirty="0">
                <a:latin typeface="Times New Roman"/>
                <a:cs typeface="Times New Roman"/>
              </a:rPr>
              <a:t>for </a:t>
            </a:r>
            <a:r>
              <a:rPr sz="1400" spc="-5" dirty="0">
                <a:latin typeface="Times New Roman"/>
                <a:cs typeface="Times New Roman"/>
              </a:rPr>
              <a:t>deployment while awaiting </a:t>
            </a:r>
            <a:r>
              <a:rPr sz="1400" dirty="0">
                <a:latin typeface="Times New Roman"/>
                <a:cs typeface="Times New Roman"/>
              </a:rPr>
              <a:t>GPU </a:t>
            </a:r>
            <a:r>
              <a:rPr sz="1400" spc="-5" dirty="0">
                <a:latin typeface="Times New Roman"/>
                <a:cs typeface="Times New Roman"/>
              </a:rPr>
              <a:t>access </a:t>
            </a:r>
            <a:r>
              <a:rPr sz="1400" dirty="0">
                <a:latin typeface="Times New Roman"/>
                <a:cs typeface="Times New Roman"/>
              </a:rPr>
              <a:t> from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Supercomputing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Facility</a:t>
            </a:r>
            <a:r>
              <a:rPr sz="1400" dirty="0">
                <a:latin typeface="Times New Roman"/>
                <a:cs typeface="Times New Roman"/>
              </a:rPr>
              <a:t> at </a:t>
            </a:r>
            <a:r>
              <a:rPr sz="1400" spc="-5" dirty="0">
                <a:latin typeface="Times New Roman"/>
                <a:cs typeface="Times New Roman"/>
              </a:rPr>
              <a:t>Bibliotheca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Alexandrina.</a:t>
            </a:r>
            <a:endParaRPr sz="1400" dirty="0">
              <a:latin typeface="Times New Roman"/>
              <a:cs typeface="Times New Roman"/>
            </a:endParaRPr>
          </a:p>
          <a:p>
            <a:pPr algn="just">
              <a:lnSpc>
                <a:spcPct val="100000"/>
              </a:lnSpc>
              <a:spcBef>
                <a:spcPts val="980"/>
              </a:spcBef>
            </a:pPr>
            <a:r>
              <a:rPr sz="1400" dirty="0">
                <a:solidFill>
                  <a:srgbClr val="215D99"/>
                </a:solidFill>
                <a:latin typeface="Times New Roman"/>
                <a:cs typeface="Times New Roman"/>
              </a:rPr>
              <a:t>Figure</a:t>
            </a:r>
            <a:r>
              <a:rPr sz="1400" spc="-20" dirty="0">
                <a:solidFill>
                  <a:srgbClr val="215D99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15D99"/>
                </a:solidFill>
                <a:latin typeface="Times New Roman"/>
                <a:cs typeface="Times New Roman"/>
              </a:rPr>
              <a:t>3</a:t>
            </a:r>
            <a:r>
              <a:rPr sz="1400" spc="15" dirty="0">
                <a:solidFill>
                  <a:srgbClr val="215D9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illustrates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representative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instance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of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model output.</a:t>
            </a:r>
            <a:endParaRPr sz="1400" dirty="0">
              <a:latin typeface="Times New Roman"/>
              <a:cs typeface="Times New Roman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5343144" y="9707880"/>
            <a:ext cx="5325110" cy="3886200"/>
            <a:chOff x="5343144" y="9707880"/>
            <a:chExt cx="5325110" cy="3886200"/>
          </a:xfrm>
        </p:grpSpPr>
        <p:pic>
          <p:nvPicPr>
            <p:cNvPr id="31" name="object 3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980176" y="9707880"/>
              <a:ext cx="4038599" cy="1024127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417820" y="11155679"/>
              <a:ext cx="5158740" cy="393192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343144" y="11585448"/>
              <a:ext cx="5324855" cy="2008631"/>
            </a:xfrm>
            <a:prstGeom prst="rect">
              <a:avLst/>
            </a:prstGeom>
          </p:spPr>
        </p:pic>
      </p:grpSp>
      <p:sp>
        <p:nvSpPr>
          <p:cNvPr id="34" name="object 34"/>
          <p:cNvSpPr txBox="1"/>
          <p:nvPr/>
        </p:nvSpPr>
        <p:spPr>
          <a:xfrm>
            <a:off x="5499631" y="11117090"/>
            <a:ext cx="5012055" cy="2362835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R="8255" algn="ctr">
              <a:lnSpc>
                <a:spcPct val="100000"/>
              </a:lnSpc>
              <a:spcBef>
                <a:spcPts val="590"/>
              </a:spcBef>
            </a:pPr>
            <a:r>
              <a:rPr sz="2400" b="1" spc="-5" dirty="0">
                <a:solidFill>
                  <a:srgbClr val="FFFFFF"/>
                </a:solidFill>
                <a:latin typeface="Calibri"/>
                <a:cs typeface="Calibri"/>
              </a:rPr>
              <a:t>Conclusion</a:t>
            </a:r>
            <a:endParaRPr sz="2400" dirty="0">
              <a:latin typeface="Calibri"/>
              <a:cs typeface="Calibri"/>
            </a:endParaRPr>
          </a:p>
          <a:p>
            <a:pPr marL="12700" marR="5080" algn="just">
              <a:lnSpc>
                <a:spcPct val="111000"/>
              </a:lnSpc>
              <a:spcBef>
                <a:spcPts val="110"/>
              </a:spcBef>
            </a:pPr>
            <a:r>
              <a:rPr sz="1400" spc="-60" dirty="0">
                <a:latin typeface="Times New Roman"/>
                <a:cs typeface="Times New Roman"/>
              </a:rPr>
              <a:t>We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aimed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to</a:t>
            </a:r>
            <a:r>
              <a:rPr sz="1400" spc="-5" dirty="0">
                <a:latin typeface="Times New Roman"/>
                <a:cs typeface="Times New Roman"/>
              </a:rPr>
              <a:t> develop</a:t>
            </a:r>
            <a:r>
              <a:rPr sz="1400" dirty="0">
                <a:latin typeface="Times New Roman"/>
                <a:cs typeface="Times New Roman"/>
              </a:rPr>
              <a:t> a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system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for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text-driven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image-to-image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generation, </a:t>
            </a:r>
            <a:r>
              <a:rPr sz="1400" dirty="0">
                <a:latin typeface="Times New Roman"/>
                <a:cs typeface="Times New Roman"/>
              </a:rPr>
              <a:t>using </a:t>
            </a:r>
            <a:r>
              <a:rPr sz="1400" spc="-5" dirty="0">
                <a:latin typeface="Times New Roman"/>
                <a:cs typeface="Times New Roman"/>
              </a:rPr>
              <a:t>advanced deep learning models </a:t>
            </a:r>
            <a:r>
              <a:rPr sz="1400" spc="-10" dirty="0">
                <a:latin typeface="Times New Roman"/>
                <a:cs typeface="Times New Roman"/>
              </a:rPr>
              <a:t>to </a:t>
            </a:r>
            <a:r>
              <a:rPr sz="1400" spc="-5" dirty="0">
                <a:latin typeface="Times New Roman"/>
                <a:cs typeface="Times New Roman"/>
              </a:rPr>
              <a:t>automate </a:t>
            </a:r>
            <a:r>
              <a:rPr sz="1400" dirty="0">
                <a:latin typeface="Times New Roman"/>
                <a:cs typeface="Times New Roman"/>
              </a:rPr>
              <a:t>image 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updates based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on </a:t>
            </a:r>
            <a:r>
              <a:rPr sz="1400" dirty="0">
                <a:latin typeface="Times New Roman"/>
                <a:cs typeface="Times New Roman"/>
              </a:rPr>
              <a:t>text inputs. </a:t>
            </a:r>
            <a:r>
              <a:rPr sz="1400" spc="-60" dirty="0">
                <a:latin typeface="Times New Roman"/>
                <a:cs typeface="Times New Roman"/>
              </a:rPr>
              <a:t>We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created</a:t>
            </a:r>
            <a:r>
              <a:rPr sz="1400" dirty="0">
                <a:latin typeface="Times New Roman"/>
                <a:cs typeface="Times New Roman"/>
              </a:rPr>
              <a:t> a </a:t>
            </a:r>
            <a:r>
              <a:rPr sz="1400" spc="-5" dirty="0">
                <a:latin typeface="Times New Roman"/>
                <a:cs typeface="Times New Roman"/>
              </a:rPr>
              <a:t>user-friendly interface </a:t>
            </a:r>
            <a:r>
              <a:rPr sz="1400" dirty="0">
                <a:latin typeface="Times New Roman"/>
                <a:cs typeface="Times New Roman"/>
              </a:rPr>
              <a:t> hosted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on</a:t>
            </a:r>
            <a:r>
              <a:rPr sz="1400" spc="-5" dirty="0">
                <a:latin typeface="Times New Roman"/>
                <a:cs typeface="Times New Roman"/>
              </a:rPr>
              <a:t> Hugging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Face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and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utilized</a:t>
            </a:r>
            <a:r>
              <a:rPr sz="1400" dirty="0">
                <a:latin typeface="Times New Roman"/>
                <a:cs typeface="Times New Roman"/>
              </a:rPr>
              <a:t> a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fine-tuned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text-to-image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diffusion model </a:t>
            </a:r>
            <a:r>
              <a:rPr sz="1400" spc="-10" dirty="0">
                <a:latin typeface="Times New Roman"/>
                <a:cs typeface="Times New Roman"/>
              </a:rPr>
              <a:t>to </a:t>
            </a:r>
            <a:r>
              <a:rPr sz="1400" spc="-5" dirty="0">
                <a:latin typeface="Times New Roman"/>
                <a:cs typeface="Times New Roman"/>
              </a:rPr>
              <a:t>ensure high visual </a:t>
            </a:r>
            <a:r>
              <a:rPr sz="1400" spc="-15" dirty="0">
                <a:latin typeface="Times New Roman"/>
                <a:cs typeface="Times New Roman"/>
              </a:rPr>
              <a:t>quality. </a:t>
            </a:r>
            <a:r>
              <a:rPr sz="1400" dirty="0">
                <a:latin typeface="Times New Roman"/>
                <a:cs typeface="Times New Roman"/>
              </a:rPr>
              <a:t>A </a:t>
            </a:r>
            <a:r>
              <a:rPr sz="1400" spc="-5" dirty="0">
                <a:latin typeface="Times New Roman"/>
                <a:cs typeface="Times New Roman"/>
              </a:rPr>
              <a:t>significant </a:t>
            </a:r>
            <a:r>
              <a:rPr sz="1400" spc="-10" dirty="0">
                <a:latin typeface="Times New Roman"/>
                <a:cs typeface="Times New Roman"/>
              </a:rPr>
              <a:t>effort </a:t>
            </a:r>
            <a:r>
              <a:rPr sz="1400" spc="-5" dirty="0">
                <a:latin typeface="Times New Roman"/>
                <a:cs typeface="Times New Roman"/>
              </a:rPr>
              <a:t>was </a:t>
            </a:r>
            <a:r>
              <a:rPr sz="1400" dirty="0">
                <a:latin typeface="Times New Roman"/>
                <a:cs typeface="Times New Roman"/>
              </a:rPr>
              <a:t> put </a:t>
            </a:r>
            <a:r>
              <a:rPr sz="1400" spc="-5" dirty="0">
                <a:latin typeface="Times New Roman"/>
                <a:cs typeface="Times New Roman"/>
              </a:rPr>
              <a:t>into generating </a:t>
            </a:r>
            <a:r>
              <a:rPr sz="1400" dirty="0">
                <a:latin typeface="Times New Roman"/>
                <a:cs typeface="Times New Roman"/>
              </a:rPr>
              <a:t>a </a:t>
            </a:r>
            <a:r>
              <a:rPr sz="1400" spc="-5" dirty="0">
                <a:latin typeface="Times New Roman"/>
                <a:cs typeface="Times New Roman"/>
              </a:rPr>
              <a:t>domain-specific dataset using </a:t>
            </a:r>
            <a:r>
              <a:rPr sz="1400" dirty="0">
                <a:latin typeface="Times New Roman"/>
                <a:cs typeface="Times New Roman"/>
              </a:rPr>
              <a:t>a </a:t>
            </a:r>
            <a:r>
              <a:rPr sz="1400" spc="-5" dirty="0">
                <a:latin typeface="Times New Roman"/>
                <a:cs typeface="Times New Roman"/>
              </a:rPr>
              <a:t>hardcoded text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synthesizer,</a:t>
            </a:r>
            <a:r>
              <a:rPr sz="1400" spc="-5" dirty="0">
                <a:latin typeface="Times New Roman"/>
                <a:cs typeface="Times New Roman"/>
              </a:rPr>
              <a:t> thus,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addressing</a:t>
            </a:r>
            <a:r>
              <a:rPr sz="1400" dirty="0">
                <a:latin typeface="Times New Roman"/>
                <a:cs typeface="Times New Roman"/>
              </a:rPr>
              <a:t> a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significant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challenge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that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arises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in 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Image-To-Image </a:t>
            </a:r>
            <a:r>
              <a:rPr sz="1400" dirty="0">
                <a:latin typeface="Times New Roman"/>
                <a:cs typeface="Times New Roman"/>
              </a:rPr>
              <a:t>models.</a:t>
            </a:r>
          </a:p>
        </p:txBody>
      </p:sp>
      <p:sp>
        <p:nvSpPr>
          <p:cNvPr id="35" name="object 35"/>
          <p:cNvSpPr/>
          <p:nvPr/>
        </p:nvSpPr>
        <p:spPr>
          <a:xfrm>
            <a:off x="5433060" y="5349239"/>
            <a:ext cx="5113020" cy="5762625"/>
          </a:xfrm>
          <a:custGeom>
            <a:avLst/>
            <a:gdLst/>
            <a:ahLst/>
            <a:cxnLst/>
            <a:rect l="l" t="t" r="r" b="b"/>
            <a:pathLst>
              <a:path w="5113020" h="5762625">
                <a:moveTo>
                  <a:pt x="0" y="0"/>
                </a:moveTo>
                <a:lnTo>
                  <a:pt x="5113019" y="0"/>
                </a:lnTo>
                <a:lnTo>
                  <a:pt x="5113019" y="5762244"/>
                </a:lnTo>
                <a:lnTo>
                  <a:pt x="0" y="5762244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6719316" y="10690344"/>
            <a:ext cx="65786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000" spc="-15" dirty="0">
                <a:latin typeface="Trebuchet MS"/>
                <a:cs typeface="Trebuchet MS"/>
              </a:rPr>
              <a:t>I</a:t>
            </a:r>
            <a:r>
              <a:rPr sz="1000" dirty="0">
                <a:latin typeface="Trebuchet MS"/>
                <a:cs typeface="Trebuchet MS"/>
              </a:rPr>
              <a:t>n</a:t>
            </a:r>
            <a:r>
              <a:rPr sz="1000" spc="-15" dirty="0">
                <a:latin typeface="Trebuchet MS"/>
                <a:cs typeface="Trebuchet MS"/>
              </a:rPr>
              <a:t>p</a:t>
            </a:r>
            <a:r>
              <a:rPr sz="1000" spc="10" dirty="0">
                <a:latin typeface="Trebuchet MS"/>
                <a:cs typeface="Trebuchet MS"/>
              </a:rPr>
              <a:t>u</a:t>
            </a:r>
            <a:r>
              <a:rPr sz="1000" spc="-75" dirty="0">
                <a:latin typeface="Trebuchet MS"/>
                <a:cs typeface="Trebuchet MS"/>
              </a:rPr>
              <a:t>t</a:t>
            </a:r>
            <a:r>
              <a:rPr sz="1000" spc="-100" dirty="0">
                <a:latin typeface="Trebuchet MS"/>
                <a:cs typeface="Trebuchet MS"/>
              </a:rPr>
              <a:t> </a:t>
            </a:r>
            <a:r>
              <a:rPr sz="1000" spc="-50" dirty="0">
                <a:latin typeface="Trebuchet MS"/>
                <a:cs typeface="Trebuchet MS"/>
              </a:rPr>
              <a:t>i</a:t>
            </a:r>
            <a:r>
              <a:rPr sz="1000" spc="20" dirty="0">
                <a:latin typeface="Trebuchet MS"/>
                <a:cs typeface="Trebuchet MS"/>
              </a:rPr>
              <a:t>m</a:t>
            </a:r>
            <a:r>
              <a:rPr sz="1000" dirty="0">
                <a:latin typeface="Trebuchet MS"/>
                <a:cs typeface="Trebuchet MS"/>
              </a:rPr>
              <a:t>a</a:t>
            </a:r>
            <a:r>
              <a:rPr sz="1000" spc="-20" dirty="0">
                <a:latin typeface="Trebuchet MS"/>
                <a:cs typeface="Trebuchet MS"/>
              </a:rPr>
              <a:t>g</a:t>
            </a:r>
            <a:r>
              <a:rPr sz="1000" spc="-25" dirty="0">
                <a:latin typeface="Trebuchet MS"/>
                <a:cs typeface="Trebuchet MS"/>
              </a:rPr>
              <a:t>e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8005571" y="10719300"/>
            <a:ext cx="2094864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000" spc="5" dirty="0">
                <a:latin typeface="Trebuchet MS"/>
                <a:cs typeface="Trebuchet MS"/>
              </a:rPr>
              <a:t>Ed</a:t>
            </a:r>
            <a:r>
              <a:rPr sz="1000" spc="-50" dirty="0">
                <a:latin typeface="Trebuchet MS"/>
                <a:cs typeface="Trebuchet MS"/>
              </a:rPr>
              <a:t>i</a:t>
            </a:r>
            <a:r>
              <a:rPr sz="1000" spc="-75" dirty="0">
                <a:latin typeface="Trebuchet MS"/>
                <a:cs typeface="Trebuchet MS"/>
              </a:rPr>
              <a:t>t</a:t>
            </a:r>
            <a:r>
              <a:rPr sz="1000" spc="-95" dirty="0">
                <a:latin typeface="Trebuchet MS"/>
                <a:cs typeface="Trebuchet MS"/>
              </a:rPr>
              <a:t> </a:t>
            </a:r>
            <a:r>
              <a:rPr sz="1000" spc="-50" dirty="0">
                <a:latin typeface="Trebuchet MS"/>
                <a:cs typeface="Trebuchet MS"/>
              </a:rPr>
              <a:t>i</a:t>
            </a:r>
            <a:r>
              <a:rPr sz="1000" spc="5" dirty="0">
                <a:latin typeface="Trebuchet MS"/>
                <a:cs typeface="Trebuchet MS"/>
              </a:rPr>
              <a:t>n</a:t>
            </a:r>
            <a:r>
              <a:rPr sz="1000" spc="65" dirty="0">
                <a:latin typeface="Trebuchet MS"/>
                <a:cs typeface="Trebuchet MS"/>
              </a:rPr>
              <a:t>s</a:t>
            </a:r>
            <a:r>
              <a:rPr sz="1000" spc="-75" dirty="0">
                <a:latin typeface="Trebuchet MS"/>
                <a:cs typeface="Trebuchet MS"/>
              </a:rPr>
              <a:t>t</a:t>
            </a:r>
            <a:r>
              <a:rPr sz="1000" spc="-55" dirty="0">
                <a:latin typeface="Trebuchet MS"/>
                <a:cs typeface="Trebuchet MS"/>
              </a:rPr>
              <a:t>r</a:t>
            </a:r>
            <a:r>
              <a:rPr sz="1000" dirty="0">
                <a:latin typeface="Trebuchet MS"/>
                <a:cs typeface="Trebuchet MS"/>
              </a:rPr>
              <a:t>u</a:t>
            </a:r>
            <a:r>
              <a:rPr sz="1000" spc="30" dirty="0">
                <a:latin typeface="Trebuchet MS"/>
                <a:cs typeface="Trebuchet MS"/>
              </a:rPr>
              <a:t>c</a:t>
            </a:r>
            <a:r>
              <a:rPr sz="1000" spc="-70" dirty="0">
                <a:latin typeface="Trebuchet MS"/>
                <a:cs typeface="Trebuchet MS"/>
              </a:rPr>
              <a:t>t</a:t>
            </a:r>
            <a:r>
              <a:rPr sz="1000" spc="-50" dirty="0">
                <a:latin typeface="Trebuchet MS"/>
                <a:cs typeface="Trebuchet MS"/>
              </a:rPr>
              <a:t>i</a:t>
            </a:r>
            <a:r>
              <a:rPr sz="1000" spc="10" dirty="0">
                <a:latin typeface="Trebuchet MS"/>
                <a:cs typeface="Trebuchet MS"/>
              </a:rPr>
              <a:t>o</a:t>
            </a:r>
            <a:r>
              <a:rPr sz="1000" spc="5" dirty="0">
                <a:latin typeface="Trebuchet MS"/>
                <a:cs typeface="Trebuchet MS"/>
              </a:rPr>
              <a:t>n</a:t>
            </a:r>
            <a:r>
              <a:rPr sz="1000" spc="-85" dirty="0">
                <a:latin typeface="Trebuchet MS"/>
                <a:cs typeface="Trebuchet MS"/>
              </a:rPr>
              <a:t>:</a:t>
            </a:r>
            <a:r>
              <a:rPr sz="1000" spc="-10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add</a:t>
            </a:r>
            <a:r>
              <a:rPr sz="1000" spc="-8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</a:t>
            </a:r>
            <a:r>
              <a:rPr sz="1000" spc="-100" dirty="0">
                <a:latin typeface="Trebuchet MS"/>
                <a:cs typeface="Trebuchet MS"/>
              </a:rPr>
              <a:t> </a:t>
            </a:r>
            <a:r>
              <a:rPr sz="1000" spc="65" dirty="0">
                <a:latin typeface="Trebuchet MS"/>
                <a:cs typeface="Trebuchet MS"/>
              </a:rPr>
              <a:t>s</a:t>
            </a:r>
            <a:r>
              <a:rPr sz="1000" dirty="0">
                <a:latin typeface="Trebuchet MS"/>
                <a:cs typeface="Trebuchet MS"/>
              </a:rPr>
              <a:t>u</a:t>
            </a:r>
            <a:r>
              <a:rPr sz="1000" spc="5" dirty="0">
                <a:latin typeface="Trebuchet MS"/>
                <a:cs typeface="Trebuchet MS"/>
              </a:rPr>
              <a:t>p</a:t>
            </a:r>
            <a:r>
              <a:rPr sz="1000" spc="-25" dirty="0">
                <a:latin typeface="Trebuchet MS"/>
                <a:cs typeface="Trebuchet MS"/>
              </a:rPr>
              <a:t>e</a:t>
            </a:r>
            <a:r>
              <a:rPr sz="1000" spc="-60" dirty="0">
                <a:latin typeface="Trebuchet MS"/>
                <a:cs typeface="Trebuchet MS"/>
              </a:rPr>
              <a:t>r</a:t>
            </a:r>
            <a:r>
              <a:rPr sz="1000" dirty="0">
                <a:latin typeface="Trebuchet MS"/>
                <a:cs typeface="Trebuchet MS"/>
              </a:rPr>
              <a:t>h</a:t>
            </a:r>
            <a:r>
              <a:rPr sz="1000" spc="-25" dirty="0">
                <a:latin typeface="Trebuchet MS"/>
                <a:cs typeface="Trebuchet MS"/>
              </a:rPr>
              <a:t>e</a:t>
            </a:r>
            <a:r>
              <a:rPr sz="1000" spc="-75" dirty="0">
                <a:latin typeface="Trebuchet MS"/>
                <a:cs typeface="Trebuchet MS"/>
              </a:rPr>
              <a:t>r</a:t>
            </a:r>
            <a:r>
              <a:rPr sz="1000" spc="10" dirty="0">
                <a:latin typeface="Trebuchet MS"/>
                <a:cs typeface="Trebuchet MS"/>
              </a:rPr>
              <a:t>o</a:t>
            </a:r>
            <a:r>
              <a:rPr sz="1000" spc="-95" dirty="0">
                <a:latin typeface="Trebuchet MS"/>
                <a:cs typeface="Trebuchet MS"/>
              </a:rPr>
              <a:t> </a:t>
            </a:r>
            <a:r>
              <a:rPr sz="1000" spc="25" dirty="0">
                <a:latin typeface="Trebuchet MS"/>
                <a:cs typeface="Trebuchet MS"/>
              </a:rPr>
              <a:t>c</a:t>
            </a:r>
            <a:r>
              <a:rPr sz="1000" spc="-15" dirty="0">
                <a:latin typeface="Trebuchet MS"/>
                <a:cs typeface="Trebuchet MS"/>
              </a:rPr>
              <a:t>a</a:t>
            </a:r>
            <a:r>
              <a:rPr sz="1000" spc="5" dirty="0">
                <a:latin typeface="Trebuchet MS"/>
                <a:cs typeface="Trebuchet MS"/>
              </a:rPr>
              <a:t>p</a:t>
            </a:r>
            <a:r>
              <a:rPr sz="1000" spc="-25" dirty="0">
                <a:latin typeface="Trebuchet MS"/>
                <a:cs typeface="Trebuchet MS"/>
              </a:rPr>
              <a:t>e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6912864" y="10923516"/>
            <a:ext cx="205422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000" spc="-25" dirty="0">
                <a:solidFill>
                  <a:srgbClr val="215D99"/>
                </a:solidFill>
                <a:latin typeface="Aptos" panose="020B0004020202020204" pitchFamily="34" charset="0"/>
                <a:cs typeface="Trebuchet MS"/>
              </a:rPr>
              <a:t>Figure</a:t>
            </a:r>
            <a:r>
              <a:rPr sz="1000" spc="-95" dirty="0">
                <a:solidFill>
                  <a:srgbClr val="215D99"/>
                </a:solidFill>
                <a:latin typeface="Aptos" panose="020B0004020202020204" pitchFamily="34" charset="0"/>
                <a:cs typeface="Trebuchet MS"/>
              </a:rPr>
              <a:t> </a:t>
            </a:r>
            <a:r>
              <a:rPr sz="1000" spc="-40" dirty="0">
                <a:solidFill>
                  <a:srgbClr val="215D99"/>
                </a:solidFill>
                <a:latin typeface="Aptos" panose="020B0004020202020204" pitchFamily="34" charset="0"/>
                <a:cs typeface="Trebuchet MS"/>
              </a:rPr>
              <a:t>3:</a:t>
            </a:r>
            <a:r>
              <a:rPr sz="1000" spc="-100" dirty="0">
                <a:solidFill>
                  <a:srgbClr val="215D99"/>
                </a:solidFill>
                <a:latin typeface="Aptos" panose="020B0004020202020204" pitchFamily="34" charset="0"/>
                <a:cs typeface="Trebuchet MS"/>
              </a:rPr>
              <a:t> </a:t>
            </a:r>
            <a:r>
              <a:rPr sz="1000" spc="-15" dirty="0">
                <a:solidFill>
                  <a:srgbClr val="215D99"/>
                </a:solidFill>
                <a:latin typeface="Aptos" panose="020B0004020202020204" pitchFamily="34" charset="0"/>
                <a:cs typeface="Trebuchet MS"/>
              </a:rPr>
              <a:t>Example</a:t>
            </a:r>
            <a:r>
              <a:rPr sz="1000" spc="-95" dirty="0">
                <a:solidFill>
                  <a:srgbClr val="215D99"/>
                </a:solidFill>
                <a:latin typeface="Aptos" panose="020B0004020202020204" pitchFamily="34" charset="0"/>
                <a:cs typeface="Trebuchet MS"/>
              </a:rPr>
              <a:t> </a:t>
            </a:r>
            <a:r>
              <a:rPr sz="1000" spc="5" dirty="0">
                <a:solidFill>
                  <a:srgbClr val="215D99"/>
                </a:solidFill>
                <a:latin typeface="Aptos" panose="020B0004020202020204" pitchFamily="34" charset="0"/>
                <a:cs typeface="Trebuchet MS"/>
              </a:rPr>
              <a:t>on</a:t>
            </a:r>
            <a:r>
              <a:rPr sz="1000" spc="-90" dirty="0">
                <a:solidFill>
                  <a:srgbClr val="215D99"/>
                </a:solidFill>
                <a:latin typeface="Aptos" panose="020B0004020202020204" pitchFamily="34" charset="0"/>
                <a:cs typeface="Trebuchet MS"/>
              </a:rPr>
              <a:t> </a:t>
            </a:r>
            <a:r>
              <a:rPr sz="1000" spc="-20" dirty="0">
                <a:solidFill>
                  <a:srgbClr val="215D99"/>
                </a:solidFill>
                <a:latin typeface="Aptos" panose="020B0004020202020204" pitchFamily="34" charset="0"/>
                <a:cs typeface="Trebuchet MS"/>
              </a:rPr>
              <a:t>InstructPix2Pix2</a:t>
            </a:r>
            <a:endParaRPr sz="1000" dirty="0">
              <a:latin typeface="Aptos" panose="020B0004020202020204" pitchFamily="34" charset="0"/>
              <a:cs typeface="Trebuchet MS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5343144" y="13586460"/>
            <a:ext cx="5325110" cy="1501140"/>
            <a:chOff x="5343144" y="13586460"/>
            <a:chExt cx="5325110" cy="1501140"/>
          </a:xfrm>
        </p:grpSpPr>
        <p:pic>
          <p:nvPicPr>
            <p:cNvPr id="40" name="object 40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425439" y="13586460"/>
              <a:ext cx="5158739" cy="399287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5343144" y="13993368"/>
              <a:ext cx="5324855" cy="1094231"/>
            </a:xfrm>
            <a:prstGeom prst="rect">
              <a:avLst/>
            </a:prstGeom>
          </p:spPr>
        </p:pic>
      </p:grpSp>
      <p:sp>
        <p:nvSpPr>
          <p:cNvPr id="42" name="object 42"/>
          <p:cNvSpPr txBox="1"/>
          <p:nvPr/>
        </p:nvSpPr>
        <p:spPr>
          <a:xfrm>
            <a:off x="5499545" y="13455538"/>
            <a:ext cx="5009515" cy="1464310"/>
          </a:xfrm>
          <a:prstGeom prst="rect">
            <a:avLst/>
          </a:prstGeom>
        </p:spPr>
        <p:txBody>
          <a:bodyPr vert="horz" wrap="square" lIns="0" tIns="170815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1345"/>
              </a:spcBef>
            </a:pPr>
            <a:r>
              <a:rPr sz="2000" b="1" spc="-15" dirty="0">
                <a:solidFill>
                  <a:srgbClr val="FFFFFF"/>
                </a:solidFill>
                <a:latin typeface="Calibri"/>
                <a:cs typeface="Calibri"/>
              </a:rPr>
              <a:t>References</a:t>
            </a:r>
            <a:endParaRPr sz="2000">
              <a:latin typeface="Calibri"/>
              <a:cs typeface="Calibri"/>
            </a:endParaRPr>
          </a:p>
          <a:p>
            <a:pPr marL="12700" marR="5715">
              <a:lnSpc>
                <a:spcPts val="1180"/>
              </a:lnSpc>
              <a:spcBef>
                <a:spcPts val="670"/>
              </a:spcBef>
              <a:buAutoNum type="arabicPlain"/>
              <a:tabLst>
                <a:tab pos="198755" algn="l"/>
              </a:tabLst>
            </a:pPr>
            <a:r>
              <a:rPr sz="1000" spc="-5" dirty="0">
                <a:latin typeface="Cambria"/>
                <a:cs typeface="Cambria"/>
              </a:rPr>
              <a:t>T. Brooks,</a:t>
            </a:r>
            <a:r>
              <a:rPr sz="1000" dirty="0">
                <a:latin typeface="Cambria"/>
                <a:cs typeface="Cambria"/>
              </a:rPr>
              <a:t> A.</a:t>
            </a:r>
            <a:r>
              <a:rPr sz="1000" spc="1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Holynski,</a:t>
            </a:r>
            <a:r>
              <a:rPr sz="1000" dirty="0">
                <a:latin typeface="Cambria"/>
                <a:cs typeface="Cambria"/>
              </a:rPr>
              <a:t> and A.</a:t>
            </a:r>
            <a:r>
              <a:rPr sz="1000" spc="-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A. </a:t>
            </a:r>
            <a:r>
              <a:rPr sz="1000" spc="-5" dirty="0">
                <a:latin typeface="Cambria"/>
                <a:cs typeface="Cambria"/>
              </a:rPr>
              <a:t>Efros</a:t>
            </a:r>
            <a:r>
              <a:rPr sz="1000" spc="5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"InstructPix2Pix:</a:t>
            </a:r>
            <a:r>
              <a:rPr sz="1000" spc="5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Learning</a:t>
            </a:r>
            <a:r>
              <a:rPr sz="1000" spc="20" dirty="0">
                <a:latin typeface="Cambria"/>
                <a:cs typeface="Cambria"/>
              </a:rPr>
              <a:t> </a:t>
            </a:r>
            <a:r>
              <a:rPr sz="1000" spc="-10" dirty="0">
                <a:latin typeface="Cambria"/>
                <a:cs typeface="Cambria"/>
              </a:rPr>
              <a:t>to</a:t>
            </a:r>
            <a:r>
              <a:rPr sz="1000" spc="5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Follow</a:t>
            </a:r>
            <a:r>
              <a:rPr sz="100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Image</a:t>
            </a:r>
            <a:r>
              <a:rPr sz="1000" spc="30" dirty="0">
                <a:latin typeface="Cambria"/>
                <a:cs typeface="Cambria"/>
              </a:rPr>
              <a:t> </a:t>
            </a:r>
            <a:r>
              <a:rPr sz="1000" spc="-10" dirty="0">
                <a:latin typeface="Cambria"/>
                <a:cs typeface="Cambria"/>
              </a:rPr>
              <a:t>Editing </a:t>
            </a:r>
            <a:r>
              <a:rPr sz="1000" spc="-5" dirty="0">
                <a:latin typeface="Cambria"/>
                <a:cs typeface="Cambria"/>
              </a:rPr>
              <a:t> Instructions" in</a:t>
            </a:r>
            <a:r>
              <a:rPr sz="100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University </a:t>
            </a:r>
            <a:r>
              <a:rPr sz="1000" spc="5" dirty="0">
                <a:latin typeface="Cambria"/>
                <a:cs typeface="Cambria"/>
              </a:rPr>
              <a:t>of</a:t>
            </a:r>
            <a:r>
              <a:rPr sz="1000" spc="-15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California, Berkeley,</a:t>
            </a:r>
            <a:r>
              <a:rPr sz="1000" spc="-1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2022.</a:t>
            </a:r>
            <a:endParaRPr sz="1000">
              <a:latin typeface="Cambria"/>
              <a:cs typeface="Cambria"/>
            </a:endParaRPr>
          </a:p>
          <a:p>
            <a:pPr marL="12700" marR="5080">
              <a:lnSpc>
                <a:spcPts val="1160"/>
              </a:lnSpc>
              <a:spcBef>
                <a:spcPts val="10"/>
              </a:spcBef>
              <a:buAutoNum type="arabicPlain"/>
              <a:tabLst>
                <a:tab pos="203835" algn="l"/>
              </a:tabLst>
            </a:pPr>
            <a:r>
              <a:rPr sz="1000" spc="-5" dirty="0">
                <a:latin typeface="Cambria"/>
                <a:cs typeface="Cambria"/>
              </a:rPr>
              <a:t>Z.</a:t>
            </a:r>
            <a:r>
              <a:rPr sz="1000" spc="35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Zhang,</a:t>
            </a:r>
            <a:r>
              <a:rPr sz="1000" spc="35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L.</a:t>
            </a:r>
            <a:r>
              <a:rPr sz="1000" spc="35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Han,</a:t>
            </a:r>
            <a:r>
              <a:rPr sz="1000" spc="35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A.</a:t>
            </a:r>
            <a:r>
              <a:rPr sz="1000" spc="35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Ghosh,</a:t>
            </a:r>
            <a:r>
              <a:rPr sz="1000" spc="35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D.</a:t>
            </a:r>
            <a:r>
              <a:rPr sz="1000" spc="35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Metaxas,</a:t>
            </a:r>
            <a:r>
              <a:rPr sz="1000" spc="35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and</a:t>
            </a:r>
            <a:r>
              <a:rPr sz="1000" spc="25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J.</a:t>
            </a:r>
            <a:r>
              <a:rPr sz="1000" spc="25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Ren</a:t>
            </a:r>
            <a:r>
              <a:rPr sz="1000" spc="3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"SINE:</a:t>
            </a:r>
            <a:r>
              <a:rPr sz="1000" spc="3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SINgle</a:t>
            </a:r>
            <a:r>
              <a:rPr sz="1000" spc="45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Image</a:t>
            </a:r>
            <a:r>
              <a:rPr sz="1000" spc="5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Editing</a:t>
            </a:r>
            <a:r>
              <a:rPr sz="1000" spc="25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with</a:t>
            </a:r>
            <a:r>
              <a:rPr sz="1000" spc="4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Text- </a:t>
            </a:r>
            <a:r>
              <a:rPr sz="1000" spc="-204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to-Image</a:t>
            </a:r>
            <a:r>
              <a:rPr sz="100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Diffusion</a:t>
            </a:r>
            <a:r>
              <a:rPr sz="1000" spc="-1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Models"</a:t>
            </a:r>
            <a:r>
              <a:rPr sz="1000" spc="5" dirty="0">
                <a:latin typeface="Cambria"/>
                <a:cs typeface="Cambria"/>
              </a:rPr>
              <a:t> </a:t>
            </a:r>
            <a:r>
              <a:rPr sz="1000" spc="-10" dirty="0">
                <a:latin typeface="Cambria"/>
                <a:cs typeface="Cambria"/>
              </a:rPr>
              <a:t>in </a:t>
            </a:r>
            <a:r>
              <a:rPr sz="1000" spc="-5" dirty="0">
                <a:latin typeface="Cambria"/>
                <a:cs typeface="Cambria"/>
              </a:rPr>
              <a:t>Rutgers University,</a:t>
            </a:r>
            <a:r>
              <a:rPr sz="1000" dirty="0">
                <a:latin typeface="Cambria"/>
                <a:cs typeface="Cambria"/>
              </a:rPr>
              <a:t> Snap</a:t>
            </a:r>
            <a:r>
              <a:rPr sz="1000" spc="-1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Inc,</a:t>
            </a:r>
            <a:r>
              <a:rPr sz="100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2022.</a:t>
            </a:r>
            <a:endParaRPr sz="1000">
              <a:latin typeface="Cambria"/>
              <a:cs typeface="Cambria"/>
            </a:endParaRPr>
          </a:p>
          <a:p>
            <a:pPr marL="12700" marR="5715">
              <a:lnSpc>
                <a:spcPts val="1180"/>
              </a:lnSpc>
              <a:spcBef>
                <a:spcPts val="5"/>
              </a:spcBef>
              <a:buAutoNum type="arabicPlain"/>
              <a:tabLst>
                <a:tab pos="198755" algn="l"/>
              </a:tabLst>
            </a:pPr>
            <a:r>
              <a:rPr sz="1000" dirty="0">
                <a:latin typeface="Cambria"/>
                <a:cs typeface="Cambria"/>
              </a:rPr>
              <a:t>N.</a:t>
            </a:r>
            <a:r>
              <a:rPr sz="1000" spc="-1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Ruiz,</a:t>
            </a:r>
            <a:r>
              <a:rPr sz="1000" spc="10" dirty="0">
                <a:latin typeface="Cambria"/>
                <a:cs typeface="Cambria"/>
              </a:rPr>
              <a:t> </a:t>
            </a:r>
            <a:r>
              <a:rPr sz="1000" spc="-10" dirty="0">
                <a:latin typeface="Cambria"/>
                <a:cs typeface="Cambria"/>
              </a:rPr>
              <a:t>Y.</a:t>
            </a:r>
            <a:r>
              <a:rPr sz="1000" spc="15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Li, V.</a:t>
            </a:r>
            <a:r>
              <a:rPr sz="1000" spc="5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Jampani,</a:t>
            </a:r>
            <a:r>
              <a:rPr sz="1000" spc="5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Y. Pritch, M. Rubinstein,</a:t>
            </a:r>
            <a:r>
              <a:rPr sz="1000" spc="-1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K.</a:t>
            </a:r>
            <a:r>
              <a:rPr sz="1000" spc="1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Aberman,</a:t>
            </a:r>
            <a:r>
              <a:rPr sz="1000" spc="5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“DreamBooth:</a:t>
            </a:r>
            <a:r>
              <a:rPr sz="1000" spc="1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Fine</a:t>
            </a:r>
            <a:r>
              <a:rPr sz="1000" spc="15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Tuning </a:t>
            </a:r>
            <a:r>
              <a:rPr sz="100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Text-to-Image</a:t>
            </a:r>
            <a:r>
              <a:rPr sz="1000" spc="1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Diffusion</a:t>
            </a:r>
            <a:r>
              <a:rPr sz="1000" dirty="0">
                <a:latin typeface="Cambria"/>
                <a:cs typeface="Cambria"/>
              </a:rPr>
              <a:t> Models</a:t>
            </a:r>
            <a:r>
              <a:rPr sz="1000" spc="5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for</a:t>
            </a:r>
            <a:r>
              <a:rPr sz="1000" spc="1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Subject-Driven</a:t>
            </a:r>
            <a:r>
              <a:rPr sz="1000" spc="1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Generation”,</a:t>
            </a:r>
            <a:r>
              <a:rPr sz="1000" dirty="0">
                <a:latin typeface="Cambria"/>
                <a:cs typeface="Cambria"/>
              </a:rPr>
              <a:t> in </a:t>
            </a:r>
            <a:r>
              <a:rPr sz="1000" spc="-5" dirty="0">
                <a:latin typeface="Cambria"/>
                <a:cs typeface="Cambria"/>
              </a:rPr>
              <a:t>Boston</a:t>
            </a:r>
            <a:r>
              <a:rPr sz="1000" spc="5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University,</a:t>
            </a:r>
            <a:r>
              <a:rPr sz="100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2023.</a:t>
            </a:r>
            <a:endParaRPr sz="10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789</Words>
  <Application>Microsoft Office PowerPoint</Application>
  <PresentationFormat>Custom</PresentationFormat>
  <Paragraphs>51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Aptos</vt:lpstr>
      <vt:lpstr>Calibri</vt:lpstr>
      <vt:lpstr>Cambria</vt:lpstr>
      <vt:lpstr>Lucida Sans Unicode</vt:lpstr>
      <vt:lpstr>Symbol</vt:lpstr>
      <vt:lpstr>Tahoma</vt:lpstr>
      <vt:lpstr>Times New Roman</vt:lpstr>
      <vt:lpstr>Trebuchet MS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Word - Text_driven_image_to_image_generation_FinalPoster</dc:title>
  <dc:creator>Maria Tawfek</dc:creator>
  <cp:lastModifiedBy>Maria Tawfek</cp:lastModifiedBy>
  <cp:revision>1</cp:revision>
  <dcterms:created xsi:type="dcterms:W3CDTF">2024-06-28T17:48:10Z</dcterms:created>
  <dcterms:modified xsi:type="dcterms:W3CDTF">2024-06-28T17:50:36Z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2024-06-28T00:00:00Z</vt:filetime>
  </property>
  <property fmtid="{D5CDD505-2E9C-101B-9397-08002B2CF9AE}" pid="3" name="LastSaved">
    <vt:filetime>2024-06-28T00:00:00Z</vt:filetime>
  </property>
</Properties>
</file>