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78" r:id="rId3"/>
    <p:sldId id="279" r:id="rId4"/>
    <p:sldId id="280" r:id="rId5"/>
    <p:sldId id="282" r:id="rId6"/>
    <p:sldId id="281" r:id="rId7"/>
    <p:sldId id="283" r:id="rId8"/>
    <p:sldId id="284" r:id="rId9"/>
    <p:sldId id="285" r:id="rId10"/>
    <p:sldId id="286" r:id="rId11"/>
    <p:sldId id="287" r:id="rId12"/>
    <p:sldId id="288"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48A87A34-81AB-432B-8DAE-1953F412C126}" type="datetimeFigureOut">
              <a:rPr lang="en-US" smtClean="0"/>
              <a:t>1/20/2020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6D22F896-40B5-4ADD-8801-0D06FADFA095}"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95571687"/>
      </p:ext>
    </p:extLst>
  </p:cSld>
  <p:clrMapOvr>
    <a:masterClrMapping/>
  </p:clrMapOvr>
  <p:extLst mod="1">
    <p:ext uri="{DCECCB84-F9BA-43D5-87BE-67443E8EF086}">
      <p15:sldGuideLst xmlns=""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097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48A87A34-81AB-432B-8DAE-1953F412C126}" type="datetimeFigureOut">
              <a:rPr lang="en-US" smtClean="0"/>
              <a:t>1/20/2020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D22F896-40B5-4ADD-8801-0D06FADFA095}"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05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48A87A34-81AB-432B-8DAE-1953F412C126}" type="datetimeFigureOut">
              <a:rPr lang="en-US" smtClean="0"/>
              <a:t>1/20/2020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D22F896-40B5-4ADD-8801-0D06FADFA095}"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2479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035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423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837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8A87A34-81AB-432B-8DAE-1953F412C126}" type="datetimeFigureOut">
              <a:rPr lang="en-US" smtClean="0"/>
              <a:t>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8908261"/>
      </p:ext>
    </p:extLst>
  </p:cSld>
  <p:clrMapOvr>
    <a:masterClrMapping/>
  </p:clrMapOvr>
  <p:extLst mod="1">
    <p:ext uri="{DCECCB84-F9BA-43D5-87BE-67443E8EF086}">
      <p15:sldGuideLst xmlns=""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8A87A34-81AB-432B-8DAE-1953F412C126}" type="datetimeFigureOut">
              <a:rPr lang="en-US" smtClean="0"/>
              <a:t>1/20/2020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29470727"/>
      </p:ext>
    </p:extLst>
  </p:cSld>
  <p:clrMapOvr>
    <a:masterClrMapping/>
  </p:clrMapOvr>
  <p:extLst mod="1">
    <p:ext uri="{DCECCB84-F9BA-43D5-87BE-67443E8EF086}">
      <p15:sldGuideLst xmlns=""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8A87A34-81AB-432B-8DAE-1953F412C126}" type="datetimeFigureOut">
              <a:rPr lang="en-US" smtClean="0"/>
              <a:pPr/>
              <a:t>1/20/2020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686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48A87A34-81AB-432B-8DAE-1953F412C126}" type="datetimeFigureOut">
              <a:rPr lang="en-US" smtClean="0"/>
              <a:pPr/>
              <a:t>1/20/2020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6D22F896-40B5-4ADD-8801-0D06FADFA09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14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2F0169-66DD-49B2-97FF-49456D1A008A}"/>
              </a:ext>
            </a:extLst>
          </p:cNvPr>
          <p:cNvSpPr>
            <a:spLocks noGrp="1"/>
          </p:cNvSpPr>
          <p:nvPr>
            <p:ph type="ctrTitle"/>
          </p:nvPr>
        </p:nvSpPr>
        <p:spPr/>
        <p:txBody>
          <a:bodyPr>
            <a:normAutofit/>
          </a:bodyPr>
          <a:lstStyle/>
          <a:p>
            <a:r>
              <a:rPr lang="en-US" b="1" dirty="0"/>
              <a:t>Data Modeling Using the (ER) Model</a:t>
            </a:r>
            <a:endParaRPr lang="en-US" dirty="0"/>
          </a:p>
        </p:txBody>
      </p:sp>
      <p:sp>
        <p:nvSpPr>
          <p:cNvPr id="3" name="Subtitle 2">
            <a:extLst>
              <a:ext uri="{FF2B5EF4-FFF2-40B4-BE49-F238E27FC236}">
                <a16:creationId xmlns="" xmlns:a16="http://schemas.microsoft.com/office/drawing/2014/main" id="{426AB383-51FF-4BED-AD29-C361E7F2C399}"/>
              </a:ext>
            </a:extLst>
          </p:cNvPr>
          <p:cNvSpPr>
            <a:spLocks noGrp="1"/>
          </p:cNvSpPr>
          <p:nvPr>
            <p:ph type="subTitle" idx="1"/>
          </p:nvPr>
        </p:nvSpPr>
        <p:spPr>
          <a:xfrm>
            <a:off x="7920752" y="5128592"/>
            <a:ext cx="3793678" cy="642511"/>
          </a:xfrm>
        </p:spPr>
        <p:txBody>
          <a:bodyPr>
            <a:normAutofit/>
          </a:bodyPr>
          <a:lstStyle/>
          <a:p>
            <a:r>
              <a:rPr lang="en-US" i="1" dirty="0">
                <a:solidFill>
                  <a:srgbClr val="92D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 Ibrahim Abdel </a:t>
            </a:r>
            <a:r>
              <a:rPr lang="en-US" i="1" dirty="0" err="1">
                <a:solidFill>
                  <a:srgbClr val="92D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Moniem</a:t>
            </a:r>
            <a:endParaRPr lang="en-US" i="1" dirty="0">
              <a:solidFill>
                <a:srgbClr val="92D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05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54A38-B4E9-45D0-BE3F-D31B3CF175C2}"/>
              </a:ext>
            </a:extLst>
          </p:cNvPr>
          <p:cNvSpPr>
            <a:spLocks noGrp="1"/>
          </p:cNvSpPr>
          <p:nvPr>
            <p:ph type="title"/>
          </p:nvPr>
        </p:nvSpPr>
        <p:spPr/>
        <p:txBody>
          <a:bodyPr/>
          <a:lstStyle/>
          <a:p>
            <a:r>
              <a:rPr lang="en-US" b="1" dirty="0"/>
              <a:t>Entity Types, Entity Sets, Keys, and Value Sets</a:t>
            </a:r>
            <a:endParaRPr lang="en-US" dirty="0"/>
          </a:p>
        </p:txBody>
      </p:sp>
      <p:sp>
        <p:nvSpPr>
          <p:cNvPr id="3" name="Content Placeholder 2">
            <a:extLst>
              <a:ext uri="{FF2B5EF4-FFF2-40B4-BE49-F238E27FC236}">
                <a16:creationId xmlns="" xmlns:a16="http://schemas.microsoft.com/office/drawing/2014/main" id="{2372C3E9-DC29-4A4B-81BE-367829ABB44D}"/>
              </a:ext>
            </a:extLst>
          </p:cNvPr>
          <p:cNvSpPr>
            <a:spLocks noGrp="1"/>
          </p:cNvSpPr>
          <p:nvPr>
            <p:ph idx="1"/>
          </p:nvPr>
        </p:nvSpPr>
        <p:spPr>
          <a:xfrm>
            <a:off x="8189843" y="2438400"/>
            <a:ext cx="3514428" cy="3651504"/>
          </a:xfrm>
        </p:spPr>
        <p:txBody>
          <a:bodyPr/>
          <a:lstStyle/>
          <a:p>
            <a:r>
              <a:rPr lang="en-US" b="1" dirty="0"/>
              <a:t>Entity type </a:t>
            </a:r>
            <a:r>
              <a:rPr lang="en-US" dirty="0"/>
              <a:t>defines a </a:t>
            </a:r>
            <a:r>
              <a:rPr lang="en-US" i="1" dirty="0"/>
              <a:t>collection </a:t>
            </a:r>
            <a:r>
              <a:rPr lang="en-US" dirty="0"/>
              <a:t>(or </a:t>
            </a:r>
            <a:r>
              <a:rPr lang="en-US" i="1" dirty="0"/>
              <a:t>set</a:t>
            </a:r>
            <a:r>
              <a:rPr lang="en-US" dirty="0"/>
              <a:t>) of entities that have the same attributes.</a:t>
            </a:r>
          </a:p>
          <a:p>
            <a:r>
              <a:rPr lang="en-US" b="1" dirty="0"/>
              <a:t>entity set </a:t>
            </a:r>
            <a:r>
              <a:rPr lang="en-US" dirty="0"/>
              <a:t>or </a:t>
            </a:r>
            <a:r>
              <a:rPr lang="en-US" b="1" dirty="0"/>
              <a:t>entity collection is </a:t>
            </a:r>
            <a:r>
              <a:rPr lang="en-US" dirty="0"/>
              <a:t>the collection of all entities of a particular entity type in the database at any point in time.</a:t>
            </a:r>
          </a:p>
        </p:txBody>
      </p:sp>
      <p:pic>
        <p:nvPicPr>
          <p:cNvPr id="4" name="Picture 3">
            <a:extLst>
              <a:ext uri="{FF2B5EF4-FFF2-40B4-BE49-F238E27FC236}">
                <a16:creationId xmlns="" xmlns:a16="http://schemas.microsoft.com/office/drawing/2014/main" id="{CAF288EB-8A28-4E45-BCEF-008EDCDF6643}"/>
              </a:ext>
            </a:extLst>
          </p:cNvPr>
          <p:cNvPicPr>
            <a:picLocks noChangeAspect="1"/>
          </p:cNvPicPr>
          <p:nvPr/>
        </p:nvPicPr>
        <p:blipFill>
          <a:blip r:embed="rId2"/>
          <a:stretch>
            <a:fillRect/>
          </a:stretch>
        </p:blipFill>
        <p:spPr>
          <a:xfrm>
            <a:off x="0" y="2438400"/>
            <a:ext cx="8536271" cy="4014188"/>
          </a:xfrm>
          <a:prstGeom prst="rect">
            <a:avLst/>
          </a:prstGeom>
        </p:spPr>
      </p:pic>
      <p:sp>
        <p:nvSpPr>
          <p:cNvPr id="5" name="Rectangle 4">
            <a:extLst>
              <a:ext uri="{FF2B5EF4-FFF2-40B4-BE49-F238E27FC236}">
                <a16:creationId xmlns="" xmlns:a16="http://schemas.microsoft.com/office/drawing/2014/main" id="{F64FDBE4-08BE-4735-97E3-1E535F95AF49}"/>
              </a:ext>
            </a:extLst>
          </p:cNvPr>
          <p:cNvSpPr/>
          <p:nvPr/>
        </p:nvSpPr>
        <p:spPr>
          <a:xfrm>
            <a:off x="6676494" y="5827990"/>
            <a:ext cx="4587123" cy="923330"/>
          </a:xfrm>
          <a:prstGeom prst="rect">
            <a:avLst/>
          </a:prstGeom>
        </p:spPr>
        <p:txBody>
          <a:bodyPr wrap="square">
            <a:spAutoFit/>
          </a:bodyPr>
          <a:lstStyle/>
          <a:p>
            <a:r>
              <a:rPr lang="en-US" sz="1600" b="1" dirty="0">
                <a:solidFill>
                  <a:srgbClr val="FF0000"/>
                </a:solidFill>
                <a:latin typeface="Times New Roman" panose="02020603050405020304" pitchFamily="18" charset="0"/>
                <a:cs typeface="Times New Roman" panose="02020603050405020304" pitchFamily="18" charset="0"/>
              </a:rPr>
              <a:t>EMPLOYEE </a:t>
            </a:r>
            <a:r>
              <a:rPr lang="en-US" b="1" dirty="0">
                <a:solidFill>
                  <a:srgbClr val="FF0000"/>
                </a:solidFill>
                <a:latin typeface="Times New Roman" panose="02020603050405020304" pitchFamily="18" charset="0"/>
                <a:cs typeface="Times New Roman" panose="02020603050405020304" pitchFamily="18" charset="0"/>
              </a:rPr>
              <a:t>refers to both </a:t>
            </a:r>
            <a:r>
              <a:rPr lang="en-US" i="1" dirty="0">
                <a:solidFill>
                  <a:srgbClr val="00B0F0"/>
                </a:solidFill>
                <a:latin typeface="Times New Roman" panose="02020603050405020304" pitchFamily="18" charset="0"/>
                <a:cs typeface="Times New Roman" panose="02020603050405020304" pitchFamily="18" charset="0"/>
              </a:rPr>
              <a:t>a type of entity </a:t>
            </a:r>
            <a:r>
              <a:rPr lang="en-US" b="1" dirty="0">
                <a:solidFill>
                  <a:srgbClr val="FF0000"/>
                </a:solidFill>
                <a:latin typeface="Times New Roman" panose="02020603050405020304" pitchFamily="18" charset="0"/>
                <a:cs typeface="Times New Roman" panose="02020603050405020304" pitchFamily="18" charset="0"/>
              </a:rPr>
              <a:t>as well as the current </a:t>
            </a:r>
            <a:r>
              <a:rPr lang="en-US" i="1" dirty="0">
                <a:solidFill>
                  <a:srgbClr val="00B0F0"/>
                </a:solidFill>
                <a:latin typeface="Times New Roman" panose="02020603050405020304" pitchFamily="18" charset="0"/>
                <a:cs typeface="Times New Roman" panose="02020603050405020304" pitchFamily="18" charset="0"/>
              </a:rPr>
              <a:t>collection of all </a:t>
            </a:r>
            <a:r>
              <a:rPr lang="en-US" b="1" dirty="0">
                <a:solidFill>
                  <a:srgbClr val="FF0000"/>
                </a:solidFill>
                <a:latin typeface="Times New Roman" panose="02020603050405020304" pitchFamily="18" charset="0"/>
                <a:cs typeface="Times New Roman" panose="02020603050405020304" pitchFamily="18" charset="0"/>
              </a:rPr>
              <a:t>employee </a:t>
            </a:r>
            <a:r>
              <a:rPr lang="en-US" i="1" dirty="0">
                <a:solidFill>
                  <a:srgbClr val="00B0F0"/>
                </a:solidFill>
                <a:latin typeface="Times New Roman" panose="02020603050405020304" pitchFamily="18" charset="0"/>
                <a:cs typeface="Times New Roman" panose="02020603050405020304" pitchFamily="18" charset="0"/>
              </a:rPr>
              <a:t>entities</a:t>
            </a:r>
            <a:r>
              <a:rPr lang="en-US" b="1" dirty="0">
                <a:solidFill>
                  <a:srgbClr val="FF0000"/>
                </a:solidFill>
                <a:latin typeface="Times New Roman" panose="02020603050405020304" pitchFamily="18" charset="0"/>
                <a:cs typeface="Times New Roman" panose="02020603050405020304" pitchFamily="18" charset="0"/>
              </a:rPr>
              <a:t> in the database.</a:t>
            </a:r>
          </a:p>
        </p:txBody>
      </p:sp>
    </p:spTree>
    <p:extLst>
      <p:ext uri="{BB962C8B-B14F-4D97-AF65-F5344CB8AC3E}">
        <p14:creationId xmlns:p14="http://schemas.microsoft.com/office/powerpoint/2010/main" val="348613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C57307-99E0-4DC1-903A-F439EE068CF9}"/>
              </a:ext>
            </a:extLst>
          </p:cNvPr>
          <p:cNvSpPr>
            <a:spLocks noGrp="1"/>
          </p:cNvSpPr>
          <p:nvPr>
            <p:ph type="title"/>
          </p:nvPr>
        </p:nvSpPr>
        <p:spPr/>
        <p:txBody>
          <a:bodyPr/>
          <a:lstStyle/>
          <a:p>
            <a:r>
              <a:rPr lang="en-US" b="1"/>
              <a:t>Key Attributes of an Entity Type.</a:t>
            </a:r>
            <a:endParaRPr lang="en-US"/>
          </a:p>
        </p:txBody>
      </p:sp>
      <p:sp>
        <p:nvSpPr>
          <p:cNvPr id="3" name="Content Placeholder 2">
            <a:extLst>
              <a:ext uri="{FF2B5EF4-FFF2-40B4-BE49-F238E27FC236}">
                <a16:creationId xmlns="" xmlns:a16="http://schemas.microsoft.com/office/drawing/2014/main" id="{257B6C0D-AF3F-48A4-9E3C-BB67E807CB31}"/>
              </a:ext>
            </a:extLst>
          </p:cNvPr>
          <p:cNvSpPr>
            <a:spLocks noGrp="1"/>
          </p:cNvSpPr>
          <p:nvPr>
            <p:ph idx="1"/>
          </p:nvPr>
        </p:nvSpPr>
        <p:spPr/>
        <p:txBody>
          <a:bodyPr/>
          <a:lstStyle/>
          <a:p>
            <a:r>
              <a:rPr lang="en-US" dirty="0"/>
              <a:t>An entity type usually has one or more attributes whose values are distinct for each individual entity in the entity set. Such an attribute is called a </a:t>
            </a:r>
            <a:r>
              <a:rPr lang="en-US" b="1" dirty="0"/>
              <a:t>key attribute.</a:t>
            </a:r>
          </a:p>
          <a:p>
            <a:r>
              <a:rPr lang="en-US" dirty="0"/>
              <a:t>its values can be used to </a:t>
            </a:r>
            <a:r>
              <a:rPr lang="en-US" b="1" dirty="0"/>
              <a:t>identify </a:t>
            </a:r>
            <a:r>
              <a:rPr lang="en-US" dirty="0"/>
              <a:t>each </a:t>
            </a:r>
            <a:r>
              <a:rPr lang="en-US" i="1" u="sng" dirty="0"/>
              <a:t>entity uniquely</a:t>
            </a:r>
            <a:r>
              <a:rPr lang="en-US" dirty="0"/>
              <a:t>.</a:t>
            </a:r>
          </a:p>
        </p:txBody>
      </p:sp>
      <p:pic>
        <p:nvPicPr>
          <p:cNvPr id="4" name="Picture 3">
            <a:extLst>
              <a:ext uri="{FF2B5EF4-FFF2-40B4-BE49-F238E27FC236}">
                <a16:creationId xmlns="" xmlns:a16="http://schemas.microsoft.com/office/drawing/2014/main" id="{742B3D45-39BB-41AA-8E7F-613056223EFA}"/>
              </a:ext>
            </a:extLst>
          </p:cNvPr>
          <p:cNvPicPr>
            <a:picLocks noChangeAspect="1"/>
          </p:cNvPicPr>
          <p:nvPr/>
        </p:nvPicPr>
        <p:blipFill>
          <a:blip r:embed="rId2"/>
          <a:stretch>
            <a:fillRect/>
          </a:stretch>
        </p:blipFill>
        <p:spPr>
          <a:xfrm>
            <a:off x="4841038" y="4123066"/>
            <a:ext cx="3861646" cy="2375485"/>
          </a:xfrm>
          <a:prstGeom prst="rect">
            <a:avLst/>
          </a:prstGeom>
        </p:spPr>
      </p:pic>
    </p:spTree>
    <p:extLst>
      <p:ext uri="{BB962C8B-B14F-4D97-AF65-F5344CB8AC3E}">
        <p14:creationId xmlns:p14="http://schemas.microsoft.com/office/powerpoint/2010/main" val="393857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F304B4-3E79-409A-B706-4B824B275280}"/>
              </a:ext>
            </a:extLst>
          </p:cNvPr>
          <p:cNvSpPr>
            <a:spLocks noGrp="1"/>
          </p:cNvSpPr>
          <p:nvPr>
            <p:ph type="title"/>
          </p:nvPr>
        </p:nvSpPr>
        <p:spPr/>
        <p:txBody>
          <a:bodyPr/>
          <a:lstStyle/>
          <a:p>
            <a:r>
              <a:rPr lang="en-US" b="1" dirty="0"/>
              <a:t>Value Sets (Domains) of Attributes.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EF75759D-DA9F-43DE-906A-B7494944A392}"/>
                  </a:ext>
                </a:extLst>
              </p:cNvPr>
              <p:cNvSpPr>
                <a:spLocks noGrp="1"/>
              </p:cNvSpPr>
              <p:nvPr>
                <p:ph idx="1"/>
              </p:nvPr>
            </p:nvSpPr>
            <p:spPr/>
            <p:txBody>
              <a:bodyPr>
                <a:normAutofit/>
              </a:bodyPr>
              <a:lstStyle/>
              <a:p>
                <a:r>
                  <a:rPr lang="en-US" dirty="0"/>
                  <a:t>Each simple attribute of an entity type is associated with a </a:t>
                </a:r>
                <a:r>
                  <a:rPr lang="en-US" b="1" dirty="0"/>
                  <a:t>value set </a:t>
                </a:r>
                <a:r>
                  <a:rPr lang="en-US" dirty="0"/>
                  <a:t>(or </a:t>
                </a:r>
                <a:r>
                  <a:rPr lang="en-US" b="1" dirty="0"/>
                  <a:t>domain </a:t>
                </a:r>
                <a:r>
                  <a:rPr lang="en-US" dirty="0"/>
                  <a:t>of values), </a:t>
                </a:r>
              </a:p>
              <a:p>
                <a:r>
                  <a:rPr lang="en-US" dirty="0"/>
                  <a:t>Example:</a:t>
                </a:r>
              </a:p>
              <a:p>
                <a:pPr lvl="1"/>
                <a:r>
                  <a:rPr lang="en-US" dirty="0"/>
                  <a:t>Age range 1-99</a:t>
                </a:r>
              </a:p>
              <a:p>
                <a:pPr lvl="1"/>
                <a:r>
                  <a:rPr lang="en-US" dirty="0"/>
                  <a:t>Gender: Male , Female</a:t>
                </a:r>
              </a:p>
              <a:p>
                <a:r>
                  <a:rPr lang="en-US" dirty="0"/>
                  <a:t>Mathematically, an attribute </a:t>
                </a:r>
                <a14:m>
                  <m:oMath xmlns:m="http://schemas.openxmlformats.org/officeDocument/2006/math">
                    <m:r>
                      <a:rPr lang="en-US" i="1" dirty="0" smtClean="0">
                        <a:latin typeface="Cambria Math" panose="02040503050406030204" pitchFamily="18" charset="0"/>
                      </a:rPr>
                      <m:t>𝐴</m:t>
                    </m:r>
                  </m:oMath>
                </a14:m>
                <a:r>
                  <a:rPr lang="en-US" i="1" dirty="0"/>
                  <a:t> </a:t>
                </a:r>
                <a:r>
                  <a:rPr lang="en-US" dirty="0"/>
                  <a:t>of entity set </a:t>
                </a:r>
                <a14:m>
                  <m:oMath xmlns:m="http://schemas.openxmlformats.org/officeDocument/2006/math">
                    <m:r>
                      <a:rPr lang="en-US" i="1" dirty="0" smtClean="0">
                        <a:latin typeface="Cambria Math" panose="02040503050406030204" pitchFamily="18" charset="0"/>
                      </a:rPr>
                      <m:t>𝐸</m:t>
                    </m:r>
                  </m:oMath>
                </a14:m>
                <a:r>
                  <a:rPr lang="en-US" i="1" dirty="0"/>
                  <a:t> </a:t>
                </a:r>
                <a:r>
                  <a:rPr lang="en-US" dirty="0"/>
                  <a:t>whose value set is </a:t>
                </a:r>
                <a14:m>
                  <m:oMath xmlns:m="http://schemas.openxmlformats.org/officeDocument/2006/math">
                    <m:r>
                      <a:rPr lang="en-US" i="1" dirty="0" smtClean="0">
                        <a:latin typeface="Cambria Math" panose="02040503050406030204" pitchFamily="18" charset="0"/>
                      </a:rPr>
                      <m:t>𝑉</m:t>
                    </m:r>
                  </m:oMath>
                </a14:m>
                <a:r>
                  <a:rPr lang="en-US" i="1" dirty="0"/>
                  <a:t> </a:t>
                </a:r>
                <a:r>
                  <a:rPr lang="en-US" dirty="0"/>
                  <a:t>can be defined as a </a:t>
                </a:r>
                <a:r>
                  <a:rPr lang="en-US" b="1" dirty="0"/>
                  <a:t>function </a:t>
                </a:r>
                <a:r>
                  <a:rPr lang="en-US" dirty="0"/>
                  <a:t>from </a:t>
                </a:r>
                <a14:m>
                  <m:oMath xmlns:m="http://schemas.openxmlformats.org/officeDocument/2006/math">
                    <m:r>
                      <a:rPr lang="en-US" i="1" dirty="0" smtClean="0">
                        <a:latin typeface="Cambria Math" panose="02040503050406030204" pitchFamily="18" charset="0"/>
                      </a:rPr>
                      <m:t>𝐸</m:t>
                    </m:r>
                  </m:oMath>
                </a14:m>
                <a:r>
                  <a:rPr lang="en-US" i="1" dirty="0"/>
                  <a:t> </a:t>
                </a:r>
                <a:r>
                  <a:rPr lang="en-US" dirty="0"/>
                  <a:t>to the power set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oMath>
                </a14:m>
                <a:r>
                  <a:rPr lang="en-US" dirty="0"/>
                  <a:t> of </a:t>
                </a:r>
                <a14:m>
                  <m:oMath xmlns:m="http://schemas.openxmlformats.org/officeDocument/2006/math">
                    <m:r>
                      <a:rPr lang="en-US" i="1" dirty="0" smtClean="0">
                        <a:latin typeface="Cambria Math" panose="02040503050406030204" pitchFamily="18" charset="0"/>
                      </a:rPr>
                      <m:t>𝑉</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sym typeface="Wingdings" panose="05000000000000000000" pitchFamily="2" charset="2"/>
                        </a:rPr>
                        <m:t></m:t>
                      </m:r>
                      <m:r>
                        <a:rPr lang="en-US" i="1" dirty="0" smtClean="0">
                          <a:latin typeface="Cambria Math" panose="02040503050406030204" pitchFamily="18" charset="0"/>
                          <a:sym typeface="Wingdings" panose="05000000000000000000" pitchFamily="2" charset="2"/>
                        </a:rPr>
                        <m:t>𝑃</m:t>
                      </m:r>
                      <m:r>
                        <a:rPr lang="en-US" i="1" dirty="0" smtClean="0">
                          <a:latin typeface="Cambria Math" panose="02040503050406030204" pitchFamily="18" charset="0"/>
                          <a:sym typeface="Wingdings" panose="05000000000000000000" pitchFamily="2" charset="2"/>
                        </a:rPr>
                        <m:t>(</m:t>
                      </m:r>
                      <m:r>
                        <a:rPr lang="en-US" i="1" dirty="0" smtClean="0">
                          <a:latin typeface="Cambria Math" panose="02040503050406030204" pitchFamily="18" charset="0"/>
                          <a:sym typeface="Wingdings" panose="05000000000000000000" pitchFamily="2" charset="2"/>
                        </a:rPr>
                        <m:t>𝑉</m:t>
                      </m:r>
                      <m:r>
                        <a:rPr lang="en-US" i="1" dirty="0" smtClean="0">
                          <a:latin typeface="Cambria Math" panose="02040503050406030204" pitchFamily="18" charset="0"/>
                          <a:sym typeface="Wingdings" panose="05000000000000000000" pitchFamily="2" charset="2"/>
                        </a:rPr>
                        <m:t>)</m:t>
                      </m:r>
                    </m:oMath>
                  </m:oMathPara>
                </a14:m>
                <a:endParaRPr lang="en-US" dirty="0"/>
              </a:p>
            </p:txBody>
          </p:sp>
        </mc:Choice>
        <mc:Fallback xmlns="">
          <p:sp>
            <p:nvSpPr>
              <p:cNvPr id="3" name="Content Placeholder 2">
                <a:extLst>
                  <a:ext uri="{FF2B5EF4-FFF2-40B4-BE49-F238E27FC236}">
                    <a16:creationId xmlns:a16="http://schemas.microsoft.com/office/drawing/2014/main" id="{EF75759D-DA9F-43DE-906A-B7494944A392}"/>
                  </a:ext>
                </a:extLst>
              </p:cNvPr>
              <p:cNvSpPr>
                <a:spLocks noGrp="1" noRot="1" noChangeAspect="1" noMove="1" noResize="1" noEditPoints="1" noAdjustHandles="1" noChangeArrowheads="1" noChangeShapeType="1" noTextEdit="1"/>
              </p:cNvSpPr>
              <p:nvPr>
                <p:ph idx="1"/>
              </p:nvPr>
            </p:nvSpPr>
            <p:spPr>
              <a:blipFill>
                <a:blip r:embed="rId2"/>
                <a:stretch>
                  <a:fillRect l="-764" t="-668" r="-903"/>
                </a:stretch>
              </a:blipFill>
            </p:spPr>
            <p:txBody>
              <a:bodyPr/>
              <a:lstStyle/>
              <a:p>
                <a:r>
                  <a:rPr lang="en-US">
                    <a:noFill/>
                  </a:rPr>
                  <a:t> </a:t>
                </a:r>
              </a:p>
            </p:txBody>
          </p:sp>
        </mc:Fallback>
      </mc:AlternateContent>
    </p:spTree>
    <p:extLst>
      <p:ext uri="{BB962C8B-B14F-4D97-AF65-F5344CB8AC3E}">
        <p14:creationId xmlns:p14="http://schemas.microsoft.com/office/powerpoint/2010/main" val="425906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9E2288-5980-4707-B196-F5563BC20096}"/>
              </a:ext>
            </a:extLst>
          </p:cNvPr>
          <p:cNvSpPr>
            <a:spLocks noGrp="1"/>
          </p:cNvSpPr>
          <p:nvPr>
            <p:ph type="title"/>
          </p:nvPr>
        </p:nvSpPr>
        <p:spPr>
          <a:xfrm>
            <a:off x="5367130" y="568345"/>
            <a:ext cx="6337141" cy="1560716"/>
          </a:xfrm>
        </p:spPr>
        <p:txBody>
          <a:bodyPr>
            <a:noAutofit/>
          </a:bodyPr>
          <a:lstStyle/>
          <a:p>
            <a:r>
              <a:rPr lang="en-US" sz="3200" b="1" dirty="0"/>
              <a:t>Initial Conceptual Design of the COMPANY Database</a:t>
            </a:r>
            <a:endParaRPr lang="en-US" sz="3200" dirty="0"/>
          </a:p>
        </p:txBody>
      </p:sp>
      <p:sp>
        <p:nvSpPr>
          <p:cNvPr id="3" name="Content Placeholder 2">
            <a:extLst>
              <a:ext uri="{FF2B5EF4-FFF2-40B4-BE49-F238E27FC236}">
                <a16:creationId xmlns="" xmlns:a16="http://schemas.microsoft.com/office/drawing/2014/main" id="{D45148D8-1D6D-4D24-86AC-C2DFF46688BB}"/>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0C31608A-E535-4989-86FA-B8634A1330F9}"/>
              </a:ext>
            </a:extLst>
          </p:cNvPr>
          <p:cNvPicPr>
            <a:picLocks noChangeAspect="1"/>
          </p:cNvPicPr>
          <p:nvPr/>
        </p:nvPicPr>
        <p:blipFill>
          <a:blip r:embed="rId2"/>
          <a:stretch>
            <a:fillRect/>
          </a:stretch>
        </p:blipFill>
        <p:spPr>
          <a:xfrm>
            <a:off x="0" y="-119270"/>
            <a:ext cx="5367130" cy="6858000"/>
          </a:xfrm>
          <a:prstGeom prst="rect">
            <a:avLst/>
          </a:prstGeom>
        </p:spPr>
      </p:pic>
    </p:spTree>
    <p:extLst>
      <p:ext uri="{BB962C8B-B14F-4D97-AF65-F5344CB8AC3E}">
        <p14:creationId xmlns:p14="http://schemas.microsoft.com/office/powerpoint/2010/main" val="361004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1F8871-CC20-487B-8409-6A9DAD67902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377863A8-9840-4BE3-B6C1-9C9B1B4ED7B9}"/>
              </a:ext>
            </a:extLst>
          </p:cNvPr>
          <p:cNvSpPr>
            <a:spLocks noGrp="1"/>
          </p:cNvSpPr>
          <p:nvPr>
            <p:ph idx="1"/>
          </p:nvPr>
        </p:nvSpPr>
        <p:spPr/>
        <p:txBody>
          <a:bodyPr>
            <a:normAutofit/>
          </a:bodyPr>
          <a:lstStyle/>
          <a:p>
            <a:r>
              <a:rPr lang="en-US" dirty="0">
                <a:latin typeface="+mj-lt"/>
              </a:rPr>
              <a:t>Unified Modeling Language (UML) are becoming increasingly popular in both database and software design. </a:t>
            </a:r>
          </a:p>
          <a:p>
            <a:pPr lvl="1"/>
            <a:r>
              <a:rPr lang="en-US" dirty="0">
                <a:latin typeface="+mj-lt"/>
              </a:rPr>
              <a:t>An important part of these methodologies—namely, class diagrams—is similar in many ways to the ER diagrams. In class diagrams, operations on objects are specified, in addition to specifying the database schema structure. </a:t>
            </a:r>
          </a:p>
          <a:p>
            <a:pPr lvl="1"/>
            <a:r>
              <a:rPr lang="en-US" dirty="0">
                <a:latin typeface="+mj-lt"/>
              </a:rPr>
              <a:t>Operations can be used to specify the functional requirements during database design,</a:t>
            </a:r>
          </a:p>
        </p:txBody>
      </p:sp>
    </p:spTree>
    <p:extLst>
      <p:ext uri="{BB962C8B-B14F-4D97-AF65-F5344CB8AC3E}">
        <p14:creationId xmlns:p14="http://schemas.microsoft.com/office/powerpoint/2010/main" val="200425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A9394-63F5-48A2-B71C-D6981E881AD7}"/>
              </a:ext>
            </a:extLst>
          </p:cNvPr>
          <p:cNvSpPr>
            <a:spLocks noGrp="1"/>
          </p:cNvSpPr>
          <p:nvPr>
            <p:ph type="title"/>
          </p:nvPr>
        </p:nvSpPr>
        <p:spPr>
          <a:xfrm>
            <a:off x="7487478" y="316554"/>
            <a:ext cx="4341041" cy="2691690"/>
          </a:xfrm>
        </p:spPr>
        <p:txBody>
          <a:bodyPr>
            <a:normAutofit fontScale="90000"/>
          </a:bodyPr>
          <a:lstStyle/>
          <a:p>
            <a:r>
              <a:rPr lang="en-US" dirty="0"/>
              <a:t>Using High-Level Conceptual Data Models for Database Design</a:t>
            </a:r>
          </a:p>
        </p:txBody>
      </p:sp>
      <p:pic>
        <p:nvPicPr>
          <p:cNvPr id="4" name="Picture 3">
            <a:extLst>
              <a:ext uri="{FF2B5EF4-FFF2-40B4-BE49-F238E27FC236}">
                <a16:creationId xmlns="" xmlns:a16="http://schemas.microsoft.com/office/drawing/2014/main" id="{21463B03-EFF6-42B9-A448-6C3DE23054E0}"/>
              </a:ext>
            </a:extLst>
          </p:cNvPr>
          <p:cNvPicPr>
            <a:picLocks noChangeAspect="1"/>
          </p:cNvPicPr>
          <p:nvPr/>
        </p:nvPicPr>
        <p:blipFill>
          <a:blip r:embed="rId2"/>
          <a:stretch>
            <a:fillRect/>
          </a:stretch>
        </p:blipFill>
        <p:spPr>
          <a:xfrm>
            <a:off x="45429" y="0"/>
            <a:ext cx="7330369" cy="6858000"/>
          </a:xfrm>
          <a:prstGeom prst="rect">
            <a:avLst/>
          </a:prstGeom>
        </p:spPr>
      </p:pic>
    </p:spTree>
    <p:extLst>
      <p:ext uri="{BB962C8B-B14F-4D97-AF65-F5344CB8AC3E}">
        <p14:creationId xmlns:p14="http://schemas.microsoft.com/office/powerpoint/2010/main" val="280864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45C822-5F7E-4C38-8CE8-82219DAFBE34}"/>
              </a:ext>
            </a:extLst>
          </p:cNvPr>
          <p:cNvSpPr>
            <a:spLocks noGrp="1"/>
          </p:cNvSpPr>
          <p:nvPr>
            <p:ph type="title"/>
          </p:nvPr>
        </p:nvSpPr>
        <p:spPr/>
        <p:txBody>
          <a:bodyPr/>
          <a:lstStyle/>
          <a:p>
            <a:r>
              <a:rPr lang="en-US" b="1" dirty="0"/>
              <a:t>A Sample Database Application</a:t>
            </a:r>
            <a:endParaRPr lang="en-US" dirty="0"/>
          </a:p>
        </p:txBody>
      </p:sp>
      <p:sp>
        <p:nvSpPr>
          <p:cNvPr id="3" name="Content Placeholder 2">
            <a:extLst>
              <a:ext uri="{FF2B5EF4-FFF2-40B4-BE49-F238E27FC236}">
                <a16:creationId xmlns="" xmlns:a16="http://schemas.microsoft.com/office/drawing/2014/main" id="{0E7DFE0B-62AF-42B8-8EAF-886B237A0CD8}"/>
              </a:ext>
            </a:extLst>
          </p:cNvPr>
          <p:cNvSpPr>
            <a:spLocks noGrp="1"/>
          </p:cNvSpPr>
          <p:nvPr>
            <p:ph idx="1"/>
          </p:nvPr>
        </p:nvSpPr>
        <p:spPr/>
        <p:txBody>
          <a:bodyPr>
            <a:normAutofit fontScale="92500" lnSpcReduction="10000"/>
          </a:bodyPr>
          <a:lstStyle/>
          <a:p>
            <a:r>
              <a:rPr lang="en-US" sz="1800" b="1" dirty="0">
                <a:latin typeface="+mj-lt"/>
              </a:rPr>
              <a:t>COMPANY</a:t>
            </a:r>
            <a:r>
              <a:rPr lang="en-US" sz="1800" dirty="0">
                <a:latin typeface="+mj-lt"/>
              </a:rPr>
              <a:t> </a:t>
            </a:r>
            <a:r>
              <a:rPr lang="en-US" dirty="0">
                <a:latin typeface="+mj-lt"/>
              </a:rPr>
              <a:t>database keeps track of a company’s employees, departments, and projects.</a:t>
            </a:r>
          </a:p>
          <a:p>
            <a:r>
              <a:rPr lang="en-US" dirty="0">
                <a:latin typeface="+mj-lt"/>
              </a:rPr>
              <a:t>The company is organized into departments. </a:t>
            </a:r>
          </a:p>
          <a:p>
            <a:pPr lvl="1"/>
            <a:r>
              <a:rPr lang="en-US" dirty="0">
                <a:latin typeface="+mj-lt"/>
              </a:rPr>
              <a:t>Each department has a unique name, a unique number, and a particular employee who manages the department.</a:t>
            </a:r>
          </a:p>
          <a:p>
            <a:r>
              <a:rPr lang="en-US" dirty="0">
                <a:latin typeface="+mj-lt"/>
              </a:rPr>
              <a:t>A </a:t>
            </a:r>
            <a:r>
              <a:rPr lang="en-US" u="sng" dirty="0">
                <a:latin typeface="+mj-lt"/>
              </a:rPr>
              <a:t>department</a:t>
            </a:r>
            <a:r>
              <a:rPr lang="en-US" dirty="0">
                <a:latin typeface="+mj-lt"/>
              </a:rPr>
              <a:t> controls a number of projects, each of which has a unique name, a unique number, and a single location.</a:t>
            </a:r>
          </a:p>
          <a:p>
            <a:r>
              <a:rPr lang="en-US" dirty="0">
                <a:latin typeface="+mj-lt"/>
              </a:rPr>
              <a:t>The database will store each </a:t>
            </a:r>
            <a:r>
              <a:rPr lang="en-US" u="sng" dirty="0">
                <a:latin typeface="+mj-lt"/>
              </a:rPr>
              <a:t>employee’s information</a:t>
            </a:r>
            <a:r>
              <a:rPr lang="en-US" dirty="0">
                <a:latin typeface="+mj-lt"/>
              </a:rPr>
              <a:t>,</a:t>
            </a:r>
          </a:p>
          <a:p>
            <a:r>
              <a:rPr lang="en-US" dirty="0">
                <a:latin typeface="+mj-lt"/>
              </a:rPr>
              <a:t>The database will keep track of the </a:t>
            </a:r>
            <a:r>
              <a:rPr lang="en-US" b="1" u="sng" dirty="0">
                <a:latin typeface="+mj-lt"/>
              </a:rPr>
              <a:t>dependents of each employee </a:t>
            </a:r>
            <a:r>
              <a:rPr lang="en-US" dirty="0">
                <a:latin typeface="+mj-lt"/>
              </a:rPr>
              <a:t>for insurance purposes</a:t>
            </a:r>
          </a:p>
        </p:txBody>
      </p:sp>
    </p:spTree>
    <p:extLst>
      <p:ext uri="{BB962C8B-B14F-4D97-AF65-F5344CB8AC3E}">
        <p14:creationId xmlns:p14="http://schemas.microsoft.com/office/powerpoint/2010/main" val="153255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0A4736-022A-4E7C-82E3-8ECADBC1A327}"/>
              </a:ext>
            </a:extLst>
          </p:cNvPr>
          <p:cNvSpPr>
            <a:spLocks noGrp="1"/>
          </p:cNvSpPr>
          <p:nvPr>
            <p:ph type="title"/>
          </p:nvPr>
        </p:nvSpPr>
        <p:spPr/>
        <p:txBody>
          <a:bodyPr>
            <a:normAutofit/>
          </a:bodyPr>
          <a:lstStyle/>
          <a:p>
            <a:r>
              <a:rPr lang="en-US" b="1" dirty="0"/>
              <a:t>Entity Types, Entity Sets, Attributes, and Keys</a:t>
            </a:r>
            <a:endParaRPr lang="en-US" dirty="0"/>
          </a:p>
        </p:txBody>
      </p:sp>
      <p:sp>
        <p:nvSpPr>
          <p:cNvPr id="3" name="Content Placeholder 2">
            <a:extLst>
              <a:ext uri="{FF2B5EF4-FFF2-40B4-BE49-F238E27FC236}">
                <a16:creationId xmlns="" xmlns:a16="http://schemas.microsoft.com/office/drawing/2014/main" id="{F1B71D38-1BBD-4970-87F4-2C9B0219E0C5}"/>
              </a:ext>
            </a:extLst>
          </p:cNvPr>
          <p:cNvSpPr>
            <a:spLocks noGrp="1"/>
          </p:cNvSpPr>
          <p:nvPr>
            <p:ph idx="1"/>
          </p:nvPr>
        </p:nvSpPr>
        <p:spPr/>
        <p:txBody>
          <a:bodyPr/>
          <a:lstStyle/>
          <a:p>
            <a:r>
              <a:rPr lang="en-US" dirty="0">
                <a:latin typeface="+mj-lt"/>
              </a:rPr>
              <a:t>The ER model describes data as entities, relationships, and attributes.</a:t>
            </a:r>
          </a:p>
          <a:p>
            <a:r>
              <a:rPr lang="en-US" b="1" dirty="0">
                <a:latin typeface="+mj-lt"/>
              </a:rPr>
              <a:t>An entity</a:t>
            </a:r>
            <a:r>
              <a:rPr lang="en-US" dirty="0">
                <a:latin typeface="+mj-lt"/>
              </a:rPr>
              <a:t> is the basic concept that the ER model, which is a </a:t>
            </a:r>
            <a:r>
              <a:rPr lang="en-US" i="1" dirty="0">
                <a:latin typeface="+mj-lt"/>
              </a:rPr>
              <a:t>thing</a:t>
            </a:r>
            <a:r>
              <a:rPr lang="en-US" dirty="0">
                <a:latin typeface="+mj-lt"/>
              </a:rPr>
              <a:t> or </a:t>
            </a:r>
            <a:r>
              <a:rPr lang="en-US" i="1" dirty="0">
                <a:latin typeface="+mj-lt"/>
              </a:rPr>
              <a:t>object</a:t>
            </a:r>
            <a:r>
              <a:rPr lang="en-US" dirty="0">
                <a:latin typeface="+mj-lt"/>
              </a:rPr>
              <a:t> in the real world with an independent existence.</a:t>
            </a:r>
          </a:p>
          <a:p>
            <a:pPr lvl="1"/>
            <a:r>
              <a:rPr lang="en-US" dirty="0">
                <a:latin typeface="+mj-lt"/>
              </a:rPr>
              <a:t>For example, </a:t>
            </a:r>
            <a:r>
              <a:rPr lang="en-US" dirty="0">
                <a:solidFill>
                  <a:srgbClr val="FF6600"/>
                </a:solidFill>
                <a:latin typeface="+mj-lt"/>
              </a:rPr>
              <a:t>a particular person, car, house, or employee.</a:t>
            </a:r>
          </a:p>
          <a:p>
            <a:r>
              <a:rPr lang="en-US" dirty="0">
                <a:latin typeface="+mj-lt"/>
              </a:rPr>
              <a:t>Each entity has attributes—the particular properties that describe it. </a:t>
            </a:r>
          </a:p>
          <a:p>
            <a:pPr lvl="1"/>
            <a:r>
              <a:rPr lang="en-US" dirty="0">
                <a:latin typeface="+mj-lt"/>
              </a:rPr>
              <a:t>For example</a:t>
            </a:r>
            <a:r>
              <a:rPr lang="en-US" dirty="0">
                <a:solidFill>
                  <a:srgbClr val="FF6600"/>
                </a:solidFill>
                <a:latin typeface="+mj-lt"/>
              </a:rPr>
              <a:t>, an </a:t>
            </a:r>
            <a:r>
              <a:rPr lang="en-US" dirty="0">
                <a:solidFill>
                  <a:schemeClr val="tx1"/>
                </a:solidFill>
                <a:latin typeface="+mj-lt"/>
              </a:rPr>
              <a:t>EMPLOYEE entity </a:t>
            </a:r>
            <a:r>
              <a:rPr lang="en-US" dirty="0">
                <a:solidFill>
                  <a:srgbClr val="FF6600"/>
                </a:solidFill>
                <a:latin typeface="+mj-lt"/>
              </a:rPr>
              <a:t>may be described by the employee’s name, age, address, salary, and job.</a:t>
            </a:r>
          </a:p>
        </p:txBody>
      </p:sp>
    </p:spTree>
    <p:extLst>
      <p:ext uri="{BB962C8B-B14F-4D97-AF65-F5344CB8AC3E}">
        <p14:creationId xmlns:p14="http://schemas.microsoft.com/office/powerpoint/2010/main" val="82276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453E3A-6281-4322-BE1F-D83AE78316A5}"/>
              </a:ext>
            </a:extLst>
          </p:cNvPr>
          <p:cNvSpPr>
            <a:spLocks noGrp="1"/>
          </p:cNvSpPr>
          <p:nvPr>
            <p:ph type="title"/>
          </p:nvPr>
        </p:nvSpPr>
        <p:spPr/>
        <p:txBody>
          <a:bodyPr/>
          <a:lstStyle/>
          <a:p>
            <a:endParaRPr lang="en-US"/>
          </a:p>
        </p:txBody>
      </p:sp>
      <p:pic>
        <p:nvPicPr>
          <p:cNvPr id="4" name="Picture 3">
            <a:extLst>
              <a:ext uri="{FF2B5EF4-FFF2-40B4-BE49-F238E27FC236}">
                <a16:creationId xmlns="" xmlns:a16="http://schemas.microsoft.com/office/drawing/2014/main" id="{0126FBCB-24C9-4FB9-B777-BEADE9A25E33}"/>
              </a:ext>
            </a:extLst>
          </p:cNvPr>
          <p:cNvPicPr>
            <a:picLocks noChangeAspect="1"/>
          </p:cNvPicPr>
          <p:nvPr/>
        </p:nvPicPr>
        <p:blipFill>
          <a:blip r:embed="rId2"/>
          <a:stretch>
            <a:fillRect/>
          </a:stretch>
        </p:blipFill>
        <p:spPr>
          <a:xfrm>
            <a:off x="297560" y="0"/>
            <a:ext cx="8098307" cy="6858000"/>
          </a:xfrm>
          <a:prstGeom prst="rect">
            <a:avLst/>
          </a:prstGeom>
        </p:spPr>
      </p:pic>
    </p:spTree>
    <p:extLst>
      <p:ext uri="{BB962C8B-B14F-4D97-AF65-F5344CB8AC3E}">
        <p14:creationId xmlns:p14="http://schemas.microsoft.com/office/powerpoint/2010/main" val="33517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863CD39-2EF9-47EB-9D03-54E1F4928189}"/>
              </a:ext>
            </a:extLst>
          </p:cNvPr>
          <p:cNvPicPr>
            <a:picLocks noChangeAspect="1"/>
          </p:cNvPicPr>
          <p:nvPr/>
        </p:nvPicPr>
        <p:blipFill>
          <a:blip r:embed="rId2"/>
          <a:stretch>
            <a:fillRect/>
          </a:stretch>
        </p:blipFill>
        <p:spPr>
          <a:xfrm>
            <a:off x="3924105" y="4041913"/>
            <a:ext cx="7509361" cy="2816087"/>
          </a:xfrm>
          <a:prstGeom prst="rect">
            <a:avLst/>
          </a:prstGeom>
        </p:spPr>
      </p:pic>
      <p:sp>
        <p:nvSpPr>
          <p:cNvPr id="2" name="Title 1">
            <a:extLst>
              <a:ext uri="{FF2B5EF4-FFF2-40B4-BE49-F238E27FC236}">
                <a16:creationId xmlns="" xmlns:a16="http://schemas.microsoft.com/office/drawing/2014/main" id="{6451B5A7-9B37-4B6F-A9B6-51AAF39758A8}"/>
              </a:ext>
            </a:extLst>
          </p:cNvPr>
          <p:cNvSpPr>
            <a:spLocks noGrp="1"/>
          </p:cNvSpPr>
          <p:nvPr>
            <p:ph type="title"/>
          </p:nvPr>
        </p:nvSpPr>
        <p:spPr/>
        <p:txBody>
          <a:bodyPr/>
          <a:lstStyle/>
          <a:p>
            <a:r>
              <a:rPr lang="en-US" b="1" dirty="0"/>
              <a:t>Composite versus Simple (Atomic) Attributes.</a:t>
            </a:r>
            <a:endParaRPr lang="en-US" dirty="0"/>
          </a:p>
        </p:txBody>
      </p:sp>
      <p:sp>
        <p:nvSpPr>
          <p:cNvPr id="3" name="Content Placeholder 2">
            <a:extLst>
              <a:ext uri="{FF2B5EF4-FFF2-40B4-BE49-F238E27FC236}">
                <a16:creationId xmlns="" xmlns:a16="http://schemas.microsoft.com/office/drawing/2014/main" id="{39E5B2A7-A4A9-4173-8394-053CB29F9835}"/>
              </a:ext>
            </a:extLst>
          </p:cNvPr>
          <p:cNvSpPr>
            <a:spLocks noGrp="1"/>
          </p:cNvSpPr>
          <p:nvPr>
            <p:ph idx="1"/>
          </p:nvPr>
        </p:nvSpPr>
        <p:spPr/>
        <p:txBody>
          <a:bodyPr/>
          <a:lstStyle/>
          <a:p>
            <a:r>
              <a:rPr lang="en-US" b="1" dirty="0">
                <a:solidFill>
                  <a:schemeClr val="tx1"/>
                </a:solidFill>
                <a:latin typeface="+mj-lt"/>
              </a:rPr>
              <a:t>Composite attributes </a:t>
            </a:r>
            <a:r>
              <a:rPr lang="en-US" dirty="0">
                <a:latin typeface="+mj-lt"/>
              </a:rPr>
              <a:t>can be divided into smaller subparts, which represent more basic attributes with independent meanings. </a:t>
            </a:r>
          </a:p>
          <a:p>
            <a:pPr lvl="1"/>
            <a:r>
              <a:rPr lang="en-US" dirty="0">
                <a:latin typeface="+mj-lt"/>
              </a:rPr>
              <a:t>For example, the Address attribute of the EMPLOYEE entity.</a:t>
            </a:r>
          </a:p>
          <a:p>
            <a:r>
              <a:rPr lang="en-US" dirty="0">
                <a:latin typeface="+mj-lt"/>
              </a:rPr>
              <a:t>Attributes that are not divisible are called simple or </a:t>
            </a:r>
            <a:r>
              <a:rPr lang="en-US" b="1" dirty="0">
                <a:latin typeface="+mj-lt"/>
              </a:rPr>
              <a:t>atomic attributes</a:t>
            </a:r>
            <a:r>
              <a:rPr lang="en-US" dirty="0">
                <a:latin typeface="+mj-lt"/>
              </a:rPr>
              <a:t>.</a:t>
            </a:r>
          </a:p>
        </p:txBody>
      </p:sp>
    </p:spTree>
    <p:extLst>
      <p:ext uri="{BB962C8B-B14F-4D97-AF65-F5344CB8AC3E}">
        <p14:creationId xmlns:p14="http://schemas.microsoft.com/office/powerpoint/2010/main" val="23242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2B948A-D287-43CA-8AEB-939121B4A093}"/>
              </a:ext>
            </a:extLst>
          </p:cNvPr>
          <p:cNvSpPr>
            <a:spLocks noGrp="1"/>
          </p:cNvSpPr>
          <p:nvPr>
            <p:ph type="title"/>
          </p:nvPr>
        </p:nvSpPr>
        <p:spPr/>
        <p:txBody>
          <a:bodyPr/>
          <a:lstStyle/>
          <a:p>
            <a:r>
              <a:rPr lang="en-US" b="1"/>
              <a:t>Single-Valued versus Multivalued Attributes.</a:t>
            </a:r>
            <a:endParaRPr lang="en-US"/>
          </a:p>
        </p:txBody>
      </p:sp>
      <p:sp>
        <p:nvSpPr>
          <p:cNvPr id="3" name="Content Placeholder 2">
            <a:extLst>
              <a:ext uri="{FF2B5EF4-FFF2-40B4-BE49-F238E27FC236}">
                <a16:creationId xmlns="" xmlns:a16="http://schemas.microsoft.com/office/drawing/2014/main" id="{805BA1CB-FA8A-4592-87B3-1583EEF6BB9C}"/>
              </a:ext>
            </a:extLst>
          </p:cNvPr>
          <p:cNvSpPr>
            <a:spLocks noGrp="1"/>
          </p:cNvSpPr>
          <p:nvPr>
            <p:ph idx="1"/>
          </p:nvPr>
        </p:nvSpPr>
        <p:spPr/>
        <p:txBody>
          <a:bodyPr/>
          <a:lstStyle/>
          <a:p>
            <a:r>
              <a:rPr lang="en-US" dirty="0">
                <a:latin typeface="+mj-lt"/>
              </a:rPr>
              <a:t>attributes have a single value for a particular entity; such attributes are called single-valued. </a:t>
            </a:r>
          </a:p>
          <a:p>
            <a:pPr lvl="1"/>
            <a:r>
              <a:rPr lang="en-US" dirty="0">
                <a:latin typeface="+mj-lt"/>
              </a:rPr>
              <a:t>For example, Age is a single-valued attribute of a person. </a:t>
            </a:r>
          </a:p>
          <a:p>
            <a:r>
              <a:rPr lang="en-US" dirty="0">
                <a:latin typeface="+mj-lt"/>
              </a:rPr>
              <a:t>In some cases an attribute can have a set of values for the same entity</a:t>
            </a:r>
          </a:p>
          <a:p>
            <a:pPr lvl="1"/>
            <a:r>
              <a:rPr lang="en-US" dirty="0">
                <a:latin typeface="+mj-lt"/>
              </a:rPr>
              <a:t>For instance, a Colors attribute for a car, or a </a:t>
            </a:r>
            <a:r>
              <a:rPr lang="en-US" dirty="0" err="1">
                <a:latin typeface="+mj-lt"/>
              </a:rPr>
              <a:t>College_degrees</a:t>
            </a:r>
            <a:r>
              <a:rPr lang="en-US" dirty="0">
                <a:latin typeface="+mj-lt"/>
              </a:rPr>
              <a:t> attribute for a person.</a:t>
            </a:r>
          </a:p>
        </p:txBody>
      </p:sp>
    </p:spTree>
    <p:extLst>
      <p:ext uri="{BB962C8B-B14F-4D97-AF65-F5344CB8AC3E}">
        <p14:creationId xmlns:p14="http://schemas.microsoft.com/office/powerpoint/2010/main" val="243205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9C4AA-295E-4C04-9A05-44BC63DF8733}"/>
              </a:ext>
            </a:extLst>
          </p:cNvPr>
          <p:cNvSpPr>
            <a:spLocks noGrp="1"/>
          </p:cNvSpPr>
          <p:nvPr>
            <p:ph type="title"/>
          </p:nvPr>
        </p:nvSpPr>
        <p:spPr/>
        <p:txBody>
          <a:bodyPr/>
          <a:lstStyle/>
          <a:p>
            <a:r>
              <a:rPr lang="en-US" b="1" dirty="0"/>
              <a:t>Stored versus Derived Attributes.</a:t>
            </a:r>
            <a:endParaRPr lang="en-US" dirty="0"/>
          </a:p>
        </p:txBody>
      </p:sp>
      <p:sp>
        <p:nvSpPr>
          <p:cNvPr id="3" name="Content Placeholder 2">
            <a:extLst>
              <a:ext uri="{FF2B5EF4-FFF2-40B4-BE49-F238E27FC236}">
                <a16:creationId xmlns="" xmlns:a16="http://schemas.microsoft.com/office/drawing/2014/main" id="{23045518-344F-44A8-B351-966893277467}"/>
              </a:ext>
            </a:extLst>
          </p:cNvPr>
          <p:cNvSpPr>
            <a:spLocks noGrp="1"/>
          </p:cNvSpPr>
          <p:nvPr>
            <p:ph idx="1"/>
          </p:nvPr>
        </p:nvSpPr>
        <p:spPr/>
        <p:txBody>
          <a:bodyPr>
            <a:normAutofit fontScale="92500" lnSpcReduction="20000"/>
          </a:bodyPr>
          <a:lstStyle/>
          <a:p>
            <a:r>
              <a:rPr lang="en-US" dirty="0">
                <a:solidFill>
                  <a:schemeClr val="tx1"/>
                </a:solidFill>
                <a:latin typeface="+mj-lt"/>
              </a:rPr>
              <a:t>The Age </a:t>
            </a:r>
            <a:r>
              <a:rPr lang="en-US" dirty="0">
                <a:latin typeface="+mj-lt"/>
              </a:rPr>
              <a:t>attribute is hence called a </a:t>
            </a:r>
            <a:r>
              <a:rPr lang="en-US" b="1" dirty="0">
                <a:latin typeface="+mj-lt"/>
              </a:rPr>
              <a:t>derived attribute </a:t>
            </a:r>
            <a:r>
              <a:rPr lang="en-US" dirty="0">
                <a:latin typeface="+mj-lt"/>
              </a:rPr>
              <a:t>and is said to be derivable from the </a:t>
            </a:r>
            <a:r>
              <a:rPr lang="en-US" dirty="0" err="1">
                <a:latin typeface="+mj-lt"/>
              </a:rPr>
              <a:t>Birth_date</a:t>
            </a:r>
            <a:r>
              <a:rPr lang="en-US" dirty="0">
                <a:latin typeface="+mj-lt"/>
              </a:rPr>
              <a:t> attribute which is called a </a:t>
            </a:r>
            <a:r>
              <a:rPr lang="en-US" b="1" dirty="0">
                <a:latin typeface="+mj-lt"/>
              </a:rPr>
              <a:t>stored attribute</a:t>
            </a:r>
            <a:r>
              <a:rPr lang="en-US" dirty="0">
                <a:latin typeface="+mj-lt"/>
              </a:rPr>
              <a:t>.</a:t>
            </a:r>
          </a:p>
          <a:p>
            <a:endParaRPr lang="en-US" dirty="0">
              <a:latin typeface="+mj-lt"/>
            </a:endParaRPr>
          </a:p>
          <a:p>
            <a:r>
              <a:rPr lang="en-US" sz="2400" b="1" dirty="0">
                <a:solidFill>
                  <a:schemeClr val="tx1"/>
                </a:solidFill>
                <a:latin typeface="+mj-lt"/>
              </a:rPr>
              <a:t>NULL Values. </a:t>
            </a:r>
            <a:r>
              <a:rPr lang="en-US" dirty="0">
                <a:latin typeface="+mj-lt"/>
              </a:rPr>
              <a:t>In some cases, a particular entity may not have an applicable value for an attribute. </a:t>
            </a:r>
          </a:p>
          <a:p>
            <a:pPr lvl="1"/>
            <a:r>
              <a:rPr lang="en-US" dirty="0">
                <a:solidFill>
                  <a:schemeClr val="tx1"/>
                </a:solidFill>
                <a:latin typeface="+mj-lt"/>
              </a:rPr>
              <a:t>For example, </a:t>
            </a:r>
            <a:r>
              <a:rPr lang="en-US" dirty="0">
                <a:latin typeface="+mj-lt"/>
              </a:rPr>
              <a:t>a person with no college degree would have NULL for </a:t>
            </a:r>
            <a:r>
              <a:rPr lang="en-US" dirty="0" err="1">
                <a:latin typeface="+mj-lt"/>
              </a:rPr>
              <a:t>College_degrees</a:t>
            </a:r>
            <a:r>
              <a:rPr lang="en-US" dirty="0">
                <a:latin typeface="+mj-lt"/>
              </a:rPr>
              <a:t>. </a:t>
            </a:r>
          </a:p>
          <a:p>
            <a:r>
              <a:rPr lang="en-US" dirty="0">
                <a:latin typeface="+mj-lt"/>
              </a:rPr>
              <a:t>NULL can also be used if we do not know the value of an attribute for a particular entity—</a:t>
            </a:r>
          </a:p>
          <a:p>
            <a:pPr lvl="1"/>
            <a:r>
              <a:rPr lang="en-US" dirty="0">
                <a:solidFill>
                  <a:schemeClr val="tx1"/>
                </a:solidFill>
                <a:latin typeface="+mj-lt"/>
              </a:rPr>
              <a:t>For example,</a:t>
            </a:r>
            <a:r>
              <a:rPr lang="en-US" dirty="0">
                <a:latin typeface="+mj-lt"/>
              </a:rPr>
              <a:t> if we do not know the home phone number of ‘John Smith’</a:t>
            </a:r>
          </a:p>
        </p:txBody>
      </p:sp>
    </p:spTree>
    <p:extLst>
      <p:ext uri="{BB962C8B-B14F-4D97-AF65-F5344CB8AC3E}">
        <p14:creationId xmlns:p14="http://schemas.microsoft.com/office/powerpoint/2010/main" val="3452071208"/>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otalTime>211</TotalTime>
  <Words>703</Words>
  <Application>Microsoft Office PowerPoint</Application>
  <PresentationFormat>Custom</PresentationFormat>
  <Paragraphs>50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Feathered</vt:lpstr>
      <vt:lpstr>Data Modeling Using the (ER) Model</vt:lpstr>
      <vt:lpstr>PowerPoint Presentation</vt:lpstr>
      <vt:lpstr>Using High-Level Conceptual Data Models for Database Design</vt:lpstr>
      <vt:lpstr>A Sample Database Application</vt:lpstr>
      <vt:lpstr>Entity Types, Entity Sets, Attributes, and Keys</vt:lpstr>
      <vt:lpstr>PowerPoint Presentation</vt:lpstr>
      <vt:lpstr>Composite versus Simple (Atomic) Attributes.</vt:lpstr>
      <vt:lpstr>Single-Valued versus Multivalued Attributes.</vt:lpstr>
      <vt:lpstr>Stored versus Derived Attributes.</vt:lpstr>
      <vt:lpstr>Entity Types, Entity Sets, Keys, and Value Sets</vt:lpstr>
      <vt:lpstr>Key Attributes of an Entity Type.</vt:lpstr>
      <vt:lpstr>Value Sets (Domains) of Attributes.</vt:lpstr>
      <vt:lpstr>Initial Conceptual Design of the COMPANY 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 Using the (ER) Model</dc:title>
  <dc:creator>Ibrahim Ibrahim</dc:creator>
  <cp:lastModifiedBy>Hyper Tech</cp:lastModifiedBy>
  <cp:revision>19</cp:revision>
  <dcterms:created xsi:type="dcterms:W3CDTF">2019-03-25T23:25:48Z</dcterms:created>
  <dcterms:modified xsi:type="dcterms:W3CDTF">2020-01-21T02:17:08Z</dcterms:modified>
</cp:coreProperties>
</file>