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09" autoAdjust="0"/>
    <p:restoredTop sz="94660"/>
  </p:normalViewPr>
  <p:slideViewPr>
    <p:cSldViewPr snapToGrid="0">
      <p:cViewPr varScale="1">
        <p:scale>
          <a:sx n="112" d="100"/>
          <a:sy n="112" d="100"/>
        </p:scale>
        <p:origin x="8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713EA92-5B1D-4339-B1E5-FB92760A846F}"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F0959B-2B51-40FC-A7F6-C8EFFEAC3B62}" type="slidenum">
              <a:rPr lang="en-GB" smtClean="0"/>
              <a:t>‹#›</a:t>
            </a:fld>
            <a:endParaRPr lang="en-GB"/>
          </a:p>
        </p:txBody>
      </p:sp>
    </p:spTree>
    <p:extLst>
      <p:ext uri="{BB962C8B-B14F-4D97-AF65-F5344CB8AC3E}">
        <p14:creationId xmlns:p14="http://schemas.microsoft.com/office/powerpoint/2010/main" val="848305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713EA92-5B1D-4339-B1E5-FB92760A846F}" type="datetimeFigureOut">
              <a:rPr lang="en-GB" smtClean="0"/>
              <a:t>27/05/2025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F0959B-2B51-40FC-A7F6-C8EFFEAC3B62}" type="slidenum">
              <a:rPr lang="en-GB" smtClean="0"/>
              <a:t>‹#›</a:t>
            </a:fld>
            <a:endParaRPr lang="en-GB"/>
          </a:p>
        </p:txBody>
      </p:sp>
    </p:spTree>
    <p:extLst>
      <p:ext uri="{BB962C8B-B14F-4D97-AF65-F5344CB8AC3E}">
        <p14:creationId xmlns:p14="http://schemas.microsoft.com/office/powerpoint/2010/main" val="2519854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713EA92-5B1D-4339-B1E5-FB92760A846F}"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F0959B-2B51-40FC-A7F6-C8EFFEAC3B62}" type="slidenum">
              <a:rPr lang="en-GB" smtClean="0"/>
              <a:t>‹#›</a:t>
            </a:fld>
            <a:endParaRPr lang="en-GB"/>
          </a:p>
        </p:txBody>
      </p:sp>
    </p:spTree>
    <p:extLst>
      <p:ext uri="{BB962C8B-B14F-4D97-AF65-F5344CB8AC3E}">
        <p14:creationId xmlns:p14="http://schemas.microsoft.com/office/powerpoint/2010/main" val="123211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713EA92-5B1D-4339-B1E5-FB92760A846F}"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F0959B-2B51-40FC-A7F6-C8EFFEAC3B62}"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73433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13EA92-5B1D-4339-B1E5-FB92760A846F}"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F0959B-2B51-40FC-A7F6-C8EFFEAC3B62}" type="slidenum">
              <a:rPr lang="en-GB" smtClean="0"/>
              <a:t>‹#›</a:t>
            </a:fld>
            <a:endParaRPr lang="en-GB"/>
          </a:p>
        </p:txBody>
      </p:sp>
    </p:spTree>
    <p:extLst>
      <p:ext uri="{BB962C8B-B14F-4D97-AF65-F5344CB8AC3E}">
        <p14:creationId xmlns:p14="http://schemas.microsoft.com/office/powerpoint/2010/main" val="1012437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13EA92-5B1D-4339-B1E5-FB92760A846F}" type="datetimeFigureOut">
              <a:rPr lang="en-GB" smtClean="0"/>
              <a:t>27/05/2025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F0959B-2B51-40FC-A7F6-C8EFFEAC3B62}" type="slidenum">
              <a:rPr lang="en-GB" smtClean="0"/>
              <a:t>‹#›</a:t>
            </a:fld>
            <a:endParaRPr lang="en-GB"/>
          </a:p>
        </p:txBody>
      </p:sp>
    </p:spTree>
    <p:extLst>
      <p:ext uri="{BB962C8B-B14F-4D97-AF65-F5344CB8AC3E}">
        <p14:creationId xmlns:p14="http://schemas.microsoft.com/office/powerpoint/2010/main" val="1065764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713EA92-5B1D-4339-B1E5-FB92760A846F}" type="datetimeFigureOut">
              <a:rPr lang="en-GB" smtClean="0"/>
              <a:t>27/05/2025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F0959B-2B51-40FC-A7F6-C8EFFEAC3B62}" type="slidenum">
              <a:rPr lang="en-GB" smtClean="0"/>
              <a:t>‹#›</a:t>
            </a:fld>
            <a:endParaRPr lang="en-GB"/>
          </a:p>
        </p:txBody>
      </p:sp>
    </p:spTree>
    <p:extLst>
      <p:ext uri="{BB962C8B-B14F-4D97-AF65-F5344CB8AC3E}">
        <p14:creationId xmlns:p14="http://schemas.microsoft.com/office/powerpoint/2010/main" val="392738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13EA92-5B1D-4339-B1E5-FB92760A846F}"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F0959B-2B51-40FC-A7F6-C8EFFEAC3B62}" type="slidenum">
              <a:rPr lang="en-GB" smtClean="0"/>
              <a:t>‹#›</a:t>
            </a:fld>
            <a:endParaRPr lang="en-GB"/>
          </a:p>
        </p:txBody>
      </p:sp>
    </p:spTree>
    <p:extLst>
      <p:ext uri="{BB962C8B-B14F-4D97-AF65-F5344CB8AC3E}">
        <p14:creationId xmlns:p14="http://schemas.microsoft.com/office/powerpoint/2010/main" val="1877738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13EA92-5B1D-4339-B1E5-FB92760A846F}"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F0959B-2B51-40FC-A7F6-C8EFFEAC3B62}" type="slidenum">
              <a:rPr lang="en-GB" smtClean="0"/>
              <a:t>‹#›</a:t>
            </a:fld>
            <a:endParaRPr lang="en-GB"/>
          </a:p>
        </p:txBody>
      </p:sp>
    </p:spTree>
    <p:extLst>
      <p:ext uri="{BB962C8B-B14F-4D97-AF65-F5344CB8AC3E}">
        <p14:creationId xmlns:p14="http://schemas.microsoft.com/office/powerpoint/2010/main" val="2532437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9713EA92-5B1D-4339-B1E5-FB92760A846F}"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F0959B-2B51-40FC-A7F6-C8EFFEAC3B62}" type="slidenum">
              <a:rPr lang="en-GB" smtClean="0"/>
              <a:t>‹#›</a:t>
            </a:fld>
            <a:endParaRPr lang="en-GB"/>
          </a:p>
        </p:txBody>
      </p:sp>
    </p:spTree>
    <p:extLst>
      <p:ext uri="{BB962C8B-B14F-4D97-AF65-F5344CB8AC3E}">
        <p14:creationId xmlns:p14="http://schemas.microsoft.com/office/powerpoint/2010/main" val="561948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13EA92-5B1D-4339-B1E5-FB92760A846F}" type="datetimeFigureOut">
              <a:rPr lang="en-GB" smtClean="0"/>
              <a:t>27/05/2025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F0959B-2B51-40FC-A7F6-C8EFFEAC3B62}" type="slidenum">
              <a:rPr lang="en-GB" smtClean="0"/>
              <a:t>‹#›</a:t>
            </a:fld>
            <a:endParaRPr lang="en-GB"/>
          </a:p>
        </p:txBody>
      </p:sp>
    </p:spTree>
    <p:extLst>
      <p:ext uri="{BB962C8B-B14F-4D97-AF65-F5344CB8AC3E}">
        <p14:creationId xmlns:p14="http://schemas.microsoft.com/office/powerpoint/2010/main" val="237637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13EA92-5B1D-4339-B1E5-FB92760A846F}" type="datetimeFigureOut">
              <a:rPr lang="en-GB" smtClean="0"/>
              <a:t>27/05/2025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F0959B-2B51-40FC-A7F6-C8EFFEAC3B62}" type="slidenum">
              <a:rPr lang="en-GB" smtClean="0"/>
              <a:t>‹#›</a:t>
            </a:fld>
            <a:endParaRPr lang="en-GB"/>
          </a:p>
        </p:txBody>
      </p:sp>
    </p:spTree>
    <p:extLst>
      <p:ext uri="{BB962C8B-B14F-4D97-AF65-F5344CB8AC3E}">
        <p14:creationId xmlns:p14="http://schemas.microsoft.com/office/powerpoint/2010/main" val="253287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13EA92-5B1D-4339-B1E5-FB92760A846F}" type="datetimeFigureOut">
              <a:rPr lang="en-GB" smtClean="0"/>
              <a:t>27/05/2025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4F0959B-2B51-40FC-A7F6-C8EFFEAC3B62}" type="slidenum">
              <a:rPr lang="en-GB" smtClean="0"/>
              <a:t>‹#›</a:t>
            </a:fld>
            <a:endParaRPr lang="en-GB"/>
          </a:p>
        </p:txBody>
      </p:sp>
    </p:spTree>
    <p:extLst>
      <p:ext uri="{BB962C8B-B14F-4D97-AF65-F5344CB8AC3E}">
        <p14:creationId xmlns:p14="http://schemas.microsoft.com/office/powerpoint/2010/main" val="9325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9713EA92-5B1D-4339-B1E5-FB92760A846F}" type="datetimeFigureOut">
              <a:rPr lang="en-GB" smtClean="0"/>
              <a:t>27/05/2025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4F0959B-2B51-40FC-A7F6-C8EFFEAC3B62}" type="slidenum">
              <a:rPr lang="en-GB" smtClean="0"/>
              <a:t>‹#›</a:t>
            </a:fld>
            <a:endParaRPr lang="en-GB"/>
          </a:p>
        </p:txBody>
      </p:sp>
    </p:spTree>
    <p:extLst>
      <p:ext uri="{BB962C8B-B14F-4D97-AF65-F5344CB8AC3E}">
        <p14:creationId xmlns:p14="http://schemas.microsoft.com/office/powerpoint/2010/main" val="3063747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713EA92-5B1D-4339-B1E5-FB92760A846F}" type="datetimeFigureOut">
              <a:rPr lang="en-GB" smtClean="0"/>
              <a:t>27/05/2025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4F0959B-2B51-40FC-A7F6-C8EFFEAC3B62}" type="slidenum">
              <a:rPr lang="en-GB" smtClean="0"/>
              <a:t>‹#›</a:t>
            </a:fld>
            <a:endParaRPr lang="en-GB"/>
          </a:p>
        </p:txBody>
      </p:sp>
    </p:spTree>
    <p:extLst>
      <p:ext uri="{BB962C8B-B14F-4D97-AF65-F5344CB8AC3E}">
        <p14:creationId xmlns:p14="http://schemas.microsoft.com/office/powerpoint/2010/main" val="395365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9713EA92-5B1D-4339-B1E5-FB92760A846F}" type="datetimeFigureOut">
              <a:rPr lang="en-GB" smtClean="0"/>
              <a:t>27/05/2025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4F0959B-2B51-40FC-A7F6-C8EFFEAC3B62}" type="slidenum">
              <a:rPr lang="en-GB" smtClean="0"/>
              <a:t>‹#›</a:t>
            </a:fld>
            <a:endParaRPr lang="en-GB"/>
          </a:p>
        </p:txBody>
      </p:sp>
    </p:spTree>
    <p:extLst>
      <p:ext uri="{BB962C8B-B14F-4D97-AF65-F5344CB8AC3E}">
        <p14:creationId xmlns:p14="http://schemas.microsoft.com/office/powerpoint/2010/main" val="1784004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713EA92-5B1D-4339-B1E5-FB92760A846F}" type="datetimeFigureOut">
              <a:rPr lang="en-GB" smtClean="0"/>
              <a:t>27/05/2025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F0959B-2B51-40FC-A7F6-C8EFFEAC3B62}" type="slidenum">
              <a:rPr lang="en-GB" smtClean="0"/>
              <a:t>‹#›</a:t>
            </a:fld>
            <a:endParaRPr lang="en-GB"/>
          </a:p>
        </p:txBody>
      </p:sp>
    </p:spTree>
    <p:extLst>
      <p:ext uri="{BB962C8B-B14F-4D97-AF65-F5344CB8AC3E}">
        <p14:creationId xmlns:p14="http://schemas.microsoft.com/office/powerpoint/2010/main" val="81735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713EA92-5B1D-4339-B1E5-FB92760A846F}" type="datetimeFigureOut">
              <a:rPr lang="en-GB" smtClean="0"/>
              <a:t>27/05/2025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F0959B-2B51-40FC-A7F6-C8EFFEAC3B62}" type="slidenum">
              <a:rPr lang="en-GB" smtClean="0"/>
              <a:t>‹#›</a:t>
            </a:fld>
            <a:endParaRPr lang="en-GB"/>
          </a:p>
        </p:txBody>
      </p:sp>
    </p:spTree>
    <p:extLst>
      <p:ext uri="{BB962C8B-B14F-4D97-AF65-F5344CB8AC3E}">
        <p14:creationId xmlns:p14="http://schemas.microsoft.com/office/powerpoint/2010/main" val="22030630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4A87-8238-CC78-A22E-C4DA05904AB8}"/>
              </a:ext>
            </a:extLst>
          </p:cNvPr>
          <p:cNvSpPr>
            <a:spLocks noGrp="1"/>
          </p:cNvSpPr>
          <p:nvPr>
            <p:ph type="ctrTitle"/>
          </p:nvPr>
        </p:nvSpPr>
        <p:spPr/>
        <p:txBody>
          <a:bodyPr/>
          <a:lstStyle/>
          <a:p>
            <a:r>
              <a:rPr lang="en-GB" dirty="0"/>
              <a:t>Coin Detection</a:t>
            </a:r>
          </a:p>
        </p:txBody>
      </p:sp>
      <p:sp>
        <p:nvSpPr>
          <p:cNvPr id="3" name="Subtitle 2">
            <a:extLst>
              <a:ext uri="{FF2B5EF4-FFF2-40B4-BE49-F238E27FC236}">
                <a16:creationId xmlns:a16="http://schemas.microsoft.com/office/drawing/2014/main" id="{8EF4BE27-F96C-EF97-C917-0EAD1B7F5D07}"/>
              </a:ext>
            </a:extLst>
          </p:cNvPr>
          <p:cNvSpPr>
            <a:spLocks noGrp="1"/>
          </p:cNvSpPr>
          <p:nvPr>
            <p:ph type="subTitle" idx="1"/>
          </p:nvPr>
        </p:nvSpPr>
        <p:spPr/>
        <p:txBody>
          <a:bodyPr/>
          <a:lstStyle/>
          <a:p>
            <a:r>
              <a:rPr lang="en-GB" dirty="0"/>
              <a:t>Amir Tavahin</a:t>
            </a:r>
          </a:p>
        </p:txBody>
      </p:sp>
    </p:spTree>
    <p:extLst>
      <p:ext uri="{BB962C8B-B14F-4D97-AF65-F5344CB8AC3E}">
        <p14:creationId xmlns:p14="http://schemas.microsoft.com/office/powerpoint/2010/main" val="387671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A4D84-C610-0C5A-0C02-07FBF2AE8B37}"/>
              </a:ext>
            </a:extLst>
          </p:cNvPr>
          <p:cNvSpPr>
            <a:spLocks noGrp="1"/>
          </p:cNvSpPr>
          <p:nvPr>
            <p:ph type="title"/>
          </p:nvPr>
        </p:nvSpPr>
        <p:spPr/>
        <p:txBody>
          <a:bodyPr/>
          <a:lstStyle/>
          <a:p>
            <a:r>
              <a:rPr lang="en-GB" dirty="0"/>
              <a:t>Model Training Q2</a:t>
            </a:r>
          </a:p>
        </p:txBody>
      </p:sp>
      <p:pic>
        <p:nvPicPr>
          <p:cNvPr id="6" name="Picture 5">
            <a:extLst>
              <a:ext uri="{FF2B5EF4-FFF2-40B4-BE49-F238E27FC236}">
                <a16:creationId xmlns:a16="http://schemas.microsoft.com/office/drawing/2014/main" id="{F2E9AFC1-7A1B-DE4E-4F9A-FC6557D3D38F}"/>
              </a:ext>
            </a:extLst>
          </p:cNvPr>
          <p:cNvPicPr>
            <a:picLocks noChangeAspect="1"/>
          </p:cNvPicPr>
          <p:nvPr/>
        </p:nvPicPr>
        <p:blipFill>
          <a:blip r:embed="rId2"/>
          <a:stretch>
            <a:fillRect/>
          </a:stretch>
        </p:blipFill>
        <p:spPr>
          <a:xfrm>
            <a:off x="1577032" y="1862773"/>
            <a:ext cx="7542880" cy="3976791"/>
          </a:xfrm>
          <a:prstGeom prst="rect">
            <a:avLst/>
          </a:prstGeom>
        </p:spPr>
      </p:pic>
    </p:spTree>
    <p:extLst>
      <p:ext uri="{BB962C8B-B14F-4D97-AF65-F5344CB8AC3E}">
        <p14:creationId xmlns:p14="http://schemas.microsoft.com/office/powerpoint/2010/main" val="953390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F0C9-0541-224E-6A74-95D310CA2370}"/>
              </a:ext>
            </a:extLst>
          </p:cNvPr>
          <p:cNvSpPr>
            <a:spLocks noGrp="1"/>
          </p:cNvSpPr>
          <p:nvPr>
            <p:ph type="title"/>
          </p:nvPr>
        </p:nvSpPr>
        <p:spPr/>
        <p:txBody>
          <a:bodyPr/>
          <a:lstStyle/>
          <a:p>
            <a:r>
              <a:rPr lang="en-GB" dirty="0"/>
              <a:t>Model Evaluation	</a:t>
            </a:r>
          </a:p>
        </p:txBody>
      </p:sp>
      <p:pic>
        <p:nvPicPr>
          <p:cNvPr id="4" name="Picture 3">
            <a:extLst>
              <a:ext uri="{FF2B5EF4-FFF2-40B4-BE49-F238E27FC236}">
                <a16:creationId xmlns:a16="http://schemas.microsoft.com/office/drawing/2014/main" id="{BC0CCD72-F762-C788-5BEF-D13A3DF5B658}"/>
              </a:ext>
            </a:extLst>
          </p:cNvPr>
          <p:cNvPicPr>
            <a:picLocks noChangeAspect="1"/>
          </p:cNvPicPr>
          <p:nvPr/>
        </p:nvPicPr>
        <p:blipFill>
          <a:blip r:embed="rId2"/>
          <a:stretch>
            <a:fillRect/>
          </a:stretch>
        </p:blipFill>
        <p:spPr>
          <a:xfrm>
            <a:off x="2060857" y="1342316"/>
            <a:ext cx="7153047" cy="1021864"/>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58D76C18-7CF7-CE56-06C4-D1770844E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78" y="2831802"/>
            <a:ext cx="4580994" cy="3435745"/>
          </a:xfrm>
          <a:prstGeom prst="rect">
            <a:avLst/>
          </a:prstGeom>
        </p:spPr>
      </p:pic>
      <p:pic>
        <p:nvPicPr>
          <p:cNvPr id="8" name="Picture 7" descr="A graph of a curve&#10;&#10;AI-generated content may be incorrect.">
            <a:extLst>
              <a:ext uri="{FF2B5EF4-FFF2-40B4-BE49-F238E27FC236}">
                <a16:creationId xmlns:a16="http://schemas.microsoft.com/office/drawing/2014/main" id="{CA4A0B8E-8404-5D39-1FB7-889E1BDF4B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140" y="2820323"/>
            <a:ext cx="5153618" cy="3435745"/>
          </a:xfrm>
          <a:prstGeom prst="rect">
            <a:avLst/>
          </a:prstGeom>
        </p:spPr>
      </p:pic>
    </p:spTree>
    <p:extLst>
      <p:ext uri="{BB962C8B-B14F-4D97-AF65-F5344CB8AC3E}">
        <p14:creationId xmlns:p14="http://schemas.microsoft.com/office/powerpoint/2010/main" val="326314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2C0D-BC7C-84A0-18CC-719E9D1AF778}"/>
              </a:ext>
            </a:extLst>
          </p:cNvPr>
          <p:cNvSpPr>
            <a:spLocks noGrp="1"/>
          </p:cNvSpPr>
          <p:nvPr>
            <p:ph type="title"/>
          </p:nvPr>
        </p:nvSpPr>
        <p:spPr/>
        <p:txBody>
          <a:bodyPr/>
          <a:lstStyle/>
          <a:p>
            <a:r>
              <a:rPr lang="en-GB" dirty="0"/>
              <a:t>Distribution Plot Q2 (DB1)</a:t>
            </a:r>
          </a:p>
        </p:txBody>
      </p:sp>
      <p:sp>
        <p:nvSpPr>
          <p:cNvPr id="3" name="Content Placeholder 2">
            <a:extLst>
              <a:ext uri="{FF2B5EF4-FFF2-40B4-BE49-F238E27FC236}">
                <a16:creationId xmlns:a16="http://schemas.microsoft.com/office/drawing/2014/main" id="{70213041-7BA1-E2B3-5A16-245021E850B5}"/>
              </a:ext>
            </a:extLst>
          </p:cNvPr>
          <p:cNvSpPr>
            <a:spLocks noGrp="1"/>
          </p:cNvSpPr>
          <p:nvPr>
            <p:ph idx="1"/>
          </p:nvPr>
        </p:nvSpPr>
        <p:spPr/>
        <p:txBody>
          <a:bodyPr/>
          <a:lstStyle/>
          <a:p>
            <a:r>
              <a:rPr lang="en-GB" dirty="0"/>
              <a:t>To count the percentage if heads in the images we will be count both heads and total in each image, then to get the percentage for each image we do head count/ total count * 100</a:t>
            </a:r>
          </a:p>
        </p:txBody>
      </p:sp>
      <p:pic>
        <p:nvPicPr>
          <p:cNvPr id="5" name="Picture 4" descr="A graph with blue rectangular bars&#10;&#10;AI-generated content may be incorrect.">
            <a:extLst>
              <a:ext uri="{FF2B5EF4-FFF2-40B4-BE49-F238E27FC236}">
                <a16:creationId xmlns:a16="http://schemas.microsoft.com/office/drawing/2014/main" id="{02EA68F5-FBDB-A81E-FD73-A690A868A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570" y="3342457"/>
            <a:ext cx="10474859" cy="3105612"/>
          </a:xfrm>
          <a:prstGeom prst="rect">
            <a:avLst/>
          </a:prstGeom>
        </p:spPr>
      </p:pic>
    </p:spTree>
    <p:extLst>
      <p:ext uri="{BB962C8B-B14F-4D97-AF65-F5344CB8AC3E}">
        <p14:creationId xmlns:p14="http://schemas.microsoft.com/office/powerpoint/2010/main" val="279534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9832-9A58-C9C9-589D-49FE3E068707}"/>
              </a:ext>
            </a:extLst>
          </p:cNvPr>
          <p:cNvSpPr>
            <a:spLocks noGrp="1"/>
          </p:cNvSpPr>
          <p:nvPr>
            <p:ph type="title"/>
          </p:nvPr>
        </p:nvSpPr>
        <p:spPr/>
        <p:txBody>
          <a:bodyPr/>
          <a:lstStyle/>
          <a:p>
            <a:r>
              <a:rPr lang="en-GB" dirty="0"/>
              <a:t>Distribution Plot Q2 (DB2)</a:t>
            </a:r>
          </a:p>
        </p:txBody>
      </p:sp>
      <p:pic>
        <p:nvPicPr>
          <p:cNvPr id="5" name="Picture 4" descr="A graph of blue bars&#10;&#10;AI-generated content may be incorrect.">
            <a:extLst>
              <a:ext uri="{FF2B5EF4-FFF2-40B4-BE49-F238E27FC236}">
                <a16:creationId xmlns:a16="http://schemas.microsoft.com/office/drawing/2014/main" id="{E50A7137-F136-F2EB-56BF-DB049B58D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065" y="2237279"/>
            <a:ext cx="11355869" cy="3366816"/>
          </a:xfrm>
          <a:prstGeom prst="rect">
            <a:avLst/>
          </a:prstGeom>
        </p:spPr>
      </p:pic>
    </p:spTree>
    <p:extLst>
      <p:ext uri="{BB962C8B-B14F-4D97-AF65-F5344CB8AC3E}">
        <p14:creationId xmlns:p14="http://schemas.microsoft.com/office/powerpoint/2010/main" val="329677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5E70C-1680-5EF7-B650-10EB714A94C6}"/>
              </a:ext>
            </a:extLst>
          </p:cNvPr>
          <p:cNvSpPr>
            <a:spLocks noGrp="1"/>
          </p:cNvSpPr>
          <p:nvPr>
            <p:ph type="title"/>
          </p:nvPr>
        </p:nvSpPr>
        <p:spPr/>
        <p:txBody>
          <a:bodyPr/>
          <a:lstStyle/>
          <a:p>
            <a:r>
              <a:rPr lang="en-GB" dirty="0"/>
              <a:t>Can we improve it?</a:t>
            </a:r>
          </a:p>
        </p:txBody>
      </p:sp>
      <p:sp>
        <p:nvSpPr>
          <p:cNvPr id="3" name="Content Placeholder 2">
            <a:extLst>
              <a:ext uri="{FF2B5EF4-FFF2-40B4-BE49-F238E27FC236}">
                <a16:creationId xmlns:a16="http://schemas.microsoft.com/office/drawing/2014/main" id="{6DC2D325-4E64-6822-5DA4-CC39EDF34784}"/>
              </a:ext>
            </a:extLst>
          </p:cNvPr>
          <p:cNvSpPr>
            <a:spLocks noGrp="1"/>
          </p:cNvSpPr>
          <p:nvPr>
            <p:ph idx="1"/>
          </p:nvPr>
        </p:nvSpPr>
        <p:spPr/>
        <p:txBody>
          <a:bodyPr/>
          <a:lstStyle/>
          <a:p>
            <a:r>
              <a:rPr lang="en-GB" dirty="0"/>
              <a:t>Data (class-balance sampling).</a:t>
            </a:r>
          </a:p>
          <a:p>
            <a:r>
              <a:rPr lang="en-GB" dirty="0"/>
              <a:t>Data Augmentation.</a:t>
            </a:r>
          </a:p>
          <a:p>
            <a:r>
              <a:rPr lang="en-GB" dirty="0"/>
              <a:t>Custom loss function, class-weighted cross-entropy (handling class imbalance).</a:t>
            </a:r>
          </a:p>
          <a:p>
            <a:r>
              <a:rPr lang="en-GB" dirty="0"/>
              <a:t>YOLO version </a:t>
            </a:r>
            <a:r>
              <a:rPr lang="en-GB" dirty="0" err="1"/>
              <a:t>n,s,m,I,x</a:t>
            </a:r>
            <a:endParaRPr lang="en-GB" dirty="0"/>
          </a:p>
          <a:p>
            <a:r>
              <a:rPr lang="en-GB" dirty="0"/>
              <a:t>Fine-tuning, e.g., RNN (LSTM) generate weight updates for better learning.</a:t>
            </a:r>
          </a:p>
          <a:p>
            <a:r>
              <a:rPr lang="en-GB" dirty="0"/>
              <a:t>Try different methods? R-CNN</a:t>
            </a:r>
          </a:p>
          <a:p>
            <a:pPr lvl="1"/>
            <a:r>
              <a:rPr lang="en-GB" dirty="0"/>
              <a:t>2 stage OD, where we first introduce different regions and them classifying them. </a:t>
            </a:r>
          </a:p>
          <a:p>
            <a:endParaRPr lang="en-GB" dirty="0"/>
          </a:p>
          <a:p>
            <a:endParaRPr lang="en-GB" dirty="0"/>
          </a:p>
          <a:p>
            <a:endParaRPr lang="en-GB" dirty="0"/>
          </a:p>
        </p:txBody>
      </p:sp>
    </p:spTree>
    <p:extLst>
      <p:ext uri="{BB962C8B-B14F-4D97-AF65-F5344CB8AC3E}">
        <p14:creationId xmlns:p14="http://schemas.microsoft.com/office/powerpoint/2010/main" val="190188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6E4F-F1FE-948C-B033-2BCB0D55A528}"/>
              </a:ext>
            </a:extLst>
          </p:cNvPr>
          <p:cNvSpPr>
            <a:spLocks noGrp="1"/>
          </p:cNvSpPr>
          <p:nvPr>
            <p:ph type="title"/>
          </p:nvPr>
        </p:nvSpPr>
        <p:spPr/>
        <p:txBody>
          <a:bodyPr/>
          <a:lstStyle/>
          <a:p>
            <a:pPr algn="ctr"/>
            <a:r>
              <a:rPr lang="en-GB" dirty="0"/>
              <a:t>Thanks for listening </a:t>
            </a:r>
          </a:p>
        </p:txBody>
      </p:sp>
      <p:sp>
        <p:nvSpPr>
          <p:cNvPr id="3" name="Content Placeholder 2">
            <a:extLst>
              <a:ext uri="{FF2B5EF4-FFF2-40B4-BE49-F238E27FC236}">
                <a16:creationId xmlns:a16="http://schemas.microsoft.com/office/drawing/2014/main" id="{9881EAAB-C853-6A38-9738-D7D29EE8B0CB}"/>
              </a:ext>
            </a:extLst>
          </p:cNvPr>
          <p:cNvSpPr>
            <a:spLocks noGrp="1"/>
          </p:cNvSpPr>
          <p:nvPr>
            <p:ph idx="1"/>
          </p:nvPr>
        </p:nvSpPr>
        <p:spPr/>
        <p:txBody>
          <a:bodyPr/>
          <a:lstStyle/>
          <a:p>
            <a:pPr marL="0" indent="0">
              <a:buNone/>
            </a:pPr>
            <a:r>
              <a:rPr lang="en-GB" dirty="0"/>
              <a:t>Are there any questions?</a:t>
            </a:r>
          </a:p>
        </p:txBody>
      </p:sp>
    </p:spTree>
    <p:extLst>
      <p:ext uri="{BB962C8B-B14F-4D97-AF65-F5344CB8AC3E}">
        <p14:creationId xmlns:p14="http://schemas.microsoft.com/office/powerpoint/2010/main" val="2330915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9F72-776E-0781-01C2-8BDEE2953EB0}"/>
              </a:ext>
            </a:extLst>
          </p:cNvPr>
          <p:cNvSpPr>
            <a:spLocks noGrp="1"/>
          </p:cNvSpPr>
          <p:nvPr>
            <p:ph type="title"/>
          </p:nvPr>
        </p:nvSpPr>
        <p:spPr/>
        <p:txBody>
          <a:bodyPr/>
          <a:lstStyle/>
          <a:p>
            <a:r>
              <a:rPr lang="en-GB" dirty="0"/>
              <a:t>Problem Definition</a:t>
            </a:r>
          </a:p>
        </p:txBody>
      </p:sp>
      <p:sp>
        <p:nvSpPr>
          <p:cNvPr id="3" name="Content Placeholder 2">
            <a:extLst>
              <a:ext uri="{FF2B5EF4-FFF2-40B4-BE49-F238E27FC236}">
                <a16:creationId xmlns:a16="http://schemas.microsoft.com/office/drawing/2014/main" id="{18AE3055-7CBE-34CB-5AFC-6D13D75E6D1E}"/>
              </a:ext>
            </a:extLst>
          </p:cNvPr>
          <p:cNvSpPr>
            <a:spLocks noGrp="1"/>
          </p:cNvSpPr>
          <p:nvPr>
            <p:ph idx="1"/>
          </p:nvPr>
        </p:nvSpPr>
        <p:spPr/>
        <p:txBody>
          <a:bodyPr/>
          <a:lstStyle/>
          <a:p>
            <a:pPr marL="0" indent="0">
              <a:buNone/>
            </a:pPr>
            <a:r>
              <a:rPr lang="en-GB" dirty="0"/>
              <a:t>The aim is to classify images in 2 ways:</a:t>
            </a:r>
          </a:p>
          <a:p>
            <a:r>
              <a:rPr lang="en-GB" dirty="0"/>
              <a:t>Q1) First identify the value of each coin within in each image:</a:t>
            </a:r>
          </a:p>
          <a:p>
            <a:pPr lvl="1"/>
            <a:r>
              <a:rPr lang="en-GB" dirty="0"/>
              <a:t>Values starts from 1p to 20p.</a:t>
            </a:r>
          </a:p>
          <a:p>
            <a:pPr lvl="1"/>
            <a:r>
              <a:rPr lang="en-GB" dirty="0"/>
              <a:t>Only included UK coins and exclude all non-UK currency.</a:t>
            </a:r>
          </a:p>
          <a:p>
            <a:pPr lvl="1"/>
            <a:r>
              <a:rPr lang="en-GB" dirty="0"/>
              <a:t>Calculated the total value of coins for each image.</a:t>
            </a:r>
          </a:p>
          <a:p>
            <a:r>
              <a:rPr lang="en-GB" dirty="0"/>
              <a:t>Q2)Find out if the image shows Head or Tail.</a:t>
            </a:r>
          </a:p>
          <a:p>
            <a:pPr lvl="1"/>
            <a:r>
              <a:rPr lang="en-GB" dirty="0"/>
              <a:t>Distinguish Heads (1) from Tails (0).</a:t>
            </a:r>
          </a:p>
          <a:p>
            <a:pPr lvl="1"/>
            <a:r>
              <a:rPr lang="en-GB" dirty="0"/>
              <a:t>Create a plot only for the 1s.</a:t>
            </a:r>
          </a:p>
          <a:p>
            <a:pPr marL="457200" lvl="1" indent="0">
              <a:buNone/>
            </a:pPr>
            <a:endParaRPr lang="en-GB" dirty="0"/>
          </a:p>
          <a:p>
            <a:endParaRPr lang="en-GB" dirty="0"/>
          </a:p>
        </p:txBody>
      </p:sp>
    </p:spTree>
    <p:extLst>
      <p:ext uri="{BB962C8B-B14F-4D97-AF65-F5344CB8AC3E}">
        <p14:creationId xmlns:p14="http://schemas.microsoft.com/office/powerpoint/2010/main" val="159807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FED0-5C03-44F1-B23E-CE3E3BC5EB94}"/>
              </a:ext>
            </a:extLst>
          </p:cNvPr>
          <p:cNvSpPr>
            <a:spLocks noGrp="1"/>
          </p:cNvSpPr>
          <p:nvPr>
            <p:ph type="title"/>
          </p:nvPr>
        </p:nvSpPr>
        <p:spPr/>
        <p:txBody>
          <a:bodyPr/>
          <a:lstStyle/>
          <a:p>
            <a:r>
              <a:rPr lang="en-GB" dirty="0"/>
              <a:t>what are the challenges? </a:t>
            </a:r>
          </a:p>
        </p:txBody>
      </p:sp>
      <p:sp>
        <p:nvSpPr>
          <p:cNvPr id="3" name="Content Placeholder 2">
            <a:extLst>
              <a:ext uri="{FF2B5EF4-FFF2-40B4-BE49-F238E27FC236}">
                <a16:creationId xmlns:a16="http://schemas.microsoft.com/office/drawing/2014/main" id="{42E475F5-F821-C7C5-2F15-D0AAA30B1EAD}"/>
              </a:ext>
            </a:extLst>
          </p:cNvPr>
          <p:cNvSpPr>
            <a:spLocks noGrp="1"/>
          </p:cNvSpPr>
          <p:nvPr>
            <p:ph idx="1"/>
          </p:nvPr>
        </p:nvSpPr>
        <p:spPr/>
        <p:txBody>
          <a:bodyPr>
            <a:normAutofit/>
          </a:bodyPr>
          <a:lstStyle/>
          <a:p>
            <a:r>
              <a:rPr lang="en-GB" dirty="0"/>
              <a:t>We have 400 images with 0 labels.</a:t>
            </a:r>
          </a:p>
          <a:p>
            <a:pPr lvl="1"/>
            <a:r>
              <a:rPr lang="en-GB" dirty="0"/>
              <a:t>Thus, we need to label them (</a:t>
            </a:r>
            <a:r>
              <a:rPr lang="en-GB" dirty="0" err="1"/>
              <a:t>RoboFlow</a:t>
            </a:r>
            <a:r>
              <a:rPr lang="en-GB" dirty="0"/>
              <a:t> vs </a:t>
            </a:r>
            <a:r>
              <a:rPr lang="en-GB" dirty="0" err="1"/>
              <a:t>LabelImg</a:t>
            </a:r>
            <a:r>
              <a:rPr lang="en-GB" dirty="0"/>
              <a:t>).</a:t>
            </a:r>
          </a:p>
          <a:p>
            <a:r>
              <a:rPr lang="en-GB" dirty="0"/>
              <a:t>What model should we use?</a:t>
            </a:r>
          </a:p>
          <a:p>
            <a:pPr lvl="1"/>
            <a:r>
              <a:rPr lang="en-GB" dirty="0"/>
              <a:t>Transfer learning? Basic CNN? Resnet50? EfficentNetB0? YOLO? Hough Circle Transform?</a:t>
            </a:r>
          </a:p>
          <a:p>
            <a:r>
              <a:rPr lang="en-GB" dirty="0"/>
              <a:t>How do you train it? </a:t>
            </a:r>
          </a:p>
          <a:p>
            <a:r>
              <a:rPr lang="en-GB" dirty="0"/>
              <a:t>How do we choose the correct model?</a:t>
            </a:r>
          </a:p>
          <a:p>
            <a:r>
              <a:rPr lang="en-GB" dirty="0"/>
              <a:t>How do we fine tune the model? </a:t>
            </a:r>
          </a:p>
          <a:p>
            <a:endParaRPr lang="en-GB" dirty="0"/>
          </a:p>
          <a:p>
            <a:pPr lvl="1"/>
            <a:endParaRPr lang="en-GB" dirty="0"/>
          </a:p>
          <a:p>
            <a:pPr marL="457200" lvl="1" indent="0">
              <a:buNone/>
            </a:pPr>
            <a:endParaRPr lang="en-GB" dirty="0"/>
          </a:p>
        </p:txBody>
      </p:sp>
    </p:spTree>
    <p:extLst>
      <p:ext uri="{BB962C8B-B14F-4D97-AF65-F5344CB8AC3E}">
        <p14:creationId xmlns:p14="http://schemas.microsoft.com/office/powerpoint/2010/main" val="1468665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2615-0B33-A7B9-A7D3-F4D7845DCF53}"/>
              </a:ext>
            </a:extLst>
          </p:cNvPr>
          <p:cNvSpPr>
            <a:spLocks noGrp="1"/>
          </p:cNvSpPr>
          <p:nvPr>
            <p:ph type="title"/>
          </p:nvPr>
        </p:nvSpPr>
        <p:spPr>
          <a:xfrm>
            <a:off x="648930" y="629266"/>
            <a:ext cx="9252154" cy="1223983"/>
          </a:xfrm>
        </p:spPr>
        <p:txBody>
          <a:bodyPr>
            <a:normAutofit/>
          </a:bodyPr>
          <a:lstStyle/>
          <a:p>
            <a:pPr>
              <a:lnSpc>
                <a:spcPct val="90000"/>
              </a:lnSpc>
            </a:pPr>
            <a:r>
              <a:rPr lang="en-GB" sz="3900" dirty="0"/>
              <a:t>Why YOLOv8?</a:t>
            </a:r>
            <a:br>
              <a:rPr lang="en-GB" sz="3900" dirty="0"/>
            </a:br>
            <a:endParaRPr lang="en-GB" sz="3900" dirty="0"/>
          </a:p>
        </p:txBody>
      </p:sp>
      <p:sp>
        <p:nvSpPr>
          <p:cNvPr id="3" name="Content Placeholder 2">
            <a:extLst>
              <a:ext uri="{FF2B5EF4-FFF2-40B4-BE49-F238E27FC236}">
                <a16:creationId xmlns:a16="http://schemas.microsoft.com/office/drawing/2014/main" id="{3491013E-D409-919F-4E32-4A0D52504CDC}"/>
              </a:ext>
            </a:extLst>
          </p:cNvPr>
          <p:cNvSpPr>
            <a:spLocks noGrp="1"/>
          </p:cNvSpPr>
          <p:nvPr>
            <p:ph idx="1"/>
          </p:nvPr>
        </p:nvSpPr>
        <p:spPr>
          <a:xfrm>
            <a:off x="1103311" y="2052215"/>
            <a:ext cx="4826709" cy="4294264"/>
          </a:xfrm>
        </p:spPr>
        <p:txBody>
          <a:bodyPr>
            <a:normAutofit/>
          </a:bodyPr>
          <a:lstStyle/>
          <a:p>
            <a:pPr>
              <a:lnSpc>
                <a:spcPct val="90000"/>
              </a:lnSpc>
            </a:pPr>
            <a:r>
              <a:rPr lang="en-GB" sz="1300" dirty="0"/>
              <a:t>It’s battel testes!</a:t>
            </a:r>
          </a:p>
          <a:p>
            <a:pPr lvl="1">
              <a:lnSpc>
                <a:spcPct val="90000"/>
              </a:lnSpc>
            </a:pPr>
            <a:r>
              <a:rPr lang="en-GB" sz="1300" dirty="0"/>
              <a:t>It’s been used in many papers, and it’s proven to be accurate fast and efficient </a:t>
            </a:r>
          </a:p>
          <a:p>
            <a:pPr lvl="1">
              <a:lnSpc>
                <a:spcPct val="90000"/>
              </a:lnSpc>
            </a:pPr>
            <a:r>
              <a:rPr lang="en-GB" sz="1300" dirty="0"/>
              <a:t>ResNet-50: has strong feature extractor for classification tasks, not designed for object detection</a:t>
            </a:r>
          </a:p>
          <a:p>
            <a:pPr lvl="1">
              <a:lnSpc>
                <a:spcPct val="90000"/>
              </a:lnSpc>
            </a:pPr>
            <a:r>
              <a:rPr lang="en-GB" sz="1300" dirty="0"/>
              <a:t>EfficientNetB0: super lightweight, and high accuracy; not designed for object detection and identifying multiple objects.</a:t>
            </a:r>
          </a:p>
          <a:p>
            <a:pPr lvl="1">
              <a:lnSpc>
                <a:spcPct val="90000"/>
              </a:lnSpc>
            </a:pPr>
            <a:r>
              <a:rPr lang="en-GB" sz="1300" dirty="0"/>
              <a:t>R-CNN: much more accurate compared to YOLO, however, super heavy and hard to implement. (not a good idea for real-time or fast experimentation).</a:t>
            </a:r>
          </a:p>
          <a:p>
            <a:pPr>
              <a:lnSpc>
                <a:spcPct val="90000"/>
              </a:lnSpc>
            </a:pPr>
            <a:r>
              <a:rPr lang="en-GB" sz="1300" dirty="0"/>
              <a:t>YOLO provides bounding boxes, multiple-class detection.</a:t>
            </a:r>
          </a:p>
        </p:txBody>
      </p:sp>
      <p:pic>
        <p:nvPicPr>
          <p:cNvPr id="5" name="Picture 4" descr="A screenshot of a computer&#10;&#10;AI-generated content may be incorrect.">
            <a:extLst>
              <a:ext uri="{FF2B5EF4-FFF2-40B4-BE49-F238E27FC236}">
                <a16:creationId xmlns:a16="http://schemas.microsoft.com/office/drawing/2014/main" id="{89BBAE0B-C25D-2E73-1FC9-F9160FBC4114}"/>
              </a:ext>
            </a:extLst>
          </p:cNvPr>
          <p:cNvPicPr>
            <a:picLocks noChangeAspect="1"/>
          </p:cNvPicPr>
          <p:nvPr/>
        </p:nvPicPr>
        <p:blipFill>
          <a:blip r:embed="rId3"/>
          <a:stretch>
            <a:fillRect/>
          </a:stretch>
        </p:blipFill>
        <p:spPr>
          <a:xfrm>
            <a:off x="6481215" y="2769585"/>
            <a:ext cx="5451627" cy="256226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14970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3618-55B4-1556-04D9-58DFDBBC470F}"/>
              </a:ext>
            </a:extLst>
          </p:cNvPr>
          <p:cNvSpPr>
            <a:spLocks noGrp="1"/>
          </p:cNvSpPr>
          <p:nvPr>
            <p:ph type="title"/>
          </p:nvPr>
        </p:nvSpPr>
        <p:spPr>
          <a:xfrm>
            <a:off x="648930" y="629266"/>
            <a:ext cx="9252154" cy="1223983"/>
          </a:xfrm>
        </p:spPr>
        <p:txBody>
          <a:bodyPr>
            <a:normAutofit/>
          </a:bodyPr>
          <a:lstStyle/>
          <a:p>
            <a:r>
              <a:rPr lang="en-GB" dirty="0"/>
              <a:t>Model Training Q1</a:t>
            </a:r>
          </a:p>
        </p:txBody>
      </p:sp>
      <p:sp>
        <p:nvSpPr>
          <p:cNvPr id="3" name="Content Placeholder 2">
            <a:extLst>
              <a:ext uri="{FF2B5EF4-FFF2-40B4-BE49-F238E27FC236}">
                <a16:creationId xmlns:a16="http://schemas.microsoft.com/office/drawing/2014/main" id="{B592C6FB-94B2-384B-30DB-E82B14291B81}"/>
              </a:ext>
            </a:extLst>
          </p:cNvPr>
          <p:cNvSpPr>
            <a:spLocks noGrp="1"/>
          </p:cNvSpPr>
          <p:nvPr>
            <p:ph idx="1"/>
          </p:nvPr>
        </p:nvSpPr>
        <p:spPr>
          <a:xfrm>
            <a:off x="1103311" y="2052214"/>
            <a:ext cx="5965394" cy="4196185"/>
          </a:xfrm>
        </p:spPr>
        <p:txBody>
          <a:bodyPr>
            <a:normAutofit/>
          </a:bodyPr>
          <a:lstStyle/>
          <a:p>
            <a:r>
              <a:rPr lang="en-GB" dirty="0"/>
              <a:t>The model was trained on our generated subset (655) 573 for training, 54 validation and 28 testing.</a:t>
            </a:r>
          </a:p>
          <a:p>
            <a:pPr marL="0" indent="0">
              <a:buNone/>
            </a:pPr>
            <a:endParaRPr lang="en-GB" dirty="0"/>
          </a:p>
        </p:txBody>
      </p:sp>
      <p:pic>
        <p:nvPicPr>
          <p:cNvPr id="5" name="Picture 4" descr="A screenshot of a computer&#10;&#10;AI-generated content may be incorrect.">
            <a:extLst>
              <a:ext uri="{FF2B5EF4-FFF2-40B4-BE49-F238E27FC236}">
                <a16:creationId xmlns:a16="http://schemas.microsoft.com/office/drawing/2014/main" id="{8AB7A307-0E56-057F-1B1D-F57EDA87C858}"/>
              </a:ext>
            </a:extLst>
          </p:cNvPr>
          <p:cNvPicPr>
            <a:picLocks noChangeAspect="1"/>
          </p:cNvPicPr>
          <p:nvPr/>
        </p:nvPicPr>
        <p:blipFill>
          <a:blip r:embed="rId3"/>
          <a:stretch>
            <a:fillRect/>
          </a:stretch>
        </p:blipFill>
        <p:spPr>
          <a:xfrm>
            <a:off x="1176475" y="3429000"/>
            <a:ext cx="9839049" cy="260734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07124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43DB-C688-DE4A-6A96-E4394847CB25}"/>
              </a:ext>
            </a:extLst>
          </p:cNvPr>
          <p:cNvSpPr>
            <a:spLocks noGrp="1"/>
          </p:cNvSpPr>
          <p:nvPr>
            <p:ph type="title"/>
          </p:nvPr>
        </p:nvSpPr>
        <p:spPr>
          <a:xfrm>
            <a:off x="648930" y="629266"/>
            <a:ext cx="9252154" cy="1223983"/>
          </a:xfrm>
        </p:spPr>
        <p:txBody>
          <a:bodyPr>
            <a:normAutofit/>
          </a:bodyPr>
          <a:lstStyle/>
          <a:p>
            <a:r>
              <a:rPr lang="en-GB" dirty="0"/>
              <a:t>Model Evaluation Q1</a:t>
            </a:r>
          </a:p>
        </p:txBody>
      </p:sp>
      <p:sp>
        <p:nvSpPr>
          <p:cNvPr id="3" name="Content Placeholder 2">
            <a:extLst>
              <a:ext uri="{FF2B5EF4-FFF2-40B4-BE49-F238E27FC236}">
                <a16:creationId xmlns:a16="http://schemas.microsoft.com/office/drawing/2014/main" id="{507817B3-AAD4-62FC-9C3B-73AFF60AA30E}"/>
              </a:ext>
            </a:extLst>
          </p:cNvPr>
          <p:cNvSpPr>
            <a:spLocks noGrp="1"/>
          </p:cNvSpPr>
          <p:nvPr>
            <p:ph idx="1"/>
          </p:nvPr>
        </p:nvSpPr>
        <p:spPr>
          <a:xfrm>
            <a:off x="1103311" y="2052214"/>
            <a:ext cx="4338409" cy="4196185"/>
          </a:xfrm>
        </p:spPr>
        <p:txBody>
          <a:bodyPr>
            <a:normAutofit/>
          </a:bodyPr>
          <a:lstStyle/>
          <a:p>
            <a:r>
              <a:rPr lang="en-GB" dirty="0"/>
              <a:t>Precision: is the percentage of the model’s detections that are correct.</a:t>
            </a:r>
          </a:p>
          <a:p>
            <a:r>
              <a:rPr lang="en-GB" dirty="0"/>
              <a:t>Recall: percentage of actual objects that the model successfully detects.</a:t>
            </a:r>
          </a:p>
          <a:p>
            <a:r>
              <a:rPr lang="en-GB" dirty="0"/>
              <a:t>Map50 &amp; 95: shows the average Precision with different threshold.</a:t>
            </a:r>
          </a:p>
          <a:p>
            <a:pPr marL="0" indent="0">
              <a:buNone/>
            </a:pPr>
            <a:endParaRPr lang="en-GB" dirty="0"/>
          </a:p>
        </p:txBody>
      </p:sp>
      <p:pic>
        <p:nvPicPr>
          <p:cNvPr id="9" name="Picture 8">
            <a:extLst>
              <a:ext uri="{FF2B5EF4-FFF2-40B4-BE49-F238E27FC236}">
                <a16:creationId xmlns:a16="http://schemas.microsoft.com/office/drawing/2014/main" id="{7815B45C-0240-4199-2E0F-3EC73C882B2A}"/>
              </a:ext>
            </a:extLst>
          </p:cNvPr>
          <p:cNvPicPr>
            <a:picLocks noChangeAspect="1"/>
          </p:cNvPicPr>
          <p:nvPr/>
        </p:nvPicPr>
        <p:blipFill>
          <a:blip r:embed="rId3"/>
          <a:stretch>
            <a:fillRect/>
          </a:stretch>
        </p:blipFill>
        <p:spPr>
          <a:xfrm>
            <a:off x="4525464" y="4010045"/>
            <a:ext cx="7666536" cy="1822152"/>
          </a:xfrm>
          <a:prstGeom prst="rect">
            <a:avLst/>
          </a:prstGeom>
        </p:spPr>
      </p:pic>
    </p:spTree>
    <p:extLst>
      <p:ext uri="{BB962C8B-B14F-4D97-AF65-F5344CB8AC3E}">
        <p14:creationId xmlns:p14="http://schemas.microsoft.com/office/powerpoint/2010/main" val="132418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973-F9A7-3E1C-7451-965F34641B68}"/>
              </a:ext>
            </a:extLst>
          </p:cNvPr>
          <p:cNvSpPr>
            <a:spLocks noGrp="1"/>
          </p:cNvSpPr>
          <p:nvPr>
            <p:ph type="title"/>
          </p:nvPr>
        </p:nvSpPr>
        <p:spPr/>
        <p:txBody>
          <a:bodyPr/>
          <a:lstStyle/>
          <a:p>
            <a:r>
              <a:rPr lang="en-GB"/>
              <a:t>Evaluation on Val set </a:t>
            </a:r>
            <a:endParaRPr lang="en-GB" dirty="0"/>
          </a:p>
        </p:txBody>
      </p:sp>
      <p:pic>
        <p:nvPicPr>
          <p:cNvPr id="5" name="Content Placeholder 4" descr="A screenshot of a graph&#10;&#10;AI-generated content may be incorrect.">
            <a:extLst>
              <a:ext uri="{FF2B5EF4-FFF2-40B4-BE49-F238E27FC236}">
                <a16:creationId xmlns:a16="http://schemas.microsoft.com/office/drawing/2014/main" id="{35486583-7048-A455-7537-827869DCB9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813" y="1805131"/>
            <a:ext cx="4918519" cy="3688889"/>
          </a:xfrm>
        </p:spPr>
      </p:pic>
      <p:pic>
        <p:nvPicPr>
          <p:cNvPr id="9" name="Picture 8" descr="A graph of a graph showing the same curve&#10;&#10;AI-generated content may be incorrect.">
            <a:extLst>
              <a:ext uri="{FF2B5EF4-FFF2-40B4-BE49-F238E27FC236}">
                <a16:creationId xmlns:a16="http://schemas.microsoft.com/office/drawing/2014/main" id="{24B97AF2-BC6B-977A-C02D-781C4B4EE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676" y="1749651"/>
            <a:ext cx="5771949" cy="3847966"/>
          </a:xfrm>
          <a:prstGeom prst="rect">
            <a:avLst/>
          </a:prstGeom>
        </p:spPr>
      </p:pic>
    </p:spTree>
    <p:extLst>
      <p:ext uri="{BB962C8B-B14F-4D97-AF65-F5344CB8AC3E}">
        <p14:creationId xmlns:p14="http://schemas.microsoft.com/office/powerpoint/2010/main" val="3552323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A351-5F9C-9CB2-8ACD-A9C1B3ABA953}"/>
              </a:ext>
            </a:extLst>
          </p:cNvPr>
          <p:cNvSpPr>
            <a:spLocks noGrp="1"/>
          </p:cNvSpPr>
          <p:nvPr>
            <p:ph type="title"/>
          </p:nvPr>
        </p:nvSpPr>
        <p:spPr/>
        <p:txBody>
          <a:bodyPr/>
          <a:lstStyle/>
          <a:p>
            <a:r>
              <a:rPr lang="en-GB" dirty="0"/>
              <a:t>Distribution plot Q1(DB1)</a:t>
            </a:r>
          </a:p>
        </p:txBody>
      </p:sp>
      <p:sp>
        <p:nvSpPr>
          <p:cNvPr id="3" name="Content Placeholder 2">
            <a:extLst>
              <a:ext uri="{FF2B5EF4-FFF2-40B4-BE49-F238E27FC236}">
                <a16:creationId xmlns:a16="http://schemas.microsoft.com/office/drawing/2014/main" id="{AE547751-545B-67F4-C44B-93C094D4D5FD}"/>
              </a:ext>
            </a:extLst>
          </p:cNvPr>
          <p:cNvSpPr>
            <a:spLocks noGrp="1"/>
          </p:cNvSpPr>
          <p:nvPr>
            <p:ph idx="1"/>
          </p:nvPr>
        </p:nvSpPr>
        <p:spPr/>
        <p:txBody>
          <a:bodyPr/>
          <a:lstStyle/>
          <a:p>
            <a:r>
              <a:rPr lang="en-GB" dirty="0"/>
              <a:t>Random visualization (check the code!)</a:t>
            </a:r>
          </a:p>
        </p:txBody>
      </p:sp>
      <p:pic>
        <p:nvPicPr>
          <p:cNvPr id="6" name="Picture 5">
            <a:extLst>
              <a:ext uri="{FF2B5EF4-FFF2-40B4-BE49-F238E27FC236}">
                <a16:creationId xmlns:a16="http://schemas.microsoft.com/office/drawing/2014/main" id="{0D496A6B-7610-9830-C47F-3E7176F072CC}"/>
              </a:ext>
            </a:extLst>
          </p:cNvPr>
          <p:cNvPicPr>
            <a:picLocks noChangeAspect="1"/>
          </p:cNvPicPr>
          <p:nvPr/>
        </p:nvPicPr>
        <p:blipFill>
          <a:blip r:embed="rId2"/>
          <a:stretch>
            <a:fillRect/>
          </a:stretch>
        </p:blipFill>
        <p:spPr>
          <a:xfrm>
            <a:off x="436706" y="2688596"/>
            <a:ext cx="11318587" cy="3759473"/>
          </a:xfrm>
          <a:prstGeom prst="rect">
            <a:avLst/>
          </a:prstGeom>
        </p:spPr>
      </p:pic>
    </p:spTree>
    <p:extLst>
      <p:ext uri="{BB962C8B-B14F-4D97-AF65-F5344CB8AC3E}">
        <p14:creationId xmlns:p14="http://schemas.microsoft.com/office/powerpoint/2010/main" val="2537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BE20-4D2F-DAE0-1771-A70133DBB40F}"/>
              </a:ext>
            </a:extLst>
          </p:cNvPr>
          <p:cNvSpPr>
            <a:spLocks noGrp="1"/>
          </p:cNvSpPr>
          <p:nvPr>
            <p:ph type="title"/>
          </p:nvPr>
        </p:nvSpPr>
        <p:spPr/>
        <p:txBody>
          <a:bodyPr/>
          <a:lstStyle/>
          <a:p>
            <a:r>
              <a:rPr lang="en-GB" dirty="0"/>
              <a:t>Distribution plot Q1(DB2)</a:t>
            </a:r>
          </a:p>
        </p:txBody>
      </p:sp>
      <p:sp>
        <p:nvSpPr>
          <p:cNvPr id="3" name="Content Placeholder 2">
            <a:extLst>
              <a:ext uri="{FF2B5EF4-FFF2-40B4-BE49-F238E27FC236}">
                <a16:creationId xmlns:a16="http://schemas.microsoft.com/office/drawing/2014/main" id="{23CF1034-09F5-6B33-B8D6-B94D5D3C0868}"/>
              </a:ext>
            </a:extLst>
          </p:cNvPr>
          <p:cNvSpPr>
            <a:spLocks noGrp="1"/>
          </p:cNvSpPr>
          <p:nvPr>
            <p:ph idx="1"/>
          </p:nvPr>
        </p:nvSpPr>
        <p:spPr>
          <a:xfrm>
            <a:off x="1104293" y="2024343"/>
            <a:ext cx="8946541" cy="4195481"/>
          </a:xfrm>
        </p:spPr>
        <p:txBody>
          <a:bodyPr/>
          <a:lstStyle/>
          <a:p>
            <a:r>
              <a:rPr lang="en-GB" dirty="0"/>
              <a:t>Random visualization (check the code!)</a:t>
            </a:r>
          </a:p>
          <a:p>
            <a:pPr marL="0" indent="0">
              <a:buNone/>
            </a:pPr>
            <a:endParaRPr lang="en-GB" dirty="0"/>
          </a:p>
        </p:txBody>
      </p:sp>
      <p:pic>
        <p:nvPicPr>
          <p:cNvPr id="5" name="Picture 4">
            <a:extLst>
              <a:ext uri="{FF2B5EF4-FFF2-40B4-BE49-F238E27FC236}">
                <a16:creationId xmlns:a16="http://schemas.microsoft.com/office/drawing/2014/main" id="{9B1FE647-92AB-4732-4F70-11FA4252BB88}"/>
              </a:ext>
            </a:extLst>
          </p:cNvPr>
          <p:cNvPicPr>
            <a:picLocks noChangeAspect="1"/>
          </p:cNvPicPr>
          <p:nvPr/>
        </p:nvPicPr>
        <p:blipFill>
          <a:blip r:embed="rId2"/>
          <a:stretch>
            <a:fillRect/>
          </a:stretch>
        </p:blipFill>
        <p:spPr>
          <a:xfrm>
            <a:off x="213326" y="2575501"/>
            <a:ext cx="11765348" cy="3930074"/>
          </a:xfrm>
          <a:prstGeom prst="rect">
            <a:avLst/>
          </a:prstGeom>
        </p:spPr>
      </p:pic>
    </p:spTree>
    <p:extLst>
      <p:ext uri="{BB962C8B-B14F-4D97-AF65-F5344CB8AC3E}">
        <p14:creationId xmlns:p14="http://schemas.microsoft.com/office/powerpoint/2010/main" val="760955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382</TotalTime>
  <Words>481</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Wingdings 3</vt:lpstr>
      <vt:lpstr>Ion</vt:lpstr>
      <vt:lpstr>Coin Detection</vt:lpstr>
      <vt:lpstr>Problem Definition</vt:lpstr>
      <vt:lpstr>what are the challenges? </vt:lpstr>
      <vt:lpstr>Why YOLOv8? </vt:lpstr>
      <vt:lpstr>Model Training Q1</vt:lpstr>
      <vt:lpstr>Model Evaluation Q1</vt:lpstr>
      <vt:lpstr>Evaluation on Val set </vt:lpstr>
      <vt:lpstr>Distribution plot Q1(DB1)</vt:lpstr>
      <vt:lpstr>Distribution plot Q1(DB2)</vt:lpstr>
      <vt:lpstr>Model Training Q2</vt:lpstr>
      <vt:lpstr>Model Evaluation </vt:lpstr>
      <vt:lpstr>Distribution Plot Q2 (DB1)</vt:lpstr>
      <vt:lpstr>Distribution Plot Q2 (DB2)</vt:lpstr>
      <vt:lpstr>Can we improve it?</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 Tavahin (Student)</dc:creator>
  <cp:lastModifiedBy>Amir Tavahin (Student)</cp:lastModifiedBy>
  <cp:revision>25</cp:revision>
  <dcterms:created xsi:type="dcterms:W3CDTF">2025-05-26T17:56:12Z</dcterms:created>
  <dcterms:modified xsi:type="dcterms:W3CDTF">2025-05-27T19:28:08Z</dcterms:modified>
</cp:coreProperties>
</file>