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e6894cc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e6894cc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e6894ccb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e6894ccb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e6894ccb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e6894ccb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e6894ccb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e6894ccb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6894ccb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6894ccb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e6894ccb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e6894ccb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e6894ccb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e6894ccb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e6894cc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e6894cc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e6894cc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6894cc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6894cc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6894cc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e6894cc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e6894cc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e6894ccb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e6894ccb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e6894ccb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e6894ccb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Kubernetes tutorial</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is kubernetes</a:t>
            </a:r>
            <a:endParaRPr/>
          </a:p>
        </p:txBody>
      </p:sp>
      <p:pic>
        <p:nvPicPr>
          <p:cNvPr id="114" name="Google Shape;114;p22"/>
          <p:cNvPicPr preferRelativeResize="0"/>
          <p:nvPr/>
        </p:nvPicPr>
        <p:blipFill>
          <a:blip r:embed="rId3">
            <a:alphaModFix/>
          </a:blip>
          <a:stretch>
            <a:fillRect/>
          </a:stretch>
        </p:blipFill>
        <p:spPr>
          <a:xfrm>
            <a:off x="1042050" y="1270625"/>
            <a:ext cx="6953250" cy="310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45025" y="5060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Architucture</a:t>
            </a:r>
            <a:endParaRPr/>
          </a:p>
        </p:txBody>
      </p:sp>
      <p:pic>
        <p:nvPicPr>
          <p:cNvPr id="120" name="Google Shape;120;p23"/>
          <p:cNvPicPr preferRelativeResize="0"/>
          <p:nvPr/>
        </p:nvPicPr>
        <p:blipFill>
          <a:blip r:embed="rId3">
            <a:alphaModFix/>
          </a:blip>
          <a:stretch>
            <a:fillRect/>
          </a:stretch>
        </p:blipFill>
        <p:spPr>
          <a:xfrm>
            <a:off x="1028700" y="1286850"/>
            <a:ext cx="6953250" cy="29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558000" y="152400"/>
            <a:ext cx="6028009"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Tasks</a:t>
            </a:r>
            <a:endParaRPr/>
          </a:p>
        </p:txBody>
      </p:sp>
      <p:sp>
        <p:nvSpPr>
          <p:cNvPr id="131" name="Google Shape;131;p25"/>
          <p:cNvSpPr txBox="1"/>
          <p:nvPr>
            <p:ph idx="1" type="body"/>
          </p:nvPr>
        </p:nvSpPr>
        <p:spPr>
          <a:xfrm>
            <a:off x="311700" y="1889750"/>
            <a:ext cx="8520600" cy="267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SIMPLIFYING APPLICATION DEPLOYMENT</a:t>
            </a:r>
            <a:endParaRPr/>
          </a:p>
          <a:p>
            <a:pPr indent="-342900" lvl="0" marL="457200" rtl="0" algn="l">
              <a:spcBef>
                <a:spcPts val="0"/>
              </a:spcBef>
              <a:spcAft>
                <a:spcPts val="0"/>
              </a:spcAft>
              <a:buSzPts val="1800"/>
              <a:buChar char="●"/>
            </a:pPr>
            <a:r>
              <a:rPr lang="en"/>
              <a:t>ACHIEVING BETTER UTILIZATION OF HARDWARE</a:t>
            </a:r>
            <a:endParaRPr/>
          </a:p>
          <a:p>
            <a:pPr indent="-342900" lvl="0" marL="457200" rtl="0" algn="l">
              <a:spcBef>
                <a:spcPts val="0"/>
              </a:spcBef>
              <a:spcAft>
                <a:spcPts val="0"/>
              </a:spcAft>
              <a:buSzPts val="1800"/>
              <a:buChar char="●"/>
            </a:pPr>
            <a:r>
              <a:rPr lang="en"/>
              <a:t>HEALTH CHECKING AND SELF-HEALING</a:t>
            </a:r>
            <a:endParaRPr/>
          </a:p>
          <a:p>
            <a:pPr indent="-342900" lvl="0" marL="457200" rtl="0" algn="l">
              <a:spcBef>
                <a:spcPts val="0"/>
              </a:spcBef>
              <a:spcAft>
                <a:spcPts val="0"/>
              </a:spcAft>
              <a:buSzPts val="1800"/>
              <a:buChar char="●"/>
            </a:pPr>
            <a:r>
              <a:rPr lang="en"/>
              <a:t>AUTOMATIC SCALING</a:t>
            </a:r>
            <a:endParaRPr/>
          </a:p>
          <a:p>
            <a:pPr indent="-342900" lvl="0" marL="457200" rtl="0" algn="l">
              <a:spcBef>
                <a:spcPts val="0"/>
              </a:spcBef>
              <a:spcAft>
                <a:spcPts val="0"/>
              </a:spcAft>
              <a:buSzPts val="1800"/>
              <a:buChar char="●"/>
            </a:pPr>
            <a:r>
              <a:rPr lang="en"/>
              <a:t>SIMPLIFYING APPLICATION DEVELOPMENT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37" name="Google Shape;137;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Amir Hesari - 09152210069 - amir.hesari1848@gmail.com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System administrators play a critical role in managing datacenters. They are responsible for configuring clusters, installing user applications, and continuously monitoring server performance. Their work involves multiple essential tasks to ensure the smooth and secure operation of the infrastructure. Below is an outline of a system administrator's typical daily responsibilities:</a:t>
            </a:r>
            <a:endParaRPr/>
          </a:p>
          <a:p>
            <a:pPr indent="-334327" lvl="0" marL="914400" rtl="0" algn="l">
              <a:spcBef>
                <a:spcPts val="1200"/>
              </a:spcBef>
              <a:spcAft>
                <a:spcPts val="0"/>
              </a:spcAft>
              <a:buSzPct val="100000"/>
              <a:buAutoNum type="arabicPeriod"/>
            </a:pPr>
            <a:r>
              <a:rPr lang="en"/>
              <a:t>Installing necessary libraries</a:t>
            </a:r>
            <a:endParaRPr/>
          </a:p>
          <a:p>
            <a:pPr indent="-334327" lvl="0" marL="914400" rtl="0" algn="l">
              <a:spcBef>
                <a:spcPts val="0"/>
              </a:spcBef>
              <a:spcAft>
                <a:spcPts val="0"/>
              </a:spcAft>
              <a:buSzPct val="100000"/>
              <a:buAutoNum type="arabicPeriod"/>
            </a:pPr>
            <a:r>
              <a:rPr lang="en"/>
              <a:t>Installing user applications</a:t>
            </a:r>
            <a:endParaRPr/>
          </a:p>
          <a:p>
            <a:pPr indent="-334327" lvl="0" marL="914400" rtl="0" algn="l">
              <a:spcBef>
                <a:spcPts val="0"/>
              </a:spcBef>
              <a:spcAft>
                <a:spcPts val="0"/>
              </a:spcAft>
              <a:buSzPct val="100000"/>
              <a:buAutoNum type="arabicPeriod"/>
            </a:pPr>
            <a:r>
              <a:rPr lang="en"/>
              <a:t>Ensuring the healthy operation of applications</a:t>
            </a:r>
            <a:endParaRPr/>
          </a:p>
          <a:p>
            <a:pPr indent="-334327" lvl="0" marL="914400" rtl="0" algn="l">
              <a:spcBef>
                <a:spcPts val="0"/>
              </a:spcBef>
              <a:spcAft>
                <a:spcPts val="0"/>
              </a:spcAft>
              <a:buSzPct val="100000"/>
              <a:buAutoNum type="arabicPeriod"/>
            </a:pPr>
            <a:r>
              <a:rPr lang="en"/>
              <a:t>Performing server backups</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we need automation</a:t>
            </a:r>
            <a:endParaRPr/>
          </a:p>
        </p:txBody>
      </p:sp>
      <p:pic>
        <p:nvPicPr>
          <p:cNvPr id="72" name="Google Shape;72;p15"/>
          <p:cNvPicPr preferRelativeResize="0"/>
          <p:nvPr/>
        </p:nvPicPr>
        <p:blipFill>
          <a:blip r:embed="rId3">
            <a:alphaModFix/>
          </a:blip>
          <a:stretch>
            <a:fillRect/>
          </a:stretch>
        </p:blipFill>
        <p:spPr>
          <a:xfrm>
            <a:off x="1670675" y="1141150"/>
            <a:ext cx="5907860" cy="332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requirement</a:t>
            </a:r>
            <a:endParaRPr/>
          </a:p>
        </p:txBody>
      </p:sp>
      <p:sp>
        <p:nvSpPr>
          <p:cNvPr id="78" name="Google Shape;78;p16"/>
          <p:cNvSpPr txBox="1"/>
          <p:nvPr>
            <p:ph idx="1" type="body"/>
          </p:nvPr>
        </p:nvSpPr>
        <p:spPr>
          <a:xfrm>
            <a:off x="311700" y="1179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running users application we </a:t>
            </a:r>
            <a:r>
              <a:rPr lang="en"/>
              <a:t>need to install</a:t>
            </a:r>
            <a:r>
              <a:rPr lang="en"/>
              <a:t> them first</a:t>
            </a:r>
            <a:endParaRPr/>
          </a:p>
          <a:p>
            <a:pPr indent="-342900" lvl="0" marL="457200" rtl="0" algn="l">
              <a:spcBef>
                <a:spcPts val="1200"/>
              </a:spcBef>
              <a:spcAft>
                <a:spcPts val="0"/>
              </a:spcAft>
              <a:buSzPts val="1800"/>
              <a:buChar char="●"/>
            </a:pPr>
            <a:r>
              <a:rPr lang="en"/>
              <a:t>isolation</a:t>
            </a:r>
            <a:endParaRPr/>
          </a:p>
          <a:p>
            <a:pPr indent="-342900" lvl="0" marL="457200" rtl="0" algn="l">
              <a:spcBef>
                <a:spcPts val="0"/>
              </a:spcBef>
              <a:spcAft>
                <a:spcPts val="0"/>
              </a:spcAft>
              <a:buSzPts val="1800"/>
              <a:buChar char="●"/>
            </a:pPr>
            <a:r>
              <a:rPr lang="en"/>
              <a:t>application dependencies</a:t>
            </a:r>
            <a:endParaRPr/>
          </a:p>
        </p:txBody>
      </p:sp>
      <p:pic>
        <p:nvPicPr>
          <p:cNvPr id="79" name="Google Shape;79;p16"/>
          <p:cNvPicPr preferRelativeResize="0"/>
          <p:nvPr/>
        </p:nvPicPr>
        <p:blipFill>
          <a:blip r:embed="rId3">
            <a:alphaModFix/>
          </a:blip>
          <a:stretch>
            <a:fillRect/>
          </a:stretch>
        </p:blipFill>
        <p:spPr>
          <a:xfrm>
            <a:off x="5805800" y="1775475"/>
            <a:ext cx="2731574" cy="312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old solutions</a:t>
            </a:r>
            <a:endParaRPr/>
          </a:p>
        </p:txBody>
      </p:sp>
      <p:pic>
        <p:nvPicPr>
          <p:cNvPr id="85" name="Google Shape;85;p17"/>
          <p:cNvPicPr preferRelativeResize="0"/>
          <p:nvPr/>
        </p:nvPicPr>
        <p:blipFill>
          <a:blip r:embed="rId3">
            <a:alphaModFix/>
          </a:blip>
          <a:stretch>
            <a:fillRect/>
          </a:stretch>
        </p:blipFill>
        <p:spPr>
          <a:xfrm>
            <a:off x="2085975" y="1713538"/>
            <a:ext cx="5048250" cy="20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Microservices</a:t>
            </a:r>
            <a:endParaRPr/>
          </a:p>
        </p:txBody>
      </p:sp>
      <p:pic>
        <p:nvPicPr>
          <p:cNvPr id="91" name="Google Shape;91;p18"/>
          <p:cNvPicPr preferRelativeResize="0"/>
          <p:nvPr/>
        </p:nvPicPr>
        <p:blipFill>
          <a:blip r:embed="rId3">
            <a:alphaModFix/>
          </a:blip>
          <a:stretch>
            <a:fillRect/>
          </a:stretch>
        </p:blipFill>
        <p:spPr>
          <a:xfrm>
            <a:off x="2496125" y="1171600"/>
            <a:ext cx="3630375" cy="370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projects</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Several projects were initiated for Linux to isolate resources like process IDs (PIDs), network settings, and more.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095375" y="388600"/>
            <a:ext cx="6953250" cy="430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Docker is a platform for packaging, distributing, and running applications. As we’ve</a:t>
            </a:r>
            <a:endParaRPr/>
          </a:p>
          <a:p>
            <a:pPr indent="0" lvl="0" marL="0" rtl="0" algn="l">
              <a:spcBef>
                <a:spcPts val="1200"/>
              </a:spcBef>
              <a:spcAft>
                <a:spcPts val="0"/>
              </a:spcAft>
              <a:buClr>
                <a:schemeClr val="dk1"/>
              </a:buClr>
              <a:buSzPct val="61111"/>
              <a:buFont typeface="Arial"/>
              <a:buNone/>
            </a:pPr>
            <a:r>
              <a:rPr lang="en"/>
              <a:t>already stated, it allows you to package your application together with its whole envi-</a:t>
            </a:r>
            <a:endParaRPr/>
          </a:p>
          <a:p>
            <a:pPr indent="0" lvl="0" marL="0" rtl="0" algn="l">
              <a:spcBef>
                <a:spcPts val="1200"/>
              </a:spcBef>
              <a:spcAft>
                <a:spcPts val="0"/>
              </a:spcAft>
              <a:buClr>
                <a:schemeClr val="dk1"/>
              </a:buClr>
              <a:buSzPct val="61111"/>
              <a:buFont typeface="Arial"/>
              <a:buNone/>
            </a:pPr>
            <a:r>
              <a:rPr lang="en"/>
              <a:t>ronment. This can be either a few libraries that the app requires or even all the files</a:t>
            </a:r>
            <a:endParaRPr/>
          </a:p>
          <a:p>
            <a:pPr indent="0" lvl="0" marL="0" rtl="0" algn="l">
              <a:spcBef>
                <a:spcPts val="1200"/>
              </a:spcBef>
              <a:spcAft>
                <a:spcPts val="0"/>
              </a:spcAft>
              <a:buClr>
                <a:schemeClr val="dk1"/>
              </a:buClr>
              <a:buSzPct val="61111"/>
              <a:buFont typeface="Arial"/>
              <a:buNone/>
            </a:pPr>
            <a:r>
              <a:rPr lang="en"/>
              <a:t>that are usually available on the filesystem of an installed operating system. Docker</a:t>
            </a:r>
            <a:endParaRPr/>
          </a:p>
          <a:p>
            <a:pPr indent="0" lvl="0" marL="0" rtl="0" algn="l">
              <a:spcBef>
                <a:spcPts val="1200"/>
              </a:spcBef>
              <a:spcAft>
                <a:spcPts val="0"/>
              </a:spcAft>
              <a:buClr>
                <a:schemeClr val="dk1"/>
              </a:buClr>
              <a:buSzPct val="61111"/>
              <a:buFont typeface="Arial"/>
              <a:buNone/>
            </a:pPr>
            <a:r>
              <a:rPr lang="en"/>
              <a:t>makes it possible to transfer this package to a central repository from which it can</a:t>
            </a:r>
            <a:endParaRPr/>
          </a:p>
          <a:p>
            <a:pPr indent="0" lvl="0" marL="0" rtl="0" algn="l">
              <a:spcBef>
                <a:spcPts val="1200"/>
              </a:spcBef>
              <a:spcAft>
                <a:spcPts val="0"/>
              </a:spcAft>
              <a:buClr>
                <a:schemeClr val="dk1"/>
              </a:buClr>
              <a:buSzPct val="61111"/>
              <a:buFont typeface="Arial"/>
              <a:buNone/>
            </a:pPr>
            <a:r>
              <a:rPr lang="en"/>
              <a:t>then be transferred to any computer running Docker and executed there (for the</a:t>
            </a:r>
            <a:endParaRPr/>
          </a:p>
          <a:p>
            <a:pPr indent="0" lvl="0" marL="0" rtl="0" algn="l">
              <a:spcBef>
                <a:spcPts val="1200"/>
              </a:spcBef>
              <a:spcAft>
                <a:spcPts val="0"/>
              </a:spcAft>
              <a:buClr>
                <a:schemeClr val="dk1"/>
              </a:buClr>
              <a:buSzPct val="61111"/>
              <a:buFont typeface="Arial"/>
              <a:buNone/>
            </a:pPr>
            <a:r>
              <a:rPr lang="en"/>
              <a:t>most part, but not always, as we’ll soon explain)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