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4.xml" ContentType="application/vnd.openxmlformats-officedocument.themeOverride+xml"/>
  <Override PartName="/ppt/notesSlides/notesSlide34.xml" ContentType="application/vnd.openxmlformats-officedocument.presentationml.notesSlide+xml"/>
  <Override PartName="/ppt/theme/themeOverride5.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8"/>
  </p:sldMasterIdLst>
  <p:notesMasterIdLst>
    <p:notesMasterId r:id="rId54"/>
  </p:notesMasterIdLst>
  <p:handoutMasterIdLst>
    <p:handoutMasterId r:id="rId55"/>
  </p:handoutMasterIdLst>
  <p:sldIdLst>
    <p:sldId id="1485" r:id="rId9"/>
    <p:sldId id="1519" r:id="rId10"/>
    <p:sldId id="1549" r:id="rId11"/>
    <p:sldId id="1554" r:id="rId12"/>
    <p:sldId id="1605" r:id="rId13"/>
    <p:sldId id="1556" r:id="rId14"/>
    <p:sldId id="1610" r:id="rId15"/>
    <p:sldId id="1557" r:id="rId16"/>
    <p:sldId id="1558" r:id="rId17"/>
    <p:sldId id="1559" r:id="rId18"/>
    <p:sldId id="1560" r:id="rId19"/>
    <p:sldId id="1561" r:id="rId20"/>
    <p:sldId id="1562" r:id="rId21"/>
    <p:sldId id="1563" r:id="rId22"/>
    <p:sldId id="1564" r:id="rId23"/>
    <p:sldId id="1611" r:id="rId24"/>
    <p:sldId id="1612" r:id="rId25"/>
    <p:sldId id="1565" r:id="rId26"/>
    <p:sldId id="1566" r:id="rId27"/>
    <p:sldId id="1567" r:id="rId28"/>
    <p:sldId id="1568" r:id="rId29"/>
    <p:sldId id="1569" r:id="rId30"/>
    <p:sldId id="1570" r:id="rId31"/>
    <p:sldId id="1571" r:id="rId32"/>
    <p:sldId id="1572" r:id="rId33"/>
    <p:sldId id="1575" r:id="rId34"/>
    <p:sldId id="1576" r:id="rId35"/>
    <p:sldId id="1579" r:id="rId36"/>
    <p:sldId id="1580" r:id="rId37"/>
    <p:sldId id="1582" r:id="rId38"/>
    <p:sldId id="1583" r:id="rId39"/>
    <p:sldId id="1584" r:id="rId40"/>
    <p:sldId id="1587" r:id="rId41"/>
    <p:sldId id="1590" r:id="rId42"/>
    <p:sldId id="1591" r:id="rId43"/>
    <p:sldId id="1588" r:id="rId44"/>
    <p:sldId id="1608" r:id="rId45"/>
    <p:sldId id="1589" r:id="rId46"/>
    <p:sldId id="1592" r:id="rId47"/>
    <p:sldId id="1594" r:id="rId48"/>
    <p:sldId id="1595" r:id="rId49"/>
    <p:sldId id="1606" r:id="rId50"/>
    <p:sldId id="1607" r:id="rId51"/>
    <p:sldId id="1609" r:id="rId52"/>
    <p:sldId id="1532"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1517251-56F2-4DC4-B65E-2F7BD5F95C71}">
          <p14:sldIdLst>
            <p14:sldId id="1485"/>
            <p14:sldId id="1519"/>
            <p14:sldId id="1549"/>
            <p14:sldId id="1554"/>
          </p14:sldIdLst>
        </p14:section>
        <p14:section name="RIntro" id="{F688C7EE-3154-4D2A-8B46-8B868CDB4731}">
          <p14:sldIdLst>
            <p14:sldId id="1605"/>
            <p14:sldId id="1556"/>
            <p14:sldId id="1610"/>
            <p14:sldId id="1557"/>
            <p14:sldId id="1558"/>
            <p14:sldId id="1559"/>
            <p14:sldId id="1560"/>
            <p14:sldId id="1561"/>
            <p14:sldId id="1562"/>
            <p14:sldId id="1563"/>
            <p14:sldId id="1564"/>
            <p14:sldId id="1611"/>
            <p14:sldId id="1612"/>
          </p14:sldIdLst>
        </p14:section>
        <p14:section name="HandsOn-RIntro" id="{4238075B-8F6F-4885-97D0-1ADBAEBA3E5B}">
          <p14:sldIdLst>
            <p14:sldId id="1565"/>
          </p14:sldIdLst>
        </p14:section>
        <p14:section name="ROnCloud" id="{511E5BC9-DB9C-4B73-A529-A80AA8BE4EA2}">
          <p14:sldIdLst>
            <p14:sldId id="1566"/>
            <p14:sldId id="1567"/>
            <p14:sldId id="1568"/>
            <p14:sldId id="1569"/>
            <p14:sldId id="1570"/>
            <p14:sldId id="1571"/>
            <p14:sldId id="1572"/>
            <p14:sldId id="1575"/>
            <p14:sldId id="1576"/>
            <p14:sldId id="1579"/>
          </p14:sldIdLst>
        </p14:section>
        <p14:section name="HandsOn-ROnCloud" id="{CCE31DA0-76B5-4032-B21B-DA3EF7CAEF3F}">
          <p14:sldIdLst>
            <p14:sldId id="1580"/>
            <p14:sldId id="1582"/>
            <p14:sldId id="1583"/>
            <p14:sldId id="1584"/>
          </p14:sldIdLst>
        </p14:section>
        <p14:section name="RO16N" id="{FE462FFE-1F63-4948-B45E-98EE215BE837}">
          <p14:sldIdLst>
            <p14:sldId id="1587"/>
            <p14:sldId id="1590"/>
            <p14:sldId id="1591"/>
            <p14:sldId id="1588"/>
            <p14:sldId id="1608"/>
            <p14:sldId id="1589"/>
          </p14:sldIdLst>
        </p14:section>
        <p14:section name="HandsOn-RO16N" id="{E3F8DE11-103C-4531-B988-ADB2E37C0E2E}">
          <p14:sldIdLst>
            <p14:sldId id="1592"/>
          </p14:sldIdLst>
        </p14:section>
        <p14:section name="Q&amp;A" id="{7A6C6528-6F6A-4247-BBDE-C6C9CC15AC8A}">
          <p14:sldIdLst>
            <p14:sldId id="1594"/>
            <p14:sldId id="1595"/>
            <p14:sldId id="1606"/>
            <p14:sldId id="1607"/>
            <p14:sldId id="160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5050"/>
    <a:srgbClr val="FFFFFF"/>
    <a:srgbClr val="0078D7"/>
    <a:srgbClr val="FF8C00"/>
    <a:srgbClr val="D83B01"/>
    <a:srgbClr val="FFB900"/>
    <a:srgbClr val="107C10"/>
    <a:srgbClr val="35353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640" autoAdjust="0"/>
  </p:normalViewPr>
  <p:slideViewPr>
    <p:cSldViewPr>
      <p:cViewPr>
        <p:scale>
          <a:sx n="85" d="100"/>
          <a:sy n="85" d="100"/>
        </p:scale>
        <p:origin x="40" y="-27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handoutMaster" Target="handoutMasters/handoutMaster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commentAuthors" Target="commentAuthors.xml"/><Relationship Id="rId8" Type="http://schemas.openxmlformats.org/officeDocument/2006/relationships/slideMaster" Target="slideMasters/slideMaster1.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5/8/2017 6:09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5/8/2017 6:09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5/8/2017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11</a:t>
            </a:fld>
            <a:endParaRPr lang="en-US"/>
          </a:p>
        </p:txBody>
      </p:sp>
    </p:spTree>
    <p:extLst>
      <p:ext uri="{BB962C8B-B14F-4D97-AF65-F5344CB8AC3E}">
        <p14:creationId xmlns:p14="http://schemas.microsoft.com/office/powerpoint/2010/main" val="381760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12</a:t>
            </a:fld>
            <a:endParaRPr lang="en-US"/>
          </a:p>
        </p:txBody>
      </p:sp>
    </p:spTree>
    <p:extLst>
      <p:ext uri="{BB962C8B-B14F-4D97-AF65-F5344CB8AC3E}">
        <p14:creationId xmlns:p14="http://schemas.microsoft.com/office/powerpoint/2010/main" val="3136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13</a:t>
            </a:fld>
            <a:endParaRPr lang="en-US"/>
          </a:p>
        </p:txBody>
      </p:sp>
    </p:spTree>
    <p:extLst>
      <p:ext uri="{BB962C8B-B14F-4D97-AF65-F5344CB8AC3E}">
        <p14:creationId xmlns:p14="http://schemas.microsoft.com/office/powerpoint/2010/main" val="30853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24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14</a:t>
            </a:fld>
            <a:endParaRPr lang="en-US"/>
          </a:p>
        </p:txBody>
      </p:sp>
    </p:spTree>
    <p:extLst>
      <p:ext uri="{BB962C8B-B14F-4D97-AF65-F5344CB8AC3E}">
        <p14:creationId xmlns:p14="http://schemas.microsoft.com/office/powerpoint/2010/main" val="115208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15</a:t>
            </a:fld>
            <a:endParaRPr lang="en-US"/>
          </a:p>
        </p:txBody>
      </p:sp>
    </p:spTree>
    <p:extLst>
      <p:ext uri="{BB962C8B-B14F-4D97-AF65-F5344CB8AC3E}">
        <p14:creationId xmlns:p14="http://schemas.microsoft.com/office/powerpoint/2010/main" val="65185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172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558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2240" eaLnBrk="0" fontAlgn="base" hangingPunct="0">
              <a:lnSpc>
                <a:spcPct val="100000"/>
              </a:lnSpc>
              <a:spcBef>
                <a:spcPct val="30000"/>
              </a:spcBef>
              <a:spcAft>
                <a:spcPts val="358"/>
              </a:spcAft>
              <a:defRPr/>
            </a:pPr>
            <a:r>
              <a:rPr lang="en-US" sz="1200" b="1" kern="1200" dirty="0">
                <a:solidFill>
                  <a:schemeClr val="tx1"/>
                </a:solidFill>
                <a:latin typeface="Segoe UI Light" pitchFamily="34" charset="0"/>
                <a:ea typeface="MS PGothic" panose="020B0600070205080204" pitchFamily="34" charset="-128"/>
                <a:cs typeface="ＭＳ Ｐゴシック" charset="0"/>
              </a:rPr>
              <a:t>Slide objective</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sz="1200" kern="1200" dirty="0">
                <a:solidFill>
                  <a:schemeClr val="tx1"/>
                </a:solidFill>
                <a:latin typeface="Segoe UI Light" pitchFamily="34" charset="0"/>
                <a:ea typeface="MS PGothic" panose="020B0600070205080204" pitchFamily="34" charset="-128"/>
                <a:cs typeface="ＭＳ Ｐゴシック" charset="0"/>
              </a:rPr>
              <a:t>Introduce how the use of open source R for machine learning and advanced analytics has been limited to a narrow user base of data scientists. Related to this, also discuss how many challenges and complexities remain for advanced analytics in the marketplace.</a:t>
            </a:r>
          </a:p>
          <a:p>
            <a:pPr defTabSz="982240">
              <a:spcAft>
                <a:spcPts val="358"/>
              </a:spcAft>
              <a:defRPr/>
            </a:pPr>
            <a:endParaRPr lang="en-US" i="1" dirty="0"/>
          </a:p>
          <a:p>
            <a:pPr defTabSz="982240">
              <a:spcAft>
                <a:spcPts val="358"/>
              </a:spcAft>
              <a:defRPr/>
            </a:pPr>
            <a:r>
              <a:rPr lang="en-US" b="1" i="0" dirty="0"/>
              <a:t>Talking</a:t>
            </a:r>
            <a:r>
              <a:rPr lang="en-US" b="1" i="0" baseline="0" dirty="0"/>
              <a:t> points</a:t>
            </a:r>
          </a:p>
          <a:p>
            <a:pPr marL="177845" indent="-177845" defTabSz="982240">
              <a:spcAft>
                <a:spcPts val="358"/>
              </a:spcAft>
              <a:buFont typeface="Arial" panose="020B0604020202020204" pitchFamily="34" charset="0"/>
              <a:buChar char="•"/>
              <a:defRPr/>
            </a:pPr>
            <a:r>
              <a:rPr lang="en-US" i="0" dirty="0"/>
              <a:t>Today,</a:t>
            </a:r>
            <a:r>
              <a:rPr lang="en-US" i="0" baseline="0" dirty="0"/>
              <a:t> advanced analytics using open source R are being performed only by highly trained and specialized data scientists, mathematicians, and analysts who can create and nurture these models. This means that many challenges and complexities remain in the marketplace.</a:t>
            </a:r>
          </a:p>
          <a:p>
            <a:pPr defTabSz="982240">
              <a:spcAft>
                <a:spcPts val="358"/>
              </a:spcAft>
              <a:defRPr/>
            </a:pPr>
            <a:endParaRPr lang="en-US" i="0" baseline="0" dirty="0"/>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First, many companies cannot negotiate </a:t>
            </a:r>
            <a:r>
              <a:rPr lang="en-US" sz="1200" dirty="0">
                <a:solidFill>
                  <a:srgbClr val="FFFFFF"/>
                </a:solidFill>
                <a:latin typeface="Segoe UI Light"/>
                <a:ea typeface="Segoe UI" pitchFamily="34" charset="0"/>
                <a:cs typeface="Segoe UI" pitchFamily="34" charset="0"/>
              </a:rPr>
              <a:t>the increasing costs of specialized talent, infrastructure, and machine learning tools that make total cost of ownership (TCO) and return on investment (ROI) uncertain.</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Second, </a:t>
            </a:r>
            <a:r>
              <a:rPr lang="en-US" sz="1200" kern="1200" dirty="0">
                <a:solidFill>
                  <a:schemeClr val="tx1"/>
                </a:solidFill>
                <a:latin typeface="Segoe UI Light" pitchFamily="34" charset="0"/>
                <a:ea typeface="+mn-ea"/>
                <a:cs typeface="Segoe UI" pitchFamily="34" charset="0"/>
              </a:rPr>
              <a:t>s</a:t>
            </a:r>
            <a:r>
              <a:rPr lang="en-US" sz="1200" kern="1200" dirty="0">
                <a:solidFill>
                  <a:schemeClr val="tx1"/>
                </a:solidFill>
                <a:latin typeface="Segoe UI Light" pitchFamily="34" charset="0"/>
                <a:ea typeface="Segoe UI" pitchFamily="34" charset="0"/>
                <a:cs typeface="Segoe UI" pitchFamily="34" charset="0"/>
              </a:rPr>
              <a:t>iloed and cumbersome data management restricts access to data and poses limitations on what data can be included in models.</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tx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Third, trying to collaborate across </a:t>
            </a:r>
            <a:r>
              <a:rPr lang="en-US" sz="1200" kern="1200" dirty="0">
                <a:solidFill>
                  <a:schemeClr val="tx1"/>
                </a:solidFill>
                <a:latin typeface="Segoe UI Light" pitchFamily="34" charset="0"/>
                <a:ea typeface="+mn-ea"/>
                <a:cs typeface="Segoe UI" pitchFamily="34" charset="0"/>
              </a:rPr>
              <a:t>c</a:t>
            </a:r>
            <a:r>
              <a:rPr lang="en-US" sz="1200" kern="1200" dirty="0">
                <a:solidFill>
                  <a:schemeClr val="tx1"/>
                </a:solidFill>
                <a:latin typeface="Segoe UI Light" pitchFamily="34" charset="0"/>
                <a:ea typeface="Segoe UI" pitchFamily="34" charset="0"/>
                <a:cs typeface="Segoe UI" pitchFamily="34" charset="0"/>
              </a:rPr>
              <a:t>omplex and fragmented technologies tends to limit agility and reduce participation in exploring data and building models. </a:t>
            </a:r>
            <a:r>
              <a:rPr lang="en-US" sz="1200" kern="1200" dirty="0">
                <a:solidFill>
                  <a:schemeClr val="bg1"/>
                </a:solidFill>
                <a:latin typeface="Segoe UI Light" pitchFamily="34" charset="0"/>
                <a:ea typeface="Segoe UI" pitchFamily="34" charset="0"/>
                <a:cs typeface="Segoe UI" pitchFamily="34" charset="0"/>
              </a:rPr>
              <a:t>P</a:t>
            </a:r>
            <a:r>
              <a:rPr lang="en-US" i="0" dirty="0">
                <a:solidFill>
                  <a:schemeClr val="bg1"/>
                </a:solidFill>
                <a:ea typeface="Segoe UI" pitchFamily="34" charset="0"/>
                <a:cs typeface="Segoe UI" pitchFamily="34" charset="0"/>
              </a:rPr>
              <a:t>eople end up struggling with the technology instead of focusing on the business problem at hand.</a:t>
            </a: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a:spcAft>
                <a:spcPts val="358"/>
              </a:spcAft>
              <a:buFont typeface="Arial" panose="020B0604020202020204" pitchFamily="34" charset="0"/>
              <a:buChar char="•"/>
              <a:defRPr/>
            </a:pPr>
            <a:r>
              <a:rPr lang="en-US" i="0" baseline="0" dirty="0"/>
              <a:t>Finally, many models never achieve business value because it’s so difficult to deploy them to stable production environments. If you can imagine spending hundreds of thousands of dollars on a solution and having it never go into production, you can see why machine learning has been so niche up to this point.</a:t>
            </a:r>
          </a:p>
          <a:p>
            <a:pPr marL="177845" indent="-177845" defTabSz="982240">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0" indent="0">
              <a:buFont typeface="Arial" panose="020B0604020202020204" pitchFamily="34" charset="0"/>
              <a:buNone/>
            </a:pPr>
            <a:endParaRPr lang="en-US" sz="1200" b="1" dirty="0"/>
          </a:p>
        </p:txBody>
      </p:sp>
      <p:sp>
        <p:nvSpPr>
          <p:cNvPr id="4" name="Slide Number Placeholder 3"/>
          <p:cNvSpPr>
            <a:spLocks noGrp="1"/>
          </p:cNvSpPr>
          <p:nvPr>
            <p:ph type="sldNum" sz="quarter" idx="10"/>
          </p:nvPr>
        </p:nvSpPr>
        <p:spPr/>
        <p:txBody>
          <a:bodyPr/>
          <a:lstStyle/>
          <a:p>
            <a:pPr defTabSz="951059" fontAlgn="base">
              <a:spcBef>
                <a:spcPct val="0"/>
              </a:spcBef>
              <a:spcAft>
                <a:spcPct val="0"/>
              </a:spcAft>
              <a:defRPr/>
            </a:pPr>
            <a:fld id="{7088D5E3-B0C4-244E-905F-C9848084E0A1}" type="slidenum">
              <a:rPr lang="en-US">
                <a:solidFill>
                  <a:prstClr val="black"/>
                </a:solidFill>
                <a:latin typeface="Calibri" panose="020F0502020204030204" pitchFamily="34" charset="0"/>
                <a:ea typeface="MS PGothic" panose="020B0600070205080204" pitchFamily="34" charset="-128"/>
              </a:rPr>
              <a:pPr defTabSz="951059" fontAlgn="base">
                <a:spcBef>
                  <a:spcPct val="0"/>
                </a:spcBef>
                <a:spcAft>
                  <a:spcPct val="0"/>
                </a:spcAft>
                <a:defRPr/>
              </a:pPr>
              <a:t>20</a:t>
            </a:fld>
            <a:endParaRPr lang="en-US" dirty="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90505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21</a:t>
            </a:fld>
            <a:endParaRPr lang="en-US"/>
          </a:p>
        </p:txBody>
      </p:sp>
    </p:spTree>
    <p:extLst>
      <p:ext uri="{BB962C8B-B14F-4D97-AF65-F5344CB8AC3E}">
        <p14:creationId xmlns:p14="http://schemas.microsoft.com/office/powerpoint/2010/main" val="1833223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22</a:t>
            </a:fld>
            <a:endParaRPr lang="en-US"/>
          </a:p>
        </p:txBody>
      </p:sp>
    </p:spTree>
    <p:extLst>
      <p:ext uri="{BB962C8B-B14F-4D97-AF65-F5344CB8AC3E}">
        <p14:creationId xmlns:p14="http://schemas.microsoft.com/office/powerpoint/2010/main" val="11392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5/8/2017 6:30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23</a:t>
            </a:fld>
            <a:endParaRPr lang="en-US"/>
          </a:p>
        </p:txBody>
      </p:sp>
    </p:spTree>
    <p:extLst>
      <p:ext uri="{BB962C8B-B14F-4D97-AF65-F5344CB8AC3E}">
        <p14:creationId xmlns:p14="http://schemas.microsoft.com/office/powerpoint/2010/main" val="1254448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924" indent="-466529" defTabSz="951152">
              <a:spcBef>
                <a:spcPts val="625"/>
              </a:spcBef>
              <a:spcAft>
                <a:spcPts val="625"/>
              </a:spcAft>
              <a:tabLst>
                <a:tab pos="671931" algn="l"/>
              </a:tabLst>
            </a:pPr>
            <a:endParaRPr lang="en-US" sz="1200" dirty="0"/>
          </a:p>
        </p:txBody>
      </p:sp>
      <p:sp>
        <p:nvSpPr>
          <p:cNvPr id="4" name="Slide Number Placeholder 3"/>
          <p:cNvSpPr>
            <a:spLocks noGrp="1"/>
          </p:cNvSpPr>
          <p:nvPr>
            <p:ph type="sldNum" sz="quarter" idx="10"/>
          </p:nvPr>
        </p:nvSpPr>
        <p:spPr/>
        <p:txBody>
          <a:bodyPr/>
          <a:lstStyle/>
          <a:p>
            <a:fld id="{F08E7E68-F91A-4BB1-B3D3-3A44C4433E70}" type="slidenum">
              <a:rPr lang="en-US" smtClean="0"/>
              <a:t>24</a:t>
            </a:fld>
            <a:endParaRPr lang="en-US"/>
          </a:p>
        </p:txBody>
      </p:sp>
    </p:spTree>
    <p:extLst>
      <p:ext uri="{BB962C8B-B14F-4D97-AF65-F5344CB8AC3E}">
        <p14:creationId xmlns:p14="http://schemas.microsoft.com/office/powerpoint/2010/main" val="1775746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25</a:t>
            </a:fld>
            <a:endParaRPr lang="en-US"/>
          </a:p>
        </p:txBody>
      </p:sp>
    </p:spTree>
    <p:extLst>
      <p:ext uri="{BB962C8B-B14F-4D97-AF65-F5344CB8AC3E}">
        <p14:creationId xmlns:p14="http://schemas.microsoft.com/office/powerpoint/2010/main" val="15245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dirty="0"/>
          </a:p>
        </p:txBody>
      </p:sp>
      <p:sp>
        <p:nvSpPr>
          <p:cNvPr id="4" name="Slide Number Placeholder 3"/>
          <p:cNvSpPr>
            <a:spLocks noGrp="1"/>
          </p:cNvSpPr>
          <p:nvPr>
            <p:ph type="sldNum" sz="quarter" idx="10"/>
          </p:nvPr>
        </p:nvSpPr>
        <p:spPr/>
        <p:txBody>
          <a:bodyPr/>
          <a:lstStyle/>
          <a:p>
            <a:fld id="{F90B58A7-4721-4E96-841F-E2F566DBA112}" type="slidenum">
              <a:rPr lang="en-US" smtClean="0"/>
              <a:t>26</a:t>
            </a:fld>
            <a:endParaRPr lang="en-US" dirty="0"/>
          </a:p>
        </p:txBody>
      </p:sp>
    </p:spTree>
    <p:extLst>
      <p:ext uri="{BB962C8B-B14F-4D97-AF65-F5344CB8AC3E}">
        <p14:creationId xmlns:p14="http://schemas.microsoft.com/office/powerpoint/2010/main" val="1303603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1561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28</a:t>
            </a:fld>
            <a:endParaRPr lang="en-US"/>
          </a:p>
        </p:txBody>
      </p:sp>
    </p:spTree>
    <p:extLst>
      <p:ext uri="{BB962C8B-B14F-4D97-AF65-F5344CB8AC3E}">
        <p14:creationId xmlns:p14="http://schemas.microsoft.com/office/powerpoint/2010/main" val="1170497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672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5/8/2017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537875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Machine Learning, Analytics &amp; Data Science Conference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5/8/2017 6:09 PM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64059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5/8/2017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68732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5/8/2017 6:09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AI Immersion Workshop</a:t>
            </a:r>
          </a:p>
        </p:txBody>
      </p:sp>
    </p:spTree>
    <p:extLst>
      <p:ext uri="{BB962C8B-B14F-4D97-AF65-F5344CB8AC3E}">
        <p14:creationId xmlns:p14="http://schemas.microsoft.com/office/powerpoint/2010/main" val="4274670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555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34</a:t>
            </a:fld>
            <a:endParaRPr lang="en-US" dirty="0"/>
          </a:p>
        </p:txBody>
      </p:sp>
    </p:spTree>
    <p:extLst>
      <p:ext uri="{BB962C8B-B14F-4D97-AF65-F5344CB8AC3E}">
        <p14:creationId xmlns:p14="http://schemas.microsoft.com/office/powerpoint/2010/main" val="2647858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3237">
              <a:defRPr/>
            </a:pPr>
            <a:fld id="{A902FD40-36A5-4F3A-9D07-62800BE1FB4F}" type="slidenum">
              <a:rPr lang="en-US" sz="1800" kern="0">
                <a:solidFill>
                  <a:sysClr val="windowText" lastClr="000000"/>
                </a:solidFill>
              </a:rPr>
              <a:pPr defTabSz="933237">
                <a:defRPr/>
              </a:pPr>
              <a:t>35</a:t>
            </a:fld>
            <a:endParaRPr lang="en-US" sz="1800" kern="0">
              <a:solidFill>
                <a:sysClr val="windowText" lastClr="000000"/>
              </a:solidFill>
            </a:endParaRPr>
          </a:p>
        </p:txBody>
      </p:sp>
    </p:spTree>
    <p:extLst>
      <p:ext uri="{BB962C8B-B14F-4D97-AF65-F5344CB8AC3E}">
        <p14:creationId xmlns:p14="http://schemas.microsoft.com/office/powerpoint/2010/main" val="4142345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36</a:t>
            </a:fld>
            <a:endParaRPr lang="en-US"/>
          </a:p>
        </p:txBody>
      </p:sp>
    </p:spTree>
    <p:extLst>
      <p:ext uri="{BB962C8B-B14F-4D97-AF65-F5344CB8AC3E}">
        <p14:creationId xmlns:p14="http://schemas.microsoft.com/office/powerpoint/2010/main" val="76655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Slide objective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Introduce the three value proposition pillars of SQL Server 2016 R Services.</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Talking points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SQL Server 2016 R Services brings the perfect mix of fast querying and In-Memory OLTP optimization from SQL Server 2016, as well as data exploration, predictive modeling, scoring, and visualization from the R Services family of products.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delivers unprecedented enterprise speed and performance for advanced analytics, thanks to near-database analytics and parallel threading and processing.</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also delivers scalability and choice not seen before from a stable, commercial platform for advanced analytics. Its on-premises, cloud, and hybrid benefits, as well as its limits with large datasets, are unmatched.</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Finally, there is no additional cost because the offering is included in SQL Server 2016. In addition, the ability to reuse existing R code and eliminate data movement across machines provides significant value.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r>
              <a:rPr lang="en-US" sz="1200" b="1" dirty="0"/>
              <a:t>Notes</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37</a:t>
            </a:fld>
            <a:endParaRPr lang="en-US" dirty="0"/>
          </a:p>
        </p:txBody>
      </p:sp>
    </p:spTree>
    <p:extLst>
      <p:ext uri="{BB962C8B-B14F-4D97-AF65-F5344CB8AC3E}">
        <p14:creationId xmlns:p14="http://schemas.microsoft.com/office/powerpoint/2010/main" val="94510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38</a:t>
            </a:fld>
            <a:endParaRPr lang="en-US"/>
          </a:p>
        </p:txBody>
      </p:sp>
    </p:spTree>
    <p:extLst>
      <p:ext uri="{BB962C8B-B14F-4D97-AF65-F5344CB8AC3E}">
        <p14:creationId xmlns:p14="http://schemas.microsoft.com/office/powerpoint/2010/main" val="2834967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43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195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539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42</a:t>
            </a:fld>
            <a:endParaRPr lang="en-US"/>
          </a:p>
        </p:txBody>
      </p:sp>
    </p:spTree>
    <p:extLst>
      <p:ext uri="{BB962C8B-B14F-4D97-AF65-F5344CB8AC3E}">
        <p14:creationId xmlns:p14="http://schemas.microsoft.com/office/powerpoint/2010/main" val="141817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844853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43</a:t>
            </a:fld>
            <a:endParaRPr lang="en-US"/>
          </a:p>
        </p:txBody>
      </p:sp>
    </p:spTree>
    <p:extLst>
      <p:ext uri="{BB962C8B-B14F-4D97-AF65-F5344CB8AC3E}">
        <p14:creationId xmlns:p14="http://schemas.microsoft.com/office/powerpoint/2010/main" val="3190537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5/8/2017 6:09 PM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150601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5/8/2017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5/8/2017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9685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27" eaLnBrk="0" fontAlgn="base" hangingPunct="0">
              <a:spcBef>
                <a:spcPct val="30000"/>
              </a:spcBef>
              <a:spcAft>
                <a:spcPts val="352"/>
              </a:spcAft>
              <a:defRPr/>
            </a:pPr>
            <a:endParaRPr lang="en-US" dirty="0">
              <a:solidFill>
                <a:srgbClr val="FFFFFF"/>
              </a:solidFill>
              <a:latin typeface="+mn-lt"/>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defTabSz="933237">
              <a:defRPr/>
            </a:pPr>
            <a:fld id="{EC797392-A70C-4ACB-A74C-E4867CE270BC}" type="slidenum">
              <a:rPr lang="en-US" sz="1800" kern="0">
                <a:solidFill>
                  <a:prstClr val="black"/>
                </a:solidFill>
              </a:rPr>
              <a:pPr defTabSz="933237">
                <a:defRPr/>
              </a:pPr>
              <a:t>6</a:t>
            </a:fld>
            <a:endParaRPr lang="en-US" sz="1800" kern="0" dirty="0">
              <a:solidFill>
                <a:prstClr val="black"/>
              </a:solidFill>
            </a:endParaRPr>
          </a:p>
        </p:txBody>
      </p:sp>
    </p:spTree>
    <p:extLst>
      <p:ext uri="{BB962C8B-B14F-4D97-AF65-F5344CB8AC3E}">
        <p14:creationId xmlns:p14="http://schemas.microsoft.com/office/powerpoint/2010/main" val="92023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8</a:t>
            </a:fld>
            <a:endParaRPr lang="en-US"/>
          </a:p>
        </p:txBody>
      </p:sp>
    </p:spTree>
    <p:extLst>
      <p:ext uri="{BB962C8B-B14F-4D97-AF65-F5344CB8AC3E}">
        <p14:creationId xmlns:p14="http://schemas.microsoft.com/office/powerpoint/2010/main" val="250623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9</a:t>
            </a:fld>
            <a:endParaRPr lang="en-US"/>
          </a:p>
        </p:txBody>
      </p:sp>
    </p:spTree>
    <p:extLst>
      <p:ext uri="{BB962C8B-B14F-4D97-AF65-F5344CB8AC3E}">
        <p14:creationId xmlns:p14="http://schemas.microsoft.com/office/powerpoint/2010/main" val="206390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10</a:t>
            </a:fld>
            <a:endParaRPr lang="en-US"/>
          </a:p>
        </p:txBody>
      </p:sp>
    </p:spTree>
    <p:extLst>
      <p:ext uri="{BB962C8B-B14F-4D97-AF65-F5344CB8AC3E}">
        <p14:creationId xmlns:p14="http://schemas.microsoft.com/office/powerpoint/2010/main" val="136779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0126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02954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363596"/>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712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96517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4"/>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 id="2147484479"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visualstudio.com/en-us/features/rtvs-vs.asp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jpg"/><Relationship Id="rId12" Type="http://schemas.openxmlformats.org/officeDocument/2006/relationships/image" Target="../media/image18.jpg"/><Relationship Id="rId17" Type="http://schemas.openxmlformats.org/officeDocument/2006/relationships/image" Target="../media/image23.jpg"/><Relationship Id="rId2" Type="http://schemas.openxmlformats.org/officeDocument/2006/relationships/notesSlide" Target="../notesSlides/notesSlide13.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9.xml"/><Relationship Id="rId6" Type="http://schemas.openxmlformats.org/officeDocument/2006/relationships/image" Target="../media/image12.jpg"/><Relationship Id="rId11" Type="http://schemas.openxmlformats.org/officeDocument/2006/relationships/image" Target="../media/image17.jpg"/><Relationship Id="rId5" Type="http://schemas.openxmlformats.org/officeDocument/2006/relationships/image" Target="../media/image11.png"/><Relationship Id="rId15" Type="http://schemas.openxmlformats.org/officeDocument/2006/relationships/image" Target="../media/image21.jpg"/><Relationship Id="rId10" Type="http://schemas.openxmlformats.org/officeDocument/2006/relationships/image" Target="../media/image16.jp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jpg"/><Relationship Id="rId1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hyperlink" Target="http://tinyurl.com/AI-Immersion-ScalingR"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inyurl.com/AI-Immersion-Scalin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batch/batch-technical-overview"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hyperlink" Target="http://www.transtats.bts.gov/" TargetMode="External"/><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hyperlink" Target="http://www.ncdc.noaa.gov/orders/qclcd/"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msdn.microsoft.com/en-us/microsoft-r/operationalize/admin-utility" TargetMode="External"/><Relationship Id="rId2" Type="http://schemas.openxmlformats.org/officeDocument/2006/relationships/notesSlide" Target="../notesSlides/notesSlide32.xml"/><Relationship Id="rId1" Type="http://schemas.openxmlformats.org/officeDocument/2006/relationships/slideLayout" Target="../slideLayouts/slideLayout22.xml"/><Relationship Id="rId6" Type="http://schemas.openxmlformats.org/officeDocument/2006/relationships/hyperlink" Target="https://msdn.microsoft.com/en-us/microsoft-r/operationalize/configuration-initial"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9.xml"/><Relationship Id="rId1" Type="http://schemas.openxmlformats.org/officeDocument/2006/relationships/themeOverride" Target="../theme/themeOverride5.xml"/><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9.xml"/><Relationship Id="rId5" Type="http://schemas.openxmlformats.org/officeDocument/2006/relationships/image" Target="../media/image42.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video" Target="NULL" TargetMode="External"/><Relationship Id="rId7"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customXml" Target="../../customXml/item1.xml"/><Relationship Id="rId6" Type="http://schemas.microsoft.com/office/2007/relationships/media" Target="../media/media1.mp4"/><Relationship Id="rId5" Type="http://schemas.openxmlformats.org/officeDocument/2006/relationships/tags" Target="../tags/tag2.xml"/><Relationship Id="rId4" Type="http://schemas.openxmlformats.org/officeDocument/2006/relationships/customXml" Target="../../customXml/item6.xml"/><Relationship Id="rId9"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Unix_philosophy"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crantastic.org/packag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538D90-60EB-47DA-BBDB-D46D4CF96A15}"/>
              </a:ext>
            </a:extLst>
          </p:cNvPr>
          <p:cNvSpPr/>
          <p:nvPr/>
        </p:nvSpPr>
        <p:spPr>
          <a:xfrm>
            <a:off x="10180637" y="6165313"/>
            <a:ext cx="2362200" cy="646331"/>
          </a:xfrm>
          <a:prstGeom prst="rect">
            <a:avLst/>
          </a:prstGeom>
        </p:spPr>
        <p:txBody>
          <a:bodyPr wrap="square">
            <a:spAutoFit/>
          </a:bodyPr>
          <a:lstStyle/>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SSID: AI IMMERSION </a:t>
            </a:r>
          </a:p>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Password: MSFTWIFI</a:t>
            </a:r>
          </a:p>
        </p:txBody>
      </p:sp>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Strengths and Weaknesses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10</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4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20000"/>
              </a:lnSpc>
              <a:buNone/>
            </a:pPr>
            <a:r>
              <a:rPr lang="en-US" sz="3264" b="1" dirty="0">
                <a:solidFill>
                  <a:schemeClr val="accent3"/>
                </a:solidFill>
              </a:rPr>
              <a:t>Where R Succeeds</a:t>
            </a:r>
          </a:p>
          <a:p>
            <a:pPr>
              <a:lnSpc>
                <a:spcPct val="120000"/>
              </a:lnSpc>
            </a:pPr>
            <a:r>
              <a:rPr lang="en-US" sz="3264" dirty="0">
                <a:solidFill>
                  <a:schemeClr val="accent3"/>
                </a:solidFill>
              </a:rPr>
              <a:t>Expressive</a:t>
            </a:r>
          </a:p>
          <a:p>
            <a:pPr>
              <a:lnSpc>
                <a:spcPct val="120000"/>
              </a:lnSpc>
            </a:pPr>
            <a:r>
              <a:rPr lang="en-US" sz="3264" dirty="0">
                <a:solidFill>
                  <a:schemeClr val="accent3"/>
                </a:solidFill>
              </a:rPr>
              <a:t>Open source</a:t>
            </a:r>
          </a:p>
          <a:p>
            <a:pPr>
              <a:lnSpc>
                <a:spcPct val="120000"/>
              </a:lnSpc>
            </a:pPr>
            <a:r>
              <a:rPr lang="en-US" sz="3264" dirty="0">
                <a:solidFill>
                  <a:schemeClr val="accent3"/>
                </a:solidFill>
              </a:rPr>
              <a:t>Extendable -- nearly 10,000 packages with functions to use, and that list continues to grow</a:t>
            </a:r>
          </a:p>
          <a:p>
            <a:pPr>
              <a:lnSpc>
                <a:spcPct val="120000"/>
              </a:lnSpc>
            </a:pPr>
            <a:r>
              <a:rPr lang="en-US" sz="3264" dirty="0">
                <a:solidFill>
                  <a:schemeClr val="accent3"/>
                </a:solidFill>
              </a:rPr>
              <a:t>Focused on statistics and machine learning -- cutting-edge algorithms and powerful data manipulation packages</a:t>
            </a:r>
          </a:p>
          <a:p>
            <a:pPr>
              <a:lnSpc>
                <a:spcPct val="120000"/>
              </a:lnSpc>
            </a:pPr>
            <a:r>
              <a:rPr lang="en-US" sz="3264" dirty="0">
                <a:solidFill>
                  <a:schemeClr val="accent3"/>
                </a:solidFill>
              </a:rPr>
              <a:t>Advanced data structures and graphical capabilities</a:t>
            </a:r>
          </a:p>
          <a:p>
            <a:pPr>
              <a:lnSpc>
                <a:spcPct val="120000"/>
              </a:lnSpc>
            </a:pPr>
            <a:r>
              <a:rPr lang="en-US" sz="3264" dirty="0">
                <a:solidFill>
                  <a:schemeClr val="accent3"/>
                </a:solidFill>
              </a:rPr>
              <a:t>Large user community, both within academia and industry</a:t>
            </a:r>
          </a:p>
          <a:p>
            <a:pPr>
              <a:lnSpc>
                <a:spcPct val="120000"/>
              </a:lnSpc>
            </a:pPr>
            <a:r>
              <a:rPr lang="en-US" sz="3264" dirty="0">
                <a:solidFill>
                  <a:schemeClr val="accent3"/>
                </a:solidFill>
              </a:rPr>
              <a:t>It is designed by statisticians</a:t>
            </a:r>
          </a:p>
          <a:p>
            <a:pPr marL="0" indent="0">
              <a:lnSpc>
                <a:spcPct val="120000"/>
              </a:lnSpc>
              <a:buNone/>
            </a:pPr>
            <a:endParaRPr lang="en-US" sz="3264" b="1" dirty="0">
              <a:solidFill>
                <a:schemeClr val="accent3"/>
              </a:solidFill>
            </a:endParaRPr>
          </a:p>
          <a:p>
            <a:pPr marL="0" indent="0">
              <a:lnSpc>
                <a:spcPct val="120000"/>
              </a:lnSpc>
              <a:buNone/>
            </a:pPr>
            <a:r>
              <a:rPr lang="en-US" sz="3264" b="1" dirty="0">
                <a:solidFill>
                  <a:schemeClr val="accent3"/>
                </a:solidFill>
              </a:rPr>
              <a:t>Where R Falls Short</a:t>
            </a:r>
          </a:p>
          <a:p>
            <a:pPr>
              <a:lnSpc>
                <a:spcPct val="120000"/>
              </a:lnSpc>
            </a:pPr>
            <a:r>
              <a:rPr lang="en-US" sz="3264" dirty="0">
                <a:solidFill>
                  <a:schemeClr val="accent3"/>
                </a:solidFill>
              </a:rPr>
              <a:t>It is designed by statisticians</a:t>
            </a:r>
          </a:p>
          <a:p>
            <a:pPr>
              <a:lnSpc>
                <a:spcPct val="120000"/>
              </a:lnSpc>
            </a:pPr>
            <a:r>
              <a:rPr lang="en-US" sz="3264" dirty="0">
                <a:solidFill>
                  <a:schemeClr val="accent3"/>
                </a:solidFill>
              </a:rPr>
              <a:t>Inefficient at element-by-element computations</a:t>
            </a:r>
          </a:p>
          <a:p>
            <a:pPr>
              <a:lnSpc>
                <a:spcPct val="120000"/>
              </a:lnSpc>
            </a:pPr>
            <a:r>
              <a:rPr lang="en-US" sz="3264" dirty="0">
                <a:solidFill>
                  <a:schemeClr val="accent3"/>
                </a:solidFill>
              </a:rPr>
              <a:t>May make large demands on system resources, namely memory</a:t>
            </a:r>
          </a:p>
          <a:p>
            <a:pPr>
              <a:lnSpc>
                <a:spcPct val="120000"/>
              </a:lnSpc>
            </a:pPr>
            <a:r>
              <a:rPr lang="en-US" sz="3264" dirty="0">
                <a:solidFill>
                  <a:schemeClr val="accent3"/>
                </a:solidFill>
              </a:rPr>
              <a:t>Data capacity limited by memory</a:t>
            </a:r>
          </a:p>
          <a:p>
            <a:pPr>
              <a:lnSpc>
                <a:spcPct val="120000"/>
              </a:lnSpc>
            </a:pPr>
            <a:r>
              <a:rPr lang="en-US" sz="3264" dirty="0">
                <a:solidFill>
                  <a:schemeClr val="accent3"/>
                </a:solidFill>
              </a:rPr>
              <a:t>Single-threaded</a:t>
            </a:r>
          </a:p>
        </p:txBody>
      </p:sp>
    </p:spTree>
    <p:extLst>
      <p:ext uri="{BB962C8B-B14F-4D97-AF65-F5344CB8AC3E}">
        <p14:creationId xmlns:p14="http://schemas.microsoft.com/office/powerpoint/2010/main" val="2941368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14" end="14"/>
                                            </p:txEl>
                                          </p:spTgt>
                                        </p:tgtEl>
                                        <p:attrNameLst>
                                          <p:attrName>style.visibility</p:attrName>
                                        </p:attrNameLst>
                                      </p:cBhvr>
                                      <p:to>
                                        <p:strVal val="visible"/>
                                      </p:to>
                                    </p:set>
                                    <p:anim calcmode="lin" valueType="num">
                                      <p:cBhvr additive="base">
                                        <p:cTn id="8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215849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3600" b="1" dirty="0">
                <a:solidFill>
                  <a:schemeClr val="bg1"/>
                </a:solidFill>
              </a:rPr>
              <a:t>MS Distributions of R, compared to Open Source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11</a:t>
            </a:fld>
            <a:endParaRPr lang="en-US" sz="1224" dirty="0"/>
          </a:p>
        </p:txBody>
      </p:sp>
      <p:pic>
        <p:nvPicPr>
          <p:cNvPr id="5" name="Picture 4">
            <a:extLst>
              <a:ext uri="{FF2B5EF4-FFF2-40B4-BE49-F238E27FC236}">
                <a16:creationId xmlns:a16="http://schemas.microsoft.com/office/drawing/2014/main" id="{69D02FF1-F170-4F95-8E7E-F2AFF0322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56" y="1726108"/>
            <a:ext cx="10064861" cy="4844605"/>
          </a:xfrm>
          <a:prstGeom prst="rect">
            <a:avLst/>
          </a:prstGeom>
        </p:spPr>
      </p:pic>
    </p:spTree>
    <p:extLst>
      <p:ext uri="{BB962C8B-B14F-4D97-AF65-F5344CB8AC3E}">
        <p14:creationId xmlns:p14="http://schemas.microsoft.com/office/powerpoint/2010/main" val="37045969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IDEs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12</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700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dirty="0">
                <a:solidFill>
                  <a:schemeClr val="accent3"/>
                </a:solidFill>
              </a:rPr>
              <a:t>All distributions come with </a:t>
            </a:r>
            <a:r>
              <a:rPr lang="en-US" sz="3264" b="1" i="1" dirty="0" err="1">
                <a:solidFill>
                  <a:srgbClr val="0070C0"/>
                </a:solidFill>
              </a:rPr>
              <a:t>Rgui</a:t>
            </a:r>
            <a:r>
              <a:rPr lang="en-US" sz="3264" b="1" i="1" dirty="0">
                <a:solidFill>
                  <a:srgbClr val="0070C0"/>
                </a:solidFill>
              </a:rPr>
              <a:t>, </a:t>
            </a:r>
            <a:r>
              <a:rPr lang="en-US" sz="3264" dirty="0">
                <a:solidFill>
                  <a:schemeClr val="accent3"/>
                </a:solidFill>
              </a:rPr>
              <a:t>a basic GUI editing and execution environment.</a:t>
            </a:r>
          </a:p>
          <a:p>
            <a:pPr>
              <a:lnSpc>
                <a:spcPct val="120000"/>
              </a:lnSpc>
            </a:pPr>
            <a:r>
              <a:rPr lang="en-US" sz="3264" dirty="0">
                <a:solidFill>
                  <a:schemeClr val="accent3"/>
                </a:solidFill>
              </a:rPr>
              <a:t>The most popular 3-rd party integrated development environment for R is </a:t>
            </a:r>
            <a:r>
              <a:rPr lang="en-US" sz="3264" i="1" dirty="0" err="1">
                <a:solidFill>
                  <a:schemeClr val="accent3"/>
                </a:solidFill>
                <a:hlinkClick r:id="rId3"/>
              </a:rPr>
              <a:t>Rstudio</a:t>
            </a:r>
            <a:r>
              <a:rPr lang="en-US" sz="3264" i="1" dirty="0">
                <a:solidFill>
                  <a:schemeClr val="accent3"/>
                </a:solidFill>
              </a:rPr>
              <a:t>.</a:t>
            </a:r>
            <a:r>
              <a:rPr lang="en-US" sz="3264" dirty="0">
                <a:solidFill>
                  <a:schemeClr val="accent3"/>
                </a:solidFill>
              </a:rPr>
              <a:t> The </a:t>
            </a:r>
            <a:r>
              <a:rPr lang="en-US" sz="3264" b="1" i="1" dirty="0" err="1">
                <a:solidFill>
                  <a:srgbClr val="0070C0"/>
                </a:solidFill>
              </a:rPr>
              <a:t>RStudio</a:t>
            </a:r>
            <a:r>
              <a:rPr lang="en-US" sz="3264" dirty="0">
                <a:solidFill>
                  <a:schemeClr val="accent3"/>
                </a:solidFill>
              </a:rPr>
              <a:t> IDE is entirely html/</a:t>
            </a:r>
            <a:r>
              <a:rPr lang="en-US" sz="3264" dirty="0" err="1">
                <a:solidFill>
                  <a:schemeClr val="accent3"/>
                </a:solidFill>
              </a:rPr>
              <a:t>javascript</a:t>
            </a:r>
            <a:r>
              <a:rPr lang="en-US" sz="3264" dirty="0">
                <a:solidFill>
                  <a:schemeClr val="accent3"/>
                </a:solidFill>
              </a:rPr>
              <a:t> based, so completely cross-platform. </a:t>
            </a:r>
            <a:r>
              <a:rPr lang="en-US" sz="3264" b="1" i="1" dirty="0" err="1">
                <a:solidFill>
                  <a:srgbClr val="0070C0"/>
                </a:solidFill>
              </a:rPr>
              <a:t>RStudio</a:t>
            </a:r>
            <a:r>
              <a:rPr lang="en-US" sz="3264" b="1" i="1" dirty="0">
                <a:solidFill>
                  <a:srgbClr val="0070C0"/>
                </a:solidFill>
              </a:rPr>
              <a:t> Server </a:t>
            </a:r>
            <a:r>
              <a:rPr lang="en-US" sz="3264" dirty="0">
                <a:solidFill>
                  <a:schemeClr val="accent3"/>
                </a:solidFill>
              </a:rPr>
              <a:t>provides a full IDE in your web browser: great for cloud instances</a:t>
            </a:r>
          </a:p>
          <a:p>
            <a:pPr>
              <a:lnSpc>
                <a:spcPct val="120000"/>
              </a:lnSpc>
            </a:pPr>
            <a:endParaRPr lang="en-US" sz="3264" dirty="0">
              <a:solidFill>
                <a:schemeClr val="accent3"/>
              </a:solidFill>
            </a:endParaRPr>
          </a:p>
          <a:p>
            <a:pPr>
              <a:lnSpc>
                <a:spcPct val="120000"/>
              </a:lnSpc>
            </a:pPr>
            <a:r>
              <a:rPr lang="en-US" sz="3264" b="1" i="1" dirty="0">
                <a:solidFill>
                  <a:schemeClr val="accent3"/>
                </a:solidFill>
                <a:hlinkClick r:id="rId4"/>
              </a:rPr>
              <a:t>R Tools for Visual Studio, RTVS</a:t>
            </a:r>
            <a:r>
              <a:rPr lang="en-US" sz="3264" b="1" dirty="0">
                <a:solidFill>
                  <a:schemeClr val="accent3"/>
                </a:solidFill>
              </a:rPr>
              <a:t>, </a:t>
            </a:r>
            <a:r>
              <a:rPr lang="en-US" sz="3264" dirty="0">
                <a:solidFill>
                  <a:schemeClr val="accent3"/>
                </a:solidFill>
              </a:rPr>
              <a:t>now in V1, became generally available in 2016 for Windows machines. RTVS supports connectivity to Azure and SQL Server for remote connectivity</a:t>
            </a:r>
          </a:p>
          <a:p>
            <a:pPr>
              <a:lnSpc>
                <a:spcPct val="120000"/>
              </a:lnSpc>
            </a:pPr>
            <a:endParaRPr lang="en-US" sz="3264" dirty="0">
              <a:solidFill>
                <a:schemeClr val="accent3"/>
              </a:solidFill>
            </a:endParaRPr>
          </a:p>
          <a:p>
            <a:pPr>
              <a:lnSpc>
                <a:spcPct val="120000"/>
              </a:lnSpc>
            </a:pPr>
            <a:r>
              <a:rPr lang="en-US" sz="3264" dirty="0">
                <a:solidFill>
                  <a:schemeClr val="accent3"/>
                </a:solidFill>
              </a:rPr>
              <a:t>And more: </a:t>
            </a:r>
            <a:r>
              <a:rPr lang="en-US" sz="3264" b="1" i="1" dirty="0" err="1">
                <a:solidFill>
                  <a:srgbClr val="0070C0"/>
                </a:solidFill>
              </a:rPr>
              <a:t>Jupyter</a:t>
            </a:r>
            <a:r>
              <a:rPr lang="en-US" sz="3264" dirty="0">
                <a:solidFill>
                  <a:schemeClr val="accent3"/>
                </a:solidFill>
              </a:rPr>
              <a:t> notebooks, </a:t>
            </a:r>
            <a:r>
              <a:rPr lang="en-US" sz="3264" b="1" i="1" dirty="0">
                <a:solidFill>
                  <a:srgbClr val="0070C0"/>
                </a:solidFill>
              </a:rPr>
              <a:t>Emacs</a:t>
            </a:r>
            <a:r>
              <a:rPr lang="en-US" sz="3264" b="1" dirty="0">
                <a:solidFill>
                  <a:srgbClr val="0070C0"/>
                </a:solidFill>
              </a:rPr>
              <a:t> </a:t>
            </a:r>
            <a:r>
              <a:rPr lang="en-US" sz="3264" dirty="0">
                <a:solidFill>
                  <a:schemeClr val="accent3"/>
                </a:solidFill>
              </a:rPr>
              <a:t>+ ESS, etc.</a:t>
            </a:r>
          </a:p>
          <a:p>
            <a:pPr>
              <a:lnSpc>
                <a:spcPct val="120000"/>
              </a:lnSpc>
            </a:pPr>
            <a:endParaRPr lang="en-US" sz="3264" dirty="0">
              <a:solidFill>
                <a:schemeClr val="accent3"/>
              </a:solidFill>
            </a:endParaRPr>
          </a:p>
          <a:p>
            <a:pPr>
              <a:lnSpc>
                <a:spcPct val="120000"/>
              </a:lnSpc>
            </a:pPr>
            <a:r>
              <a:rPr lang="en-US" sz="3264" dirty="0">
                <a:solidFill>
                  <a:schemeClr val="accent3"/>
                </a:solidFill>
              </a:rPr>
              <a:t>Of course batch and interpreter execution is possible from the </a:t>
            </a:r>
            <a:r>
              <a:rPr lang="en-US" sz="3264" b="1" dirty="0">
                <a:solidFill>
                  <a:srgbClr val="0070C0"/>
                </a:solidFill>
              </a:rPr>
              <a:t>command line</a:t>
            </a:r>
            <a:r>
              <a:rPr lang="en-US" sz="3264" dirty="0">
                <a:solidFill>
                  <a:schemeClr val="accent3"/>
                </a:solidFill>
              </a:rPr>
              <a:t>. </a:t>
            </a:r>
          </a:p>
        </p:txBody>
      </p:sp>
    </p:spTree>
    <p:extLst>
      <p:ext uri="{BB962C8B-B14F-4D97-AF65-F5344CB8AC3E}">
        <p14:creationId xmlns:p14="http://schemas.microsoft.com/office/powerpoint/2010/main" val="3825200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Popular open source packages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13</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630798" y="1690984"/>
            <a:ext cx="10899769" cy="5004629"/>
          </a:xfrm>
          <a:prstGeom prst="rect">
            <a:avLst/>
          </a:prstGeom>
        </p:spPr>
        <p:txBody>
          <a:bodyPr>
            <a:normAutofit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97" eaLnBrk="0" hangingPunct="0">
              <a:lnSpc>
                <a:spcPct val="100000"/>
              </a:lnSpc>
              <a:spcBef>
                <a:spcPct val="0"/>
              </a:spcBef>
              <a:buSzTx/>
              <a:buNone/>
            </a:pPr>
            <a:r>
              <a:rPr lang="en-US" altLang="en-US" sz="2550" dirty="0">
                <a:solidFill>
                  <a:schemeClr val="accent3"/>
                </a:solidFill>
              </a:rPr>
              <a:t>There are over 10,000 R packages to choose from, what do I start with?</a:t>
            </a:r>
          </a:p>
          <a:p>
            <a:pPr marL="0" indent="0" defTabSz="932597" eaLnBrk="0" hangingPunct="0">
              <a:lnSpc>
                <a:spcPct val="100000"/>
              </a:lnSpc>
              <a:spcBef>
                <a:spcPct val="0"/>
              </a:spcBef>
              <a:buSzTx/>
              <a:buNone/>
            </a:pPr>
            <a:endParaRPr lang="en-US" altLang="en-US" sz="2550" dirty="0">
              <a:solidFill>
                <a:schemeClr val="accent3"/>
              </a:solidFill>
            </a:endParaRPr>
          </a:p>
          <a:p>
            <a:pPr defTabSz="932597" eaLnBrk="0" hangingPunct="0">
              <a:lnSpc>
                <a:spcPct val="100000"/>
              </a:lnSpc>
              <a:spcBef>
                <a:spcPct val="0"/>
              </a:spcBef>
              <a:buSzTx/>
            </a:pPr>
            <a:r>
              <a:rPr lang="en-US" altLang="en-US" sz="2550" b="1" dirty="0">
                <a:solidFill>
                  <a:schemeClr val="accent3"/>
                </a:solidFill>
              </a:rPr>
              <a:t>R and C++ Integration: </a:t>
            </a:r>
            <a:r>
              <a:rPr lang="en-US" altLang="en-US" sz="2550" b="1" dirty="0" err="1">
                <a:solidFill>
                  <a:srgbClr val="0070C0"/>
                </a:solidFill>
              </a:rPr>
              <a:t>Rcpp</a:t>
            </a:r>
            <a:endParaRPr lang="en-US" altLang="en-US" sz="2550" b="1" dirty="0">
              <a:solidFill>
                <a:srgbClr val="0070C0"/>
              </a:solidFill>
            </a:endParaRPr>
          </a:p>
          <a:p>
            <a:pPr defTabSz="932597" eaLnBrk="0" hangingPunct="0">
              <a:lnSpc>
                <a:spcPct val="100000"/>
              </a:lnSpc>
              <a:spcBef>
                <a:spcPct val="0"/>
              </a:spcBef>
              <a:buSzTx/>
            </a:pPr>
            <a:endParaRPr lang="en-US" altLang="en-US" sz="2550" dirty="0">
              <a:solidFill>
                <a:schemeClr val="accent3"/>
              </a:solidFill>
            </a:endParaRPr>
          </a:p>
          <a:p>
            <a:pPr defTabSz="932597" eaLnBrk="0" hangingPunct="0">
              <a:lnSpc>
                <a:spcPct val="100000"/>
              </a:lnSpc>
              <a:spcBef>
                <a:spcPct val="0"/>
              </a:spcBef>
              <a:buSzTx/>
            </a:pPr>
            <a:r>
              <a:rPr lang="en-US" altLang="en-US" sz="2550" b="1" dirty="0">
                <a:solidFill>
                  <a:schemeClr val="accent3"/>
                </a:solidFill>
              </a:rPr>
              <a:t>Data Management (“tidy-verse”) : </a:t>
            </a:r>
            <a:r>
              <a:rPr lang="en-US" altLang="en-US" sz="2550" b="1" dirty="0" err="1">
                <a:solidFill>
                  <a:srgbClr val="0070C0"/>
                </a:solidFill>
              </a:rPr>
              <a:t>dplyr</a:t>
            </a:r>
            <a:r>
              <a:rPr lang="en-US" altLang="en-US" sz="2550" b="1" dirty="0">
                <a:solidFill>
                  <a:srgbClr val="0070C0"/>
                </a:solidFill>
              </a:rPr>
              <a:t>, </a:t>
            </a:r>
            <a:r>
              <a:rPr lang="en-US" altLang="en-US" sz="2550" b="1" dirty="0" err="1">
                <a:solidFill>
                  <a:srgbClr val="0070C0"/>
                </a:solidFill>
              </a:rPr>
              <a:t>tidyr</a:t>
            </a:r>
            <a:r>
              <a:rPr lang="en-US" altLang="en-US" sz="2550" b="1" dirty="0">
                <a:solidFill>
                  <a:srgbClr val="0070C0"/>
                </a:solidFill>
              </a:rPr>
              <a:t>, </a:t>
            </a:r>
            <a:r>
              <a:rPr lang="en-US" altLang="en-US" sz="2550" b="1" dirty="0" err="1">
                <a:solidFill>
                  <a:srgbClr val="0070C0"/>
                </a:solidFill>
              </a:rPr>
              <a:t>magrittr</a:t>
            </a:r>
            <a:endParaRPr lang="en-US" altLang="en-US" sz="2550" b="1" dirty="0">
              <a:solidFill>
                <a:srgbClr val="0070C0"/>
              </a:solidFill>
            </a:endParaRPr>
          </a:p>
          <a:p>
            <a:pPr defTabSz="932597" eaLnBrk="0" hangingPunct="0">
              <a:lnSpc>
                <a:spcPct val="100000"/>
              </a:lnSpc>
              <a:spcBef>
                <a:spcPct val="0"/>
              </a:spcBef>
              <a:buSzTx/>
            </a:pPr>
            <a:endParaRPr lang="en-US" altLang="en-US" sz="2550" dirty="0">
              <a:solidFill>
                <a:schemeClr val="accent3"/>
              </a:solidFill>
            </a:endParaRPr>
          </a:p>
          <a:p>
            <a:pPr defTabSz="932597" eaLnBrk="0" hangingPunct="0">
              <a:lnSpc>
                <a:spcPct val="100000"/>
              </a:lnSpc>
              <a:spcBef>
                <a:spcPct val="0"/>
              </a:spcBef>
              <a:buSzTx/>
            </a:pPr>
            <a:r>
              <a:rPr lang="en-US" altLang="en-US" sz="2550" b="1" dirty="0">
                <a:solidFill>
                  <a:schemeClr val="accent3"/>
                </a:solidFill>
              </a:rPr>
              <a:t>Visualization</a:t>
            </a:r>
            <a:r>
              <a:rPr lang="en-US" altLang="en-US" sz="2550" dirty="0">
                <a:solidFill>
                  <a:schemeClr val="accent3"/>
                </a:solidFill>
              </a:rPr>
              <a:t>: </a:t>
            </a:r>
            <a:r>
              <a:rPr lang="en-US" altLang="en-US" sz="2550" b="1" dirty="0">
                <a:solidFill>
                  <a:srgbClr val="0070C0"/>
                </a:solidFill>
              </a:rPr>
              <a:t>ggplot2, </a:t>
            </a:r>
            <a:r>
              <a:rPr lang="en-US" altLang="en-US" sz="2550" b="1" dirty="0" err="1">
                <a:solidFill>
                  <a:srgbClr val="0070C0"/>
                </a:solidFill>
              </a:rPr>
              <a:t>ggvis</a:t>
            </a:r>
            <a:r>
              <a:rPr lang="en-US" altLang="en-US" sz="2550" b="1" dirty="0">
                <a:solidFill>
                  <a:srgbClr val="0070C0"/>
                </a:solidFill>
              </a:rPr>
              <a:t>, </a:t>
            </a:r>
            <a:r>
              <a:rPr lang="en-US" altLang="en-US" sz="2550" b="1" dirty="0" err="1">
                <a:solidFill>
                  <a:srgbClr val="0070C0"/>
                </a:solidFill>
              </a:rPr>
              <a:t>htmlwidgets</a:t>
            </a:r>
            <a:r>
              <a:rPr lang="en-US" altLang="en-US" sz="2550" b="1" dirty="0">
                <a:solidFill>
                  <a:srgbClr val="0070C0"/>
                </a:solidFill>
              </a:rPr>
              <a:t>, shiny</a:t>
            </a:r>
          </a:p>
          <a:p>
            <a:pPr defTabSz="932597" eaLnBrk="0" hangingPunct="0">
              <a:lnSpc>
                <a:spcPct val="100000"/>
              </a:lnSpc>
              <a:spcBef>
                <a:spcPct val="0"/>
              </a:spcBef>
              <a:buSzTx/>
            </a:pPr>
            <a:endParaRPr lang="en-US" altLang="en-US" sz="2550" dirty="0">
              <a:solidFill>
                <a:srgbClr val="0070C0"/>
              </a:solidFill>
            </a:endParaRPr>
          </a:p>
          <a:p>
            <a:pPr defTabSz="932597" eaLnBrk="0" hangingPunct="0">
              <a:lnSpc>
                <a:spcPct val="100000"/>
              </a:lnSpc>
              <a:spcBef>
                <a:spcPct val="0"/>
              </a:spcBef>
              <a:buSzTx/>
            </a:pPr>
            <a:r>
              <a:rPr lang="en-US" altLang="en-US" sz="2550" b="1" dirty="0">
                <a:solidFill>
                  <a:schemeClr val="accent3"/>
                </a:solidFill>
              </a:rPr>
              <a:t>Data Importing: </a:t>
            </a:r>
            <a:r>
              <a:rPr lang="en-US" altLang="en-US" sz="2550" b="1" dirty="0">
                <a:solidFill>
                  <a:srgbClr val="0070C0"/>
                </a:solidFill>
              </a:rPr>
              <a:t>haven, RODBC, </a:t>
            </a:r>
            <a:r>
              <a:rPr lang="en-US" altLang="en-US" sz="2550" b="1" dirty="0" err="1">
                <a:solidFill>
                  <a:srgbClr val="0070C0"/>
                </a:solidFill>
              </a:rPr>
              <a:t>readr</a:t>
            </a:r>
            <a:r>
              <a:rPr lang="en-US" altLang="en-US" sz="2550" b="1" dirty="0">
                <a:solidFill>
                  <a:srgbClr val="0070C0"/>
                </a:solidFill>
              </a:rPr>
              <a:t>, foreign</a:t>
            </a:r>
          </a:p>
          <a:p>
            <a:pPr defTabSz="932597" eaLnBrk="0" hangingPunct="0">
              <a:lnSpc>
                <a:spcPct val="100000"/>
              </a:lnSpc>
              <a:spcBef>
                <a:spcPct val="0"/>
              </a:spcBef>
              <a:buSzTx/>
            </a:pPr>
            <a:endParaRPr lang="en-US" altLang="en-US" sz="2550" dirty="0">
              <a:solidFill>
                <a:srgbClr val="0070C0"/>
              </a:solidFill>
            </a:endParaRPr>
          </a:p>
          <a:p>
            <a:pPr defTabSz="932597" eaLnBrk="0" hangingPunct="0">
              <a:lnSpc>
                <a:spcPct val="100000"/>
              </a:lnSpc>
              <a:spcBef>
                <a:spcPct val="0"/>
              </a:spcBef>
              <a:buSzTx/>
            </a:pPr>
            <a:r>
              <a:rPr lang="en-US" altLang="en-US" sz="2550" b="1" dirty="0">
                <a:solidFill>
                  <a:schemeClr val="accent3"/>
                </a:solidFill>
              </a:rPr>
              <a:t>Other favorites: </a:t>
            </a:r>
            <a:r>
              <a:rPr lang="en-US" altLang="en-US" sz="2550" b="1" dirty="0" err="1">
                <a:solidFill>
                  <a:srgbClr val="0070C0"/>
                </a:solidFill>
              </a:rPr>
              <a:t>rmarkdown</a:t>
            </a:r>
            <a:r>
              <a:rPr lang="en-US" altLang="en-US" sz="2550" b="1" dirty="0">
                <a:solidFill>
                  <a:srgbClr val="0070C0"/>
                </a:solidFill>
              </a:rPr>
              <a:t>, caret</a:t>
            </a:r>
          </a:p>
          <a:p>
            <a:pPr defTabSz="932597" eaLnBrk="0" hangingPunct="0">
              <a:lnSpc>
                <a:spcPct val="100000"/>
              </a:lnSpc>
              <a:spcBef>
                <a:spcPct val="0"/>
              </a:spcBef>
              <a:buSzTx/>
            </a:pPr>
            <a:endParaRPr lang="en-US" altLang="en-US" sz="2550" dirty="0">
              <a:solidFill>
                <a:schemeClr val="accent3"/>
              </a:solidFill>
            </a:endParaRPr>
          </a:p>
          <a:p>
            <a:pPr defTabSz="932597" eaLnBrk="0" hangingPunct="0">
              <a:lnSpc>
                <a:spcPct val="100000"/>
              </a:lnSpc>
              <a:spcBef>
                <a:spcPct val="0"/>
              </a:spcBef>
              <a:buSzTx/>
            </a:pPr>
            <a:r>
              <a:rPr lang="en-US" altLang="en-US" sz="2550" i="1" dirty="0">
                <a:solidFill>
                  <a:schemeClr val="accent3"/>
                </a:solidFill>
              </a:rPr>
              <a:t>Also, essentially any statistics modeling function you can imagine. </a:t>
            </a:r>
          </a:p>
        </p:txBody>
      </p:sp>
    </p:spTree>
    <p:extLst>
      <p:ext uri="{BB962C8B-B14F-4D97-AF65-F5344CB8AC3E}">
        <p14:creationId xmlns:p14="http://schemas.microsoft.com/office/powerpoint/2010/main" val="331298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 calcmode="lin" valueType="num">
                                      <p:cBhvr additive="base">
                                        <p:cTn id="4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27037" y="2278062"/>
            <a:ext cx="11634967" cy="4191000"/>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152904" y="261826"/>
            <a:ext cx="12010334" cy="9139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080" b="1" dirty="0">
                <a:solidFill>
                  <a:schemeClr val="bg1"/>
                </a:solidFill>
              </a:rPr>
              <a:t>Explore algorithms and data with Azure </a:t>
            </a:r>
            <a:r>
              <a:rPr lang="en-US" sz="4080" b="1" i="1" dirty="0">
                <a:solidFill>
                  <a:schemeClr val="bg1"/>
                </a:solidFill>
              </a:rPr>
              <a:t>Data Science VM</a:t>
            </a:r>
          </a:p>
        </p:txBody>
      </p:sp>
      <p:grpSp>
        <p:nvGrpSpPr>
          <p:cNvPr id="7" name="Group 6"/>
          <p:cNvGrpSpPr/>
          <p:nvPr/>
        </p:nvGrpSpPr>
        <p:grpSpPr>
          <a:xfrm>
            <a:off x="717222" y="2337129"/>
            <a:ext cx="7775259" cy="3773876"/>
            <a:chOff x="358228" y="1307676"/>
            <a:chExt cx="10891485" cy="4772617"/>
          </a:xfrm>
        </p:grpSpPr>
        <p:grpSp>
          <p:nvGrpSpPr>
            <p:cNvPr id="8" name="Group 7"/>
            <p:cNvGrpSpPr/>
            <p:nvPr/>
          </p:nvGrpSpPr>
          <p:grpSpPr>
            <a:xfrm>
              <a:off x="3244192" y="1552429"/>
              <a:ext cx="1943570" cy="890803"/>
              <a:chOff x="1653208" y="5118195"/>
              <a:chExt cx="1828800" cy="838200"/>
            </a:xfrm>
          </p:grpSpPr>
          <p:pic>
            <p:nvPicPr>
              <p:cNvPr id="39" name="Picture 38"/>
              <p:cNvPicPr>
                <a:picLocks noChangeAspect="1"/>
              </p:cNvPicPr>
              <p:nvPr/>
            </p:nvPicPr>
            <p:blipFill>
              <a:blip r:embed="rId3"/>
              <a:stretch>
                <a:fillRect/>
              </a:stretch>
            </p:blipFill>
            <p:spPr>
              <a:xfrm>
                <a:off x="1653208" y="5118195"/>
                <a:ext cx="838200" cy="838200"/>
              </a:xfrm>
              <a:prstGeom prst="rect">
                <a:avLst/>
              </a:prstGeom>
            </p:spPr>
          </p:pic>
          <p:pic>
            <p:nvPicPr>
              <p:cNvPr id="40" name="Picture 39"/>
              <p:cNvPicPr>
                <a:picLocks noChangeAspect="1"/>
              </p:cNvPicPr>
              <p:nvPr/>
            </p:nvPicPr>
            <p:blipFill>
              <a:blip r:embed="rId4"/>
              <a:stretch>
                <a:fillRect/>
              </a:stretch>
            </p:blipFill>
            <p:spPr>
              <a:xfrm>
                <a:off x="2491408" y="5118195"/>
                <a:ext cx="990600" cy="832104"/>
              </a:xfrm>
              <a:prstGeom prst="rect">
                <a:avLst/>
              </a:prstGeom>
            </p:spPr>
          </p:pic>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9490" y="1567209"/>
              <a:ext cx="787561" cy="78756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0478" y="3852733"/>
              <a:ext cx="1048630" cy="1048630"/>
            </a:xfrm>
            <a:prstGeom prst="rect">
              <a:avLst/>
            </a:prstGeom>
          </p:spPr>
        </p:pic>
        <p:sp>
          <p:nvSpPr>
            <p:cNvPr id="11" name="TextBox 10"/>
            <p:cNvSpPr txBox="1"/>
            <p:nvPr/>
          </p:nvSpPr>
          <p:spPr>
            <a:xfrm>
              <a:off x="8225176" y="1907817"/>
              <a:ext cx="166687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xgboost</a:t>
              </a:r>
              <a:endParaRPr lang="en-US" sz="1632" b="1" kern="0" dirty="0">
                <a:solidFill>
                  <a:srgbClr val="FFB900"/>
                </a:solidFill>
                <a:latin typeface="Segoe UI"/>
              </a:endParaRPr>
            </a:p>
          </p:txBody>
        </p:sp>
        <p:sp>
          <p:nvSpPr>
            <p:cNvPr id="12" name="TextBox 11"/>
            <p:cNvSpPr txBox="1"/>
            <p:nvPr/>
          </p:nvSpPr>
          <p:spPr>
            <a:xfrm>
              <a:off x="8195668" y="1307676"/>
              <a:ext cx="276615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Vowpal</a:t>
              </a:r>
              <a:r>
                <a:rPr lang="en-US" sz="1632" b="1" kern="0" dirty="0">
                  <a:solidFill>
                    <a:srgbClr val="FFB900"/>
                  </a:solidFill>
                  <a:latin typeface="Segoe UI"/>
                </a:rPr>
                <a:t>  Wabbit</a:t>
              </a:r>
            </a:p>
          </p:txBody>
        </p:sp>
        <p:sp>
          <p:nvSpPr>
            <p:cNvPr id="13" name="TextBox 12"/>
            <p:cNvSpPr txBox="1"/>
            <p:nvPr/>
          </p:nvSpPr>
          <p:spPr>
            <a:xfrm>
              <a:off x="9551546" y="1923111"/>
              <a:ext cx="1353119"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a:solidFill>
                    <a:srgbClr val="FFB900"/>
                  </a:solidFill>
                  <a:latin typeface="Segoe UI"/>
                </a:rPr>
                <a:t>Rattle</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4059" y="2665908"/>
              <a:ext cx="914970" cy="914970"/>
            </a:xfrm>
            <a:prstGeom prst="rect">
              <a:avLst/>
            </a:prstGeom>
          </p:spPr>
        </p:pic>
        <p:grpSp>
          <p:nvGrpSpPr>
            <p:cNvPr id="15" name="Group 14"/>
            <p:cNvGrpSpPr/>
            <p:nvPr/>
          </p:nvGrpSpPr>
          <p:grpSpPr>
            <a:xfrm>
              <a:off x="358228" y="5103514"/>
              <a:ext cx="2415274" cy="933844"/>
              <a:chOff x="4977304" y="5404501"/>
              <a:chExt cx="2941560" cy="1095375"/>
            </a:xfrm>
          </p:grpSpPr>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7304" y="5404501"/>
                <a:ext cx="1095375" cy="1095375"/>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2726" y="5404501"/>
                <a:ext cx="1846138" cy="1095375"/>
              </a:xfrm>
              <a:prstGeom prst="rect">
                <a:avLst/>
              </a:prstGeom>
            </p:spPr>
          </p:pic>
        </p:gr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67904" y="1573143"/>
              <a:ext cx="1152020" cy="775694"/>
            </a:xfrm>
            <a:prstGeom prst="rect">
              <a:avLst/>
            </a:prstGeom>
          </p:spPr>
        </p:pic>
        <p:grpSp>
          <p:nvGrpSpPr>
            <p:cNvPr id="17" name="Group 16"/>
            <p:cNvGrpSpPr/>
            <p:nvPr/>
          </p:nvGrpSpPr>
          <p:grpSpPr>
            <a:xfrm>
              <a:off x="5482738" y="2954816"/>
              <a:ext cx="2235014" cy="3125477"/>
              <a:chOff x="7208592" y="3390502"/>
              <a:chExt cx="1972770" cy="2758750"/>
            </a:xfrm>
          </p:grpSpPr>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0878" y="3390502"/>
                <a:ext cx="1280119" cy="716686"/>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8837" y="3390502"/>
                <a:ext cx="788557" cy="792560"/>
              </a:xfrm>
              <a:prstGeom prst="rect">
                <a:avLst/>
              </a:prstGeom>
            </p:spPr>
          </p:pic>
          <p:grpSp>
            <p:nvGrpSpPr>
              <p:cNvPr id="33" name="Group 32"/>
              <p:cNvGrpSpPr/>
              <p:nvPr/>
            </p:nvGrpSpPr>
            <p:grpSpPr>
              <a:xfrm>
                <a:off x="7208592" y="4049784"/>
                <a:ext cx="1972770" cy="2099468"/>
                <a:chOff x="6963554" y="4339394"/>
                <a:chExt cx="1490913" cy="1858416"/>
              </a:xfrm>
            </p:grpSpPr>
            <p:pic>
              <p:nvPicPr>
                <p:cNvPr id="34" name="Picture 33"/>
                <p:cNvPicPr>
                  <a:picLocks noChangeAspect="1"/>
                </p:cNvPicPr>
                <p:nvPr/>
              </p:nvPicPr>
              <p:blipFill>
                <a:blip r:embed="rId13"/>
                <a:stretch>
                  <a:fillRect/>
                </a:stretch>
              </p:blipFill>
              <p:spPr>
                <a:xfrm>
                  <a:off x="6963555" y="4339394"/>
                  <a:ext cx="1490911" cy="1332934"/>
                </a:xfrm>
                <a:prstGeom prst="rect">
                  <a:avLst/>
                </a:prstGeom>
              </p:spPr>
            </p:pic>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3554" y="5672328"/>
                  <a:ext cx="723883" cy="525482"/>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4049" y="5672328"/>
                  <a:ext cx="780418" cy="525482"/>
                </a:xfrm>
                <a:prstGeom prst="rect">
                  <a:avLst/>
                </a:prstGeom>
              </p:spPr>
            </p:pic>
          </p:grpSp>
        </p:grpSp>
        <p:pic>
          <p:nvPicPr>
            <p:cNvPr id="18" name="Picture 17"/>
            <p:cNvPicPr>
              <a:picLocks noChangeAspect="1"/>
            </p:cNvPicPr>
            <p:nvPr/>
          </p:nvPicPr>
          <p:blipFill>
            <a:blip r:embed="rId16"/>
            <a:stretch>
              <a:fillRect/>
            </a:stretch>
          </p:blipFill>
          <p:spPr>
            <a:xfrm>
              <a:off x="9830574" y="3802856"/>
              <a:ext cx="1167054" cy="1148382"/>
            </a:xfrm>
            <a:prstGeom prst="rect">
              <a:avLst/>
            </a:prstGeom>
          </p:spPr>
        </p:pic>
        <p:grpSp>
          <p:nvGrpSpPr>
            <p:cNvPr id="19" name="Group 18"/>
            <p:cNvGrpSpPr/>
            <p:nvPr/>
          </p:nvGrpSpPr>
          <p:grpSpPr>
            <a:xfrm>
              <a:off x="3244192" y="3020098"/>
              <a:ext cx="1960403" cy="2994913"/>
              <a:chOff x="5055670" y="3446599"/>
              <a:chExt cx="1828800" cy="2793863"/>
            </a:xfrm>
          </p:grpSpPr>
          <p:grpSp>
            <p:nvGrpSpPr>
              <p:cNvPr id="27" name="Group 26"/>
              <p:cNvGrpSpPr/>
              <p:nvPr/>
            </p:nvGrpSpPr>
            <p:grpSpPr>
              <a:xfrm>
                <a:off x="5055670" y="4926572"/>
                <a:ext cx="1828800" cy="1313890"/>
                <a:chOff x="10924709" y="3117973"/>
                <a:chExt cx="1322800" cy="937905"/>
              </a:xfrm>
            </p:grpSpPr>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24709" y="3117973"/>
                  <a:ext cx="1322800" cy="937905"/>
                </a:xfrm>
                <a:prstGeom prst="rect">
                  <a:avLst/>
                </a:prstGeom>
              </p:spPr>
            </p:pic>
            <p:sp>
              <p:nvSpPr>
                <p:cNvPr id="30" name="TextBox 29"/>
                <p:cNvSpPr txBox="1"/>
                <p:nvPr/>
              </p:nvSpPr>
              <p:spPr>
                <a:xfrm>
                  <a:off x="11088430" y="3268410"/>
                  <a:ext cx="848127" cy="442890"/>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kern="0" dirty="0">
                      <a:solidFill>
                        <a:srgbClr val="FFB900"/>
                      </a:solidFill>
                      <a:latin typeface="Segoe UI"/>
                    </a:rPr>
                    <a:t>CNTK</a:t>
                  </a:r>
                </a:p>
              </p:txBody>
            </p:sp>
          </p:grpSp>
          <p:pic>
            <p:nvPicPr>
              <p:cNvPr id="28" name="Picture 27"/>
              <p:cNvPicPr>
                <a:picLocks noChangeAspect="1"/>
              </p:cNvPicPr>
              <p:nvPr/>
            </p:nvPicPr>
            <p:blipFill>
              <a:blip r:embed="rId18"/>
              <a:stretch>
                <a:fillRect/>
              </a:stretch>
            </p:blipFill>
            <p:spPr>
              <a:xfrm>
                <a:off x="5055670" y="3446599"/>
                <a:ext cx="1828800" cy="1472925"/>
              </a:xfrm>
              <a:prstGeom prst="rect">
                <a:avLst/>
              </a:prstGeom>
            </p:spPr>
          </p:pic>
        </p:grpSp>
        <p:grpSp>
          <p:nvGrpSpPr>
            <p:cNvPr id="20" name="Group 19"/>
            <p:cNvGrpSpPr/>
            <p:nvPr/>
          </p:nvGrpSpPr>
          <p:grpSpPr>
            <a:xfrm>
              <a:off x="401688" y="3361077"/>
              <a:ext cx="1851862" cy="1621820"/>
              <a:chOff x="9597696" y="4718462"/>
              <a:chExt cx="1889263" cy="1654577"/>
            </a:xfrm>
          </p:grpSpPr>
          <p:pic>
            <p:nvPicPr>
              <p:cNvPr id="25" name="Picture 24"/>
              <p:cNvPicPr>
                <a:picLocks noChangeAspect="1"/>
              </p:cNvPicPr>
              <p:nvPr/>
            </p:nvPicPr>
            <p:blipFill rotWithShape="1">
              <a:blip r:embed="rId19"/>
              <a:srcRect l="11674" t="7316" r="12326"/>
              <a:stretch/>
            </p:blipFill>
            <p:spPr>
              <a:xfrm>
                <a:off x="9597696" y="4718462"/>
                <a:ext cx="1747361" cy="1598199"/>
              </a:xfrm>
              <a:prstGeom prst="rect">
                <a:avLst/>
              </a:prstGeom>
            </p:spPr>
          </p:pic>
          <p:sp>
            <p:nvSpPr>
              <p:cNvPr id="26" name="Rectangle 25"/>
              <p:cNvSpPr/>
              <p:nvPr/>
            </p:nvSpPr>
            <p:spPr>
              <a:xfrm>
                <a:off x="9643056" y="6034699"/>
                <a:ext cx="1843903" cy="338340"/>
              </a:xfrm>
              <a:prstGeom prst="rect">
                <a:avLst/>
              </a:prstGeom>
            </p:spPr>
            <p:txBody>
              <a:bodyPr wrap="none">
                <a:spAutoFit/>
              </a:bodyPr>
              <a:lstStyle/>
              <a:p>
                <a:pPr defTabSz="932384">
                  <a:defRPr/>
                </a:pPr>
                <a:r>
                  <a:rPr lang="en-US" sz="1071" dirty="0">
                    <a:solidFill>
                      <a:srgbClr val="000000"/>
                    </a:solidFill>
                    <a:latin typeface="Segoe UI"/>
                  </a:rPr>
                  <a:t>Developer edition</a:t>
                </a:r>
              </a:p>
            </p:txBody>
          </p:sp>
        </p:grpSp>
        <p:grpSp>
          <p:nvGrpSpPr>
            <p:cNvPr id="21" name="Group 20"/>
            <p:cNvGrpSpPr/>
            <p:nvPr/>
          </p:nvGrpSpPr>
          <p:grpSpPr>
            <a:xfrm>
              <a:off x="401687" y="1567211"/>
              <a:ext cx="2240744" cy="1308783"/>
              <a:chOff x="198437" y="2311272"/>
              <a:chExt cx="2286000" cy="1335217"/>
            </a:xfrm>
          </p:grpSpPr>
          <p:sp>
            <p:nvSpPr>
              <p:cNvPr id="23" name="Rectangle 22"/>
              <p:cNvSpPr/>
              <p:nvPr/>
            </p:nvSpPr>
            <p:spPr bwMode="auto">
              <a:xfrm>
                <a:off x="198437" y="2311272"/>
                <a:ext cx="2286000" cy="1335217"/>
              </a:xfrm>
              <a:prstGeom prst="rect">
                <a:avLst/>
              </a:pr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1428" dirty="0">
                  <a:gradFill>
                    <a:gsLst>
                      <a:gs pos="5439">
                        <a:srgbClr val="F8F8F8"/>
                      </a:gs>
                      <a:gs pos="10000">
                        <a:srgbClr val="F8F8F8"/>
                      </a:gs>
                    </a:gsLst>
                    <a:lin ang="5400000" scaled="0"/>
                  </a:gradFill>
                  <a:latin typeface="Segoe UI"/>
                </a:endParaRPr>
              </a:p>
            </p:txBody>
          </p:sp>
          <p:pic>
            <p:nvPicPr>
              <p:cNvPr id="24" name="Picture 2" descr="https://www.continuum.io/sites/default/files/Anaconda_Logo_0702_0.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757" y="2429670"/>
                <a:ext cx="2127480" cy="1063740"/>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21"/>
            <a:stretch>
              <a:fillRect/>
            </a:stretch>
          </p:blipFill>
          <p:spPr>
            <a:xfrm>
              <a:off x="8195668" y="5221614"/>
              <a:ext cx="3054045" cy="717702"/>
            </a:xfrm>
            <a:prstGeom prst="rect">
              <a:avLst/>
            </a:prstGeom>
          </p:spPr>
        </p:pic>
      </p:grpSp>
      <p:sp>
        <p:nvSpPr>
          <p:cNvPr id="41" name="Rectangle 40"/>
          <p:cNvSpPr/>
          <p:nvPr/>
        </p:nvSpPr>
        <p:spPr>
          <a:xfrm>
            <a:off x="9361297" y="2597825"/>
            <a:ext cx="2700707" cy="2407640"/>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Spark 2.0.2</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HDFS (local)</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Yarn</a:t>
            </a:r>
          </a:p>
          <a:p>
            <a:pPr marL="475577" lvl="2" indent="-466209" defTabSz="950500" fontAlgn="base">
              <a:spcAft>
                <a:spcPts val="624"/>
              </a:spcAft>
              <a:buClr>
                <a:srgbClr val="68217A">
                  <a:lumMod val="50000"/>
                </a:srgbClr>
              </a:buClr>
              <a:buFont typeface="Arial" panose="020B0604020202020204" pitchFamily="34" charset="0"/>
              <a:buChar char="•"/>
            </a:pPr>
            <a:endParaRPr lang="en-US" sz="2040" kern="0" dirty="0">
              <a:solidFill>
                <a:schemeClr val="tx1">
                  <a:lumMod val="75000"/>
                  <a:lumOff val="25000"/>
                </a:schemeClr>
              </a:solidFill>
            </a:endParaRPr>
          </a:p>
          <a:p>
            <a:pPr marL="9369" lvl="2" defTabSz="950500" fontAlgn="base">
              <a:spcAft>
                <a:spcPts val="624"/>
              </a:spcAft>
              <a:buClr>
                <a:srgbClr val="68217A">
                  <a:lumMod val="50000"/>
                </a:srgbClr>
              </a:buClr>
            </a:pPr>
            <a:r>
              <a:rPr lang="en-US" sz="2040" kern="0" dirty="0">
                <a:solidFill>
                  <a:schemeClr val="tx1">
                    <a:lumMod val="75000"/>
                    <a:lumOff val="25000"/>
                  </a:schemeClr>
                </a:solidFill>
              </a:rPr>
              <a:t>More info at:</a:t>
            </a:r>
          </a:p>
          <a:p>
            <a:pPr marL="9369" lvl="2" defTabSz="950500" fontAlgn="base">
              <a:spcAft>
                <a:spcPts val="624"/>
              </a:spcAft>
              <a:buClr>
                <a:srgbClr val="68217A">
                  <a:lumMod val="50000"/>
                </a:srgbClr>
              </a:buClr>
            </a:pPr>
            <a:r>
              <a:rPr lang="en-US" sz="2040" b="1" dirty="0">
                <a:solidFill>
                  <a:schemeClr val="tx2"/>
                </a:solidFill>
                <a:ea typeface="Segoe UI Black" panose="020B0A02040204020203" pitchFamily="34" charset="0"/>
                <a:cs typeface="Segoe UI Black" panose="020B0A02040204020203" pitchFamily="34" charset="0"/>
              </a:rPr>
              <a:t>http://aka.ms/dsvm</a:t>
            </a:r>
          </a:p>
        </p:txBody>
      </p:sp>
      <p:sp>
        <p:nvSpPr>
          <p:cNvPr id="4" name="Rectangle 3"/>
          <p:cNvSpPr/>
          <p:nvPr/>
        </p:nvSpPr>
        <p:spPr>
          <a:xfrm>
            <a:off x="1267818" y="1601327"/>
            <a:ext cx="7349448" cy="469039"/>
          </a:xfrm>
          <a:prstGeom prst="rect">
            <a:avLst/>
          </a:prstGeom>
        </p:spPr>
        <p:txBody>
          <a:bodyPr wrap="none">
            <a:spAutoFit/>
          </a:bodyPr>
          <a:lstStyle/>
          <a:p>
            <a:r>
              <a:rPr lang="en-US" sz="2448" b="1" dirty="0"/>
              <a:t>Contents of the Data-science Virtual Machine (DSVM)</a:t>
            </a:r>
          </a:p>
        </p:txBody>
      </p:sp>
      <p:sp>
        <p:nvSpPr>
          <p:cNvPr id="44"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14</a:t>
            </a:fld>
            <a:endParaRPr lang="en-US" sz="1224" dirty="0"/>
          </a:p>
        </p:txBody>
      </p:sp>
    </p:spTree>
    <p:extLst>
      <p:ext uri="{BB962C8B-B14F-4D97-AF65-F5344CB8AC3E}">
        <p14:creationId xmlns:p14="http://schemas.microsoft.com/office/powerpoint/2010/main" val="170050977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5" name="Title 2"/>
          <p:cNvSpPr txBox="1">
            <a:spLocks/>
          </p:cNvSpPr>
          <p:nvPr/>
        </p:nvSpPr>
        <p:spPr>
          <a:xfrm>
            <a:off x="284488" y="370543"/>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488" b="1" spc="0" dirty="0">
                <a:ln>
                  <a:noFill/>
                </a:ln>
                <a:solidFill>
                  <a:srgbClr val="FFFFFF"/>
                </a:solidFill>
              </a:rPr>
              <a:t>GitHub repository for all code and scripts</a:t>
            </a:r>
            <a:endParaRPr lang="en-US" sz="4488" b="1"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2646042" y="3222109"/>
            <a:ext cx="7144392" cy="563231"/>
          </a:xfrm>
          <a:prstGeom prst="rect">
            <a:avLst/>
          </a:prstGeom>
        </p:spPr>
        <p:txBody>
          <a:bodyPr wrap="none">
            <a:spAutoFit/>
          </a:bodyPr>
          <a:lstStyle/>
          <a:p>
            <a:r>
              <a:rPr lang="en-US" sz="3060" b="1" dirty="0">
                <a:solidFill>
                  <a:schemeClr val="accent2"/>
                </a:solidFill>
                <a:hlinkClick r:id="rId3"/>
              </a:rPr>
              <a:t>http://tinyurl.com/AI-Immersion-ScalingR</a:t>
            </a:r>
            <a:endParaRPr lang="en-US" sz="3060" b="1" dirty="0">
              <a:solidFill>
                <a:schemeClr val="accent2"/>
              </a:solidFill>
            </a:endParaRPr>
          </a:p>
        </p:txBody>
      </p:sp>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15</a:t>
            </a:fld>
            <a:endParaRPr lang="en-US" sz="1224" dirty="0"/>
          </a:p>
        </p:txBody>
      </p:sp>
      <p:sp>
        <p:nvSpPr>
          <p:cNvPr id="2" name="TextBox 1">
            <a:extLst>
              <a:ext uri="{FF2B5EF4-FFF2-40B4-BE49-F238E27FC236}">
                <a16:creationId xmlns:a16="http://schemas.microsoft.com/office/drawing/2014/main" id="{F423FA77-1433-4E12-994D-14C361D1562B}"/>
              </a:ext>
            </a:extLst>
          </p:cNvPr>
          <p:cNvSpPr txBox="1"/>
          <p:nvPr/>
        </p:nvSpPr>
        <p:spPr>
          <a:xfrm>
            <a:off x="284488" y="1658035"/>
            <a:ext cx="8761564" cy="932603"/>
          </a:xfrm>
          <a:prstGeom prst="rect">
            <a:avLst/>
          </a:prstGeom>
          <a:noFill/>
        </p:spPr>
        <p:txBody>
          <a:bodyPr wrap="none" lIns="186521" tIns="149217" rIns="186521" bIns="149217" rtlCol="0">
            <a:noAutofit/>
          </a:bodyPr>
          <a:lstStyle/>
          <a:p>
            <a:pPr>
              <a:lnSpc>
                <a:spcPct val="90000"/>
              </a:lnSpc>
              <a:spcAft>
                <a:spcPts val="2448"/>
              </a:spcAft>
              <a:buClr>
                <a:srgbClr val="A80000"/>
              </a:buClr>
            </a:pPr>
            <a:endParaRPr lang="en-US" sz="1836"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59684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436475" cy="982662"/>
          </a:xfrm>
          <a:solidFill>
            <a:schemeClr val="tx2">
              <a:lumMod val="60000"/>
              <a:lumOff val="40000"/>
            </a:schemeClr>
          </a:solidFill>
        </p:spPr>
        <p:txBody>
          <a:bodyPr/>
          <a:lstStyle/>
          <a:p>
            <a:r>
              <a:rPr lang="en-US" b="1" dirty="0">
                <a:solidFill>
                  <a:schemeClr val="bg1"/>
                </a:solidFill>
              </a:rPr>
              <a:t>Good syntax to know </a:t>
            </a:r>
          </a:p>
        </p:txBody>
      </p:sp>
      <p:sp>
        <p:nvSpPr>
          <p:cNvPr id="4" name="Text Placeholder 3"/>
          <p:cNvSpPr>
            <a:spLocks noGrp="1"/>
          </p:cNvSpPr>
          <p:nvPr>
            <p:ph type="body" sz="quarter" idx="10"/>
          </p:nvPr>
        </p:nvSpPr>
        <p:spPr>
          <a:xfrm>
            <a:off x="274639" y="1135062"/>
            <a:ext cx="5486399" cy="5209118"/>
          </a:xfrm>
        </p:spPr>
        <p:txBody>
          <a:bodyPr/>
          <a:lstStyle/>
          <a:p>
            <a:r>
              <a:rPr lang="en-US" sz="2000" dirty="0">
                <a:latin typeface="Book Antiqua" panose="02040602050305030304" pitchFamily="18" charset="0"/>
              </a:rPr>
              <a:t>Assignment</a:t>
            </a:r>
            <a:r>
              <a:rPr lang="en-US" sz="2000" dirty="0"/>
              <a:t>			</a:t>
            </a:r>
            <a:r>
              <a:rPr lang="en-US" sz="2000" dirty="0">
                <a:latin typeface="Courier New" panose="02070309020205020404" pitchFamily="49" charset="0"/>
                <a:cs typeface="Courier New" panose="02070309020205020404" pitchFamily="49" charset="0"/>
              </a:rPr>
              <a:t>&lt;-</a:t>
            </a:r>
          </a:p>
          <a:p>
            <a:r>
              <a:rPr lang="en-US" sz="2000" dirty="0">
                <a:latin typeface="Book Antiqua" panose="02040602050305030304" pitchFamily="18" charset="0"/>
              </a:rPr>
              <a:t>Field selector			</a:t>
            </a:r>
            <a:r>
              <a:rPr lang="en-US" sz="2000" dirty="0">
                <a:latin typeface="Courier New" panose="02070309020205020404" pitchFamily="49" charset="0"/>
                <a:cs typeface="Courier New" panose="02070309020205020404" pitchFamily="49" charset="0"/>
              </a:rPr>
              <a:t>$  </a:t>
            </a:r>
          </a:p>
          <a:p>
            <a:r>
              <a:rPr lang="en-US" sz="2000" dirty="0">
                <a:latin typeface="Book Antiqua" panose="02040602050305030304" pitchFamily="18" charset="0"/>
              </a:rPr>
              <a:t>Vector index			</a:t>
            </a:r>
            <a:r>
              <a:rPr lang="en-US" sz="2000" dirty="0">
                <a:latin typeface="Courier New" panose="02070309020205020404" pitchFamily="49" charset="0"/>
                <a:cs typeface="Courier New" panose="02070309020205020404" pitchFamily="49" charset="0"/>
              </a:rPr>
              <a:t>[ ]  </a:t>
            </a:r>
          </a:p>
          <a:p>
            <a:r>
              <a:rPr lang="en-US" sz="2000" dirty="0">
                <a:latin typeface="Book Antiqua" panose="02040602050305030304" pitchFamily="18" charset="0"/>
              </a:rPr>
              <a:t>List index			</a:t>
            </a:r>
            <a:r>
              <a:rPr lang="en-US" sz="2000" dirty="0">
                <a:latin typeface="Courier New" panose="02070309020205020404" pitchFamily="49" charset="0"/>
                <a:cs typeface="Courier New" panose="02070309020205020404" pitchFamily="49" charset="0"/>
              </a:rPr>
              <a:t>[[ ]]  </a:t>
            </a:r>
          </a:p>
          <a:p>
            <a:r>
              <a:rPr lang="en-US" sz="2000" dirty="0">
                <a:latin typeface="Book Antiqua" panose="02040602050305030304" pitchFamily="18" charset="0"/>
              </a:rPr>
              <a:t>Vector constructor		</a:t>
            </a:r>
            <a:r>
              <a:rPr lang="en-US" sz="2000" dirty="0">
                <a:latin typeface="Courier New" panose="02070309020205020404" pitchFamily="49" charset="0"/>
                <a:cs typeface="Courier New" panose="02070309020205020404" pitchFamily="49" charset="0"/>
              </a:rPr>
              <a:t>c()</a:t>
            </a:r>
          </a:p>
          <a:p>
            <a:r>
              <a:rPr lang="en-US" sz="2000" dirty="0">
                <a:latin typeface="Book Antiqua" panose="02040602050305030304" pitchFamily="18" charset="0"/>
              </a:rPr>
              <a:t>Transpose			</a:t>
            </a:r>
            <a:r>
              <a:rPr lang="en-US" sz="2000" dirty="0">
                <a:latin typeface="Courier New" panose="02070309020205020404" pitchFamily="49" charset="0"/>
                <a:cs typeface="Courier New" panose="02070309020205020404" pitchFamily="49" charset="0"/>
              </a:rPr>
              <a:t>t()</a:t>
            </a:r>
          </a:p>
          <a:p>
            <a:r>
              <a:rPr lang="en-US" sz="2000" dirty="0">
                <a:latin typeface="Book Antiqua" panose="02040602050305030304" pitchFamily="18" charset="0"/>
              </a:rPr>
              <a:t>Line comment			</a:t>
            </a:r>
            <a:r>
              <a:rPr lang="en-US" sz="2000" dirty="0">
                <a:latin typeface="Courier New" panose="02070309020205020404" pitchFamily="49" charset="0"/>
                <a:cs typeface="Courier New" panose="02070309020205020404" pitchFamily="49" charset="0"/>
              </a:rPr>
              <a:t>#</a:t>
            </a:r>
          </a:p>
          <a:p>
            <a:r>
              <a:rPr lang="en-US" sz="2000" dirty="0" err="1">
                <a:latin typeface="Book Antiqua" panose="02040602050305030304" pitchFamily="18" charset="0"/>
              </a:rPr>
              <a:t>Int</a:t>
            </a:r>
            <a:r>
              <a:rPr lang="en-US" sz="2000" dirty="0">
                <a:latin typeface="Book Antiqua" panose="02040602050305030304" pitchFamily="18" charset="0"/>
              </a:rPr>
              <a:t> value, e.g.			</a:t>
            </a:r>
            <a:r>
              <a:rPr lang="en-US" sz="2000" dirty="0">
                <a:latin typeface="Courier New" panose="02070309020205020404" pitchFamily="49" charset="0"/>
                <a:cs typeface="Courier New" panose="02070309020205020404" pitchFamily="49" charset="0"/>
              </a:rPr>
              <a:t>9L</a:t>
            </a:r>
          </a:p>
          <a:p>
            <a:r>
              <a:rPr lang="en-US" sz="2000" dirty="0" err="1">
                <a:latin typeface="Book Antiqua" panose="02040602050305030304" pitchFamily="18" charset="0"/>
              </a:rPr>
              <a:t>Int</a:t>
            </a:r>
            <a:r>
              <a:rPr lang="en-US" sz="2000" dirty="0">
                <a:latin typeface="Book Antiqua" panose="02040602050305030304" pitchFamily="18" charset="0"/>
              </a:rPr>
              <a:t> series, e.g.			</a:t>
            </a:r>
            <a:r>
              <a:rPr lang="en-US" sz="2000" dirty="0">
                <a:latin typeface="Courier New" panose="02070309020205020404" pitchFamily="49" charset="0"/>
                <a:cs typeface="Courier New" panose="02070309020205020404" pitchFamily="49" charset="0"/>
              </a:rPr>
              <a:t>1:100</a:t>
            </a:r>
          </a:p>
          <a:p>
            <a:r>
              <a:rPr lang="en-US" sz="2000" dirty="0">
                <a:latin typeface="Book Antiqua" panose="02040602050305030304" pitchFamily="18" charset="0"/>
              </a:rPr>
              <a:t>Binary ops, e.g.		</a:t>
            </a:r>
            <a:r>
              <a:rPr lang="en-US" sz="2000" dirty="0">
                <a:latin typeface="Courier New" panose="02070309020205020404" pitchFamily="49" charset="0"/>
                <a:cs typeface="Courier New" panose="02070309020205020404" pitchFamily="49" charset="0"/>
              </a:rPr>
              <a:t>%in%</a:t>
            </a:r>
          </a:p>
          <a:p>
            <a:r>
              <a:rPr lang="en-US" sz="2000" dirty="0">
                <a:latin typeface="Book Antiqua" panose="02040602050305030304" pitchFamily="18" charset="0"/>
              </a:rPr>
              <a:t>Help				</a:t>
            </a:r>
            <a:r>
              <a:rPr lang="en-US" sz="2000" dirty="0">
                <a:latin typeface="Courier New" panose="02070309020205020404" pitchFamily="49" charset="0"/>
                <a:cs typeface="Courier New" panose="02070309020205020404" pitchFamily="49" charset="0"/>
              </a:rPr>
              <a:t>?</a:t>
            </a:r>
          </a:p>
          <a:p>
            <a:r>
              <a:rPr lang="en-US" sz="2000" dirty="0">
                <a:latin typeface="Book Antiqua" panose="02040602050305030304" pitchFamily="18" charset="0"/>
              </a:rPr>
              <a:t>Apropos			</a:t>
            </a:r>
            <a:r>
              <a:rPr lang="en-US" sz="2000" dirty="0">
                <a:latin typeface="Courier New" panose="02070309020205020404" pitchFamily="49" charset="0"/>
                <a:cs typeface="Courier New" panose="02070309020205020404" pitchFamily="49" charset="0"/>
              </a:rPr>
              <a:t>??</a:t>
            </a:r>
          </a:p>
        </p:txBody>
      </p:sp>
      <p:sp>
        <p:nvSpPr>
          <p:cNvPr id="5" name="Text Placeholder 4"/>
          <p:cNvSpPr>
            <a:spLocks noGrp="1"/>
          </p:cNvSpPr>
          <p:nvPr>
            <p:ph type="body" sz="quarter" idx="11"/>
          </p:nvPr>
        </p:nvSpPr>
        <p:spPr>
          <a:xfrm>
            <a:off x="6675439" y="1211287"/>
            <a:ext cx="5486399" cy="6063198"/>
          </a:xfrm>
        </p:spPr>
        <p:txBody>
          <a:bodyPr/>
          <a:lstStyle/>
          <a:p>
            <a:r>
              <a:rPr lang="en-US" sz="2000" dirty="0">
                <a:latin typeface="Book Antiqua" panose="02040602050305030304" pitchFamily="18" charset="0"/>
              </a:rPr>
              <a:t>Scripts end in .</a:t>
            </a:r>
            <a:r>
              <a:rPr lang="en-US" sz="2000" dirty="0" err="1">
                <a:latin typeface="Courier New" panose="02070309020205020404" pitchFamily="49" charset="0"/>
                <a:cs typeface="Courier New" panose="02070309020205020404" pitchFamily="49" charset="0"/>
              </a:rPr>
              <a:t>r,.R</a:t>
            </a:r>
            <a:endParaRPr lang="en-US" sz="2000" dirty="0">
              <a:latin typeface="Book Antiqua" panose="02040602050305030304" pitchFamily="18" charset="0"/>
            </a:endParaRPr>
          </a:p>
          <a:p>
            <a:r>
              <a:rPr lang="en-US" sz="2000" dirty="0">
                <a:latin typeface="Book Antiqua" panose="02040602050305030304" pitchFamily="18" charset="0"/>
              </a:rPr>
              <a:t>“Dot” is a valid symbol character</a:t>
            </a:r>
          </a:p>
          <a:p>
            <a:r>
              <a:rPr lang="en-US" sz="2000" dirty="0">
                <a:latin typeface="Book Antiqua" panose="02040602050305030304" pitchFamily="18" charset="0"/>
              </a:rPr>
              <a:t>“underscore” – be careful</a:t>
            </a:r>
          </a:p>
          <a:p>
            <a:r>
              <a:rPr lang="en-US" sz="2000" dirty="0">
                <a:latin typeface="Book Antiqua" panose="02040602050305030304" pitchFamily="18" charset="0"/>
              </a:rPr>
              <a:t>Semi-colon line endings are optional</a:t>
            </a:r>
          </a:p>
          <a:p>
            <a:r>
              <a:rPr lang="en-US" sz="2000" dirty="0">
                <a:latin typeface="Courier New" panose="02070309020205020404" pitchFamily="49" charset="0"/>
                <a:cs typeface="Courier New" panose="02070309020205020404" pitchFamily="49" charset="0"/>
              </a:rPr>
              <a:t>{}</a:t>
            </a:r>
            <a:r>
              <a:rPr lang="en-US" sz="2000" dirty="0">
                <a:latin typeface="Book Antiqua" panose="02040602050305030304" pitchFamily="18" charset="0"/>
              </a:rPr>
              <a:t> are optional in one-line functions</a:t>
            </a:r>
          </a:p>
          <a:p>
            <a:r>
              <a:rPr lang="en-US" sz="2000" dirty="0">
                <a:latin typeface="Courier New" panose="02070309020205020404" pitchFamily="49" charset="0"/>
                <a:cs typeface="Courier New" panose="02070309020205020404" pitchFamily="49" charset="0"/>
              </a:rPr>
              <a:t>as.&lt;type&gt;() </a:t>
            </a:r>
            <a:r>
              <a:rPr lang="en-US" sz="2000" dirty="0">
                <a:latin typeface="Book Antiqua" panose="02040602050305030304" pitchFamily="18" charset="0"/>
              </a:rPr>
              <a:t>are coercions</a:t>
            </a:r>
          </a:p>
          <a:p>
            <a:r>
              <a:rPr lang="en-US" sz="2000" dirty="0">
                <a:latin typeface="Courier New" panose="02070309020205020404" pitchFamily="49" charset="0"/>
                <a:cs typeface="Courier New" panose="02070309020205020404" pitchFamily="49" charset="0"/>
              </a:rPr>
              <a:t>return() </a:t>
            </a:r>
            <a:r>
              <a:rPr lang="en-US" sz="2000" dirty="0">
                <a:latin typeface="Book Antiqua" panose="02040602050305030304" pitchFamily="18" charset="0"/>
              </a:rPr>
              <a:t>is optional</a:t>
            </a:r>
          </a:p>
          <a:p>
            <a:r>
              <a:rPr lang="en-US" sz="2000" dirty="0">
                <a:latin typeface="Courier New" panose="02070309020205020404" pitchFamily="49" charset="0"/>
                <a:cs typeface="Courier New" panose="02070309020205020404" pitchFamily="49" charset="0"/>
              </a:rPr>
              <a:t>cat() </a:t>
            </a:r>
            <a:r>
              <a:rPr lang="en-US" sz="2000" dirty="0">
                <a:latin typeface="Book Antiqua" panose="02040602050305030304" pitchFamily="18" charset="0"/>
              </a:rPr>
              <a:t>works like print()</a:t>
            </a:r>
          </a:p>
          <a:p>
            <a:r>
              <a:rPr lang="en-US" sz="2000" dirty="0">
                <a:latin typeface="Courier New" panose="02070309020205020404" pitchFamily="49" charset="0"/>
                <a:cs typeface="Courier New" panose="02070309020205020404" pitchFamily="49" charset="0"/>
              </a:rPr>
              <a:t>quit() </a:t>
            </a:r>
            <a:r>
              <a:rPr lang="en-US" sz="2000" dirty="0">
                <a:latin typeface="Book Antiqua" panose="02040602050305030304" pitchFamily="18" charset="0"/>
              </a:rPr>
              <a:t>ends a session</a:t>
            </a:r>
          </a:p>
          <a:p>
            <a:endParaRPr lang="en-US" sz="2000" dirty="0">
              <a:latin typeface="Book Antiqua" panose="02040602050305030304" pitchFamily="18" charset="0"/>
            </a:endParaRPr>
          </a:p>
          <a:p>
            <a:endParaRPr lang="en-US" sz="2000" dirty="0">
              <a:latin typeface="Book Antiqua" panose="02040602050305030304" pitchFamily="18" charset="0"/>
            </a:endParaRPr>
          </a:p>
          <a:p>
            <a:endParaRPr lang="en-US" sz="2000" dirty="0">
              <a:latin typeface="Courier New" panose="02070309020205020404" pitchFamily="49" charset="0"/>
              <a:cs typeface="Courier New" panose="02070309020205020404" pitchFamily="49" charset="0"/>
            </a:endParaRPr>
          </a:p>
          <a:p>
            <a:endParaRPr lang="en-US" sz="2000" dirty="0"/>
          </a:p>
          <a:p>
            <a:endParaRPr lang="en-US" sz="2000" dirty="0"/>
          </a:p>
        </p:txBody>
      </p:sp>
    </p:spTree>
    <p:extLst>
      <p:ext uri="{BB962C8B-B14F-4D97-AF65-F5344CB8AC3E}">
        <p14:creationId xmlns:p14="http://schemas.microsoft.com/office/powerpoint/2010/main" val="6040262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436475" cy="982662"/>
          </a:xfrm>
          <a:solidFill>
            <a:schemeClr val="tx2">
              <a:lumMod val="60000"/>
              <a:lumOff val="40000"/>
            </a:schemeClr>
          </a:solidFill>
        </p:spPr>
        <p:txBody>
          <a:bodyPr/>
          <a:lstStyle/>
          <a:p>
            <a:r>
              <a:rPr lang="en-US" b="1" dirty="0" err="1">
                <a:solidFill>
                  <a:schemeClr val="bg1"/>
                </a:solidFill>
                <a:latin typeface="Courier New" panose="02070309020205020404" pitchFamily="49" charset="0"/>
                <a:cs typeface="Courier New" panose="02070309020205020404" pitchFamily="49" charset="0"/>
              </a:rPr>
              <a:t>data.frame</a:t>
            </a:r>
            <a:r>
              <a:rPr lang="en-US" b="1" dirty="0">
                <a:solidFill>
                  <a:schemeClr val="bg1"/>
                </a:solidFill>
              </a:rPr>
              <a:t> is the first class data structure</a:t>
            </a:r>
          </a:p>
        </p:txBody>
      </p:sp>
      <p:sp>
        <p:nvSpPr>
          <p:cNvPr id="4" name="Text Placeholder 3"/>
          <p:cNvSpPr>
            <a:spLocks noGrp="1"/>
          </p:cNvSpPr>
          <p:nvPr>
            <p:ph type="body" sz="quarter" idx="10"/>
          </p:nvPr>
        </p:nvSpPr>
        <p:spPr>
          <a:xfrm>
            <a:off x="350837" y="2049462"/>
            <a:ext cx="11582398" cy="4456605"/>
          </a:xfrm>
        </p:spPr>
        <p:txBody>
          <a:bodyPr/>
          <a:lstStyle/>
          <a:p>
            <a:r>
              <a:rPr lang="en-US" sz="2000" dirty="0">
                <a:latin typeface="Book Antiqua" panose="02040602050305030304" pitchFamily="18" charset="0"/>
              </a:rPr>
              <a:t>It’s a </a:t>
            </a:r>
            <a:r>
              <a:rPr lang="en-US" sz="2000" dirty="0">
                <a:latin typeface="Courier New" panose="02070309020205020404" pitchFamily="49" charset="0"/>
                <a:cs typeface="Courier New" panose="02070309020205020404" pitchFamily="49" charset="0"/>
              </a:rPr>
              <a:t>list()</a:t>
            </a:r>
            <a:r>
              <a:rPr lang="en-US" sz="2000" dirty="0">
                <a:latin typeface="Book Antiqua" panose="02040602050305030304" pitchFamily="18" charset="0"/>
              </a:rPr>
              <a:t> of column vectors, typically mixing different types </a:t>
            </a:r>
            <a:r>
              <a:rPr lang="en-US" sz="2000" dirty="0" err="1">
                <a:latin typeface="Book Antiqua" panose="02040602050305030304" pitchFamily="18" charset="0"/>
              </a:rPr>
              <a:t>e.g</a:t>
            </a:r>
            <a:r>
              <a:rPr lang="en-US" sz="2000" dirty="0">
                <a:latin typeface="Book Antiqua" panose="02040602050305030304" pitchFamily="18" charset="0"/>
              </a:rPr>
              <a:t> </a:t>
            </a:r>
            <a:r>
              <a:rPr lang="en-US" sz="2000" dirty="0">
                <a:latin typeface="Courier New" panose="02070309020205020404" pitchFamily="49" charset="0"/>
                <a:cs typeface="Courier New" panose="02070309020205020404" pitchFamily="49" charset="0"/>
              </a:rPr>
              <a:t>factor, double,</a:t>
            </a:r>
            <a:r>
              <a:rPr lang="en-US" sz="2000" dirty="0">
                <a:latin typeface="Book Antiqua" panose="02040602050305030304" pitchFamily="18" charset="0"/>
              </a:rPr>
              <a:t> etc.</a:t>
            </a:r>
            <a:endParaRPr lang="en-US" sz="2000" dirty="0">
              <a:latin typeface="Book Antiqua" panose="02040602050305030304" pitchFamily="18" charset="0"/>
            </a:endParaRPr>
          </a:p>
          <a:p>
            <a:r>
              <a:rPr lang="en-US" sz="2000" dirty="0">
                <a:latin typeface="Book Antiqua" panose="02040602050305030304" pitchFamily="18" charset="0"/>
              </a:rPr>
              <a:t>It’s </a:t>
            </a:r>
            <a:r>
              <a:rPr lang="en-US" sz="2000" dirty="0">
                <a:latin typeface="Courier New" panose="02070309020205020404" pitchFamily="49" charset="0"/>
                <a:cs typeface="Courier New" panose="02070309020205020404" pitchFamily="49" charset="0"/>
              </a:rPr>
              <a:t>length()</a:t>
            </a:r>
            <a:r>
              <a:rPr lang="en-US" sz="2000" dirty="0">
                <a:latin typeface="Book Antiqua" panose="02040602050305030304" pitchFamily="18" charset="0"/>
              </a:rPr>
              <a:t>is the number of columns. (Use </a:t>
            </a:r>
            <a:r>
              <a:rPr lang="en-US" sz="2000" dirty="0" err="1">
                <a:latin typeface="Courier New" panose="02070309020205020404" pitchFamily="49" charset="0"/>
                <a:cs typeface="Courier New" panose="02070309020205020404" pitchFamily="49" charset="0"/>
              </a:rPr>
              <a:t>nrow</a:t>
            </a:r>
            <a:r>
              <a:rPr lang="en-US" sz="2000" dirty="0">
                <a:latin typeface="Courier New" panose="02070309020205020404" pitchFamily="49" charset="0"/>
                <a:cs typeface="Courier New" panose="02070309020205020404" pitchFamily="49" charset="0"/>
              </a:rPr>
              <a:t>() </a:t>
            </a:r>
            <a:r>
              <a:rPr lang="en-US" sz="2000" dirty="0">
                <a:latin typeface="Book Antiqua" panose="02040602050305030304" pitchFamily="18" charset="0"/>
              </a:rPr>
              <a:t>for the number of samples.)</a:t>
            </a:r>
          </a:p>
          <a:p>
            <a:r>
              <a:rPr lang="en-US" sz="2000" dirty="0">
                <a:latin typeface="Book Antiqua" panose="02040602050305030304" pitchFamily="18" charset="0"/>
              </a:rPr>
              <a:t>Missing values have a special type, </a:t>
            </a:r>
            <a:r>
              <a:rPr lang="en-US" sz="2000" dirty="0">
                <a:latin typeface="Courier New" panose="02070309020205020404" pitchFamily="49" charset="0"/>
                <a:cs typeface="Courier New" panose="02070309020205020404" pitchFamily="49" charset="0"/>
              </a:rPr>
              <a:t>NA, </a:t>
            </a:r>
            <a:r>
              <a:rPr lang="en-US" sz="2000" dirty="0">
                <a:latin typeface="Book Antiqua" panose="02040602050305030304" pitchFamily="18" charset="0"/>
              </a:rPr>
              <a:t>which is different than the </a:t>
            </a:r>
            <a:r>
              <a:rPr lang="en-US" sz="2000" dirty="0">
                <a:latin typeface="Courier New" panose="02070309020205020404" pitchFamily="49" charset="0"/>
                <a:cs typeface="Courier New" panose="02070309020205020404" pitchFamily="49" charset="0"/>
              </a:rPr>
              <a:t>NULL </a:t>
            </a:r>
            <a:r>
              <a:rPr lang="en-US" sz="2000" dirty="0">
                <a:latin typeface="Book Antiqua" panose="02040602050305030304" pitchFamily="18" charset="0"/>
              </a:rPr>
              <a:t>type.</a:t>
            </a:r>
          </a:p>
          <a:p>
            <a:r>
              <a:rPr lang="en-US" sz="2000" dirty="0">
                <a:latin typeface="Book Antiqua" panose="02040602050305030304" pitchFamily="18" charset="0"/>
              </a:rPr>
              <a:t>File I/O read and write </a:t>
            </a:r>
            <a:r>
              <a:rPr lang="en-US" sz="2000" dirty="0" err="1">
                <a:latin typeface="Courier New" panose="02070309020205020404" pitchFamily="49" charset="0"/>
                <a:cs typeface="Courier New" panose="02070309020205020404" pitchFamily="49" charset="0"/>
              </a:rPr>
              <a:t>data.frame</a:t>
            </a:r>
            <a:r>
              <a:rPr lang="en-US" sz="2000" dirty="0">
                <a:latin typeface="Courier New" panose="02070309020205020404" pitchFamily="49" charset="0"/>
                <a:cs typeface="Courier New" panose="02070309020205020404" pitchFamily="49" charset="0"/>
              </a:rPr>
              <a:t> </a:t>
            </a:r>
            <a:r>
              <a:rPr lang="en-US" sz="2000" dirty="0">
                <a:latin typeface="Book Antiqua" panose="02040602050305030304" pitchFamily="18" charset="0"/>
              </a:rPr>
              <a:t>types.</a:t>
            </a:r>
          </a:p>
          <a:p>
            <a:r>
              <a:rPr lang="en-US" sz="2000" dirty="0">
                <a:latin typeface="Book Antiqua" panose="02040602050305030304" pitchFamily="18" charset="0"/>
              </a:rPr>
              <a:t>“R at scale” libraries specialize </a:t>
            </a:r>
            <a:r>
              <a:rPr lang="en-US" sz="2000" dirty="0" err="1">
                <a:latin typeface="Courier New" panose="02070309020205020404" pitchFamily="49" charset="0"/>
                <a:cs typeface="Courier New" panose="02070309020205020404" pitchFamily="49" charset="0"/>
              </a:rPr>
              <a:t>data.frame</a:t>
            </a:r>
            <a:r>
              <a:rPr lang="en-US" sz="2000" dirty="0">
                <a:latin typeface="Courier New" panose="02070309020205020404" pitchFamily="49" charset="0"/>
                <a:cs typeface="Courier New" panose="02070309020205020404" pitchFamily="49" charset="0"/>
              </a:rPr>
              <a:t>:</a:t>
            </a:r>
          </a:p>
          <a:p>
            <a:pPr lvl="1"/>
            <a:r>
              <a:rPr lang="en-US" sz="2000" dirty="0">
                <a:latin typeface="Book Antiqua" panose="02040602050305030304" pitchFamily="18" charset="0"/>
                <a:cs typeface="Courier New" panose="02070309020205020404" pitchFamily="49" charset="0"/>
              </a:rPr>
              <a:t>“</a:t>
            </a:r>
            <a:r>
              <a:rPr lang="en-US" sz="2000" dirty="0" err="1">
                <a:latin typeface="Book Antiqua" panose="02040602050305030304" pitchFamily="18" charset="0"/>
                <a:cs typeface="Courier New" panose="02070309020205020404" pitchFamily="49" charset="0"/>
              </a:rPr>
              <a:t>tidyR</a:t>
            </a:r>
            <a:r>
              <a:rPr lang="en-US" sz="2000" dirty="0">
                <a:latin typeface="Book Antiqua" panose="02040602050305030304" pitchFamily="18"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data.table</a:t>
            </a:r>
            <a:endParaRPr lang="en-US" sz="2000" dirty="0">
              <a:latin typeface="Courier New" panose="02070309020205020404" pitchFamily="49" charset="0"/>
              <a:cs typeface="Courier New" panose="02070309020205020404" pitchFamily="49" charset="0"/>
            </a:endParaRPr>
          </a:p>
          <a:p>
            <a:pPr lvl="1"/>
            <a:r>
              <a:rPr lang="en-US" sz="2000" dirty="0" err="1">
                <a:latin typeface="Book Antiqua" panose="02040602050305030304" pitchFamily="18" charset="0"/>
                <a:cs typeface="Courier New" panose="02070309020205020404" pitchFamily="49" charset="0"/>
              </a:rPr>
              <a:t>SparkR</a:t>
            </a:r>
            <a:r>
              <a:rPr lang="en-US" sz="2000" dirty="0">
                <a:latin typeface="Book Antiqua" panose="02040602050305030304" pitchFamily="18"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spark.data.frame</a:t>
            </a:r>
            <a:endParaRPr lang="en-US" sz="2000" dirty="0">
              <a:latin typeface="Courier New" panose="02070309020205020404" pitchFamily="49" charset="0"/>
              <a:cs typeface="Courier New" panose="02070309020205020404" pitchFamily="49" charset="0"/>
            </a:endParaRPr>
          </a:p>
          <a:p>
            <a:pPr lvl="1"/>
            <a:r>
              <a:rPr lang="en-US" sz="2000" dirty="0">
                <a:latin typeface="Book Antiqua" panose="02040602050305030304" pitchFamily="18" charset="0"/>
                <a:cs typeface="Courier New" panose="02070309020205020404" pitchFamily="49" charset="0"/>
              </a:rPr>
              <a:t>MRS: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xdf</a:t>
            </a:r>
            <a:r>
              <a:rPr lang="en-US" sz="2000" dirty="0">
                <a:latin typeface="Courier New" panose="02070309020205020404" pitchFamily="49" charset="0"/>
                <a:cs typeface="Courier New" panose="02070309020205020404" pitchFamily="49" charset="0"/>
              </a:rPr>
              <a:t> (on disk)</a:t>
            </a:r>
          </a:p>
          <a:p>
            <a:pPr lvl="1"/>
            <a:endParaRPr lang="en-US" sz="2000" dirty="0">
              <a:latin typeface="Courier New" panose="02070309020205020404" pitchFamily="49" charset="0"/>
              <a:cs typeface="Courier New" panose="02070309020205020404" pitchFamily="49" charset="0"/>
            </a:endParaRPr>
          </a:p>
          <a:p>
            <a:r>
              <a:rPr lang="en-US" sz="2400" i="1" dirty="0">
                <a:latin typeface="Book Antiqua" panose="02040602050305030304" pitchFamily="18" charset="0"/>
              </a:rPr>
              <a:t>Statisticians like data frames. </a:t>
            </a:r>
            <a:endParaRPr lang="en-US" sz="2400" i="1" dirty="0">
              <a:latin typeface="Book Antiqua" panose="02040602050305030304" pitchFamily="18" charset="0"/>
            </a:endParaRPr>
          </a:p>
          <a:p>
            <a:pPr marL="0" indent="0">
              <a:buNone/>
            </a:pPr>
            <a:endParaRPr lang="en-US" sz="2000" dirty="0">
              <a:latin typeface="Book Antiqua" panose="02040602050305030304" pitchFamily="18" charset="0"/>
            </a:endParaRPr>
          </a:p>
        </p:txBody>
      </p:sp>
    </p:spTree>
    <p:extLst>
      <p:ext uri="{BB962C8B-B14F-4D97-AF65-F5344CB8AC3E}">
        <p14:creationId xmlns:p14="http://schemas.microsoft.com/office/powerpoint/2010/main" val="33300790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18</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title"/>
          </p:nvPr>
        </p:nvSpPr>
        <p:spPr>
          <a:xfrm>
            <a:off x="0" y="830262"/>
            <a:ext cx="123133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59A0827C-9C27-4CD9-9F2B-2316A39B3953}"/>
              </a:ext>
            </a:extLst>
          </p:cNvPr>
          <p:cNvSpPr/>
          <p:nvPr/>
        </p:nvSpPr>
        <p:spPr>
          <a:xfrm>
            <a:off x="427037" y="1800680"/>
            <a:ext cx="6217356" cy="4236801"/>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Setup</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R's data structures</a:t>
            </a:r>
          </a:p>
          <a:p>
            <a:pPr lvl="2" indent="-342834">
              <a:lnSpc>
                <a:spcPct val="150000"/>
              </a:lnSpc>
              <a:buFont typeface="Arial" panose="020B0604020202020204" pitchFamily="34" charset="0"/>
              <a:buChar char="•"/>
              <a:defRPr/>
            </a:pPr>
            <a:r>
              <a:rPr lang="en-US" sz="1632" dirty="0" err="1">
                <a:solidFill>
                  <a:srgbClr val="FFFFFF">
                    <a:lumMod val="65000"/>
                  </a:srgbClr>
                </a:solidFill>
              </a:rPr>
              <a:t>Subsetting</a:t>
            </a:r>
            <a:r>
              <a:rPr lang="en-US" sz="1632" dirty="0">
                <a:solidFill>
                  <a:srgbClr val="FFFFFF">
                    <a:lumMod val="65000"/>
                  </a:srgbClr>
                </a:solidFill>
              </a:rPr>
              <a:t> Operators</a:t>
            </a:r>
          </a:p>
          <a:p>
            <a:pPr lvl="2" indent="-342834">
              <a:lnSpc>
                <a:spcPct val="150000"/>
              </a:lnSpc>
              <a:buFont typeface="Arial" panose="020B0604020202020204" pitchFamily="34" charset="0"/>
              <a:buChar char="•"/>
              <a:defRPr/>
            </a:pPr>
            <a:r>
              <a:rPr lang="en-US" sz="1632" dirty="0">
                <a:solidFill>
                  <a:srgbClr val="FFFFFF">
                    <a:lumMod val="65000"/>
                  </a:srgbClr>
                </a:solidFill>
              </a:rPr>
              <a:t>Vectors, </a:t>
            </a:r>
            <a:r>
              <a:rPr lang="en-US" sz="1632" dirty="0" err="1">
                <a:solidFill>
                  <a:srgbClr val="FFFFFF">
                    <a:lumMod val="65000"/>
                  </a:srgbClr>
                </a:solidFill>
              </a:rPr>
              <a:t>Matricies</a:t>
            </a:r>
            <a:endParaRPr lang="en-US" sz="1632" dirty="0">
              <a:solidFill>
                <a:srgbClr val="FFFFFF">
                  <a:lumMod val="65000"/>
                </a:srgbClr>
              </a:solidFill>
            </a:endParaRPr>
          </a:p>
          <a:p>
            <a:pPr lvl="2" indent="-342834">
              <a:lnSpc>
                <a:spcPct val="150000"/>
              </a:lnSpc>
              <a:buFont typeface="Arial" panose="020B0604020202020204" pitchFamily="34" charset="0"/>
              <a:buChar char="•"/>
              <a:defRPr/>
            </a:pPr>
            <a:r>
              <a:rPr lang="en-US" sz="1632" dirty="0">
                <a:solidFill>
                  <a:srgbClr val="FFFFFF">
                    <a:lumMod val="65000"/>
                  </a:srgbClr>
                </a:solidFill>
              </a:rPr>
              <a:t>Lists, </a:t>
            </a:r>
            <a:r>
              <a:rPr lang="en-US" sz="1632" dirty="0" err="1">
                <a:solidFill>
                  <a:srgbClr val="FFFFFF">
                    <a:lumMod val="65000"/>
                  </a:srgbClr>
                </a:solidFill>
              </a:rPr>
              <a:t>Data.Frames</a:t>
            </a:r>
            <a:endParaRPr lang="en-US" sz="1632" dirty="0">
              <a:solidFill>
                <a:srgbClr val="FFFFFF">
                  <a:lumMod val="65000"/>
                </a:srgbClr>
              </a:solidFill>
            </a:endParaRPr>
          </a:p>
          <a:p>
            <a:pPr lvl="1" indent="-342834">
              <a:lnSpc>
                <a:spcPct val="150000"/>
              </a:lnSpc>
              <a:buFont typeface="Arial" panose="020B0604020202020204" pitchFamily="34" charset="0"/>
              <a:buChar char="•"/>
              <a:defRPr/>
            </a:pPr>
            <a:r>
              <a:rPr lang="en-US" sz="1632" dirty="0" err="1">
                <a:solidFill>
                  <a:srgbClr val="FFFFFF">
                    <a:lumMod val="65000"/>
                  </a:srgbClr>
                </a:solidFill>
              </a:rPr>
              <a:t>dplyr</a:t>
            </a:r>
            <a:endParaRPr lang="en-US" sz="1632" dirty="0">
              <a:solidFill>
                <a:srgbClr val="FFFFFF">
                  <a:lumMod val="65000"/>
                </a:srgbClr>
              </a:solidFill>
            </a:endParaRPr>
          </a:p>
          <a:p>
            <a:pPr lvl="2" indent="-342834">
              <a:lnSpc>
                <a:spcPct val="150000"/>
              </a:lnSpc>
              <a:buFont typeface="Arial" panose="020B0604020202020204" pitchFamily="34" charset="0"/>
              <a:buChar char="•"/>
              <a:defRPr/>
            </a:pPr>
            <a:r>
              <a:rPr lang="en-US" sz="1632" dirty="0">
                <a:solidFill>
                  <a:srgbClr val="FFFFFF">
                    <a:lumMod val="65000"/>
                  </a:srgbClr>
                </a:solidFill>
              </a:rPr>
              <a:t>Manipulation verbs</a:t>
            </a:r>
          </a:p>
          <a:p>
            <a:pPr lvl="2" indent="-342834">
              <a:lnSpc>
                <a:spcPct val="150000"/>
              </a:lnSpc>
              <a:buFont typeface="Arial" panose="020B0604020202020204" pitchFamily="34" charset="0"/>
              <a:buChar char="•"/>
              <a:defRPr/>
            </a:pPr>
            <a:r>
              <a:rPr lang="en-US" sz="1632" dirty="0">
                <a:solidFill>
                  <a:srgbClr val="FFFFFF">
                    <a:lumMod val="65000"/>
                  </a:srgbClr>
                </a:solidFill>
              </a:rPr>
              <a:t>Aggregation verbs</a:t>
            </a:r>
          </a:p>
          <a:p>
            <a:pPr lvl="2" indent="-342834">
              <a:lnSpc>
                <a:spcPct val="150000"/>
              </a:lnSpc>
              <a:buFont typeface="Arial" panose="020B0604020202020204" pitchFamily="34" charset="0"/>
              <a:buChar char="•"/>
              <a:defRPr/>
            </a:pPr>
            <a:r>
              <a:rPr lang="en-US" sz="1632" dirty="0" err="1">
                <a:solidFill>
                  <a:srgbClr val="FFFFFF">
                    <a:lumMod val="65000"/>
                  </a:srgbClr>
                </a:solidFill>
              </a:rPr>
              <a:t>Magrittr</a:t>
            </a:r>
            <a:r>
              <a:rPr lang="en-US" sz="1632" dirty="0">
                <a:solidFill>
                  <a:srgbClr val="FFFFFF">
                    <a:lumMod val="65000"/>
                  </a:srgbClr>
                </a:solidFill>
              </a:rPr>
              <a:t>, pipes</a:t>
            </a:r>
          </a:p>
          <a:p>
            <a:pPr lvl="1" indent="-342834">
              <a:lnSpc>
                <a:spcPct val="150000"/>
              </a:lnSpc>
              <a:buFont typeface="Arial" panose="020B0604020202020204" pitchFamily="34" charset="0"/>
              <a:buChar char="•"/>
              <a:defRPr/>
            </a:pPr>
            <a:r>
              <a:rPr lang="en-US" sz="1632" dirty="0">
                <a:solidFill>
                  <a:srgbClr val="FFFFFF">
                    <a:lumMod val="65000"/>
                  </a:srgbClr>
                </a:solidFill>
              </a:rPr>
              <a:t>Functions and formulas</a:t>
            </a:r>
          </a:p>
          <a:p>
            <a:pPr lvl="1" indent="-342834">
              <a:lnSpc>
                <a:spcPct val="150000"/>
              </a:lnSpc>
              <a:buFont typeface="Arial" panose="020B0604020202020204" pitchFamily="34" charset="0"/>
              <a:buChar char="•"/>
              <a:defRPr/>
            </a:pPr>
            <a:endParaRPr lang="en-US" sz="1632" dirty="0">
              <a:solidFill>
                <a:srgbClr val="FFFFFF">
                  <a:lumMod val="65000"/>
                </a:srgbClr>
              </a:solidFill>
            </a:endParaRPr>
          </a:p>
        </p:txBody>
      </p:sp>
    </p:spTree>
    <p:extLst>
      <p:ext uri="{BB962C8B-B14F-4D97-AF65-F5344CB8AC3E}">
        <p14:creationId xmlns:p14="http://schemas.microsoft.com/office/powerpoint/2010/main" val="3752297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19</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in the Cloud</a:t>
            </a:r>
          </a:p>
        </p:txBody>
      </p:sp>
      <p:sp>
        <p:nvSpPr>
          <p:cNvPr id="2" name="Rectangle 1">
            <a:extLst>
              <a:ext uri="{FF2B5EF4-FFF2-40B4-BE49-F238E27FC236}">
                <a16:creationId xmlns:a16="http://schemas.microsoft.com/office/drawing/2014/main" id="{D5E636F4-84BF-4113-AD45-115519D5EDDF}"/>
              </a:ext>
            </a:extLst>
          </p:cNvPr>
          <p:cNvSpPr/>
          <p:nvPr/>
        </p:nvSpPr>
        <p:spPr>
          <a:xfrm>
            <a:off x="731837" y="3208783"/>
            <a:ext cx="6217356" cy="1323054"/>
          </a:xfrm>
          <a:prstGeom prst="rect">
            <a:avLst/>
          </a:prstGeom>
        </p:spPr>
        <p:txBody>
          <a:bodyPr>
            <a:spAutoFit/>
          </a:bodyPr>
          <a:lstStyle/>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Spark</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Azure Batch</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R Server</a:t>
            </a:r>
          </a:p>
        </p:txBody>
      </p:sp>
      <p:sp>
        <p:nvSpPr>
          <p:cNvPr id="9" name="Text Placeholder 5">
            <a:extLst>
              <a:ext uri="{FF2B5EF4-FFF2-40B4-BE49-F238E27FC236}">
                <a16:creationId xmlns:a16="http://schemas.microsoft.com/office/drawing/2014/main" id="{05DE99B1-6470-46EB-9886-A0BB3464105A}"/>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2198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Tools for scaling    using Azure</a:t>
            </a:r>
            <a:endParaRPr lang="en-US" dirty="0"/>
          </a:p>
        </p:txBody>
      </p:sp>
      <p:sp>
        <p:nvSpPr>
          <p:cNvPr id="5" name="Text Placeholder 4"/>
          <p:cNvSpPr>
            <a:spLocks noGrp="1"/>
          </p:cNvSpPr>
          <p:nvPr>
            <p:ph type="body" sz="quarter" idx="12"/>
          </p:nvPr>
        </p:nvSpPr>
        <p:spPr>
          <a:xfrm>
            <a:off x="274702" y="4030663"/>
            <a:ext cx="8686736" cy="1371600"/>
          </a:xfrm>
        </p:spPr>
        <p:txBody>
          <a:bodyPr/>
          <a:lstStyle/>
          <a:p>
            <a:pPr>
              <a:lnSpc>
                <a:spcPct val="100000"/>
              </a:lnSpc>
            </a:pPr>
            <a:r>
              <a:rPr lang="en-US" sz="2700" dirty="0"/>
              <a:t>John-Mark Agosta, Principal Data Scientist Manager</a:t>
            </a:r>
          </a:p>
          <a:p>
            <a:pPr>
              <a:lnSpc>
                <a:spcPct val="100000"/>
              </a:lnSpc>
            </a:pPr>
            <a:r>
              <a:rPr lang="en-US" sz="2700" dirty="0"/>
              <a:t>Vanja </a:t>
            </a:r>
            <a:r>
              <a:rPr lang="en-US" sz="2700" dirty="0" err="1"/>
              <a:t>Pauni</a:t>
            </a:r>
            <a:r>
              <a:rPr lang="sr-Latn-BA" sz="2700" dirty="0"/>
              <a:t>ć</a:t>
            </a:r>
            <a:r>
              <a:rPr lang="en-US" sz="2700" dirty="0"/>
              <a:t>, Data Scientist</a:t>
            </a:r>
          </a:p>
          <a:p>
            <a:pPr>
              <a:lnSpc>
                <a:spcPct val="100000"/>
              </a:lnSpc>
            </a:pPr>
            <a:r>
              <a:rPr lang="en-US" sz="2700" dirty="0"/>
              <a:t>Barbara Stortz, Principal SWE Manager</a:t>
            </a:r>
          </a:p>
        </p:txBody>
      </p:sp>
      <p:sp>
        <p:nvSpPr>
          <p:cNvPr id="6" name="TextBox 5">
            <a:extLst>
              <a:ext uri="{FF2B5EF4-FFF2-40B4-BE49-F238E27FC236}">
                <a16:creationId xmlns:a16="http://schemas.microsoft.com/office/drawing/2014/main" id="{15A26890-F868-43FE-9FAC-ED77FCB02A8D}"/>
              </a:ext>
            </a:extLst>
          </p:cNvPr>
          <p:cNvSpPr txBox="1"/>
          <p:nvPr/>
        </p:nvSpPr>
        <p:spPr>
          <a:xfrm>
            <a:off x="6827837" y="5939286"/>
            <a:ext cx="5417637" cy="923330"/>
          </a:xfrm>
          <a:prstGeom prst="rect">
            <a:avLst/>
          </a:prstGeom>
          <a:noFill/>
        </p:spPr>
        <p:txBody>
          <a:bodyPr wrap="none" rtlCol="0">
            <a:spAutoFit/>
          </a:bodyPr>
          <a:lstStyle/>
          <a:p>
            <a:pPr defTabSz="932597">
              <a:defRPr/>
            </a:pPr>
            <a:r>
              <a:rPr lang="en-US" dirty="0">
                <a:gradFill>
                  <a:gsLst>
                    <a:gs pos="91000">
                      <a:schemeClr val="tx1"/>
                    </a:gs>
                    <a:gs pos="0">
                      <a:schemeClr val="tx1"/>
                    </a:gs>
                  </a:gsLst>
                  <a:lin ang="5400000" scaled="0"/>
                </a:gradFill>
              </a:rPr>
              <a:t>Acknowledgements: Ali-Kazim Zaidi</a:t>
            </a:r>
            <a:r>
              <a:rPr lang="sr-Latn-BA" dirty="0">
                <a:gradFill>
                  <a:gsLst>
                    <a:gs pos="91000">
                      <a:schemeClr val="tx1"/>
                    </a:gs>
                    <a:gs pos="0">
                      <a:schemeClr val="tx1"/>
                    </a:gs>
                  </a:gsLst>
                  <a:lin ang="5400000" scaled="0"/>
                </a:gradFill>
              </a:rPr>
              <a:t>,</a:t>
            </a:r>
            <a:r>
              <a:rPr lang="en-US" dirty="0">
                <a:gradFill>
                  <a:gsLst>
                    <a:gs pos="91000">
                      <a:schemeClr val="tx1"/>
                    </a:gs>
                    <a:gs pos="0">
                      <a:schemeClr val="tx1"/>
                    </a:gs>
                  </a:gsLst>
                  <a:lin ang="5400000" scaled="0"/>
                </a:gradFill>
              </a:rPr>
              <a:t> Microsoft</a:t>
            </a:r>
          </a:p>
          <a:p>
            <a:pPr defTabSz="932597">
              <a:defRPr/>
            </a:pPr>
            <a:r>
              <a:rPr lang="en-US" dirty="0">
                <a:gradFill>
                  <a:gsLst>
                    <a:gs pos="91000">
                      <a:schemeClr val="tx1"/>
                    </a:gs>
                    <a:gs pos="0">
                      <a:schemeClr val="tx1"/>
                    </a:gs>
                  </a:gsLst>
                  <a:lin ang="5400000" scaled="0"/>
                </a:gradFill>
              </a:rPr>
              <a:t>		   Mario Inchiosa, Microsoft</a:t>
            </a:r>
          </a:p>
          <a:p>
            <a:pPr defTabSz="932597">
              <a:defRPr/>
            </a:pPr>
            <a:r>
              <a:rPr lang="en-US" dirty="0">
                <a:gradFill>
                  <a:gsLst>
                    <a:gs pos="91000">
                      <a:schemeClr val="tx1"/>
                    </a:gs>
                    <a:gs pos="0">
                      <a:schemeClr val="tx1"/>
                    </a:gs>
                  </a:gsLst>
                  <a:lin ang="5400000" scaled="0"/>
                </a:gradFill>
              </a:rPr>
              <a:t>		</a:t>
            </a:r>
            <a:r>
              <a:rPr lang="en-US">
                <a:gradFill>
                  <a:gsLst>
                    <a:gs pos="91000">
                      <a:schemeClr val="tx1"/>
                    </a:gs>
                    <a:gs pos="0">
                      <a:schemeClr val="tx1"/>
                    </a:gs>
                  </a:gsLst>
                  <a:lin ang="5400000" scaled="0"/>
                </a:gradFill>
              </a:rPr>
              <a:t>   Debraj </a:t>
            </a:r>
            <a:r>
              <a:rPr lang="en-US" dirty="0">
                <a:gradFill>
                  <a:gsLst>
                    <a:gs pos="91000">
                      <a:schemeClr val="tx1"/>
                    </a:gs>
                    <a:gs pos="0">
                      <a:schemeClr val="tx1"/>
                    </a:gs>
                  </a:gsLst>
                  <a:lin ang="5400000" scaled="0"/>
                </a:gradFill>
              </a:rPr>
              <a:t>GuhaThakurta, Microsoft</a:t>
            </a:r>
          </a:p>
        </p:txBody>
      </p:sp>
      <p:sp>
        <p:nvSpPr>
          <p:cNvPr id="2" name="Rectangle 1">
            <a:extLst>
              <a:ext uri="{FF2B5EF4-FFF2-40B4-BE49-F238E27FC236}">
                <a16:creationId xmlns:a16="http://schemas.microsoft.com/office/drawing/2014/main" id="{BFE872F0-1FFF-4FBA-83E4-5FC19B8B14D9}"/>
              </a:ext>
            </a:extLst>
          </p:cNvPr>
          <p:cNvSpPr/>
          <p:nvPr/>
        </p:nvSpPr>
        <p:spPr>
          <a:xfrm>
            <a:off x="296885" y="5650739"/>
            <a:ext cx="5189562" cy="769441"/>
          </a:xfrm>
          <a:prstGeom prst="rect">
            <a:avLst/>
          </a:prstGeom>
        </p:spPr>
        <p:txBody>
          <a:bodyPr wrap="none">
            <a:spAutoFit/>
          </a:bodyPr>
          <a:lstStyle/>
          <a:p>
            <a:r>
              <a:rPr lang="en-US" sz="2200" i="1" u="sng" dirty="0">
                <a:solidFill>
                  <a:schemeClr val="accent2"/>
                </a:solidFill>
                <a:hlinkClick r:id="rId3"/>
              </a:rPr>
              <a:t>To start please go to this repository</a:t>
            </a:r>
          </a:p>
          <a:p>
            <a:r>
              <a:rPr lang="en-US" sz="2200" b="1" dirty="0">
                <a:solidFill>
                  <a:schemeClr val="accent2"/>
                </a:solidFill>
                <a:hlinkClick r:id="rId3"/>
              </a:rPr>
              <a:t>http://tinyurl.com/AI-Immersion-ScalingR</a:t>
            </a:r>
            <a:endParaRPr lang="en-US" sz="2200" b="1" dirty="0">
              <a:solidFill>
                <a:schemeClr val="accent2"/>
              </a:solidFill>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4770437" y="2125678"/>
            <a:ext cx="726211" cy="797834"/>
          </a:xfrm>
          <a:prstGeom prst="rect">
            <a:avLst/>
          </a:prstGeom>
        </p:spPr>
      </p:pic>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177039" y="73013"/>
            <a:ext cx="11603797" cy="1248187"/>
          </a:xfrm>
        </p:spPr>
        <p:txBody>
          <a:bodyPr/>
          <a:lstStyle/>
          <a:p>
            <a:r>
              <a:rPr lang="en-US" sz="4896" b="1" kern="0" dirty="0">
                <a:solidFill>
                  <a:srgbClr val="FFFFFF"/>
                </a:solidFill>
              </a:rPr>
              <a:t>Challenges posed by open source R</a:t>
            </a:r>
          </a:p>
        </p:txBody>
      </p:sp>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20</a:t>
            </a:fld>
            <a:endParaRPr lang="en-US" sz="1224" dirty="0"/>
          </a:p>
        </p:txBody>
      </p:sp>
      <p:grpSp>
        <p:nvGrpSpPr>
          <p:cNvPr id="12" name="Group 11">
            <a:extLst>
              <a:ext uri="{FF2B5EF4-FFF2-40B4-BE49-F238E27FC236}">
                <a16:creationId xmlns:a16="http://schemas.microsoft.com/office/drawing/2014/main" id="{0CB78AC8-B2F3-4B81-AA6E-C8D876E78C4D}"/>
              </a:ext>
            </a:extLst>
          </p:cNvPr>
          <p:cNvGrpSpPr/>
          <p:nvPr/>
        </p:nvGrpSpPr>
        <p:grpSpPr>
          <a:xfrm>
            <a:off x="3529762" y="1910167"/>
            <a:ext cx="2468880" cy="2468880"/>
            <a:chOff x="4190125" y="3176906"/>
            <a:chExt cx="2468880" cy="2468880"/>
          </a:xfrm>
        </p:grpSpPr>
        <p:sp>
          <p:nvSpPr>
            <p:cNvPr id="13" name="Oval 12">
              <a:extLst>
                <a:ext uri="{FF2B5EF4-FFF2-40B4-BE49-F238E27FC236}">
                  <a16:creationId xmlns:a16="http://schemas.microsoft.com/office/drawing/2014/main" id="{CF3F1AA0-1F51-4124-A0CA-43B8A384CC83}"/>
                </a:ext>
              </a:extLst>
            </p:cNvPr>
            <p:cNvSpPr>
              <a:spLocks noChangeAspect="1"/>
            </p:cNvSpPr>
            <p:nvPr/>
          </p:nvSpPr>
          <p:spPr bwMode="auto">
            <a:xfrm>
              <a:off x="4190125" y="3176906"/>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DA0E54C3-35F2-4C8C-9591-0171728EB52A}"/>
                </a:ext>
              </a:extLst>
            </p:cNvPr>
            <p:cNvGrpSpPr/>
            <p:nvPr/>
          </p:nvGrpSpPr>
          <p:grpSpPr>
            <a:xfrm>
              <a:off x="4478468" y="3898602"/>
              <a:ext cx="1910395" cy="1209009"/>
              <a:chOff x="7976464" y="3434164"/>
              <a:chExt cx="1910395" cy="1209009"/>
            </a:xfrm>
          </p:grpSpPr>
          <p:sp>
            <p:nvSpPr>
              <p:cNvPr id="15" name="Freeform 5">
                <a:extLst>
                  <a:ext uri="{FF2B5EF4-FFF2-40B4-BE49-F238E27FC236}">
                    <a16:creationId xmlns:a16="http://schemas.microsoft.com/office/drawing/2014/main" id="{9D11573B-A408-46D2-A151-1C2544C044AD}"/>
                  </a:ext>
                </a:extLst>
              </p:cNvPr>
              <p:cNvSpPr>
                <a:spLocks/>
              </p:cNvSpPr>
              <p:nvPr/>
            </p:nvSpPr>
            <p:spPr bwMode="auto">
              <a:xfrm>
                <a:off x="8077160" y="3546206"/>
                <a:ext cx="1694820" cy="943142"/>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16" name="Freeform 6">
                <a:extLst>
                  <a:ext uri="{FF2B5EF4-FFF2-40B4-BE49-F238E27FC236}">
                    <a16:creationId xmlns:a16="http://schemas.microsoft.com/office/drawing/2014/main" id="{28371E86-3B64-4180-961C-B8B9D8114F88}"/>
                  </a:ext>
                </a:extLst>
              </p:cNvPr>
              <p:cNvSpPr>
                <a:spLocks/>
              </p:cNvSpPr>
              <p:nvPr/>
            </p:nvSpPr>
            <p:spPr bwMode="auto">
              <a:xfrm>
                <a:off x="7976464" y="3788729"/>
                <a:ext cx="120552" cy="130480"/>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7" name="Freeform 7">
                <a:extLst>
                  <a:ext uri="{FF2B5EF4-FFF2-40B4-BE49-F238E27FC236}">
                    <a16:creationId xmlns:a16="http://schemas.microsoft.com/office/drawing/2014/main" id="{4383C739-D6AD-4F23-B682-1F184724AA1E}"/>
                  </a:ext>
                </a:extLst>
              </p:cNvPr>
              <p:cNvSpPr>
                <a:spLocks/>
              </p:cNvSpPr>
              <p:nvPr/>
            </p:nvSpPr>
            <p:spPr bwMode="auto">
              <a:xfrm>
                <a:off x="8255861" y="3593009"/>
                <a:ext cx="96442" cy="148917"/>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8" name="Freeform 8">
                <a:extLst>
                  <a:ext uri="{FF2B5EF4-FFF2-40B4-BE49-F238E27FC236}">
                    <a16:creationId xmlns:a16="http://schemas.microsoft.com/office/drawing/2014/main" id="{12E7DBDE-7479-4F18-ABB9-139731857331}"/>
                  </a:ext>
                </a:extLst>
              </p:cNvPr>
              <p:cNvSpPr>
                <a:spLocks/>
              </p:cNvSpPr>
              <p:nvPr/>
            </p:nvSpPr>
            <p:spPr bwMode="auto">
              <a:xfrm>
                <a:off x="8579224" y="3473875"/>
                <a:ext cx="58149" cy="158845"/>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9" name="Freeform 9">
                <a:extLst>
                  <a:ext uri="{FF2B5EF4-FFF2-40B4-BE49-F238E27FC236}">
                    <a16:creationId xmlns:a16="http://schemas.microsoft.com/office/drawing/2014/main" id="{94A827C3-4CCF-4040-A71E-CE25FEE1524D}"/>
                  </a:ext>
                </a:extLst>
              </p:cNvPr>
              <p:cNvSpPr>
                <a:spLocks/>
              </p:cNvSpPr>
              <p:nvPr/>
            </p:nvSpPr>
            <p:spPr bwMode="auto">
              <a:xfrm>
                <a:off x="8922443" y="3434164"/>
                <a:ext cx="22692" cy="158845"/>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0" name="Freeform 10">
                <a:extLst>
                  <a:ext uri="{FF2B5EF4-FFF2-40B4-BE49-F238E27FC236}">
                    <a16:creationId xmlns:a16="http://schemas.microsoft.com/office/drawing/2014/main" id="{E2F98990-92B5-433B-8750-98932A7A9D3B}"/>
                  </a:ext>
                </a:extLst>
              </p:cNvPr>
              <p:cNvSpPr>
                <a:spLocks/>
              </p:cNvSpPr>
              <p:nvPr/>
            </p:nvSpPr>
            <p:spPr bwMode="auto">
              <a:xfrm>
                <a:off x="9227369" y="3476712"/>
                <a:ext cx="59567" cy="158845"/>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1" name="Freeform 11">
                <a:extLst>
                  <a:ext uri="{FF2B5EF4-FFF2-40B4-BE49-F238E27FC236}">
                    <a16:creationId xmlns:a16="http://schemas.microsoft.com/office/drawing/2014/main" id="{FB83CEEB-1F04-497B-B753-C224F1033902}"/>
                  </a:ext>
                </a:extLst>
              </p:cNvPr>
              <p:cNvSpPr>
                <a:spLocks/>
              </p:cNvSpPr>
              <p:nvPr/>
            </p:nvSpPr>
            <p:spPr bwMode="auto">
              <a:xfrm>
                <a:off x="9511020" y="3601519"/>
                <a:ext cx="96442" cy="148917"/>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2" name="Freeform 12">
                <a:extLst>
                  <a:ext uri="{FF2B5EF4-FFF2-40B4-BE49-F238E27FC236}">
                    <a16:creationId xmlns:a16="http://schemas.microsoft.com/office/drawing/2014/main" id="{6913F54B-C956-4386-BA5B-45C940887159}"/>
                  </a:ext>
                </a:extLst>
              </p:cNvPr>
              <p:cNvSpPr>
                <a:spLocks/>
              </p:cNvSpPr>
              <p:nvPr/>
            </p:nvSpPr>
            <p:spPr bwMode="auto">
              <a:xfrm>
                <a:off x="8088506" y="3707888"/>
                <a:ext cx="83677" cy="10353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3" name="Freeform 13">
                <a:extLst>
                  <a:ext uri="{FF2B5EF4-FFF2-40B4-BE49-F238E27FC236}">
                    <a16:creationId xmlns:a16="http://schemas.microsoft.com/office/drawing/2014/main" id="{8EE950D0-C290-4D2E-806E-818262ACF904}"/>
                  </a:ext>
                </a:extLst>
              </p:cNvPr>
              <p:cNvSpPr>
                <a:spLocks/>
              </p:cNvSpPr>
              <p:nvPr/>
            </p:nvSpPr>
            <p:spPr bwMode="auto">
              <a:xfrm>
                <a:off x="8034613" y="3750436"/>
                <a:ext cx="90769" cy="99278"/>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5" name="Freeform 14">
                <a:extLst>
                  <a:ext uri="{FF2B5EF4-FFF2-40B4-BE49-F238E27FC236}">
                    <a16:creationId xmlns:a16="http://schemas.microsoft.com/office/drawing/2014/main" id="{17E499DC-7371-4A5B-B6D6-BC39224D38A0}"/>
                  </a:ext>
                </a:extLst>
              </p:cNvPr>
              <p:cNvSpPr>
                <a:spLocks/>
              </p:cNvSpPr>
              <p:nvPr/>
            </p:nvSpPr>
            <p:spPr bwMode="auto">
              <a:xfrm>
                <a:off x="8143819" y="3672431"/>
                <a:ext cx="80841" cy="100696"/>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6" name="Freeform 15">
                <a:extLst>
                  <a:ext uri="{FF2B5EF4-FFF2-40B4-BE49-F238E27FC236}">
                    <a16:creationId xmlns:a16="http://schemas.microsoft.com/office/drawing/2014/main" id="{3CFE009B-026B-40DB-B8C6-1D00DD4717ED}"/>
                  </a:ext>
                </a:extLst>
              </p:cNvPr>
              <p:cNvSpPr>
                <a:spLocks/>
              </p:cNvSpPr>
              <p:nvPr/>
            </p:nvSpPr>
            <p:spPr bwMode="auto">
              <a:xfrm>
                <a:off x="8204804" y="3635557"/>
                <a:ext cx="75168" cy="106369"/>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7" name="Freeform 16">
                <a:extLst>
                  <a:ext uri="{FF2B5EF4-FFF2-40B4-BE49-F238E27FC236}">
                    <a16:creationId xmlns:a16="http://schemas.microsoft.com/office/drawing/2014/main" id="{F7DE97BB-1D8B-456D-BD70-A12A8EA520B0}"/>
                  </a:ext>
                </a:extLst>
              </p:cNvPr>
              <p:cNvSpPr>
                <a:spLocks/>
              </p:cNvSpPr>
              <p:nvPr/>
            </p:nvSpPr>
            <p:spPr bwMode="auto">
              <a:xfrm>
                <a:off x="8321101" y="3574572"/>
                <a:ext cx="68076" cy="109206"/>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8" name="Freeform 17">
                <a:extLst>
                  <a:ext uri="{FF2B5EF4-FFF2-40B4-BE49-F238E27FC236}">
                    <a16:creationId xmlns:a16="http://schemas.microsoft.com/office/drawing/2014/main" id="{E0B76436-2D28-41EE-9280-2E494EE31C0D}"/>
                  </a:ext>
                </a:extLst>
              </p:cNvPr>
              <p:cNvSpPr>
                <a:spLocks/>
              </p:cNvSpPr>
              <p:nvPr/>
            </p:nvSpPr>
            <p:spPr bwMode="auto">
              <a:xfrm>
                <a:off x="8384923" y="3546206"/>
                <a:ext cx="65240" cy="109206"/>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9" name="Freeform 18">
                <a:extLst>
                  <a:ext uri="{FF2B5EF4-FFF2-40B4-BE49-F238E27FC236}">
                    <a16:creationId xmlns:a16="http://schemas.microsoft.com/office/drawing/2014/main" id="{BBB71FEF-0C91-4346-A3D5-F40EB66B6A23}"/>
                  </a:ext>
                </a:extLst>
              </p:cNvPr>
              <p:cNvSpPr>
                <a:spLocks/>
              </p:cNvSpPr>
              <p:nvPr/>
            </p:nvSpPr>
            <p:spPr bwMode="auto">
              <a:xfrm>
                <a:off x="8450163" y="3520678"/>
                <a:ext cx="58149" cy="112042"/>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0" name="Freeform 19">
                <a:extLst>
                  <a:ext uri="{FF2B5EF4-FFF2-40B4-BE49-F238E27FC236}">
                    <a16:creationId xmlns:a16="http://schemas.microsoft.com/office/drawing/2014/main" id="{7A179705-2F1C-474B-9F18-2FA60BBAFF2E}"/>
                  </a:ext>
                </a:extLst>
              </p:cNvPr>
              <p:cNvSpPr>
                <a:spLocks/>
              </p:cNvSpPr>
              <p:nvPr/>
            </p:nvSpPr>
            <p:spPr bwMode="auto">
              <a:xfrm>
                <a:off x="8518239" y="3499404"/>
                <a:ext cx="49639" cy="113461"/>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1" name="Freeform 20">
                <a:extLst>
                  <a:ext uri="{FF2B5EF4-FFF2-40B4-BE49-F238E27FC236}">
                    <a16:creationId xmlns:a16="http://schemas.microsoft.com/office/drawing/2014/main" id="{D047FE8E-A656-4AFB-8AB6-11F485736D1F}"/>
                  </a:ext>
                </a:extLst>
              </p:cNvPr>
              <p:cNvSpPr>
                <a:spLocks/>
              </p:cNvSpPr>
              <p:nvPr/>
            </p:nvSpPr>
            <p:spPr bwMode="auto">
              <a:xfrm>
                <a:off x="8648719" y="3469620"/>
                <a:ext cx="45384" cy="113461"/>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2" name="Freeform 21">
                <a:extLst>
                  <a:ext uri="{FF2B5EF4-FFF2-40B4-BE49-F238E27FC236}">
                    <a16:creationId xmlns:a16="http://schemas.microsoft.com/office/drawing/2014/main" id="{4F168575-6A7C-4DEE-AA9C-1908763E568B}"/>
                  </a:ext>
                </a:extLst>
              </p:cNvPr>
              <p:cNvSpPr>
                <a:spLocks/>
              </p:cNvSpPr>
              <p:nvPr/>
            </p:nvSpPr>
            <p:spPr bwMode="auto">
              <a:xfrm>
                <a:off x="8716795" y="3459693"/>
                <a:ext cx="41130" cy="109206"/>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3" name="Freeform 22">
                <a:extLst>
                  <a:ext uri="{FF2B5EF4-FFF2-40B4-BE49-F238E27FC236}">
                    <a16:creationId xmlns:a16="http://schemas.microsoft.com/office/drawing/2014/main" id="{7917F702-E987-43A6-8C09-D64B0F1435F3}"/>
                  </a:ext>
                </a:extLst>
              </p:cNvPr>
              <p:cNvSpPr>
                <a:spLocks/>
              </p:cNvSpPr>
              <p:nvPr/>
            </p:nvSpPr>
            <p:spPr bwMode="auto">
              <a:xfrm>
                <a:off x="8782035" y="3452601"/>
                <a:ext cx="36875" cy="112042"/>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4" name="Freeform 23">
                <a:extLst>
                  <a:ext uri="{FF2B5EF4-FFF2-40B4-BE49-F238E27FC236}">
                    <a16:creationId xmlns:a16="http://schemas.microsoft.com/office/drawing/2014/main" id="{DA3E026E-0A3C-4D59-B257-A3565F5D42AD}"/>
                  </a:ext>
                </a:extLst>
              </p:cNvPr>
              <p:cNvSpPr>
                <a:spLocks/>
              </p:cNvSpPr>
              <p:nvPr/>
            </p:nvSpPr>
            <p:spPr bwMode="auto">
              <a:xfrm>
                <a:off x="8850112" y="3449765"/>
                <a:ext cx="32620" cy="107788"/>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5" name="Freeform 24">
                <a:extLst>
                  <a:ext uri="{FF2B5EF4-FFF2-40B4-BE49-F238E27FC236}">
                    <a16:creationId xmlns:a16="http://schemas.microsoft.com/office/drawing/2014/main" id="{30B82672-E3BF-4613-8461-F4003C0A2D58}"/>
                  </a:ext>
                </a:extLst>
              </p:cNvPr>
              <p:cNvSpPr>
                <a:spLocks/>
              </p:cNvSpPr>
              <p:nvPr/>
            </p:nvSpPr>
            <p:spPr bwMode="auto">
              <a:xfrm>
                <a:off x="8983428" y="3449765"/>
                <a:ext cx="29783" cy="107788"/>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6" name="Freeform 25">
                <a:extLst>
                  <a:ext uri="{FF2B5EF4-FFF2-40B4-BE49-F238E27FC236}">
                    <a16:creationId xmlns:a16="http://schemas.microsoft.com/office/drawing/2014/main" id="{0E8AE0BE-52DD-4714-B061-F62A90DF8715}"/>
                  </a:ext>
                </a:extLst>
              </p:cNvPr>
              <p:cNvSpPr>
                <a:spLocks/>
              </p:cNvSpPr>
              <p:nvPr/>
            </p:nvSpPr>
            <p:spPr bwMode="auto">
              <a:xfrm>
                <a:off x="9045831" y="3454020"/>
                <a:ext cx="36875" cy="113461"/>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7" name="Freeform 26">
                <a:extLst>
                  <a:ext uri="{FF2B5EF4-FFF2-40B4-BE49-F238E27FC236}">
                    <a16:creationId xmlns:a16="http://schemas.microsoft.com/office/drawing/2014/main" id="{DE70F642-67C3-4735-8451-80E12D39936D}"/>
                  </a:ext>
                </a:extLst>
              </p:cNvPr>
              <p:cNvSpPr>
                <a:spLocks/>
              </p:cNvSpPr>
              <p:nvPr/>
            </p:nvSpPr>
            <p:spPr bwMode="auto">
              <a:xfrm>
                <a:off x="9109653" y="3461111"/>
                <a:ext cx="43966" cy="113461"/>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8" name="Freeform 27">
                <a:extLst>
                  <a:ext uri="{FF2B5EF4-FFF2-40B4-BE49-F238E27FC236}">
                    <a16:creationId xmlns:a16="http://schemas.microsoft.com/office/drawing/2014/main" id="{9D46C981-8778-4A46-B700-335A92A06D5E}"/>
                  </a:ext>
                </a:extLst>
              </p:cNvPr>
              <p:cNvSpPr>
                <a:spLocks/>
              </p:cNvSpPr>
              <p:nvPr/>
            </p:nvSpPr>
            <p:spPr bwMode="auto">
              <a:xfrm>
                <a:off x="9170638" y="3473875"/>
                <a:ext cx="48221" cy="112042"/>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9" name="Freeform 28">
                <a:extLst>
                  <a:ext uri="{FF2B5EF4-FFF2-40B4-BE49-F238E27FC236}">
                    <a16:creationId xmlns:a16="http://schemas.microsoft.com/office/drawing/2014/main" id="{A10A3518-79B6-4769-A82C-E98A585F93B4}"/>
                  </a:ext>
                </a:extLst>
              </p:cNvPr>
              <p:cNvSpPr>
                <a:spLocks/>
              </p:cNvSpPr>
              <p:nvPr/>
            </p:nvSpPr>
            <p:spPr bwMode="auto">
              <a:xfrm>
                <a:off x="9295445" y="3509332"/>
                <a:ext cx="56730" cy="109206"/>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0" name="Freeform 29">
                <a:extLst>
                  <a:ext uri="{FF2B5EF4-FFF2-40B4-BE49-F238E27FC236}">
                    <a16:creationId xmlns:a16="http://schemas.microsoft.com/office/drawing/2014/main" id="{BB129231-003B-4D41-B423-72AB50DD24E3}"/>
                  </a:ext>
                </a:extLst>
              </p:cNvPr>
              <p:cNvSpPr>
                <a:spLocks/>
              </p:cNvSpPr>
              <p:nvPr/>
            </p:nvSpPr>
            <p:spPr bwMode="auto">
              <a:xfrm>
                <a:off x="9356430" y="3527769"/>
                <a:ext cx="58149" cy="112042"/>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1" name="Freeform 30">
                <a:extLst>
                  <a:ext uri="{FF2B5EF4-FFF2-40B4-BE49-F238E27FC236}">
                    <a16:creationId xmlns:a16="http://schemas.microsoft.com/office/drawing/2014/main" id="{EA0AAA90-09B8-49A0-872E-06945D1CC234}"/>
                  </a:ext>
                </a:extLst>
              </p:cNvPr>
              <p:cNvSpPr>
                <a:spLocks/>
              </p:cNvSpPr>
              <p:nvPr/>
            </p:nvSpPr>
            <p:spPr bwMode="auto">
              <a:xfrm>
                <a:off x="9414579" y="3550461"/>
                <a:ext cx="68076" cy="112042"/>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2" name="Freeform 31">
                <a:extLst>
                  <a:ext uri="{FF2B5EF4-FFF2-40B4-BE49-F238E27FC236}">
                    <a16:creationId xmlns:a16="http://schemas.microsoft.com/office/drawing/2014/main" id="{F8F3F619-C9D2-46EF-956C-3DE008DB20FB}"/>
                  </a:ext>
                </a:extLst>
              </p:cNvPr>
              <p:cNvSpPr>
                <a:spLocks/>
              </p:cNvSpPr>
              <p:nvPr/>
            </p:nvSpPr>
            <p:spPr bwMode="auto">
              <a:xfrm>
                <a:off x="9471309" y="3581663"/>
                <a:ext cx="72331" cy="107788"/>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3" name="Freeform 32">
                <a:extLst>
                  <a:ext uri="{FF2B5EF4-FFF2-40B4-BE49-F238E27FC236}">
                    <a16:creationId xmlns:a16="http://schemas.microsoft.com/office/drawing/2014/main" id="{D25026EE-B6CB-4CE6-8C0C-3E0C786CD6DA}"/>
                  </a:ext>
                </a:extLst>
              </p:cNvPr>
              <p:cNvSpPr>
                <a:spLocks/>
              </p:cNvSpPr>
              <p:nvPr/>
            </p:nvSpPr>
            <p:spPr bwMode="auto">
              <a:xfrm>
                <a:off x="9581933" y="3646903"/>
                <a:ext cx="80841" cy="10353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4" name="Freeform 33">
                <a:extLst>
                  <a:ext uri="{FF2B5EF4-FFF2-40B4-BE49-F238E27FC236}">
                    <a16:creationId xmlns:a16="http://schemas.microsoft.com/office/drawing/2014/main" id="{92307524-DF88-4B89-9D54-C834A4371DEC}"/>
                  </a:ext>
                </a:extLst>
              </p:cNvPr>
              <p:cNvSpPr>
                <a:spLocks/>
              </p:cNvSpPr>
              <p:nvPr/>
            </p:nvSpPr>
            <p:spPr bwMode="auto">
              <a:xfrm>
                <a:off x="9637245" y="3683778"/>
                <a:ext cx="82259" cy="104951"/>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5" name="Freeform 34">
                <a:extLst>
                  <a:ext uri="{FF2B5EF4-FFF2-40B4-BE49-F238E27FC236}">
                    <a16:creationId xmlns:a16="http://schemas.microsoft.com/office/drawing/2014/main" id="{330444E5-E86C-47BF-8F70-73D73AF20E87}"/>
                  </a:ext>
                </a:extLst>
              </p:cNvPr>
              <p:cNvSpPr>
                <a:spLocks/>
              </p:cNvSpPr>
              <p:nvPr/>
            </p:nvSpPr>
            <p:spPr bwMode="auto">
              <a:xfrm>
                <a:off x="9688303" y="3720652"/>
                <a:ext cx="86514" cy="10353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6" name="Freeform 35">
                <a:extLst>
                  <a:ext uri="{FF2B5EF4-FFF2-40B4-BE49-F238E27FC236}">
                    <a16:creationId xmlns:a16="http://schemas.microsoft.com/office/drawing/2014/main" id="{7A317E0E-8E34-48DB-B07E-7BD7A52518C8}"/>
                  </a:ext>
                </a:extLst>
              </p:cNvPr>
              <p:cNvSpPr>
                <a:spLocks/>
              </p:cNvSpPr>
              <p:nvPr/>
            </p:nvSpPr>
            <p:spPr bwMode="auto">
              <a:xfrm>
                <a:off x="9737942" y="3763200"/>
                <a:ext cx="90769" cy="100696"/>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7" name="Freeform 36">
                <a:extLst>
                  <a:ext uri="{FF2B5EF4-FFF2-40B4-BE49-F238E27FC236}">
                    <a16:creationId xmlns:a16="http://schemas.microsoft.com/office/drawing/2014/main" id="{E7D21812-F5FD-4146-8622-875FEBB3A0B4}"/>
                  </a:ext>
                </a:extLst>
              </p:cNvPr>
              <p:cNvSpPr>
                <a:spLocks/>
              </p:cNvSpPr>
              <p:nvPr/>
            </p:nvSpPr>
            <p:spPr bwMode="auto">
              <a:xfrm>
                <a:off x="9763470" y="3800075"/>
                <a:ext cx="123389" cy="129062"/>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8" name="Freeform 38">
                <a:extLst>
                  <a:ext uri="{FF2B5EF4-FFF2-40B4-BE49-F238E27FC236}">
                    <a16:creationId xmlns:a16="http://schemas.microsoft.com/office/drawing/2014/main" id="{E67F40F7-EF25-414B-95EE-0DFE28334CC8}"/>
                  </a:ext>
                </a:extLst>
              </p:cNvPr>
              <p:cNvSpPr>
                <a:spLocks/>
              </p:cNvSpPr>
              <p:nvPr/>
            </p:nvSpPr>
            <p:spPr bwMode="auto">
              <a:xfrm rot="16987329">
                <a:off x="8278948" y="3808528"/>
                <a:ext cx="696365" cy="972925"/>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grpSp>
      <p:grpSp>
        <p:nvGrpSpPr>
          <p:cNvPr id="49" name="Group 48">
            <a:extLst>
              <a:ext uri="{FF2B5EF4-FFF2-40B4-BE49-F238E27FC236}">
                <a16:creationId xmlns:a16="http://schemas.microsoft.com/office/drawing/2014/main" id="{EA485FFC-FE57-4AA0-9503-B638C41BA2CC}"/>
              </a:ext>
            </a:extLst>
          </p:cNvPr>
          <p:cNvGrpSpPr/>
          <p:nvPr/>
        </p:nvGrpSpPr>
        <p:grpSpPr>
          <a:xfrm>
            <a:off x="615561" y="1910167"/>
            <a:ext cx="2468880" cy="2468880"/>
            <a:chOff x="3529762" y="1910167"/>
            <a:chExt cx="2468880" cy="2468880"/>
          </a:xfrm>
        </p:grpSpPr>
        <p:sp>
          <p:nvSpPr>
            <p:cNvPr id="50" name="Oval 49">
              <a:extLst>
                <a:ext uri="{FF2B5EF4-FFF2-40B4-BE49-F238E27FC236}">
                  <a16:creationId xmlns:a16="http://schemas.microsoft.com/office/drawing/2014/main" id="{5CABEA55-A6E2-425B-8F8D-0BCCC20927C6}"/>
                </a:ext>
              </a:extLst>
            </p:cNvPr>
            <p:cNvSpPr>
              <a:spLocks noChangeAspect="1"/>
            </p:cNvSpPr>
            <p:nvPr/>
          </p:nvSpPr>
          <p:spPr bwMode="auto">
            <a:xfrm>
              <a:off x="3529762"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FF41E4C6-142C-4936-8DB0-5ECE6C42F891}"/>
                </a:ext>
              </a:extLst>
            </p:cNvPr>
            <p:cNvGrpSpPr/>
            <p:nvPr/>
          </p:nvGrpSpPr>
          <p:grpSpPr>
            <a:xfrm>
              <a:off x="4234426" y="2613466"/>
              <a:ext cx="1045029" cy="1143000"/>
              <a:chOff x="4234426" y="2613466"/>
              <a:chExt cx="1045029" cy="1143000"/>
            </a:xfrm>
          </p:grpSpPr>
          <p:sp>
            <p:nvSpPr>
              <p:cNvPr id="52" name="Rectangle 51">
                <a:extLst>
                  <a:ext uri="{FF2B5EF4-FFF2-40B4-BE49-F238E27FC236}">
                    <a16:creationId xmlns:a16="http://schemas.microsoft.com/office/drawing/2014/main" id="{E61EE450-84ED-4942-A444-CACDD5946ABD}"/>
                  </a:ext>
                </a:extLst>
              </p:cNvPr>
              <p:cNvSpPr/>
              <p:nvPr/>
            </p:nvSpPr>
            <p:spPr bwMode="auto">
              <a:xfrm>
                <a:off x="4234426" y="2613466"/>
                <a:ext cx="1045029" cy="1143000"/>
              </a:xfrm>
              <a:prstGeom prst="rect">
                <a:avLst/>
              </a:prstGeom>
              <a:solidFill>
                <a:schemeClr val="bg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84E6FBE7-9FAC-4442-963C-AD7568E04559}"/>
                  </a:ext>
                </a:extLst>
              </p:cNvPr>
              <p:cNvGrpSpPr/>
              <p:nvPr/>
            </p:nvGrpSpPr>
            <p:grpSpPr>
              <a:xfrm>
                <a:off x="4275263" y="2665050"/>
                <a:ext cx="955361" cy="1050607"/>
                <a:chOff x="4275263" y="2665050"/>
                <a:chExt cx="955361" cy="1062760"/>
              </a:xfrm>
            </p:grpSpPr>
            <p:sp>
              <p:nvSpPr>
                <p:cNvPr id="54" name="Freeform 87">
                  <a:extLst>
                    <a:ext uri="{FF2B5EF4-FFF2-40B4-BE49-F238E27FC236}">
                      <a16:creationId xmlns:a16="http://schemas.microsoft.com/office/drawing/2014/main" id="{F5893C6B-C4C1-4B51-8D01-1EA9F7F1CB06}"/>
                    </a:ext>
                  </a:extLst>
                </p:cNvPr>
                <p:cNvSpPr>
                  <a:spLocks noEditPoints="1"/>
                </p:cNvSpPr>
                <p:nvPr/>
              </p:nvSpPr>
              <p:spPr bwMode="auto">
                <a:xfrm>
                  <a:off x="4523410" y="2880360"/>
                  <a:ext cx="481581" cy="621240"/>
                </a:xfrm>
                <a:custGeom>
                  <a:avLst/>
                  <a:gdLst>
                    <a:gd name="T0" fmla="*/ 52 w 104"/>
                    <a:gd name="T1" fmla="*/ 0 h 135"/>
                    <a:gd name="T2" fmla="*/ 0 w 104"/>
                    <a:gd name="T3" fmla="*/ 20 h 135"/>
                    <a:gd name="T4" fmla="*/ 0 w 104"/>
                    <a:gd name="T5" fmla="*/ 114 h 135"/>
                    <a:gd name="T6" fmla="*/ 44 w 104"/>
                    <a:gd name="T7" fmla="*/ 135 h 135"/>
                    <a:gd name="T8" fmla="*/ 60 w 104"/>
                    <a:gd name="T9" fmla="*/ 135 h 135"/>
                    <a:gd name="T10" fmla="*/ 104 w 104"/>
                    <a:gd name="T11" fmla="*/ 116 h 135"/>
                    <a:gd name="T12" fmla="*/ 104 w 104"/>
                    <a:gd name="T13" fmla="*/ 20 h 135"/>
                    <a:gd name="T14" fmla="*/ 52 w 104"/>
                    <a:gd name="T15" fmla="*/ 0 h 135"/>
                    <a:gd name="T16" fmla="*/ 52 w 104"/>
                    <a:gd name="T17" fmla="*/ 7 h 135"/>
                    <a:gd name="T18" fmla="*/ 89 w 104"/>
                    <a:gd name="T19" fmla="*/ 18 h 135"/>
                    <a:gd name="T20" fmla="*/ 52 w 104"/>
                    <a:gd name="T21" fmla="*/ 29 h 135"/>
                    <a:gd name="T22" fmla="*/ 15 w 104"/>
                    <a:gd name="T23" fmla="*/ 18 h 135"/>
                    <a:gd name="T24" fmla="*/ 52 w 104"/>
                    <a:gd name="T25"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35">
                      <a:moveTo>
                        <a:pt x="52" y="0"/>
                      </a:moveTo>
                      <a:cubicBezTo>
                        <a:pt x="24" y="0"/>
                        <a:pt x="0" y="9"/>
                        <a:pt x="0" y="20"/>
                      </a:cubicBezTo>
                      <a:cubicBezTo>
                        <a:pt x="0" y="114"/>
                        <a:pt x="0" y="114"/>
                        <a:pt x="0" y="114"/>
                      </a:cubicBezTo>
                      <a:cubicBezTo>
                        <a:pt x="0" y="123"/>
                        <a:pt x="19" y="134"/>
                        <a:pt x="44" y="135"/>
                      </a:cubicBezTo>
                      <a:cubicBezTo>
                        <a:pt x="60" y="135"/>
                        <a:pt x="60" y="135"/>
                        <a:pt x="60" y="135"/>
                      </a:cubicBezTo>
                      <a:cubicBezTo>
                        <a:pt x="85" y="134"/>
                        <a:pt x="104" y="125"/>
                        <a:pt x="104" y="116"/>
                      </a:cubicBezTo>
                      <a:cubicBezTo>
                        <a:pt x="104" y="20"/>
                        <a:pt x="104" y="20"/>
                        <a:pt x="104" y="20"/>
                      </a:cubicBezTo>
                      <a:cubicBezTo>
                        <a:pt x="104" y="10"/>
                        <a:pt x="81" y="0"/>
                        <a:pt x="52" y="0"/>
                      </a:cubicBezTo>
                      <a:close/>
                      <a:moveTo>
                        <a:pt x="52" y="7"/>
                      </a:moveTo>
                      <a:cubicBezTo>
                        <a:pt x="72" y="7"/>
                        <a:pt x="89" y="12"/>
                        <a:pt x="89" y="18"/>
                      </a:cubicBezTo>
                      <a:cubicBezTo>
                        <a:pt x="89" y="24"/>
                        <a:pt x="72" y="29"/>
                        <a:pt x="52" y="29"/>
                      </a:cubicBezTo>
                      <a:cubicBezTo>
                        <a:pt x="32" y="29"/>
                        <a:pt x="15" y="24"/>
                        <a:pt x="15" y="18"/>
                      </a:cubicBezTo>
                      <a:cubicBezTo>
                        <a:pt x="15" y="12"/>
                        <a:pt x="32" y="7"/>
                        <a:pt x="52" y="7"/>
                      </a:cubicBezTo>
                      <a:close/>
                    </a:path>
                  </a:pathLst>
                </a:custGeom>
                <a:solidFill>
                  <a:schemeClr val="bg1">
                    <a:lumMod val="20000"/>
                    <a:lumOff val="80000"/>
                  </a:schemeClr>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sz="1483" dirty="0"/>
                </a:p>
              </p:txBody>
            </p:sp>
            <p:sp>
              <p:nvSpPr>
                <p:cNvPr id="55" name="Right Arrow 420">
                  <a:extLst>
                    <a:ext uri="{FF2B5EF4-FFF2-40B4-BE49-F238E27FC236}">
                      <a16:creationId xmlns:a16="http://schemas.microsoft.com/office/drawing/2014/main" id="{8823589F-B088-4195-90C9-F2DF487AE961}"/>
                    </a:ext>
                  </a:extLst>
                </p:cNvPr>
                <p:cNvSpPr/>
                <p:nvPr/>
              </p:nvSpPr>
              <p:spPr bwMode="auto">
                <a:xfrm>
                  <a:off x="5047986" y="306270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ight Arrow 421">
                  <a:extLst>
                    <a:ext uri="{FF2B5EF4-FFF2-40B4-BE49-F238E27FC236}">
                      <a16:creationId xmlns:a16="http://schemas.microsoft.com/office/drawing/2014/main" id="{02F77A09-7786-4D55-BDAB-F540E552A4FE}"/>
                    </a:ext>
                  </a:extLst>
                </p:cNvPr>
                <p:cNvSpPr/>
                <p:nvPr/>
              </p:nvSpPr>
              <p:spPr bwMode="auto">
                <a:xfrm rot="5400000">
                  <a:off x="4672881" y="350821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ight Arrow 422">
                  <a:extLst>
                    <a:ext uri="{FF2B5EF4-FFF2-40B4-BE49-F238E27FC236}">
                      <a16:creationId xmlns:a16="http://schemas.microsoft.com/office/drawing/2014/main" id="{92029E85-21AA-4C99-B645-1E451A62A5DC}"/>
                    </a:ext>
                  </a:extLst>
                </p:cNvPr>
                <p:cNvSpPr/>
                <p:nvPr/>
              </p:nvSpPr>
              <p:spPr bwMode="auto">
                <a:xfrm rot="10800000">
                  <a:off x="4275263" y="3062708"/>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ight Arrow 423">
                  <a:extLst>
                    <a:ext uri="{FF2B5EF4-FFF2-40B4-BE49-F238E27FC236}">
                      <a16:creationId xmlns:a16="http://schemas.microsoft.com/office/drawing/2014/main" id="{E4266993-DF62-4D9A-96F4-55FD92BF3709}"/>
                    </a:ext>
                  </a:extLst>
                </p:cNvPr>
                <p:cNvSpPr/>
                <p:nvPr/>
              </p:nvSpPr>
              <p:spPr bwMode="auto">
                <a:xfrm rot="16200000">
                  <a:off x="4672881" y="2628097"/>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59" name="Group 58">
            <a:extLst>
              <a:ext uri="{FF2B5EF4-FFF2-40B4-BE49-F238E27FC236}">
                <a16:creationId xmlns:a16="http://schemas.microsoft.com/office/drawing/2014/main" id="{6F4F2AD7-747A-485F-9209-7408DDE0F22B}"/>
              </a:ext>
            </a:extLst>
          </p:cNvPr>
          <p:cNvGrpSpPr/>
          <p:nvPr/>
        </p:nvGrpSpPr>
        <p:grpSpPr>
          <a:xfrm>
            <a:off x="9136655" y="1910167"/>
            <a:ext cx="2468880" cy="2468880"/>
            <a:chOff x="9187820" y="1913903"/>
            <a:chExt cx="2468880" cy="2468880"/>
          </a:xfrm>
        </p:grpSpPr>
        <p:grpSp>
          <p:nvGrpSpPr>
            <p:cNvPr id="60" name="Group 59">
              <a:extLst>
                <a:ext uri="{FF2B5EF4-FFF2-40B4-BE49-F238E27FC236}">
                  <a16:creationId xmlns:a16="http://schemas.microsoft.com/office/drawing/2014/main" id="{536876C4-5255-424C-8648-1D06893DE782}"/>
                </a:ext>
              </a:extLst>
            </p:cNvPr>
            <p:cNvGrpSpPr/>
            <p:nvPr/>
          </p:nvGrpSpPr>
          <p:grpSpPr>
            <a:xfrm>
              <a:off x="9187820" y="1913903"/>
              <a:ext cx="2468880" cy="2468880"/>
              <a:chOff x="9193841" y="1891403"/>
              <a:chExt cx="2468880" cy="2468880"/>
            </a:xfrm>
          </p:grpSpPr>
          <p:sp>
            <p:nvSpPr>
              <p:cNvPr id="62" name="Freeform 427">
                <a:extLst>
                  <a:ext uri="{FF2B5EF4-FFF2-40B4-BE49-F238E27FC236}">
                    <a16:creationId xmlns:a16="http://schemas.microsoft.com/office/drawing/2014/main" id="{55DE74D7-0AB4-40EB-8B72-DD054719C44C}"/>
                  </a:ext>
                </a:extLst>
              </p:cNvPr>
              <p:cNvSpPr>
                <a:spLocks/>
              </p:cNvSpPr>
              <p:nvPr/>
            </p:nvSpPr>
            <p:spPr bwMode="auto">
              <a:xfrm>
                <a:off x="10241450" y="3404985"/>
                <a:ext cx="436236" cy="574251"/>
              </a:xfrm>
              <a:custGeom>
                <a:avLst/>
                <a:gdLst>
                  <a:gd name="connsiteX0" fmla="*/ 97586 w 427721"/>
                  <a:gd name="connsiteY0" fmla="*/ 425633 h 563042"/>
                  <a:gd name="connsiteX1" fmla="*/ 330135 w 427721"/>
                  <a:gd name="connsiteY1" fmla="*/ 425633 h 563042"/>
                  <a:gd name="connsiteX2" fmla="*/ 340202 w 427721"/>
                  <a:gd name="connsiteY2" fmla="*/ 435788 h 563042"/>
                  <a:gd name="connsiteX3" fmla="*/ 330135 w 427721"/>
                  <a:gd name="connsiteY3" fmla="*/ 445943 h 563042"/>
                  <a:gd name="connsiteX4" fmla="*/ 97586 w 427721"/>
                  <a:gd name="connsiteY4" fmla="*/ 445943 h 563042"/>
                  <a:gd name="connsiteX5" fmla="*/ 87519 w 427721"/>
                  <a:gd name="connsiteY5" fmla="*/ 435788 h 563042"/>
                  <a:gd name="connsiteX6" fmla="*/ 97586 w 427721"/>
                  <a:gd name="connsiteY6" fmla="*/ 425633 h 563042"/>
                  <a:gd name="connsiteX7" fmla="*/ 97586 w 427721"/>
                  <a:gd name="connsiteY7" fmla="*/ 377365 h 563042"/>
                  <a:gd name="connsiteX8" fmla="*/ 330135 w 427721"/>
                  <a:gd name="connsiteY8" fmla="*/ 377365 h 563042"/>
                  <a:gd name="connsiteX9" fmla="*/ 340202 w 427721"/>
                  <a:gd name="connsiteY9" fmla="*/ 387388 h 563042"/>
                  <a:gd name="connsiteX10" fmla="*/ 330135 w 427721"/>
                  <a:gd name="connsiteY10" fmla="*/ 397411 h 563042"/>
                  <a:gd name="connsiteX11" fmla="*/ 97586 w 427721"/>
                  <a:gd name="connsiteY11" fmla="*/ 397411 h 563042"/>
                  <a:gd name="connsiteX12" fmla="*/ 87519 w 427721"/>
                  <a:gd name="connsiteY12" fmla="*/ 387388 h 563042"/>
                  <a:gd name="connsiteX13" fmla="*/ 97586 w 427721"/>
                  <a:gd name="connsiteY13" fmla="*/ 377365 h 563042"/>
                  <a:gd name="connsiteX14" fmla="*/ 97586 w 427721"/>
                  <a:gd name="connsiteY14" fmla="*/ 332790 h 563042"/>
                  <a:gd name="connsiteX15" fmla="*/ 330135 w 427721"/>
                  <a:gd name="connsiteY15" fmla="*/ 332790 h 563042"/>
                  <a:gd name="connsiteX16" fmla="*/ 340202 w 427721"/>
                  <a:gd name="connsiteY16" fmla="*/ 342945 h 563042"/>
                  <a:gd name="connsiteX17" fmla="*/ 330135 w 427721"/>
                  <a:gd name="connsiteY17" fmla="*/ 353100 h 563042"/>
                  <a:gd name="connsiteX18" fmla="*/ 97586 w 427721"/>
                  <a:gd name="connsiteY18" fmla="*/ 353100 h 563042"/>
                  <a:gd name="connsiteX19" fmla="*/ 87519 w 427721"/>
                  <a:gd name="connsiteY19" fmla="*/ 342945 h 563042"/>
                  <a:gd name="connsiteX20" fmla="*/ 97586 w 427721"/>
                  <a:gd name="connsiteY20" fmla="*/ 332790 h 563042"/>
                  <a:gd name="connsiteX21" fmla="*/ 97586 w 427721"/>
                  <a:gd name="connsiteY21" fmla="*/ 284258 h 563042"/>
                  <a:gd name="connsiteX22" fmla="*/ 330135 w 427721"/>
                  <a:gd name="connsiteY22" fmla="*/ 284258 h 563042"/>
                  <a:gd name="connsiteX23" fmla="*/ 340202 w 427721"/>
                  <a:gd name="connsiteY23" fmla="*/ 294413 h 563042"/>
                  <a:gd name="connsiteX24" fmla="*/ 330135 w 427721"/>
                  <a:gd name="connsiteY24" fmla="*/ 304568 h 563042"/>
                  <a:gd name="connsiteX25" fmla="*/ 97586 w 427721"/>
                  <a:gd name="connsiteY25" fmla="*/ 304568 h 563042"/>
                  <a:gd name="connsiteX26" fmla="*/ 87519 w 427721"/>
                  <a:gd name="connsiteY26" fmla="*/ 294413 h 563042"/>
                  <a:gd name="connsiteX27" fmla="*/ 97586 w 427721"/>
                  <a:gd name="connsiteY27" fmla="*/ 284258 h 563042"/>
                  <a:gd name="connsiteX28" fmla="*/ 97586 w 427721"/>
                  <a:gd name="connsiteY28" fmla="*/ 239946 h 563042"/>
                  <a:gd name="connsiteX29" fmla="*/ 330135 w 427721"/>
                  <a:gd name="connsiteY29" fmla="*/ 239946 h 563042"/>
                  <a:gd name="connsiteX30" fmla="*/ 340202 w 427721"/>
                  <a:gd name="connsiteY30" fmla="*/ 249969 h 563042"/>
                  <a:gd name="connsiteX31" fmla="*/ 330135 w 427721"/>
                  <a:gd name="connsiteY31" fmla="*/ 259992 h 563042"/>
                  <a:gd name="connsiteX32" fmla="*/ 97586 w 427721"/>
                  <a:gd name="connsiteY32" fmla="*/ 259992 h 563042"/>
                  <a:gd name="connsiteX33" fmla="*/ 87519 w 427721"/>
                  <a:gd name="connsiteY33" fmla="*/ 249969 h 563042"/>
                  <a:gd name="connsiteX34" fmla="*/ 97586 w 427721"/>
                  <a:gd name="connsiteY34" fmla="*/ 239946 h 563042"/>
                  <a:gd name="connsiteX35" fmla="*/ 258923 w 427721"/>
                  <a:gd name="connsiteY35" fmla="*/ 20431 h 563042"/>
                  <a:gd name="connsiteX36" fmla="*/ 257906 w 427721"/>
                  <a:gd name="connsiteY36" fmla="*/ 21447 h 563042"/>
                  <a:gd name="connsiteX37" fmla="*/ 257906 w 427721"/>
                  <a:gd name="connsiteY37" fmla="*/ 168799 h 563042"/>
                  <a:gd name="connsiteX38" fmla="*/ 258923 w 427721"/>
                  <a:gd name="connsiteY38" fmla="*/ 169815 h 563042"/>
                  <a:gd name="connsiteX39" fmla="*/ 406274 w 427721"/>
                  <a:gd name="connsiteY39" fmla="*/ 169815 h 563042"/>
                  <a:gd name="connsiteX40" fmla="*/ 407290 w 427721"/>
                  <a:gd name="connsiteY40" fmla="*/ 168799 h 563042"/>
                  <a:gd name="connsiteX41" fmla="*/ 406782 w 427721"/>
                  <a:gd name="connsiteY41" fmla="*/ 167782 h 563042"/>
                  <a:gd name="connsiteX42" fmla="*/ 406274 w 427721"/>
                  <a:gd name="connsiteY42" fmla="*/ 167274 h 563042"/>
                  <a:gd name="connsiteX43" fmla="*/ 405766 w 427721"/>
                  <a:gd name="connsiteY43" fmla="*/ 166766 h 563042"/>
                  <a:gd name="connsiteX44" fmla="*/ 259939 w 427721"/>
                  <a:gd name="connsiteY44" fmla="*/ 20939 h 563042"/>
                  <a:gd name="connsiteX45" fmla="*/ 258923 w 427721"/>
                  <a:gd name="connsiteY45" fmla="*/ 20431 h 563042"/>
                  <a:gd name="connsiteX46" fmla="*/ 33058 w 427721"/>
                  <a:gd name="connsiteY46" fmla="*/ 20326 h 563042"/>
                  <a:gd name="connsiteX47" fmla="*/ 20343 w 427721"/>
                  <a:gd name="connsiteY47" fmla="*/ 33030 h 563042"/>
                  <a:gd name="connsiteX48" fmla="*/ 20343 w 427721"/>
                  <a:gd name="connsiteY48" fmla="*/ 530012 h 563042"/>
                  <a:gd name="connsiteX49" fmla="*/ 33058 w 427721"/>
                  <a:gd name="connsiteY49" fmla="*/ 542716 h 563042"/>
                  <a:gd name="connsiteX50" fmla="*/ 394663 w 427721"/>
                  <a:gd name="connsiteY50" fmla="*/ 542716 h 563042"/>
                  <a:gd name="connsiteX51" fmla="*/ 407378 w 427721"/>
                  <a:gd name="connsiteY51" fmla="*/ 530012 h 563042"/>
                  <a:gd name="connsiteX52" fmla="*/ 407378 w 427721"/>
                  <a:gd name="connsiteY52" fmla="*/ 198965 h 563042"/>
                  <a:gd name="connsiteX53" fmla="*/ 407378 w 427721"/>
                  <a:gd name="connsiteY53" fmla="*/ 189772 h 563042"/>
                  <a:gd name="connsiteX54" fmla="*/ 406357 w 427721"/>
                  <a:gd name="connsiteY54" fmla="*/ 189980 h 563042"/>
                  <a:gd name="connsiteX55" fmla="*/ 258840 w 427721"/>
                  <a:gd name="connsiteY55" fmla="*/ 189980 h 563042"/>
                  <a:gd name="connsiteX56" fmla="*/ 237476 w 427721"/>
                  <a:gd name="connsiteY56" fmla="*/ 168638 h 563042"/>
                  <a:gd name="connsiteX57" fmla="*/ 237476 w 427721"/>
                  <a:gd name="connsiteY57" fmla="*/ 21275 h 563042"/>
                  <a:gd name="connsiteX58" fmla="*/ 237616 w 427721"/>
                  <a:gd name="connsiteY58" fmla="*/ 20326 h 563042"/>
                  <a:gd name="connsiteX59" fmla="*/ 219122 w 427721"/>
                  <a:gd name="connsiteY59" fmla="*/ 20326 h 563042"/>
                  <a:gd name="connsiteX60" fmla="*/ 33058 w 427721"/>
                  <a:gd name="connsiteY60" fmla="*/ 20326 h 563042"/>
                  <a:gd name="connsiteX61" fmla="*/ 33058 w 427721"/>
                  <a:gd name="connsiteY61" fmla="*/ 0 h 563042"/>
                  <a:gd name="connsiteX62" fmla="*/ 258871 w 427721"/>
                  <a:gd name="connsiteY62" fmla="*/ 0 h 563042"/>
                  <a:gd name="connsiteX63" fmla="*/ 258871 w 427721"/>
                  <a:gd name="connsiteY63" fmla="*/ 253 h 563042"/>
                  <a:gd name="connsiteX64" fmla="*/ 266160 w 427721"/>
                  <a:gd name="connsiteY64" fmla="*/ 1100 h 563042"/>
                  <a:gd name="connsiteX65" fmla="*/ 274100 w 427721"/>
                  <a:gd name="connsiteY65" fmla="*/ 6030 h 563042"/>
                  <a:gd name="connsiteX66" fmla="*/ 419582 w 427721"/>
                  <a:gd name="connsiteY66" fmla="*/ 151361 h 563042"/>
                  <a:gd name="connsiteX67" fmla="*/ 427721 w 427721"/>
                  <a:gd name="connsiteY67" fmla="*/ 168638 h 563042"/>
                  <a:gd name="connsiteX68" fmla="*/ 427707 w 427721"/>
                  <a:gd name="connsiteY68" fmla="*/ 168709 h 563042"/>
                  <a:gd name="connsiteX69" fmla="*/ 427721 w 427721"/>
                  <a:gd name="connsiteY69" fmla="*/ 168709 h 563042"/>
                  <a:gd name="connsiteX70" fmla="*/ 427721 w 427721"/>
                  <a:gd name="connsiteY70" fmla="*/ 530012 h 563042"/>
                  <a:gd name="connsiteX71" fmla="*/ 394663 w 427721"/>
                  <a:gd name="connsiteY71" fmla="*/ 563042 h 563042"/>
                  <a:gd name="connsiteX72" fmla="*/ 33058 w 427721"/>
                  <a:gd name="connsiteY72" fmla="*/ 563042 h 563042"/>
                  <a:gd name="connsiteX73" fmla="*/ 0 w 427721"/>
                  <a:gd name="connsiteY73" fmla="*/ 530012 h 563042"/>
                  <a:gd name="connsiteX74" fmla="*/ 0 w 427721"/>
                  <a:gd name="connsiteY74" fmla="*/ 33030 h 563042"/>
                  <a:gd name="connsiteX75" fmla="*/ 33058 w 427721"/>
                  <a:gd name="connsiteY75" fmla="*/ 0 h 56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27721" h="563042">
                    <a:moveTo>
                      <a:pt x="97586" y="425633"/>
                    </a:moveTo>
                    <a:cubicBezTo>
                      <a:pt x="330135" y="425633"/>
                      <a:pt x="330135" y="425633"/>
                      <a:pt x="330135" y="425633"/>
                    </a:cubicBezTo>
                    <a:cubicBezTo>
                      <a:pt x="335672" y="425633"/>
                      <a:pt x="340202" y="430203"/>
                      <a:pt x="340202" y="435788"/>
                    </a:cubicBezTo>
                    <a:cubicBezTo>
                      <a:pt x="340202" y="441373"/>
                      <a:pt x="335672" y="445943"/>
                      <a:pt x="330135" y="445943"/>
                    </a:cubicBezTo>
                    <a:cubicBezTo>
                      <a:pt x="97586" y="445943"/>
                      <a:pt x="97586" y="445943"/>
                      <a:pt x="97586" y="445943"/>
                    </a:cubicBezTo>
                    <a:cubicBezTo>
                      <a:pt x="92049" y="445943"/>
                      <a:pt x="87519" y="441373"/>
                      <a:pt x="87519" y="435788"/>
                    </a:cubicBezTo>
                    <a:cubicBezTo>
                      <a:pt x="87519" y="430203"/>
                      <a:pt x="92049" y="425633"/>
                      <a:pt x="97586" y="425633"/>
                    </a:cubicBezTo>
                    <a:close/>
                    <a:moveTo>
                      <a:pt x="97586" y="377365"/>
                    </a:moveTo>
                    <a:cubicBezTo>
                      <a:pt x="330135" y="377365"/>
                      <a:pt x="330135" y="377365"/>
                      <a:pt x="330135" y="377365"/>
                    </a:cubicBezTo>
                    <a:cubicBezTo>
                      <a:pt x="335672" y="377365"/>
                      <a:pt x="340202" y="381875"/>
                      <a:pt x="340202" y="387388"/>
                    </a:cubicBezTo>
                    <a:cubicBezTo>
                      <a:pt x="340202" y="392901"/>
                      <a:pt x="335672" y="397411"/>
                      <a:pt x="330135" y="397411"/>
                    </a:cubicBezTo>
                    <a:cubicBezTo>
                      <a:pt x="97586" y="397411"/>
                      <a:pt x="97586" y="397411"/>
                      <a:pt x="97586" y="397411"/>
                    </a:cubicBezTo>
                    <a:cubicBezTo>
                      <a:pt x="92049" y="397411"/>
                      <a:pt x="87519" y="392901"/>
                      <a:pt x="87519" y="387388"/>
                    </a:cubicBezTo>
                    <a:cubicBezTo>
                      <a:pt x="87519" y="381875"/>
                      <a:pt x="92049" y="377365"/>
                      <a:pt x="97586" y="377365"/>
                    </a:cubicBezTo>
                    <a:close/>
                    <a:moveTo>
                      <a:pt x="97586" y="332790"/>
                    </a:moveTo>
                    <a:cubicBezTo>
                      <a:pt x="330135" y="332790"/>
                      <a:pt x="330135" y="332790"/>
                      <a:pt x="330135" y="332790"/>
                    </a:cubicBezTo>
                    <a:cubicBezTo>
                      <a:pt x="335672" y="332790"/>
                      <a:pt x="340202" y="337360"/>
                      <a:pt x="340202" y="342945"/>
                    </a:cubicBezTo>
                    <a:cubicBezTo>
                      <a:pt x="340202" y="348530"/>
                      <a:pt x="335672" y="353100"/>
                      <a:pt x="330135" y="353100"/>
                    </a:cubicBezTo>
                    <a:cubicBezTo>
                      <a:pt x="97586" y="353100"/>
                      <a:pt x="97586" y="353100"/>
                      <a:pt x="97586" y="353100"/>
                    </a:cubicBezTo>
                    <a:cubicBezTo>
                      <a:pt x="92049" y="353100"/>
                      <a:pt x="87519" y="348530"/>
                      <a:pt x="87519" y="342945"/>
                    </a:cubicBezTo>
                    <a:cubicBezTo>
                      <a:pt x="87519" y="337360"/>
                      <a:pt x="92049" y="332790"/>
                      <a:pt x="97586" y="332790"/>
                    </a:cubicBezTo>
                    <a:close/>
                    <a:moveTo>
                      <a:pt x="97586" y="284258"/>
                    </a:moveTo>
                    <a:cubicBezTo>
                      <a:pt x="330135" y="284258"/>
                      <a:pt x="330135" y="284258"/>
                      <a:pt x="330135" y="284258"/>
                    </a:cubicBezTo>
                    <a:cubicBezTo>
                      <a:pt x="335672" y="284258"/>
                      <a:pt x="340202" y="288828"/>
                      <a:pt x="340202" y="294413"/>
                    </a:cubicBezTo>
                    <a:cubicBezTo>
                      <a:pt x="340202" y="299998"/>
                      <a:pt x="335672" y="304568"/>
                      <a:pt x="330135" y="304568"/>
                    </a:cubicBezTo>
                    <a:cubicBezTo>
                      <a:pt x="97586" y="304568"/>
                      <a:pt x="97586" y="304568"/>
                      <a:pt x="97586" y="304568"/>
                    </a:cubicBezTo>
                    <a:cubicBezTo>
                      <a:pt x="92049" y="304568"/>
                      <a:pt x="87519" y="299998"/>
                      <a:pt x="87519" y="294413"/>
                    </a:cubicBezTo>
                    <a:cubicBezTo>
                      <a:pt x="87519" y="288828"/>
                      <a:pt x="92049" y="284258"/>
                      <a:pt x="97586" y="284258"/>
                    </a:cubicBezTo>
                    <a:close/>
                    <a:moveTo>
                      <a:pt x="97586" y="239946"/>
                    </a:moveTo>
                    <a:cubicBezTo>
                      <a:pt x="330135" y="239946"/>
                      <a:pt x="330135" y="239946"/>
                      <a:pt x="330135" y="239946"/>
                    </a:cubicBezTo>
                    <a:cubicBezTo>
                      <a:pt x="335672" y="239946"/>
                      <a:pt x="340202" y="244456"/>
                      <a:pt x="340202" y="249969"/>
                    </a:cubicBezTo>
                    <a:cubicBezTo>
                      <a:pt x="340202" y="255983"/>
                      <a:pt x="335672" y="259992"/>
                      <a:pt x="330135" y="259992"/>
                    </a:cubicBezTo>
                    <a:cubicBezTo>
                      <a:pt x="97586" y="259992"/>
                      <a:pt x="97586" y="259992"/>
                      <a:pt x="97586" y="259992"/>
                    </a:cubicBezTo>
                    <a:cubicBezTo>
                      <a:pt x="92049" y="259992"/>
                      <a:pt x="87519" y="255983"/>
                      <a:pt x="87519" y="249969"/>
                    </a:cubicBezTo>
                    <a:cubicBezTo>
                      <a:pt x="87519" y="244456"/>
                      <a:pt x="92049" y="239946"/>
                      <a:pt x="97586" y="239946"/>
                    </a:cubicBezTo>
                    <a:close/>
                    <a:moveTo>
                      <a:pt x="258923" y="20431"/>
                    </a:moveTo>
                    <a:cubicBezTo>
                      <a:pt x="258414" y="20939"/>
                      <a:pt x="257906" y="20939"/>
                      <a:pt x="257906" y="21447"/>
                    </a:cubicBezTo>
                    <a:cubicBezTo>
                      <a:pt x="257906" y="168799"/>
                      <a:pt x="257906" y="168799"/>
                      <a:pt x="257906" y="168799"/>
                    </a:cubicBezTo>
                    <a:cubicBezTo>
                      <a:pt x="257906" y="169307"/>
                      <a:pt x="258414" y="169815"/>
                      <a:pt x="258923" y="169815"/>
                    </a:cubicBezTo>
                    <a:cubicBezTo>
                      <a:pt x="406274" y="169815"/>
                      <a:pt x="406274" y="169815"/>
                      <a:pt x="406274" y="169815"/>
                    </a:cubicBezTo>
                    <a:cubicBezTo>
                      <a:pt x="406782" y="169815"/>
                      <a:pt x="407290" y="169307"/>
                      <a:pt x="407290" y="168799"/>
                    </a:cubicBezTo>
                    <a:cubicBezTo>
                      <a:pt x="407290" y="168291"/>
                      <a:pt x="407290" y="167782"/>
                      <a:pt x="406782" y="167782"/>
                    </a:cubicBezTo>
                    <a:cubicBezTo>
                      <a:pt x="406274" y="167274"/>
                      <a:pt x="406274" y="167274"/>
                      <a:pt x="406274" y="167274"/>
                    </a:cubicBezTo>
                    <a:cubicBezTo>
                      <a:pt x="405766" y="166766"/>
                      <a:pt x="405766" y="166766"/>
                      <a:pt x="405766" y="166766"/>
                    </a:cubicBezTo>
                    <a:cubicBezTo>
                      <a:pt x="259939" y="20939"/>
                      <a:pt x="259939" y="20939"/>
                      <a:pt x="259939" y="20939"/>
                    </a:cubicBezTo>
                    <a:cubicBezTo>
                      <a:pt x="259939" y="20431"/>
                      <a:pt x="259431" y="20431"/>
                      <a:pt x="258923" y="20431"/>
                    </a:cubicBezTo>
                    <a:close/>
                    <a:moveTo>
                      <a:pt x="33058" y="20326"/>
                    </a:moveTo>
                    <a:cubicBezTo>
                      <a:pt x="25938" y="20326"/>
                      <a:pt x="20343" y="25916"/>
                      <a:pt x="20343" y="33030"/>
                    </a:cubicBezTo>
                    <a:cubicBezTo>
                      <a:pt x="20343" y="530012"/>
                      <a:pt x="20343" y="530012"/>
                      <a:pt x="20343" y="530012"/>
                    </a:cubicBezTo>
                    <a:cubicBezTo>
                      <a:pt x="20343" y="537126"/>
                      <a:pt x="25938" y="542716"/>
                      <a:pt x="33058" y="542716"/>
                    </a:cubicBezTo>
                    <a:cubicBezTo>
                      <a:pt x="394663" y="542716"/>
                      <a:pt x="394663" y="542716"/>
                      <a:pt x="394663" y="542716"/>
                    </a:cubicBezTo>
                    <a:cubicBezTo>
                      <a:pt x="401783" y="542716"/>
                      <a:pt x="407378" y="537126"/>
                      <a:pt x="407378" y="530012"/>
                    </a:cubicBezTo>
                    <a:cubicBezTo>
                      <a:pt x="407378" y="326779"/>
                      <a:pt x="407378" y="237865"/>
                      <a:pt x="407378" y="198965"/>
                    </a:cubicBezTo>
                    <a:lnTo>
                      <a:pt x="407378" y="189772"/>
                    </a:lnTo>
                    <a:lnTo>
                      <a:pt x="406357" y="189980"/>
                    </a:lnTo>
                    <a:cubicBezTo>
                      <a:pt x="258840" y="189980"/>
                      <a:pt x="258840" y="189980"/>
                      <a:pt x="258840" y="189980"/>
                    </a:cubicBezTo>
                    <a:cubicBezTo>
                      <a:pt x="247141" y="189980"/>
                      <a:pt x="237476" y="180325"/>
                      <a:pt x="237476" y="168638"/>
                    </a:cubicBezTo>
                    <a:cubicBezTo>
                      <a:pt x="237476" y="21275"/>
                      <a:pt x="237476" y="21275"/>
                      <a:pt x="237476" y="21275"/>
                    </a:cubicBezTo>
                    <a:lnTo>
                      <a:pt x="237616" y="20326"/>
                    </a:lnTo>
                    <a:lnTo>
                      <a:pt x="219122" y="20326"/>
                    </a:lnTo>
                    <a:cubicBezTo>
                      <a:pt x="33058" y="20326"/>
                      <a:pt x="33058" y="20326"/>
                      <a:pt x="33058" y="20326"/>
                    </a:cubicBezTo>
                    <a:close/>
                    <a:moveTo>
                      <a:pt x="33058" y="0"/>
                    </a:moveTo>
                    <a:cubicBezTo>
                      <a:pt x="258871" y="0"/>
                      <a:pt x="258871" y="0"/>
                      <a:pt x="258871" y="0"/>
                    </a:cubicBezTo>
                    <a:lnTo>
                      <a:pt x="258871" y="253"/>
                    </a:lnTo>
                    <a:lnTo>
                      <a:pt x="266160" y="1100"/>
                    </a:lnTo>
                    <a:cubicBezTo>
                      <a:pt x="269093" y="2100"/>
                      <a:pt x="271811" y="3744"/>
                      <a:pt x="274100" y="6030"/>
                    </a:cubicBezTo>
                    <a:cubicBezTo>
                      <a:pt x="419582" y="151361"/>
                      <a:pt x="419582" y="151361"/>
                      <a:pt x="419582" y="151361"/>
                    </a:cubicBezTo>
                    <a:cubicBezTo>
                      <a:pt x="424669" y="155426"/>
                      <a:pt x="427721" y="162032"/>
                      <a:pt x="427721" y="168638"/>
                    </a:cubicBezTo>
                    <a:lnTo>
                      <a:pt x="427707" y="168709"/>
                    </a:lnTo>
                    <a:lnTo>
                      <a:pt x="427721" y="168709"/>
                    </a:lnTo>
                    <a:cubicBezTo>
                      <a:pt x="427721" y="530012"/>
                      <a:pt x="427721" y="530012"/>
                      <a:pt x="427721" y="530012"/>
                    </a:cubicBezTo>
                    <a:cubicBezTo>
                      <a:pt x="427721" y="548305"/>
                      <a:pt x="412972" y="563042"/>
                      <a:pt x="394663" y="563042"/>
                    </a:cubicBezTo>
                    <a:cubicBezTo>
                      <a:pt x="33058" y="563042"/>
                      <a:pt x="33058" y="563042"/>
                      <a:pt x="33058" y="563042"/>
                    </a:cubicBezTo>
                    <a:cubicBezTo>
                      <a:pt x="14749" y="563042"/>
                      <a:pt x="0" y="548305"/>
                      <a:pt x="0" y="530012"/>
                    </a:cubicBezTo>
                    <a:cubicBezTo>
                      <a:pt x="0" y="33030"/>
                      <a:pt x="0" y="33030"/>
                      <a:pt x="0" y="33030"/>
                    </a:cubicBezTo>
                    <a:cubicBezTo>
                      <a:pt x="0" y="14737"/>
                      <a:pt x="14749" y="0"/>
                      <a:pt x="33058" y="0"/>
                    </a:cubicBezTo>
                    <a:close/>
                  </a:path>
                </a:pathLst>
              </a:custGeom>
              <a:solidFill>
                <a:schemeClr val="accent2"/>
              </a:solidFill>
              <a:ln w="0">
                <a:solidFill>
                  <a:schemeClr val="accent2"/>
                </a:solidFill>
              </a:ln>
              <a:extLst/>
            </p:spPr>
            <p:txBody>
              <a:bodyPr vert="horz" wrap="square" lIns="93260" tIns="46630" rIns="93260" bIns="46630" numCol="1" anchor="t" anchorCtr="0" compatLnSpc="1">
                <a:prstTxWarp prst="textNoShape">
                  <a:avLst/>
                </a:prstTxWarp>
                <a:noAutofit/>
              </a:bodyPr>
              <a:lstStyle/>
              <a:p>
                <a:endParaRPr lang="en-US" sz="1836" dirty="0"/>
              </a:p>
            </p:txBody>
          </p:sp>
          <p:sp>
            <p:nvSpPr>
              <p:cNvPr id="63" name="Oval 62">
                <a:extLst>
                  <a:ext uri="{FF2B5EF4-FFF2-40B4-BE49-F238E27FC236}">
                    <a16:creationId xmlns:a16="http://schemas.microsoft.com/office/drawing/2014/main" id="{3DDBEDF1-87E1-4003-B098-0E25DEC3456C}"/>
                  </a:ext>
                </a:extLst>
              </p:cNvPr>
              <p:cNvSpPr>
                <a:spLocks noChangeAspect="1"/>
              </p:cNvSpPr>
              <p:nvPr/>
            </p:nvSpPr>
            <p:spPr bwMode="auto">
              <a:xfrm>
                <a:off x="9193841" y="1891403"/>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64" name="Group 63">
                <a:extLst>
                  <a:ext uri="{FF2B5EF4-FFF2-40B4-BE49-F238E27FC236}">
                    <a16:creationId xmlns:a16="http://schemas.microsoft.com/office/drawing/2014/main" id="{9A830604-62BB-4604-A3AA-925E67C186D6}"/>
                  </a:ext>
                </a:extLst>
              </p:cNvPr>
              <p:cNvGrpSpPr/>
              <p:nvPr/>
            </p:nvGrpSpPr>
            <p:grpSpPr>
              <a:xfrm>
                <a:off x="10312013" y="2323575"/>
                <a:ext cx="194465" cy="338867"/>
                <a:chOff x="9198440" y="3197834"/>
                <a:chExt cx="190669" cy="264056"/>
              </a:xfrm>
              <a:solidFill>
                <a:schemeClr val="tx1"/>
              </a:solidFill>
            </p:grpSpPr>
            <p:sp>
              <p:nvSpPr>
                <p:cNvPr id="70" name="Freeform 18">
                  <a:extLst>
                    <a:ext uri="{FF2B5EF4-FFF2-40B4-BE49-F238E27FC236}">
                      <a16:creationId xmlns:a16="http://schemas.microsoft.com/office/drawing/2014/main" id="{55AD70EE-6F64-424E-91AE-C3839C001072}"/>
                    </a:ext>
                  </a:extLst>
                </p:cNvPr>
                <p:cNvSpPr>
                  <a:spLocks/>
                </p:cNvSpPr>
                <p:nvPr/>
              </p:nvSpPr>
              <p:spPr bwMode="auto">
                <a:xfrm>
                  <a:off x="9271169" y="3197834"/>
                  <a:ext cx="45210" cy="264055"/>
                </a:xfrm>
                <a:custGeom>
                  <a:avLst/>
                  <a:gdLst>
                    <a:gd name="T0" fmla="*/ 18 w 36"/>
                    <a:gd name="T1" fmla="*/ 210 h 210"/>
                    <a:gd name="T2" fmla="*/ 0 w 36"/>
                    <a:gd name="T3" fmla="*/ 192 h 210"/>
                    <a:gd name="T4" fmla="*/ 0 w 36"/>
                    <a:gd name="T5" fmla="*/ 18 h 210"/>
                    <a:gd name="T6" fmla="*/ 18 w 36"/>
                    <a:gd name="T7" fmla="*/ 0 h 210"/>
                    <a:gd name="T8" fmla="*/ 36 w 36"/>
                    <a:gd name="T9" fmla="*/ 18 h 210"/>
                    <a:gd name="T10" fmla="*/ 36 w 36"/>
                    <a:gd name="T11" fmla="*/ 192 h 210"/>
                    <a:gd name="T12" fmla="*/ 18 w 36"/>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6" h="210">
                      <a:moveTo>
                        <a:pt x="18" y="210"/>
                      </a:moveTo>
                      <a:cubicBezTo>
                        <a:pt x="8" y="210"/>
                        <a:pt x="0" y="202"/>
                        <a:pt x="0" y="192"/>
                      </a:cubicBezTo>
                      <a:cubicBezTo>
                        <a:pt x="0" y="18"/>
                        <a:pt x="0" y="18"/>
                        <a:pt x="0" y="18"/>
                      </a:cubicBezTo>
                      <a:cubicBezTo>
                        <a:pt x="0" y="8"/>
                        <a:pt x="8" y="0"/>
                        <a:pt x="18" y="0"/>
                      </a:cubicBezTo>
                      <a:cubicBezTo>
                        <a:pt x="28" y="0"/>
                        <a:pt x="36" y="8"/>
                        <a:pt x="36" y="18"/>
                      </a:cubicBezTo>
                      <a:cubicBezTo>
                        <a:pt x="36" y="192"/>
                        <a:pt x="36" y="192"/>
                        <a:pt x="36" y="192"/>
                      </a:cubicBezTo>
                      <a:cubicBezTo>
                        <a:pt x="36" y="202"/>
                        <a:pt x="28" y="210"/>
                        <a:pt x="18" y="21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1" name="Freeform 19">
                  <a:extLst>
                    <a:ext uri="{FF2B5EF4-FFF2-40B4-BE49-F238E27FC236}">
                      <a16:creationId xmlns:a16="http://schemas.microsoft.com/office/drawing/2014/main" id="{993A2A3C-EC50-4B44-9A13-554D4A6ED4CD}"/>
                    </a:ext>
                  </a:extLst>
                </p:cNvPr>
                <p:cNvSpPr>
                  <a:spLocks/>
                </p:cNvSpPr>
                <p:nvPr/>
              </p:nvSpPr>
              <p:spPr bwMode="auto">
                <a:xfrm>
                  <a:off x="9343899" y="3245666"/>
                  <a:ext cx="45210" cy="216224"/>
                </a:xfrm>
                <a:custGeom>
                  <a:avLst/>
                  <a:gdLst>
                    <a:gd name="T0" fmla="*/ 18 w 36"/>
                    <a:gd name="T1" fmla="*/ 172 h 172"/>
                    <a:gd name="T2" fmla="*/ 0 w 36"/>
                    <a:gd name="T3" fmla="*/ 154 h 172"/>
                    <a:gd name="T4" fmla="*/ 0 w 36"/>
                    <a:gd name="T5" fmla="*/ 18 h 172"/>
                    <a:gd name="T6" fmla="*/ 18 w 36"/>
                    <a:gd name="T7" fmla="*/ 0 h 172"/>
                    <a:gd name="T8" fmla="*/ 36 w 36"/>
                    <a:gd name="T9" fmla="*/ 18 h 172"/>
                    <a:gd name="T10" fmla="*/ 36 w 36"/>
                    <a:gd name="T11" fmla="*/ 154 h 172"/>
                    <a:gd name="T12" fmla="*/ 18 w 36"/>
                    <a:gd name="T13" fmla="*/ 172 h 172"/>
                  </a:gdLst>
                  <a:ahLst/>
                  <a:cxnLst>
                    <a:cxn ang="0">
                      <a:pos x="T0" y="T1"/>
                    </a:cxn>
                    <a:cxn ang="0">
                      <a:pos x="T2" y="T3"/>
                    </a:cxn>
                    <a:cxn ang="0">
                      <a:pos x="T4" y="T5"/>
                    </a:cxn>
                    <a:cxn ang="0">
                      <a:pos x="T6" y="T7"/>
                    </a:cxn>
                    <a:cxn ang="0">
                      <a:pos x="T8" y="T9"/>
                    </a:cxn>
                    <a:cxn ang="0">
                      <a:pos x="T10" y="T11"/>
                    </a:cxn>
                    <a:cxn ang="0">
                      <a:pos x="T12" y="T13"/>
                    </a:cxn>
                  </a:cxnLst>
                  <a:rect l="0" t="0" r="r" b="b"/>
                  <a:pathLst>
                    <a:path w="36" h="172">
                      <a:moveTo>
                        <a:pt x="18" y="172"/>
                      </a:moveTo>
                      <a:cubicBezTo>
                        <a:pt x="8" y="172"/>
                        <a:pt x="0" y="164"/>
                        <a:pt x="0" y="154"/>
                      </a:cubicBezTo>
                      <a:cubicBezTo>
                        <a:pt x="0" y="18"/>
                        <a:pt x="0" y="18"/>
                        <a:pt x="0" y="18"/>
                      </a:cubicBezTo>
                      <a:cubicBezTo>
                        <a:pt x="0" y="8"/>
                        <a:pt x="8" y="0"/>
                        <a:pt x="18" y="0"/>
                      </a:cubicBezTo>
                      <a:cubicBezTo>
                        <a:pt x="28" y="0"/>
                        <a:pt x="36" y="8"/>
                        <a:pt x="36" y="18"/>
                      </a:cubicBezTo>
                      <a:cubicBezTo>
                        <a:pt x="36" y="154"/>
                        <a:pt x="36" y="154"/>
                        <a:pt x="36" y="154"/>
                      </a:cubicBezTo>
                      <a:cubicBezTo>
                        <a:pt x="36" y="164"/>
                        <a:pt x="28" y="172"/>
                        <a:pt x="18" y="172"/>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2" name="Freeform 20">
                  <a:extLst>
                    <a:ext uri="{FF2B5EF4-FFF2-40B4-BE49-F238E27FC236}">
                      <a16:creationId xmlns:a16="http://schemas.microsoft.com/office/drawing/2014/main" id="{6F00B7D2-E87E-463F-8565-24A609CF8F10}"/>
                    </a:ext>
                  </a:extLst>
                </p:cNvPr>
                <p:cNvSpPr>
                  <a:spLocks/>
                </p:cNvSpPr>
                <p:nvPr/>
              </p:nvSpPr>
              <p:spPr bwMode="auto">
                <a:xfrm>
                  <a:off x="9198440" y="3222732"/>
                  <a:ext cx="45210" cy="239157"/>
                </a:xfrm>
                <a:custGeom>
                  <a:avLst/>
                  <a:gdLst>
                    <a:gd name="T0" fmla="*/ 18 w 36"/>
                    <a:gd name="T1" fmla="*/ 190 h 190"/>
                    <a:gd name="T2" fmla="*/ 0 w 36"/>
                    <a:gd name="T3" fmla="*/ 172 h 190"/>
                    <a:gd name="T4" fmla="*/ 0 w 36"/>
                    <a:gd name="T5" fmla="*/ 18 h 190"/>
                    <a:gd name="T6" fmla="*/ 18 w 36"/>
                    <a:gd name="T7" fmla="*/ 0 h 190"/>
                    <a:gd name="T8" fmla="*/ 36 w 36"/>
                    <a:gd name="T9" fmla="*/ 18 h 190"/>
                    <a:gd name="T10" fmla="*/ 36 w 36"/>
                    <a:gd name="T11" fmla="*/ 172 h 190"/>
                    <a:gd name="T12" fmla="*/ 18 w 36"/>
                    <a:gd name="T13" fmla="*/ 190 h 190"/>
                  </a:gdLst>
                  <a:ahLst/>
                  <a:cxnLst>
                    <a:cxn ang="0">
                      <a:pos x="T0" y="T1"/>
                    </a:cxn>
                    <a:cxn ang="0">
                      <a:pos x="T2" y="T3"/>
                    </a:cxn>
                    <a:cxn ang="0">
                      <a:pos x="T4" y="T5"/>
                    </a:cxn>
                    <a:cxn ang="0">
                      <a:pos x="T6" y="T7"/>
                    </a:cxn>
                    <a:cxn ang="0">
                      <a:pos x="T8" y="T9"/>
                    </a:cxn>
                    <a:cxn ang="0">
                      <a:pos x="T10" y="T11"/>
                    </a:cxn>
                    <a:cxn ang="0">
                      <a:pos x="T12" y="T13"/>
                    </a:cxn>
                  </a:cxnLst>
                  <a:rect l="0" t="0" r="r" b="b"/>
                  <a:pathLst>
                    <a:path w="36" h="190">
                      <a:moveTo>
                        <a:pt x="18" y="190"/>
                      </a:moveTo>
                      <a:cubicBezTo>
                        <a:pt x="8" y="190"/>
                        <a:pt x="0" y="182"/>
                        <a:pt x="0" y="172"/>
                      </a:cubicBezTo>
                      <a:cubicBezTo>
                        <a:pt x="0" y="18"/>
                        <a:pt x="0" y="18"/>
                        <a:pt x="0" y="18"/>
                      </a:cubicBezTo>
                      <a:cubicBezTo>
                        <a:pt x="0" y="8"/>
                        <a:pt x="8" y="0"/>
                        <a:pt x="18" y="0"/>
                      </a:cubicBezTo>
                      <a:cubicBezTo>
                        <a:pt x="28" y="0"/>
                        <a:pt x="36" y="8"/>
                        <a:pt x="36" y="18"/>
                      </a:cubicBezTo>
                      <a:cubicBezTo>
                        <a:pt x="36" y="172"/>
                        <a:pt x="36" y="172"/>
                        <a:pt x="36" y="172"/>
                      </a:cubicBezTo>
                      <a:cubicBezTo>
                        <a:pt x="36" y="182"/>
                        <a:pt x="28" y="190"/>
                        <a:pt x="18" y="19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grpSp>
          <p:sp>
            <p:nvSpPr>
              <p:cNvPr id="65" name="Freeform 430">
                <a:extLst>
                  <a:ext uri="{FF2B5EF4-FFF2-40B4-BE49-F238E27FC236}">
                    <a16:creationId xmlns:a16="http://schemas.microsoft.com/office/drawing/2014/main" id="{EC2CDFC8-9BE3-4901-BB09-14494851A2EA}"/>
                  </a:ext>
                </a:extLst>
              </p:cNvPr>
              <p:cNvSpPr>
                <a:spLocks/>
              </p:cNvSpPr>
              <p:nvPr/>
            </p:nvSpPr>
            <p:spPr bwMode="auto">
              <a:xfrm rot="181633">
                <a:off x="10027371" y="2942230"/>
                <a:ext cx="752773" cy="455093"/>
              </a:xfrm>
              <a:custGeom>
                <a:avLst/>
                <a:gdLst>
                  <a:gd name="connsiteX0" fmla="*/ 150847 w 738080"/>
                  <a:gd name="connsiteY0" fmla="*/ 14623 h 446210"/>
                  <a:gd name="connsiteX1" fmla="*/ 165569 w 738080"/>
                  <a:gd name="connsiteY1" fmla="*/ 24574 h 446210"/>
                  <a:gd name="connsiteX2" fmla="*/ 308259 w 738080"/>
                  <a:gd name="connsiteY2" fmla="*/ 247715 h 446210"/>
                  <a:gd name="connsiteX3" fmla="*/ 331910 w 738080"/>
                  <a:gd name="connsiteY3" fmla="*/ 284701 h 446210"/>
                  <a:gd name="connsiteX4" fmla="*/ 322630 w 738080"/>
                  <a:gd name="connsiteY4" fmla="*/ 251456 h 446210"/>
                  <a:gd name="connsiteX5" fmla="*/ 268020 w 738080"/>
                  <a:gd name="connsiteY5" fmla="*/ 55844 h 446210"/>
                  <a:gd name="connsiteX6" fmla="*/ 284083 w 738080"/>
                  <a:gd name="connsiteY6" fmla="*/ 28561 h 446210"/>
                  <a:gd name="connsiteX7" fmla="*/ 312377 w 738080"/>
                  <a:gd name="connsiteY7" fmla="*/ 43428 h 446210"/>
                  <a:gd name="connsiteX8" fmla="*/ 371238 w 738080"/>
                  <a:gd name="connsiteY8" fmla="*/ 254265 h 446210"/>
                  <a:gd name="connsiteX9" fmla="*/ 383622 w 738080"/>
                  <a:gd name="connsiteY9" fmla="*/ 298627 h 446210"/>
                  <a:gd name="connsiteX10" fmla="*/ 384649 w 738080"/>
                  <a:gd name="connsiteY10" fmla="*/ 288307 h 446210"/>
                  <a:gd name="connsiteX11" fmla="*/ 409797 w 738080"/>
                  <a:gd name="connsiteY11" fmla="*/ 35555 h 446210"/>
                  <a:gd name="connsiteX12" fmla="*/ 434973 w 738080"/>
                  <a:gd name="connsiteY12" fmla="*/ 15333 h 446210"/>
                  <a:gd name="connsiteX13" fmla="*/ 454996 w 738080"/>
                  <a:gd name="connsiteY13" fmla="*/ 39462 h 446210"/>
                  <a:gd name="connsiteX14" fmla="*/ 431396 w 738080"/>
                  <a:gd name="connsiteY14" fmla="*/ 276659 h 446210"/>
                  <a:gd name="connsiteX15" fmla="*/ 431173 w 738080"/>
                  <a:gd name="connsiteY15" fmla="*/ 278896 h 446210"/>
                  <a:gd name="connsiteX16" fmla="*/ 432683 w 738080"/>
                  <a:gd name="connsiteY16" fmla="*/ 275822 h 446210"/>
                  <a:gd name="connsiteX17" fmla="*/ 561873 w 738080"/>
                  <a:gd name="connsiteY17" fmla="*/ 12676 h 446210"/>
                  <a:gd name="connsiteX18" fmla="*/ 592735 w 738080"/>
                  <a:gd name="connsiteY18" fmla="*/ 2234 h 446210"/>
                  <a:gd name="connsiteX19" fmla="*/ 603166 w 738080"/>
                  <a:gd name="connsiteY19" fmla="*/ 33146 h 446210"/>
                  <a:gd name="connsiteX20" fmla="*/ 490915 w 738080"/>
                  <a:gd name="connsiteY20" fmla="*/ 259547 h 446210"/>
                  <a:gd name="connsiteX21" fmla="*/ 473469 w 738080"/>
                  <a:gd name="connsiteY21" fmla="*/ 294736 h 446210"/>
                  <a:gd name="connsiteX22" fmla="*/ 522204 w 738080"/>
                  <a:gd name="connsiteY22" fmla="*/ 237169 h 446210"/>
                  <a:gd name="connsiteX23" fmla="*/ 698137 w 738080"/>
                  <a:gd name="connsiteY23" fmla="*/ 29352 h 446210"/>
                  <a:gd name="connsiteX24" fmla="*/ 730655 w 738080"/>
                  <a:gd name="connsiteY24" fmla="*/ 27633 h 446210"/>
                  <a:gd name="connsiteX25" fmla="*/ 732313 w 738080"/>
                  <a:gd name="connsiteY25" fmla="*/ 58981 h 446210"/>
                  <a:gd name="connsiteX26" fmla="*/ 413526 w 738080"/>
                  <a:gd name="connsiteY26" fmla="*/ 434207 h 446210"/>
                  <a:gd name="connsiteX27" fmla="*/ 407316 w 738080"/>
                  <a:gd name="connsiteY27" fmla="*/ 437489 h 446210"/>
                  <a:gd name="connsiteX28" fmla="*/ 404867 w 738080"/>
                  <a:gd name="connsiteY28" fmla="*/ 440701 h 446210"/>
                  <a:gd name="connsiteX29" fmla="*/ 398774 w 738080"/>
                  <a:gd name="connsiteY29" fmla="*/ 442004 h 446210"/>
                  <a:gd name="connsiteX30" fmla="*/ 397665 w 738080"/>
                  <a:gd name="connsiteY30" fmla="*/ 442590 h 446210"/>
                  <a:gd name="connsiteX31" fmla="*/ 397019 w 738080"/>
                  <a:gd name="connsiteY31" fmla="*/ 442380 h 446210"/>
                  <a:gd name="connsiteX32" fmla="*/ 396917 w 738080"/>
                  <a:gd name="connsiteY32" fmla="*/ 442401 h 446210"/>
                  <a:gd name="connsiteX33" fmla="*/ 388966 w 738080"/>
                  <a:gd name="connsiteY33" fmla="*/ 446157 h 446210"/>
                  <a:gd name="connsiteX34" fmla="*/ 372773 w 738080"/>
                  <a:gd name="connsiteY34" fmla="*/ 440509 h 446210"/>
                  <a:gd name="connsiteX35" fmla="*/ 7292 w 738080"/>
                  <a:gd name="connsiteY35" fmla="*/ 95603 h 446210"/>
                  <a:gd name="connsiteX36" fmla="*/ 5577 w 738080"/>
                  <a:gd name="connsiteY36" fmla="*/ 63173 h 446210"/>
                  <a:gd name="connsiteX37" fmla="*/ 37278 w 738080"/>
                  <a:gd name="connsiteY37" fmla="*/ 61497 h 446210"/>
                  <a:gd name="connsiteX38" fmla="*/ 248571 w 738080"/>
                  <a:gd name="connsiteY38" fmla="*/ 260895 h 446210"/>
                  <a:gd name="connsiteX39" fmla="*/ 287496 w 738080"/>
                  <a:gd name="connsiteY39" fmla="*/ 297629 h 446210"/>
                  <a:gd name="connsiteX40" fmla="*/ 259788 w 738080"/>
                  <a:gd name="connsiteY40" fmla="*/ 254518 h 446210"/>
                  <a:gd name="connsiteX41" fmla="*/ 126730 w 738080"/>
                  <a:gd name="connsiteY41" fmla="*/ 47491 h 446210"/>
                  <a:gd name="connsiteX42" fmla="*/ 134247 w 738080"/>
                  <a:gd name="connsiteY42" fmla="*/ 17337 h 446210"/>
                  <a:gd name="connsiteX43" fmla="*/ 150847 w 738080"/>
                  <a:gd name="connsiteY43" fmla="*/ 14623 h 44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8080" h="446210">
                    <a:moveTo>
                      <a:pt x="150847" y="14623"/>
                    </a:moveTo>
                    <a:cubicBezTo>
                      <a:pt x="156485" y="15829"/>
                      <a:pt x="161810" y="19146"/>
                      <a:pt x="165569" y="24574"/>
                    </a:cubicBezTo>
                    <a:cubicBezTo>
                      <a:pt x="227273" y="121067"/>
                      <a:pt x="273551" y="193437"/>
                      <a:pt x="308259" y="247715"/>
                    </a:cubicBezTo>
                    <a:lnTo>
                      <a:pt x="331910" y="284701"/>
                    </a:lnTo>
                    <a:lnTo>
                      <a:pt x="322630" y="251456"/>
                    </a:lnTo>
                    <a:cubicBezTo>
                      <a:pt x="268020" y="55844"/>
                      <a:pt x="268020" y="55844"/>
                      <a:pt x="268020" y="55844"/>
                    </a:cubicBezTo>
                    <a:cubicBezTo>
                      <a:pt x="264929" y="44679"/>
                      <a:pt x="271747" y="31731"/>
                      <a:pt x="284083" y="28561"/>
                    </a:cubicBezTo>
                    <a:cubicBezTo>
                      <a:pt x="296419" y="25391"/>
                      <a:pt x="308039" y="32329"/>
                      <a:pt x="312377" y="43428"/>
                    </a:cubicBezTo>
                    <a:cubicBezTo>
                      <a:pt x="337831" y="134601"/>
                      <a:pt x="356920" y="202980"/>
                      <a:pt x="371238" y="254265"/>
                    </a:cubicBezTo>
                    <a:lnTo>
                      <a:pt x="383622" y="298627"/>
                    </a:lnTo>
                    <a:lnTo>
                      <a:pt x="384649" y="288307"/>
                    </a:lnTo>
                    <a:cubicBezTo>
                      <a:pt x="409797" y="35555"/>
                      <a:pt x="409797" y="35555"/>
                      <a:pt x="409797" y="35555"/>
                    </a:cubicBezTo>
                    <a:cubicBezTo>
                      <a:pt x="411625" y="22865"/>
                      <a:pt x="422377" y="13480"/>
                      <a:pt x="434973" y="15333"/>
                    </a:cubicBezTo>
                    <a:cubicBezTo>
                      <a:pt x="447503" y="15930"/>
                      <a:pt x="455644" y="28093"/>
                      <a:pt x="454996" y="39462"/>
                    </a:cubicBezTo>
                    <a:cubicBezTo>
                      <a:pt x="444438" y="145574"/>
                      <a:pt x="436850" y="221841"/>
                      <a:pt x="431396" y="276659"/>
                    </a:cubicBezTo>
                    <a:lnTo>
                      <a:pt x="431173" y="278896"/>
                    </a:lnTo>
                    <a:lnTo>
                      <a:pt x="432683" y="275822"/>
                    </a:lnTo>
                    <a:cubicBezTo>
                      <a:pt x="561873" y="12676"/>
                      <a:pt x="561873" y="12676"/>
                      <a:pt x="561873" y="12676"/>
                    </a:cubicBezTo>
                    <a:cubicBezTo>
                      <a:pt x="567608" y="2304"/>
                      <a:pt x="581126" y="-3445"/>
                      <a:pt x="592735" y="2234"/>
                    </a:cubicBezTo>
                    <a:cubicBezTo>
                      <a:pt x="603092" y="7979"/>
                      <a:pt x="608834" y="21520"/>
                      <a:pt x="603166" y="33146"/>
                    </a:cubicBezTo>
                    <a:cubicBezTo>
                      <a:pt x="554626" y="131049"/>
                      <a:pt x="518220" y="204477"/>
                      <a:pt x="490915" y="259547"/>
                    </a:cubicBezTo>
                    <a:lnTo>
                      <a:pt x="473469" y="294736"/>
                    </a:lnTo>
                    <a:lnTo>
                      <a:pt x="522204" y="237169"/>
                    </a:lnTo>
                    <a:cubicBezTo>
                      <a:pt x="698137" y="29352"/>
                      <a:pt x="698137" y="29352"/>
                      <a:pt x="698137" y="29352"/>
                    </a:cubicBezTo>
                    <a:cubicBezTo>
                      <a:pt x="706428" y="20112"/>
                      <a:pt x="721436" y="19318"/>
                      <a:pt x="730655" y="27633"/>
                    </a:cubicBezTo>
                    <a:cubicBezTo>
                      <a:pt x="739874" y="35947"/>
                      <a:pt x="740603" y="49740"/>
                      <a:pt x="732313" y="58981"/>
                    </a:cubicBezTo>
                    <a:cubicBezTo>
                      <a:pt x="413526" y="434207"/>
                      <a:pt x="413526" y="434207"/>
                      <a:pt x="413526" y="434207"/>
                    </a:cubicBezTo>
                    <a:lnTo>
                      <a:pt x="407316" y="437489"/>
                    </a:lnTo>
                    <a:lnTo>
                      <a:pt x="404867" y="440701"/>
                    </a:lnTo>
                    <a:lnTo>
                      <a:pt x="398774" y="442004"/>
                    </a:lnTo>
                    <a:lnTo>
                      <a:pt x="397665" y="442590"/>
                    </a:lnTo>
                    <a:lnTo>
                      <a:pt x="397019" y="442380"/>
                    </a:lnTo>
                    <a:lnTo>
                      <a:pt x="396917" y="442401"/>
                    </a:lnTo>
                    <a:lnTo>
                      <a:pt x="388966" y="446157"/>
                    </a:lnTo>
                    <a:cubicBezTo>
                      <a:pt x="382870" y="446479"/>
                      <a:pt x="377924" y="445440"/>
                      <a:pt x="372773" y="440509"/>
                    </a:cubicBezTo>
                    <a:cubicBezTo>
                      <a:pt x="7292" y="95603"/>
                      <a:pt x="7292" y="95603"/>
                      <a:pt x="7292" y="95603"/>
                    </a:cubicBezTo>
                    <a:cubicBezTo>
                      <a:pt x="-1723" y="86974"/>
                      <a:pt x="-2478" y="72705"/>
                      <a:pt x="5577" y="63173"/>
                    </a:cubicBezTo>
                    <a:cubicBezTo>
                      <a:pt x="13632" y="53641"/>
                      <a:pt x="28262" y="52868"/>
                      <a:pt x="37278" y="61497"/>
                    </a:cubicBezTo>
                    <a:cubicBezTo>
                      <a:pt x="128648" y="147723"/>
                      <a:pt x="197176" y="212393"/>
                      <a:pt x="248571" y="260895"/>
                    </a:cubicBezTo>
                    <a:lnTo>
                      <a:pt x="287496" y="297629"/>
                    </a:lnTo>
                    <a:lnTo>
                      <a:pt x="259788" y="254518"/>
                    </a:lnTo>
                    <a:cubicBezTo>
                      <a:pt x="126730" y="47491"/>
                      <a:pt x="126730" y="47491"/>
                      <a:pt x="126730" y="47491"/>
                    </a:cubicBezTo>
                    <a:cubicBezTo>
                      <a:pt x="120465" y="36636"/>
                      <a:pt x="122971" y="23368"/>
                      <a:pt x="134247" y="17337"/>
                    </a:cubicBezTo>
                    <a:cubicBezTo>
                      <a:pt x="139259" y="14321"/>
                      <a:pt x="145209" y="13417"/>
                      <a:pt x="150847" y="14623"/>
                    </a:cubicBezTo>
                    <a:close/>
                  </a:path>
                </a:pathLst>
              </a:custGeom>
              <a:solidFill>
                <a:schemeClr val="accent2"/>
              </a:solidFill>
              <a:ln w="15875">
                <a:noFill/>
              </a:ln>
            </p:spPr>
            <p:txBody>
              <a:bodyPr vert="horz" wrap="square" lIns="93260" tIns="46630" rIns="93260" bIns="46630" numCol="1" anchor="t" anchorCtr="0" compatLnSpc="1">
                <a:prstTxWarp prst="textNoShape">
                  <a:avLst/>
                </a:prstTxWarp>
                <a:noAutofit/>
              </a:bodyPr>
              <a:lstStyle/>
              <a:p>
                <a:endParaRPr lang="en-US" sz="1836"/>
              </a:p>
            </p:txBody>
          </p:sp>
          <p:sp>
            <p:nvSpPr>
              <p:cNvPr id="66" name="Freeform 10">
                <a:extLst>
                  <a:ext uri="{FF2B5EF4-FFF2-40B4-BE49-F238E27FC236}">
                    <a16:creationId xmlns:a16="http://schemas.microsoft.com/office/drawing/2014/main" id="{93CD26D6-CF8A-4157-88B4-D9B5B8997C3C}"/>
                  </a:ext>
                </a:extLst>
              </p:cNvPr>
              <p:cNvSpPr>
                <a:spLocks noEditPoints="1"/>
              </p:cNvSpPr>
              <p:nvPr/>
            </p:nvSpPr>
            <p:spPr bwMode="auto">
              <a:xfrm>
                <a:off x="10027330" y="2633037"/>
                <a:ext cx="770513" cy="387595"/>
              </a:xfrm>
              <a:custGeom>
                <a:avLst/>
                <a:gdLst>
                  <a:gd name="T0" fmla="*/ 602 w 603"/>
                  <a:gd name="T1" fmla="*/ 279 h 303"/>
                  <a:gd name="T2" fmla="*/ 298 w 603"/>
                  <a:gd name="T3" fmla="*/ 0 h 303"/>
                  <a:gd name="T4" fmla="*/ 1 w 603"/>
                  <a:gd name="T5" fmla="*/ 282 h 303"/>
                  <a:gd name="T6" fmla="*/ 16 w 603"/>
                  <a:gd name="T7" fmla="*/ 301 h 303"/>
                  <a:gd name="T8" fmla="*/ 36 w 603"/>
                  <a:gd name="T9" fmla="*/ 288 h 303"/>
                  <a:gd name="T10" fmla="*/ 75 w 603"/>
                  <a:gd name="T11" fmla="*/ 258 h 303"/>
                  <a:gd name="T12" fmla="*/ 116 w 603"/>
                  <a:gd name="T13" fmla="*/ 286 h 303"/>
                  <a:gd name="T14" fmla="*/ 131 w 603"/>
                  <a:gd name="T15" fmla="*/ 294 h 303"/>
                  <a:gd name="T16" fmla="*/ 146 w 603"/>
                  <a:gd name="T17" fmla="*/ 286 h 303"/>
                  <a:gd name="T18" fmla="*/ 187 w 603"/>
                  <a:gd name="T19" fmla="*/ 258 h 303"/>
                  <a:gd name="T20" fmla="*/ 227 w 603"/>
                  <a:gd name="T21" fmla="*/ 286 h 303"/>
                  <a:gd name="T22" fmla="*/ 242 w 603"/>
                  <a:gd name="T23" fmla="*/ 294 h 303"/>
                  <a:gd name="T24" fmla="*/ 242 w 603"/>
                  <a:gd name="T25" fmla="*/ 294 h 303"/>
                  <a:gd name="T26" fmla="*/ 258 w 603"/>
                  <a:gd name="T27" fmla="*/ 286 h 303"/>
                  <a:gd name="T28" fmla="*/ 298 w 603"/>
                  <a:gd name="T29" fmla="*/ 258 h 303"/>
                  <a:gd name="T30" fmla="*/ 339 w 603"/>
                  <a:gd name="T31" fmla="*/ 286 h 303"/>
                  <a:gd name="T32" fmla="*/ 354 w 603"/>
                  <a:gd name="T33" fmla="*/ 294 h 303"/>
                  <a:gd name="T34" fmla="*/ 354 w 603"/>
                  <a:gd name="T35" fmla="*/ 294 h 303"/>
                  <a:gd name="T36" fmla="*/ 369 w 603"/>
                  <a:gd name="T37" fmla="*/ 286 h 303"/>
                  <a:gd name="T38" fmla="*/ 410 w 603"/>
                  <a:gd name="T39" fmla="*/ 258 h 303"/>
                  <a:gd name="T40" fmla="*/ 451 w 603"/>
                  <a:gd name="T41" fmla="*/ 286 h 303"/>
                  <a:gd name="T42" fmla="*/ 466 w 603"/>
                  <a:gd name="T43" fmla="*/ 294 h 303"/>
                  <a:gd name="T44" fmla="*/ 466 w 603"/>
                  <a:gd name="T45" fmla="*/ 294 h 303"/>
                  <a:gd name="T46" fmla="*/ 481 w 603"/>
                  <a:gd name="T47" fmla="*/ 286 h 303"/>
                  <a:gd name="T48" fmla="*/ 522 w 603"/>
                  <a:gd name="T49" fmla="*/ 258 h 303"/>
                  <a:gd name="T50" fmla="*/ 569 w 603"/>
                  <a:gd name="T51" fmla="*/ 291 h 303"/>
                  <a:gd name="T52" fmla="*/ 585 w 603"/>
                  <a:gd name="T53" fmla="*/ 301 h 303"/>
                  <a:gd name="T54" fmla="*/ 585 w 603"/>
                  <a:gd name="T55" fmla="*/ 301 h 303"/>
                  <a:gd name="T56" fmla="*/ 603 w 603"/>
                  <a:gd name="T57" fmla="*/ 283 h 303"/>
                  <a:gd name="T58" fmla="*/ 602 w 603"/>
                  <a:gd name="T59" fmla="*/ 279 h 303"/>
                  <a:gd name="T60" fmla="*/ 522 w 603"/>
                  <a:gd name="T61" fmla="*/ 222 h 303"/>
                  <a:gd name="T62" fmla="*/ 466 w 603"/>
                  <a:gd name="T63" fmla="*/ 248 h 303"/>
                  <a:gd name="T64" fmla="*/ 410 w 603"/>
                  <a:gd name="T65" fmla="*/ 222 h 303"/>
                  <a:gd name="T66" fmla="*/ 354 w 603"/>
                  <a:gd name="T67" fmla="*/ 248 h 303"/>
                  <a:gd name="T68" fmla="*/ 298 w 603"/>
                  <a:gd name="T69" fmla="*/ 222 h 303"/>
                  <a:gd name="T70" fmla="*/ 243 w 603"/>
                  <a:gd name="T71" fmla="*/ 247 h 303"/>
                  <a:gd name="T72" fmla="*/ 187 w 603"/>
                  <a:gd name="T73" fmla="*/ 222 h 303"/>
                  <a:gd name="T74" fmla="*/ 131 w 603"/>
                  <a:gd name="T75" fmla="*/ 247 h 303"/>
                  <a:gd name="T76" fmla="*/ 75 w 603"/>
                  <a:gd name="T77" fmla="*/ 222 h 303"/>
                  <a:gd name="T78" fmla="*/ 48 w 603"/>
                  <a:gd name="T79" fmla="*/ 226 h 303"/>
                  <a:gd name="T80" fmla="*/ 298 w 603"/>
                  <a:gd name="T81" fmla="*/ 36 h 303"/>
                  <a:gd name="T82" fmla="*/ 553 w 603"/>
                  <a:gd name="T83" fmla="*/ 228 h 303"/>
                  <a:gd name="T84" fmla="*/ 522 w 603"/>
                  <a:gd name="T85" fmla="*/ 22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303">
                    <a:moveTo>
                      <a:pt x="602" y="279"/>
                    </a:moveTo>
                    <a:cubicBezTo>
                      <a:pt x="579" y="117"/>
                      <a:pt x="451" y="0"/>
                      <a:pt x="298" y="0"/>
                    </a:cubicBezTo>
                    <a:cubicBezTo>
                      <a:pt x="144" y="0"/>
                      <a:pt x="16" y="121"/>
                      <a:pt x="1" y="282"/>
                    </a:cubicBezTo>
                    <a:cubicBezTo>
                      <a:pt x="0" y="291"/>
                      <a:pt x="7" y="299"/>
                      <a:pt x="16" y="301"/>
                    </a:cubicBezTo>
                    <a:cubicBezTo>
                      <a:pt x="25" y="303"/>
                      <a:pt x="34" y="297"/>
                      <a:pt x="36" y="288"/>
                    </a:cubicBezTo>
                    <a:cubicBezTo>
                      <a:pt x="41" y="268"/>
                      <a:pt x="54" y="258"/>
                      <a:pt x="75" y="258"/>
                    </a:cubicBezTo>
                    <a:cubicBezTo>
                      <a:pt x="92" y="258"/>
                      <a:pt x="102" y="265"/>
                      <a:pt x="116" y="286"/>
                    </a:cubicBezTo>
                    <a:cubicBezTo>
                      <a:pt x="119" y="291"/>
                      <a:pt x="125" y="294"/>
                      <a:pt x="131" y="294"/>
                    </a:cubicBezTo>
                    <a:cubicBezTo>
                      <a:pt x="137" y="294"/>
                      <a:pt x="142" y="291"/>
                      <a:pt x="146" y="286"/>
                    </a:cubicBezTo>
                    <a:cubicBezTo>
                      <a:pt x="157" y="269"/>
                      <a:pt x="173" y="258"/>
                      <a:pt x="187" y="258"/>
                    </a:cubicBezTo>
                    <a:cubicBezTo>
                      <a:pt x="204" y="258"/>
                      <a:pt x="214" y="265"/>
                      <a:pt x="227" y="286"/>
                    </a:cubicBezTo>
                    <a:cubicBezTo>
                      <a:pt x="231" y="291"/>
                      <a:pt x="236" y="294"/>
                      <a:pt x="242" y="294"/>
                    </a:cubicBezTo>
                    <a:cubicBezTo>
                      <a:pt x="242" y="294"/>
                      <a:pt x="242" y="294"/>
                      <a:pt x="242" y="294"/>
                    </a:cubicBezTo>
                    <a:cubicBezTo>
                      <a:pt x="249" y="294"/>
                      <a:pt x="254" y="291"/>
                      <a:pt x="258" y="286"/>
                    </a:cubicBezTo>
                    <a:cubicBezTo>
                      <a:pt x="269" y="269"/>
                      <a:pt x="284" y="258"/>
                      <a:pt x="298" y="258"/>
                    </a:cubicBezTo>
                    <a:cubicBezTo>
                      <a:pt x="312" y="258"/>
                      <a:pt x="328" y="269"/>
                      <a:pt x="339" y="286"/>
                    </a:cubicBezTo>
                    <a:cubicBezTo>
                      <a:pt x="342" y="291"/>
                      <a:pt x="348" y="294"/>
                      <a:pt x="354" y="294"/>
                    </a:cubicBezTo>
                    <a:cubicBezTo>
                      <a:pt x="354" y="294"/>
                      <a:pt x="354" y="294"/>
                      <a:pt x="354" y="294"/>
                    </a:cubicBezTo>
                    <a:cubicBezTo>
                      <a:pt x="360" y="294"/>
                      <a:pt x="366" y="291"/>
                      <a:pt x="369" y="286"/>
                    </a:cubicBezTo>
                    <a:cubicBezTo>
                      <a:pt x="380" y="269"/>
                      <a:pt x="396" y="258"/>
                      <a:pt x="410" y="258"/>
                    </a:cubicBezTo>
                    <a:cubicBezTo>
                      <a:pt x="424" y="258"/>
                      <a:pt x="440" y="269"/>
                      <a:pt x="451" y="286"/>
                    </a:cubicBezTo>
                    <a:cubicBezTo>
                      <a:pt x="454" y="291"/>
                      <a:pt x="460" y="294"/>
                      <a:pt x="466" y="294"/>
                    </a:cubicBezTo>
                    <a:cubicBezTo>
                      <a:pt x="466" y="294"/>
                      <a:pt x="466" y="294"/>
                      <a:pt x="466" y="294"/>
                    </a:cubicBezTo>
                    <a:cubicBezTo>
                      <a:pt x="472" y="294"/>
                      <a:pt x="478" y="291"/>
                      <a:pt x="481" y="286"/>
                    </a:cubicBezTo>
                    <a:cubicBezTo>
                      <a:pt x="492" y="269"/>
                      <a:pt x="508" y="258"/>
                      <a:pt x="522" y="258"/>
                    </a:cubicBezTo>
                    <a:cubicBezTo>
                      <a:pt x="543" y="258"/>
                      <a:pt x="558" y="269"/>
                      <a:pt x="569" y="291"/>
                    </a:cubicBezTo>
                    <a:cubicBezTo>
                      <a:pt x="572" y="297"/>
                      <a:pt x="578" y="301"/>
                      <a:pt x="585" y="301"/>
                    </a:cubicBezTo>
                    <a:cubicBezTo>
                      <a:pt x="585" y="301"/>
                      <a:pt x="585" y="301"/>
                      <a:pt x="585" y="301"/>
                    </a:cubicBezTo>
                    <a:cubicBezTo>
                      <a:pt x="595" y="301"/>
                      <a:pt x="603" y="293"/>
                      <a:pt x="603" y="283"/>
                    </a:cubicBezTo>
                    <a:cubicBezTo>
                      <a:pt x="603" y="282"/>
                      <a:pt x="603" y="280"/>
                      <a:pt x="602" y="279"/>
                    </a:cubicBezTo>
                    <a:close/>
                    <a:moveTo>
                      <a:pt x="522" y="222"/>
                    </a:moveTo>
                    <a:cubicBezTo>
                      <a:pt x="502" y="222"/>
                      <a:pt x="482" y="231"/>
                      <a:pt x="466" y="248"/>
                    </a:cubicBezTo>
                    <a:cubicBezTo>
                      <a:pt x="450" y="231"/>
                      <a:pt x="430" y="222"/>
                      <a:pt x="410" y="222"/>
                    </a:cubicBezTo>
                    <a:cubicBezTo>
                      <a:pt x="390" y="222"/>
                      <a:pt x="370" y="231"/>
                      <a:pt x="354" y="248"/>
                    </a:cubicBezTo>
                    <a:cubicBezTo>
                      <a:pt x="338" y="231"/>
                      <a:pt x="318" y="222"/>
                      <a:pt x="298" y="222"/>
                    </a:cubicBezTo>
                    <a:cubicBezTo>
                      <a:pt x="279" y="222"/>
                      <a:pt x="259" y="231"/>
                      <a:pt x="243" y="247"/>
                    </a:cubicBezTo>
                    <a:cubicBezTo>
                      <a:pt x="230" y="233"/>
                      <a:pt x="213" y="222"/>
                      <a:pt x="187" y="222"/>
                    </a:cubicBezTo>
                    <a:cubicBezTo>
                      <a:pt x="167" y="222"/>
                      <a:pt x="147" y="231"/>
                      <a:pt x="131" y="247"/>
                    </a:cubicBezTo>
                    <a:cubicBezTo>
                      <a:pt x="118" y="233"/>
                      <a:pt x="101" y="222"/>
                      <a:pt x="75" y="222"/>
                    </a:cubicBezTo>
                    <a:cubicBezTo>
                      <a:pt x="65" y="222"/>
                      <a:pt x="57" y="224"/>
                      <a:pt x="48" y="226"/>
                    </a:cubicBezTo>
                    <a:cubicBezTo>
                      <a:pt x="83" y="115"/>
                      <a:pt x="182" y="36"/>
                      <a:pt x="298" y="36"/>
                    </a:cubicBezTo>
                    <a:cubicBezTo>
                      <a:pt x="415" y="36"/>
                      <a:pt x="515" y="114"/>
                      <a:pt x="553" y="228"/>
                    </a:cubicBezTo>
                    <a:cubicBezTo>
                      <a:pt x="542" y="224"/>
                      <a:pt x="531" y="222"/>
                      <a:pt x="522" y="222"/>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a:p>
            </p:txBody>
          </p:sp>
          <p:sp>
            <p:nvSpPr>
              <p:cNvPr id="67" name="Freeform 11">
                <a:extLst>
                  <a:ext uri="{FF2B5EF4-FFF2-40B4-BE49-F238E27FC236}">
                    <a16:creationId xmlns:a16="http://schemas.microsoft.com/office/drawing/2014/main" id="{0BF38393-EBBA-47F4-962B-89AD500862EA}"/>
                  </a:ext>
                </a:extLst>
              </p:cNvPr>
              <p:cNvSpPr>
                <a:spLocks noEditPoints="1"/>
              </p:cNvSpPr>
              <p:nvPr/>
            </p:nvSpPr>
            <p:spPr bwMode="auto">
              <a:xfrm>
                <a:off x="10027330" y="2633037"/>
                <a:ext cx="433037" cy="385590"/>
              </a:xfrm>
              <a:custGeom>
                <a:avLst/>
                <a:gdLst>
                  <a:gd name="T0" fmla="*/ 337 w 339"/>
                  <a:gd name="T1" fmla="*/ 14 h 301"/>
                  <a:gd name="T2" fmla="*/ 320 w 339"/>
                  <a:gd name="T3" fmla="*/ 0 h 301"/>
                  <a:gd name="T4" fmla="*/ 306 w 339"/>
                  <a:gd name="T5" fmla="*/ 0 h 301"/>
                  <a:gd name="T6" fmla="*/ 1 w 339"/>
                  <a:gd name="T7" fmla="*/ 282 h 301"/>
                  <a:gd name="T8" fmla="*/ 16 w 339"/>
                  <a:gd name="T9" fmla="*/ 301 h 301"/>
                  <a:gd name="T10" fmla="*/ 19 w 339"/>
                  <a:gd name="T11" fmla="*/ 301 h 301"/>
                  <a:gd name="T12" fmla="*/ 36 w 339"/>
                  <a:gd name="T13" fmla="*/ 288 h 301"/>
                  <a:gd name="T14" fmla="*/ 76 w 339"/>
                  <a:gd name="T15" fmla="*/ 258 h 301"/>
                  <a:gd name="T16" fmla="*/ 119 w 339"/>
                  <a:gd name="T17" fmla="*/ 286 h 301"/>
                  <a:gd name="T18" fmla="*/ 138 w 339"/>
                  <a:gd name="T19" fmla="*/ 294 h 301"/>
                  <a:gd name="T20" fmla="*/ 151 w 339"/>
                  <a:gd name="T21" fmla="*/ 278 h 301"/>
                  <a:gd name="T22" fmla="*/ 328 w 339"/>
                  <a:gd name="T23" fmla="*/ 35 h 301"/>
                  <a:gd name="T24" fmla="*/ 337 w 339"/>
                  <a:gd name="T25" fmla="*/ 14 h 301"/>
                  <a:gd name="T26" fmla="*/ 122 w 339"/>
                  <a:gd name="T27" fmla="*/ 237 h 301"/>
                  <a:gd name="T28" fmla="*/ 76 w 339"/>
                  <a:gd name="T29" fmla="*/ 222 h 301"/>
                  <a:gd name="T30" fmla="*/ 49 w 339"/>
                  <a:gd name="T31" fmla="*/ 227 h 301"/>
                  <a:gd name="T32" fmla="*/ 248 w 339"/>
                  <a:gd name="T33" fmla="*/ 43 h 301"/>
                  <a:gd name="T34" fmla="*/ 122 w 339"/>
                  <a:gd name="T35"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9" h="301">
                    <a:moveTo>
                      <a:pt x="337" y="14"/>
                    </a:moveTo>
                    <a:cubicBezTo>
                      <a:pt x="335" y="6"/>
                      <a:pt x="328" y="0"/>
                      <a:pt x="320" y="0"/>
                    </a:cubicBezTo>
                    <a:cubicBezTo>
                      <a:pt x="306" y="0"/>
                      <a:pt x="306" y="0"/>
                      <a:pt x="306" y="0"/>
                    </a:cubicBezTo>
                    <a:cubicBezTo>
                      <a:pt x="147" y="0"/>
                      <a:pt x="16" y="121"/>
                      <a:pt x="1" y="282"/>
                    </a:cubicBezTo>
                    <a:cubicBezTo>
                      <a:pt x="0" y="291"/>
                      <a:pt x="7" y="299"/>
                      <a:pt x="16" y="301"/>
                    </a:cubicBezTo>
                    <a:cubicBezTo>
                      <a:pt x="17" y="301"/>
                      <a:pt x="18" y="301"/>
                      <a:pt x="19" y="301"/>
                    </a:cubicBezTo>
                    <a:cubicBezTo>
                      <a:pt x="27" y="301"/>
                      <a:pt x="34" y="296"/>
                      <a:pt x="36" y="288"/>
                    </a:cubicBezTo>
                    <a:cubicBezTo>
                      <a:pt x="41" y="268"/>
                      <a:pt x="55" y="258"/>
                      <a:pt x="76" y="258"/>
                    </a:cubicBezTo>
                    <a:cubicBezTo>
                      <a:pt x="97" y="258"/>
                      <a:pt x="106" y="267"/>
                      <a:pt x="119" y="286"/>
                    </a:cubicBezTo>
                    <a:cubicBezTo>
                      <a:pt x="123" y="292"/>
                      <a:pt x="130" y="295"/>
                      <a:pt x="138" y="294"/>
                    </a:cubicBezTo>
                    <a:cubicBezTo>
                      <a:pt x="145" y="292"/>
                      <a:pt x="151" y="286"/>
                      <a:pt x="151" y="278"/>
                    </a:cubicBezTo>
                    <a:cubicBezTo>
                      <a:pt x="165" y="173"/>
                      <a:pt x="229" y="84"/>
                      <a:pt x="328" y="35"/>
                    </a:cubicBezTo>
                    <a:cubicBezTo>
                      <a:pt x="335" y="31"/>
                      <a:pt x="339" y="22"/>
                      <a:pt x="337" y="14"/>
                    </a:cubicBezTo>
                    <a:close/>
                    <a:moveTo>
                      <a:pt x="122" y="237"/>
                    </a:moveTo>
                    <a:cubicBezTo>
                      <a:pt x="111" y="228"/>
                      <a:pt x="96" y="222"/>
                      <a:pt x="76" y="222"/>
                    </a:cubicBezTo>
                    <a:cubicBezTo>
                      <a:pt x="66" y="222"/>
                      <a:pt x="57" y="224"/>
                      <a:pt x="49" y="227"/>
                    </a:cubicBezTo>
                    <a:cubicBezTo>
                      <a:pt x="78" y="133"/>
                      <a:pt x="154" y="63"/>
                      <a:pt x="248" y="43"/>
                    </a:cubicBezTo>
                    <a:cubicBezTo>
                      <a:pt x="184" y="92"/>
                      <a:pt x="141" y="159"/>
                      <a:pt x="122" y="237"/>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dirty="0"/>
              </a:p>
            </p:txBody>
          </p:sp>
          <p:sp>
            <p:nvSpPr>
              <p:cNvPr id="68" name="Line 93">
                <a:extLst>
                  <a:ext uri="{FF2B5EF4-FFF2-40B4-BE49-F238E27FC236}">
                    <a16:creationId xmlns:a16="http://schemas.microsoft.com/office/drawing/2014/main" id="{162B4B4A-AB6E-4AB9-A89C-E935E8159184}"/>
                  </a:ext>
                </a:extLst>
              </p:cNvPr>
              <p:cNvSpPr>
                <a:spLocks noChangeShapeType="1"/>
              </p:cNvSpPr>
              <p:nvPr/>
            </p:nvSpPr>
            <p:spPr bwMode="auto">
              <a:xfrm>
                <a:off x="10310470" y="396077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Line 94">
                <a:extLst>
                  <a:ext uri="{FF2B5EF4-FFF2-40B4-BE49-F238E27FC236}">
                    <a16:creationId xmlns:a16="http://schemas.microsoft.com/office/drawing/2014/main" id="{07D625B2-38CC-4994-8886-CBF135A3CD7F}"/>
                  </a:ext>
                </a:extLst>
              </p:cNvPr>
              <p:cNvSpPr>
                <a:spLocks noChangeShapeType="1"/>
              </p:cNvSpPr>
              <p:nvPr/>
            </p:nvSpPr>
            <p:spPr bwMode="auto">
              <a:xfrm>
                <a:off x="10310470" y="3960774"/>
                <a:ext cx="0" cy="0"/>
              </a:xfrm>
              <a:prstGeom prst="line">
                <a:avLst/>
              </a:prstGeom>
              <a:noFill/>
              <a:ln w="11113" cap="flat">
                <a:solidFill>
                  <a:srgbClr val="06C1EA"/>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61" name="Rectangle 60">
              <a:extLst>
                <a:ext uri="{FF2B5EF4-FFF2-40B4-BE49-F238E27FC236}">
                  <a16:creationId xmlns:a16="http://schemas.microsoft.com/office/drawing/2014/main" id="{93B38E7C-899E-4052-B368-CC6A9CD365F5}"/>
                </a:ext>
              </a:extLst>
            </p:cNvPr>
            <p:cNvSpPr/>
            <p:nvPr/>
          </p:nvSpPr>
          <p:spPr bwMode="auto">
            <a:xfrm>
              <a:off x="9439598" y="2830318"/>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40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nvGrpSpPr>
          <p:cNvPr id="73" name="Group 72">
            <a:extLst>
              <a:ext uri="{FF2B5EF4-FFF2-40B4-BE49-F238E27FC236}">
                <a16:creationId xmlns:a16="http://schemas.microsoft.com/office/drawing/2014/main" id="{A613629A-7571-4E85-9765-A1E82CAD4340}"/>
              </a:ext>
            </a:extLst>
          </p:cNvPr>
          <p:cNvGrpSpPr/>
          <p:nvPr/>
        </p:nvGrpSpPr>
        <p:grpSpPr>
          <a:xfrm>
            <a:off x="6179516" y="1910167"/>
            <a:ext cx="2468880" cy="2468880"/>
            <a:chOff x="6230681" y="-411947"/>
            <a:chExt cx="2468880" cy="2468880"/>
          </a:xfrm>
        </p:grpSpPr>
        <p:sp>
          <p:nvSpPr>
            <p:cNvPr id="74" name="Oval 73">
              <a:extLst>
                <a:ext uri="{FF2B5EF4-FFF2-40B4-BE49-F238E27FC236}">
                  <a16:creationId xmlns:a16="http://schemas.microsoft.com/office/drawing/2014/main" id="{68524656-65C4-4BD9-B749-954934065DE0}"/>
                </a:ext>
              </a:extLst>
            </p:cNvPr>
            <p:cNvSpPr>
              <a:spLocks noChangeAspect="1"/>
            </p:cNvSpPr>
            <p:nvPr/>
          </p:nvSpPr>
          <p:spPr bwMode="auto">
            <a:xfrm>
              <a:off x="6230681" y="-411947"/>
              <a:ext cx="2468880" cy="2468880"/>
            </a:xfrm>
            <a:prstGeom prst="ellipse">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75" name="Group 74">
              <a:extLst>
                <a:ext uri="{FF2B5EF4-FFF2-40B4-BE49-F238E27FC236}">
                  <a16:creationId xmlns:a16="http://schemas.microsoft.com/office/drawing/2014/main" id="{76DFE17B-D80F-44FB-9326-B8E3AEAFBCE2}"/>
                </a:ext>
              </a:extLst>
            </p:cNvPr>
            <p:cNvGrpSpPr/>
            <p:nvPr/>
          </p:nvGrpSpPr>
          <p:grpSpPr>
            <a:xfrm>
              <a:off x="6780689" y="231164"/>
              <a:ext cx="1729152" cy="1290028"/>
              <a:chOff x="1672372" y="2612324"/>
              <a:chExt cx="1729152" cy="1290028"/>
            </a:xfrm>
          </p:grpSpPr>
          <p:grpSp>
            <p:nvGrpSpPr>
              <p:cNvPr id="77" name="Group 76">
                <a:extLst>
                  <a:ext uri="{FF2B5EF4-FFF2-40B4-BE49-F238E27FC236}">
                    <a16:creationId xmlns:a16="http://schemas.microsoft.com/office/drawing/2014/main" id="{19C623BC-20E3-44E7-920E-15FBAC3C34A2}"/>
                  </a:ext>
                </a:extLst>
              </p:cNvPr>
              <p:cNvGrpSpPr/>
              <p:nvPr/>
            </p:nvGrpSpPr>
            <p:grpSpPr>
              <a:xfrm>
                <a:off x="2081887" y="3412499"/>
                <a:ext cx="744191" cy="489853"/>
                <a:chOff x="5386606" y="2477739"/>
                <a:chExt cx="4020698" cy="2646568"/>
              </a:xfrm>
            </p:grpSpPr>
            <p:sp>
              <p:nvSpPr>
                <p:cNvPr id="86" name="Rectangle 85">
                  <a:extLst>
                    <a:ext uri="{FF2B5EF4-FFF2-40B4-BE49-F238E27FC236}">
                      <a16:creationId xmlns:a16="http://schemas.microsoft.com/office/drawing/2014/main" id="{86C38DFF-41EF-4A84-BA19-ED30EBFB6D5B}"/>
                    </a:ext>
                  </a:extLst>
                </p:cNvPr>
                <p:cNvSpPr/>
                <p:nvPr/>
              </p:nvSpPr>
              <p:spPr bwMode="auto">
                <a:xfrm rot="13195832">
                  <a:off x="5386606" y="2477739"/>
                  <a:ext cx="3348825" cy="1051572"/>
                </a:xfrm>
                <a:prstGeom prst="rect">
                  <a:avLst/>
                </a:prstGeom>
                <a:no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38427053-EFED-4C2F-B569-F4BD1E3D695D}"/>
                    </a:ext>
                  </a:extLst>
                </p:cNvPr>
                <p:cNvSpPr/>
                <p:nvPr/>
              </p:nvSpPr>
              <p:spPr bwMode="auto">
                <a:xfrm rot="13195832" flipH="1">
                  <a:off x="7302195" y="3019198"/>
                  <a:ext cx="2105109" cy="2105109"/>
                </a:xfrm>
                <a:prstGeom prst="ellipse">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FC634FF-7601-4C22-AA7B-F9459A11233D}"/>
                    </a:ext>
                  </a:extLst>
                </p:cNvPr>
                <p:cNvGrpSpPr/>
                <p:nvPr/>
              </p:nvGrpSpPr>
              <p:grpSpPr>
                <a:xfrm rot="13195832" flipH="1">
                  <a:off x="7469019" y="3196927"/>
                  <a:ext cx="1754579" cy="1754580"/>
                  <a:chOff x="4960949" y="-1948160"/>
                  <a:chExt cx="6094506" cy="6094506"/>
                </a:xfrm>
                <a:solidFill>
                  <a:schemeClr val="bg1"/>
                </a:solidFill>
              </p:grpSpPr>
              <p:grpSp>
                <p:nvGrpSpPr>
                  <p:cNvPr id="102" name="Group 101">
                    <a:extLst>
                      <a:ext uri="{FF2B5EF4-FFF2-40B4-BE49-F238E27FC236}">
                        <a16:creationId xmlns:a16="http://schemas.microsoft.com/office/drawing/2014/main" id="{483F7ABC-B9EA-4197-B2CE-A16F07F50598}"/>
                      </a:ext>
                    </a:extLst>
                  </p:cNvPr>
                  <p:cNvGrpSpPr/>
                  <p:nvPr/>
                </p:nvGrpSpPr>
                <p:grpSpPr>
                  <a:xfrm>
                    <a:off x="4960949" y="-1948160"/>
                    <a:ext cx="6094506" cy="6094506"/>
                    <a:chOff x="1617736" y="1506812"/>
                    <a:chExt cx="6094506" cy="6094506"/>
                  </a:xfrm>
                  <a:grpFill/>
                </p:grpSpPr>
                <p:grpSp>
                  <p:nvGrpSpPr>
                    <p:cNvPr id="117" name="Group 116">
                      <a:extLst>
                        <a:ext uri="{FF2B5EF4-FFF2-40B4-BE49-F238E27FC236}">
                          <a16:creationId xmlns:a16="http://schemas.microsoft.com/office/drawing/2014/main" id="{A6C6DD28-C530-4B97-8588-515CDDC60D2B}"/>
                        </a:ext>
                      </a:extLst>
                    </p:cNvPr>
                    <p:cNvGrpSpPr/>
                    <p:nvPr/>
                  </p:nvGrpSpPr>
                  <p:grpSpPr>
                    <a:xfrm>
                      <a:off x="4329559" y="1506812"/>
                      <a:ext cx="670859" cy="6094506"/>
                      <a:chOff x="6764185" y="1829778"/>
                      <a:chExt cx="670859" cy="6094506"/>
                    </a:xfrm>
                    <a:grpFill/>
                  </p:grpSpPr>
                  <p:sp>
                    <p:nvSpPr>
                      <p:cNvPr id="121" name="Oval 120">
                        <a:extLst>
                          <a:ext uri="{FF2B5EF4-FFF2-40B4-BE49-F238E27FC236}">
                            <a16:creationId xmlns:a16="http://schemas.microsoft.com/office/drawing/2014/main" id="{B3C2C6AF-A1FC-4AC9-B413-EAD5FDEFB2DB}"/>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4592A575-5B08-425D-B28F-4DF56B09416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F66C6160-A39F-4C91-BCAF-DC0CE6A7FF7E}"/>
                        </a:ext>
                      </a:extLst>
                    </p:cNvPr>
                    <p:cNvGrpSpPr/>
                    <p:nvPr/>
                  </p:nvGrpSpPr>
                  <p:grpSpPr>
                    <a:xfrm rot="5400000">
                      <a:off x="4329559" y="1506812"/>
                      <a:ext cx="670859" cy="6094506"/>
                      <a:chOff x="6764185" y="1829778"/>
                      <a:chExt cx="670859" cy="6094506"/>
                    </a:xfrm>
                    <a:grpFill/>
                  </p:grpSpPr>
                  <p:sp>
                    <p:nvSpPr>
                      <p:cNvPr id="119" name="Oval 118">
                        <a:extLst>
                          <a:ext uri="{FF2B5EF4-FFF2-40B4-BE49-F238E27FC236}">
                            <a16:creationId xmlns:a16="http://schemas.microsoft.com/office/drawing/2014/main" id="{A6604AB4-FC4A-4745-8482-96D8F236FA9C}"/>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a:extLst>
                          <a:ext uri="{FF2B5EF4-FFF2-40B4-BE49-F238E27FC236}">
                            <a16:creationId xmlns:a16="http://schemas.microsoft.com/office/drawing/2014/main" id="{A8CF6578-E889-4AFF-8479-7975FFB348A2}"/>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3" name="Group 102">
                    <a:extLst>
                      <a:ext uri="{FF2B5EF4-FFF2-40B4-BE49-F238E27FC236}">
                        <a16:creationId xmlns:a16="http://schemas.microsoft.com/office/drawing/2014/main" id="{565C45D5-404E-4609-8465-4EB0D6E470B3}"/>
                      </a:ext>
                    </a:extLst>
                  </p:cNvPr>
                  <p:cNvGrpSpPr/>
                  <p:nvPr/>
                </p:nvGrpSpPr>
                <p:grpSpPr>
                  <a:xfrm rot="1800000">
                    <a:off x="4960949" y="-1948160"/>
                    <a:ext cx="6094506" cy="6094506"/>
                    <a:chOff x="1617736" y="1506812"/>
                    <a:chExt cx="6094506" cy="6094506"/>
                  </a:xfrm>
                  <a:grpFill/>
                </p:grpSpPr>
                <p:grpSp>
                  <p:nvGrpSpPr>
                    <p:cNvPr id="111" name="Group 110">
                      <a:extLst>
                        <a:ext uri="{FF2B5EF4-FFF2-40B4-BE49-F238E27FC236}">
                          <a16:creationId xmlns:a16="http://schemas.microsoft.com/office/drawing/2014/main" id="{9A25EBC3-99A1-478A-B5B9-7880A31C6230}"/>
                        </a:ext>
                      </a:extLst>
                    </p:cNvPr>
                    <p:cNvGrpSpPr/>
                    <p:nvPr/>
                  </p:nvGrpSpPr>
                  <p:grpSpPr>
                    <a:xfrm>
                      <a:off x="4329559" y="1506812"/>
                      <a:ext cx="670859" cy="6094506"/>
                      <a:chOff x="6764185" y="1829778"/>
                      <a:chExt cx="670859" cy="6094506"/>
                    </a:xfrm>
                    <a:grpFill/>
                  </p:grpSpPr>
                  <p:sp>
                    <p:nvSpPr>
                      <p:cNvPr id="115" name="Oval 114">
                        <a:extLst>
                          <a:ext uri="{FF2B5EF4-FFF2-40B4-BE49-F238E27FC236}">
                            <a16:creationId xmlns:a16="http://schemas.microsoft.com/office/drawing/2014/main" id="{6584BC36-1379-415C-8186-DC01D6622042}"/>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a:extLst>
                          <a:ext uri="{FF2B5EF4-FFF2-40B4-BE49-F238E27FC236}">
                            <a16:creationId xmlns:a16="http://schemas.microsoft.com/office/drawing/2014/main" id="{85D72404-4197-44E9-9D62-5B3DF850362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a:extLst>
                        <a:ext uri="{FF2B5EF4-FFF2-40B4-BE49-F238E27FC236}">
                          <a16:creationId xmlns:a16="http://schemas.microsoft.com/office/drawing/2014/main" id="{23717C9B-67E2-4F43-8B38-09B04318C698}"/>
                        </a:ext>
                      </a:extLst>
                    </p:cNvPr>
                    <p:cNvGrpSpPr/>
                    <p:nvPr/>
                  </p:nvGrpSpPr>
                  <p:grpSpPr>
                    <a:xfrm rot="5400000">
                      <a:off x="4329559" y="1506812"/>
                      <a:ext cx="670859" cy="6094506"/>
                      <a:chOff x="6764185" y="1829778"/>
                      <a:chExt cx="670859" cy="6094506"/>
                    </a:xfrm>
                    <a:grpFill/>
                  </p:grpSpPr>
                  <p:sp>
                    <p:nvSpPr>
                      <p:cNvPr id="113" name="Oval 112">
                        <a:extLst>
                          <a:ext uri="{FF2B5EF4-FFF2-40B4-BE49-F238E27FC236}">
                            <a16:creationId xmlns:a16="http://schemas.microsoft.com/office/drawing/2014/main" id="{E6238339-FFB0-4CD7-B954-5D7C693E55B6}"/>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a:extLst>
                          <a:ext uri="{FF2B5EF4-FFF2-40B4-BE49-F238E27FC236}">
                            <a16:creationId xmlns:a16="http://schemas.microsoft.com/office/drawing/2014/main" id="{2D3CD6DA-0870-42E1-B726-6B97518CDC4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4" name="Group 103">
                    <a:extLst>
                      <a:ext uri="{FF2B5EF4-FFF2-40B4-BE49-F238E27FC236}">
                        <a16:creationId xmlns:a16="http://schemas.microsoft.com/office/drawing/2014/main" id="{3ACE7AA6-B567-4F17-A118-CE8F12CB9270}"/>
                      </a:ext>
                    </a:extLst>
                  </p:cNvPr>
                  <p:cNvGrpSpPr/>
                  <p:nvPr/>
                </p:nvGrpSpPr>
                <p:grpSpPr>
                  <a:xfrm rot="3600000">
                    <a:off x="4960949" y="-1948160"/>
                    <a:ext cx="6094506" cy="6094506"/>
                    <a:chOff x="1617736" y="1506812"/>
                    <a:chExt cx="6094506" cy="6094506"/>
                  </a:xfrm>
                  <a:grpFill/>
                </p:grpSpPr>
                <p:grpSp>
                  <p:nvGrpSpPr>
                    <p:cNvPr id="105" name="Group 104">
                      <a:extLst>
                        <a:ext uri="{FF2B5EF4-FFF2-40B4-BE49-F238E27FC236}">
                          <a16:creationId xmlns:a16="http://schemas.microsoft.com/office/drawing/2014/main" id="{51AA9E53-444B-45E6-B0AA-9FEAFA107863}"/>
                        </a:ext>
                      </a:extLst>
                    </p:cNvPr>
                    <p:cNvGrpSpPr/>
                    <p:nvPr/>
                  </p:nvGrpSpPr>
                  <p:grpSpPr>
                    <a:xfrm>
                      <a:off x="4329559" y="1506812"/>
                      <a:ext cx="670859" cy="6094506"/>
                      <a:chOff x="6764185" y="1829778"/>
                      <a:chExt cx="670859" cy="6094506"/>
                    </a:xfrm>
                    <a:grpFill/>
                  </p:grpSpPr>
                  <p:sp>
                    <p:nvSpPr>
                      <p:cNvPr id="109" name="Oval 108">
                        <a:extLst>
                          <a:ext uri="{FF2B5EF4-FFF2-40B4-BE49-F238E27FC236}">
                            <a16:creationId xmlns:a16="http://schemas.microsoft.com/office/drawing/2014/main" id="{ABC103DA-69FD-44AA-BD23-A2BC311C9D03}"/>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a:extLst>
                          <a:ext uri="{FF2B5EF4-FFF2-40B4-BE49-F238E27FC236}">
                            <a16:creationId xmlns:a16="http://schemas.microsoft.com/office/drawing/2014/main" id="{855B0B7E-B09A-4CEE-B0AE-6C48FC4A9A4E}"/>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D1299609-B06E-4AA4-A390-6EC1760A9E2F}"/>
                        </a:ext>
                      </a:extLst>
                    </p:cNvPr>
                    <p:cNvGrpSpPr/>
                    <p:nvPr/>
                  </p:nvGrpSpPr>
                  <p:grpSpPr>
                    <a:xfrm rot="5400000">
                      <a:off x="4329559" y="1506812"/>
                      <a:ext cx="670859" cy="6094506"/>
                      <a:chOff x="6764185" y="1829778"/>
                      <a:chExt cx="670859" cy="6094506"/>
                    </a:xfrm>
                    <a:grpFill/>
                  </p:grpSpPr>
                  <p:sp>
                    <p:nvSpPr>
                      <p:cNvPr id="107" name="Oval 106">
                        <a:extLst>
                          <a:ext uri="{FF2B5EF4-FFF2-40B4-BE49-F238E27FC236}">
                            <a16:creationId xmlns:a16="http://schemas.microsoft.com/office/drawing/2014/main" id="{CF537883-7EA8-46D4-A195-4027136D60E8}"/>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a:extLst>
                          <a:ext uri="{FF2B5EF4-FFF2-40B4-BE49-F238E27FC236}">
                            <a16:creationId xmlns:a16="http://schemas.microsoft.com/office/drawing/2014/main" id="{6A8CF6B6-B95C-4507-95EE-9DDCD706177D}"/>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89" name="Group 88">
                  <a:extLst>
                    <a:ext uri="{FF2B5EF4-FFF2-40B4-BE49-F238E27FC236}">
                      <a16:creationId xmlns:a16="http://schemas.microsoft.com/office/drawing/2014/main" id="{F69FEEE5-989D-474A-A5D8-3784CE88329D}"/>
                    </a:ext>
                  </a:extLst>
                </p:cNvPr>
                <p:cNvGrpSpPr/>
                <p:nvPr/>
              </p:nvGrpSpPr>
              <p:grpSpPr>
                <a:xfrm rot="13195832" flipH="1">
                  <a:off x="7888633" y="3616540"/>
                  <a:ext cx="915353" cy="915353"/>
                  <a:chOff x="15721982" y="-2607479"/>
                  <a:chExt cx="3179460" cy="3179460"/>
                </a:xfrm>
                <a:solidFill>
                  <a:schemeClr val="bg1"/>
                </a:solidFill>
              </p:grpSpPr>
              <p:grpSp>
                <p:nvGrpSpPr>
                  <p:cNvPr id="90" name="Group 89">
                    <a:extLst>
                      <a:ext uri="{FF2B5EF4-FFF2-40B4-BE49-F238E27FC236}">
                        <a16:creationId xmlns:a16="http://schemas.microsoft.com/office/drawing/2014/main" id="{813080C7-6199-4C48-9657-8FAC82E1C020}"/>
                      </a:ext>
                    </a:extLst>
                  </p:cNvPr>
                  <p:cNvGrpSpPr/>
                  <p:nvPr/>
                </p:nvGrpSpPr>
                <p:grpSpPr>
                  <a:xfrm>
                    <a:off x="16976282" y="-2607479"/>
                    <a:ext cx="670859" cy="3179460"/>
                    <a:chOff x="6764185" y="4744824"/>
                    <a:chExt cx="670859" cy="3179460"/>
                  </a:xfrm>
                  <a:grpFill/>
                </p:grpSpPr>
                <p:sp>
                  <p:nvSpPr>
                    <p:cNvPr id="100" name="Oval 99">
                      <a:extLst>
                        <a:ext uri="{FF2B5EF4-FFF2-40B4-BE49-F238E27FC236}">
                          <a16:creationId xmlns:a16="http://schemas.microsoft.com/office/drawing/2014/main" id="{7592ACE2-98C7-4528-9552-06F065F8F7A2}"/>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a:extLst>
                        <a:ext uri="{FF2B5EF4-FFF2-40B4-BE49-F238E27FC236}">
                          <a16:creationId xmlns:a16="http://schemas.microsoft.com/office/drawing/2014/main" id="{B68E178B-F46E-49BE-A740-77DD0E521C3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1" name="Group 90">
                    <a:extLst>
                      <a:ext uri="{FF2B5EF4-FFF2-40B4-BE49-F238E27FC236}">
                        <a16:creationId xmlns:a16="http://schemas.microsoft.com/office/drawing/2014/main" id="{E5E1E526-FA06-4101-9BE9-C341154F8E02}"/>
                      </a:ext>
                    </a:extLst>
                  </p:cNvPr>
                  <p:cNvGrpSpPr/>
                  <p:nvPr/>
                </p:nvGrpSpPr>
                <p:grpSpPr>
                  <a:xfrm rot="2700000">
                    <a:off x="16976282" y="-2607479"/>
                    <a:ext cx="670859" cy="3179460"/>
                    <a:chOff x="6764185" y="4744824"/>
                    <a:chExt cx="670859" cy="3179460"/>
                  </a:xfrm>
                  <a:grpFill/>
                </p:grpSpPr>
                <p:sp>
                  <p:nvSpPr>
                    <p:cNvPr id="98" name="Oval 97">
                      <a:extLst>
                        <a:ext uri="{FF2B5EF4-FFF2-40B4-BE49-F238E27FC236}">
                          <a16:creationId xmlns:a16="http://schemas.microsoft.com/office/drawing/2014/main" id="{54F6BA11-4AE2-4300-91D1-3792E5462B5D}"/>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a:extLst>
                        <a:ext uri="{FF2B5EF4-FFF2-40B4-BE49-F238E27FC236}">
                          <a16:creationId xmlns:a16="http://schemas.microsoft.com/office/drawing/2014/main" id="{5842E927-5E55-4EF1-8A38-64E5E53F25E1}"/>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2" name="Group 91">
                    <a:extLst>
                      <a:ext uri="{FF2B5EF4-FFF2-40B4-BE49-F238E27FC236}">
                        <a16:creationId xmlns:a16="http://schemas.microsoft.com/office/drawing/2014/main" id="{5A99EA2E-F8CE-4152-A62A-B1F465AF5625}"/>
                      </a:ext>
                    </a:extLst>
                  </p:cNvPr>
                  <p:cNvGrpSpPr/>
                  <p:nvPr/>
                </p:nvGrpSpPr>
                <p:grpSpPr>
                  <a:xfrm rot="5400000">
                    <a:off x="16976282" y="-2607479"/>
                    <a:ext cx="670859" cy="3179460"/>
                    <a:chOff x="6764185" y="4744824"/>
                    <a:chExt cx="670859" cy="3179460"/>
                  </a:xfrm>
                  <a:grpFill/>
                </p:grpSpPr>
                <p:sp>
                  <p:nvSpPr>
                    <p:cNvPr id="96" name="Oval 95">
                      <a:extLst>
                        <a:ext uri="{FF2B5EF4-FFF2-40B4-BE49-F238E27FC236}">
                          <a16:creationId xmlns:a16="http://schemas.microsoft.com/office/drawing/2014/main" id="{98D78C07-880E-4DD3-9DAF-E20007DD7085}"/>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a:extLst>
                        <a:ext uri="{FF2B5EF4-FFF2-40B4-BE49-F238E27FC236}">
                          <a16:creationId xmlns:a16="http://schemas.microsoft.com/office/drawing/2014/main" id="{6F3D095E-E966-4C63-8643-0F06117B54C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3" name="Group 92">
                    <a:extLst>
                      <a:ext uri="{FF2B5EF4-FFF2-40B4-BE49-F238E27FC236}">
                        <a16:creationId xmlns:a16="http://schemas.microsoft.com/office/drawing/2014/main" id="{6C2140D6-3E05-44D4-BEE1-AB04B0E11313}"/>
                      </a:ext>
                    </a:extLst>
                  </p:cNvPr>
                  <p:cNvGrpSpPr/>
                  <p:nvPr/>
                </p:nvGrpSpPr>
                <p:grpSpPr>
                  <a:xfrm rot="8100000">
                    <a:off x="16976282" y="-2607479"/>
                    <a:ext cx="670859" cy="3179460"/>
                    <a:chOff x="6764185" y="4744824"/>
                    <a:chExt cx="670859" cy="3179460"/>
                  </a:xfrm>
                  <a:grpFill/>
                </p:grpSpPr>
                <p:sp>
                  <p:nvSpPr>
                    <p:cNvPr id="94" name="Oval 93">
                      <a:extLst>
                        <a:ext uri="{FF2B5EF4-FFF2-40B4-BE49-F238E27FC236}">
                          <a16:creationId xmlns:a16="http://schemas.microsoft.com/office/drawing/2014/main" id="{2B739F76-38A1-4F0C-8000-FAC90727E3D7}"/>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a:extLst>
                        <a:ext uri="{FF2B5EF4-FFF2-40B4-BE49-F238E27FC236}">
                          <a16:creationId xmlns:a16="http://schemas.microsoft.com/office/drawing/2014/main" id="{5DB5CB73-46F7-4DB7-B2AB-AEAFED47AC9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78" name="Group 77">
                <a:extLst>
                  <a:ext uri="{FF2B5EF4-FFF2-40B4-BE49-F238E27FC236}">
                    <a16:creationId xmlns:a16="http://schemas.microsoft.com/office/drawing/2014/main" id="{DC64229E-F7BB-446A-AC1B-27BA8CDED38F}"/>
                  </a:ext>
                </a:extLst>
              </p:cNvPr>
              <p:cNvGrpSpPr/>
              <p:nvPr/>
            </p:nvGrpSpPr>
            <p:grpSpPr>
              <a:xfrm>
                <a:off x="1672372" y="2612324"/>
                <a:ext cx="1729152" cy="1255420"/>
                <a:chOff x="1657126" y="2627734"/>
                <a:chExt cx="1729152" cy="1255420"/>
              </a:xfrm>
            </p:grpSpPr>
            <p:sp>
              <p:nvSpPr>
                <p:cNvPr id="79" name="Freeform 5">
                  <a:extLst>
                    <a:ext uri="{FF2B5EF4-FFF2-40B4-BE49-F238E27FC236}">
                      <a16:creationId xmlns:a16="http://schemas.microsoft.com/office/drawing/2014/main" id="{AC7228F4-F9DF-4D48-85A9-60405EB1EC32}"/>
                    </a:ext>
                  </a:extLst>
                </p:cNvPr>
                <p:cNvSpPr>
                  <a:spLocks/>
                </p:cNvSpPr>
                <p:nvPr/>
              </p:nvSpPr>
              <p:spPr bwMode="auto">
                <a:xfrm rot="3938007" flipH="1">
                  <a:off x="2443165" y="2620313"/>
                  <a:ext cx="547740" cy="775982"/>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chemeClr val="bg1"/>
                </a:solidFill>
                <a:ln w="25400">
                  <a:solidFill>
                    <a:schemeClr val="tx1"/>
                  </a:solidFill>
                </a:ln>
              </p:spPr>
              <p:txBody>
                <a:bodyPr vert="horz" wrap="square" lIns="91440" tIns="45720" rIns="91440" bIns="45720" numCol="1" anchor="t" anchorCtr="0" compatLnSpc="1">
                  <a:prstTxWarp prst="textNoShape">
                    <a:avLst/>
                  </a:prstTxWarp>
                </a:bodyPr>
                <a:lstStyle/>
                <a:p>
                  <a:endParaRPr lang="en-US" sz="1483"/>
                </a:p>
              </p:txBody>
            </p:sp>
            <p:grpSp>
              <p:nvGrpSpPr>
                <p:cNvPr id="80" name="Group 79">
                  <a:extLst>
                    <a:ext uri="{FF2B5EF4-FFF2-40B4-BE49-F238E27FC236}">
                      <a16:creationId xmlns:a16="http://schemas.microsoft.com/office/drawing/2014/main" id="{BAA6EE95-A217-4721-A681-607F4009BD3E}"/>
                    </a:ext>
                  </a:extLst>
                </p:cNvPr>
                <p:cNvGrpSpPr/>
                <p:nvPr/>
              </p:nvGrpSpPr>
              <p:grpSpPr>
                <a:xfrm>
                  <a:off x="1657126" y="2627734"/>
                  <a:ext cx="715009" cy="1255420"/>
                  <a:chOff x="1549118" y="2647619"/>
                  <a:chExt cx="715009" cy="1255420"/>
                </a:xfrm>
              </p:grpSpPr>
              <p:sp>
                <p:nvSpPr>
                  <p:cNvPr id="82" name="Freeform 447">
                    <a:extLst>
                      <a:ext uri="{FF2B5EF4-FFF2-40B4-BE49-F238E27FC236}">
                        <a16:creationId xmlns:a16="http://schemas.microsoft.com/office/drawing/2014/main" id="{E7BBF9B5-EBF0-4418-81E6-B66C88984029}"/>
                      </a:ext>
                    </a:extLst>
                  </p:cNvPr>
                  <p:cNvSpPr>
                    <a:spLocks/>
                  </p:cNvSpPr>
                  <p:nvPr/>
                </p:nvSpPr>
                <p:spPr bwMode="auto">
                  <a:xfrm>
                    <a:off x="1549119" y="2652607"/>
                    <a:ext cx="715008" cy="1250432"/>
                  </a:xfrm>
                  <a:custGeom>
                    <a:avLst/>
                    <a:gdLst>
                      <a:gd name="T0" fmla="*/ 912 w 913"/>
                      <a:gd name="T1" fmla="*/ 429 h 1599"/>
                      <a:gd name="T2" fmla="*/ 456 w 913"/>
                      <a:gd name="T3" fmla="*/ 0 h 1599"/>
                      <a:gd name="T4" fmla="*/ 0 w 913"/>
                      <a:gd name="T5" fmla="*/ 457 h 1599"/>
                      <a:gd name="T6" fmla="*/ 0 w 913"/>
                      <a:gd name="T7" fmla="*/ 1599 h 1599"/>
                      <a:gd name="T8" fmla="*/ 808 w 913"/>
                      <a:gd name="T9" fmla="*/ 1599 h 1599"/>
                      <a:gd name="T10" fmla="*/ 799 w 913"/>
                      <a:gd name="T11" fmla="*/ 999 h 1599"/>
                      <a:gd name="T12" fmla="*/ 913 w 913"/>
                      <a:gd name="T13" fmla="*/ 999 h 1599"/>
                      <a:gd name="T14" fmla="*/ 913 w 913"/>
                      <a:gd name="T15" fmla="*/ 429 h 1599"/>
                      <a:gd name="T16" fmla="*/ 912 w 913"/>
                      <a:gd name="T17" fmla="*/ 429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3" h="1599">
                        <a:moveTo>
                          <a:pt x="912" y="429"/>
                        </a:moveTo>
                        <a:cubicBezTo>
                          <a:pt x="897" y="190"/>
                          <a:pt x="699" y="0"/>
                          <a:pt x="456" y="0"/>
                        </a:cubicBezTo>
                        <a:cubicBezTo>
                          <a:pt x="204" y="0"/>
                          <a:pt x="0" y="205"/>
                          <a:pt x="0" y="457"/>
                        </a:cubicBezTo>
                        <a:cubicBezTo>
                          <a:pt x="0" y="1599"/>
                          <a:pt x="0" y="1599"/>
                          <a:pt x="0" y="1599"/>
                        </a:cubicBezTo>
                        <a:cubicBezTo>
                          <a:pt x="808" y="1599"/>
                          <a:pt x="808" y="1599"/>
                          <a:pt x="808" y="1599"/>
                        </a:cubicBezTo>
                        <a:cubicBezTo>
                          <a:pt x="799" y="999"/>
                          <a:pt x="799" y="999"/>
                          <a:pt x="799" y="999"/>
                        </a:cubicBezTo>
                        <a:cubicBezTo>
                          <a:pt x="913" y="999"/>
                          <a:pt x="913" y="999"/>
                          <a:pt x="913" y="999"/>
                        </a:cubicBezTo>
                        <a:cubicBezTo>
                          <a:pt x="913" y="429"/>
                          <a:pt x="913" y="429"/>
                          <a:pt x="913" y="429"/>
                        </a:cubicBezTo>
                        <a:cubicBezTo>
                          <a:pt x="912" y="429"/>
                          <a:pt x="912" y="429"/>
                          <a:pt x="912" y="429"/>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3" name="Freeform 448">
                    <a:extLst>
                      <a:ext uri="{FF2B5EF4-FFF2-40B4-BE49-F238E27FC236}">
                        <a16:creationId xmlns:a16="http://schemas.microsoft.com/office/drawing/2014/main" id="{41CFC8DE-8264-4C36-A321-B47BE42F6AE1}"/>
                      </a:ext>
                    </a:extLst>
                  </p:cNvPr>
                  <p:cNvSpPr>
                    <a:spLocks/>
                  </p:cNvSpPr>
                  <p:nvPr/>
                </p:nvSpPr>
                <p:spPr bwMode="auto">
                  <a:xfrm>
                    <a:off x="1549118" y="2647619"/>
                    <a:ext cx="715008" cy="966092"/>
                  </a:xfrm>
                  <a:custGeom>
                    <a:avLst/>
                    <a:gdLst>
                      <a:gd name="connsiteX0" fmla="*/ 358290 w 715008"/>
                      <a:gd name="connsiteY0" fmla="*/ 0 h 966092"/>
                      <a:gd name="connsiteX1" fmla="*/ 715008 w 715008"/>
                      <a:gd name="connsiteY1" fmla="*/ 316442 h 966092"/>
                      <a:gd name="connsiteX2" fmla="*/ 313504 w 715008"/>
                      <a:gd name="connsiteY2" fmla="*/ 493115 h 966092"/>
                      <a:gd name="connsiteX3" fmla="*/ 268717 w 715008"/>
                      <a:gd name="connsiteY3" fmla="*/ 582630 h 966092"/>
                      <a:gd name="connsiteX4" fmla="*/ 267713 w 715008"/>
                      <a:gd name="connsiteY4" fmla="*/ 583094 h 966092"/>
                      <a:gd name="connsiteX5" fmla="*/ 267713 w 715008"/>
                      <a:gd name="connsiteY5" fmla="*/ 612982 h 966092"/>
                      <a:gd name="connsiteX6" fmla="*/ 267713 w 715008"/>
                      <a:gd name="connsiteY6" fmla="*/ 742052 h 966092"/>
                      <a:gd name="connsiteX7" fmla="*/ 0 w 715008"/>
                      <a:gd name="connsiteY7" fmla="*/ 966092 h 966092"/>
                      <a:gd name="connsiteX8" fmla="*/ 0 w 715008"/>
                      <a:gd name="connsiteY8" fmla="*/ 740434 h 966092"/>
                      <a:gd name="connsiteX9" fmla="*/ 0 w 715008"/>
                      <a:gd name="connsiteY9" fmla="*/ 706694 h 966092"/>
                      <a:gd name="connsiteX10" fmla="*/ 0 w 715008"/>
                      <a:gd name="connsiteY10" fmla="*/ 701259 h 966092"/>
                      <a:gd name="connsiteX11" fmla="*/ 0 w 715008"/>
                      <a:gd name="connsiteY11" fmla="*/ 688350 h 966092"/>
                      <a:gd name="connsiteX12" fmla="*/ 0 w 715008"/>
                      <a:gd name="connsiteY12" fmla="*/ 663213 h 966092"/>
                      <a:gd name="connsiteX13" fmla="*/ 0 w 715008"/>
                      <a:gd name="connsiteY13" fmla="*/ 629249 h 966092"/>
                      <a:gd name="connsiteX14" fmla="*/ 0 w 715008"/>
                      <a:gd name="connsiteY14" fmla="*/ 621770 h 966092"/>
                      <a:gd name="connsiteX15" fmla="*/ 0 w 715008"/>
                      <a:gd name="connsiteY15" fmla="*/ 358843 h 966092"/>
                      <a:gd name="connsiteX16" fmla="*/ 358290 w 715008"/>
                      <a:gd name="connsiteY16" fmla="*/ 0 h 96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5008" h="966092">
                        <a:moveTo>
                          <a:pt x="358290" y="0"/>
                        </a:moveTo>
                        <a:cubicBezTo>
                          <a:pt x="542149" y="0"/>
                          <a:pt x="693794" y="138198"/>
                          <a:pt x="715008" y="316442"/>
                        </a:cubicBezTo>
                        <a:cubicBezTo>
                          <a:pt x="692222" y="337643"/>
                          <a:pt x="522506" y="493115"/>
                          <a:pt x="313504" y="493115"/>
                        </a:cubicBezTo>
                        <a:cubicBezTo>
                          <a:pt x="313504" y="493115"/>
                          <a:pt x="291503" y="560644"/>
                          <a:pt x="268717" y="582630"/>
                        </a:cubicBezTo>
                        <a:lnTo>
                          <a:pt x="267713" y="583094"/>
                        </a:lnTo>
                        <a:lnTo>
                          <a:pt x="267713" y="612982"/>
                        </a:lnTo>
                        <a:cubicBezTo>
                          <a:pt x="267713" y="644378"/>
                          <a:pt x="267713" y="686238"/>
                          <a:pt x="267713" y="742052"/>
                        </a:cubicBezTo>
                        <a:cubicBezTo>
                          <a:pt x="267713" y="742052"/>
                          <a:pt x="245012" y="920658"/>
                          <a:pt x="0" y="966092"/>
                        </a:cubicBezTo>
                        <a:cubicBezTo>
                          <a:pt x="0" y="966092"/>
                          <a:pt x="0" y="966092"/>
                          <a:pt x="0" y="740434"/>
                        </a:cubicBezTo>
                        <a:lnTo>
                          <a:pt x="0" y="706694"/>
                        </a:lnTo>
                        <a:lnTo>
                          <a:pt x="0" y="701259"/>
                        </a:lnTo>
                        <a:lnTo>
                          <a:pt x="0" y="688350"/>
                        </a:lnTo>
                        <a:lnTo>
                          <a:pt x="0" y="663213"/>
                        </a:lnTo>
                        <a:lnTo>
                          <a:pt x="0" y="629249"/>
                        </a:lnTo>
                        <a:lnTo>
                          <a:pt x="0" y="621770"/>
                        </a:lnTo>
                        <a:cubicBezTo>
                          <a:pt x="0" y="570815"/>
                          <a:pt x="0" y="489287"/>
                          <a:pt x="0" y="358843"/>
                        </a:cubicBezTo>
                        <a:cubicBezTo>
                          <a:pt x="0" y="160969"/>
                          <a:pt x="160288" y="0"/>
                          <a:pt x="358290" y="0"/>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noAutofit/>
                  </a:bodyPr>
                  <a:lstStyle/>
                  <a:p>
                    <a:endParaRPr lang="en-US" sz="1483"/>
                  </a:p>
                </p:txBody>
              </p:sp>
              <p:sp>
                <p:nvSpPr>
                  <p:cNvPr id="84" name="Freeform 35">
                    <a:extLst>
                      <a:ext uri="{FF2B5EF4-FFF2-40B4-BE49-F238E27FC236}">
                        <a16:creationId xmlns:a16="http://schemas.microsoft.com/office/drawing/2014/main" id="{88CCB21A-863D-49DE-8743-3775D48EE998}"/>
                      </a:ext>
                    </a:extLst>
                  </p:cNvPr>
                  <p:cNvSpPr>
                    <a:spLocks/>
                  </p:cNvSpPr>
                  <p:nvPr/>
                </p:nvSpPr>
                <p:spPr bwMode="auto">
                  <a:xfrm>
                    <a:off x="1672167" y="3231264"/>
                    <a:ext cx="146327" cy="292654"/>
                  </a:xfrm>
                  <a:custGeom>
                    <a:avLst/>
                    <a:gdLst>
                      <a:gd name="T0" fmla="*/ 187 w 187"/>
                      <a:gd name="T1" fmla="*/ 0 h 373"/>
                      <a:gd name="T2" fmla="*/ 0 w 187"/>
                      <a:gd name="T3" fmla="*/ 186 h 373"/>
                      <a:gd name="T4" fmla="*/ 187 w 187"/>
                      <a:gd name="T5" fmla="*/ 373 h 373"/>
                      <a:gd name="T6" fmla="*/ 187 w 187"/>
                      <a:gd name="T7" fmla="*/ 0 h 373"/>
                    </a:gdLst>
                    <a:ahLst/>
                    <a:cxnLst>
                      <a:cxn ang="0">
                        <a:pos x="T0" y="T1"/>
                      </a:cxn>
                      <a:cxn ang="0">
                        <a:pos x="T2" y="T3"/>
                      </a:cxn>
                      <a:cxn ang="0">
                        <a:pos x="T4" y="T5"/>
                      </a:cxn>
                      <a:cxn ang="0">
                        <a:pos x="T6" y="T7"/>
                      </a:cxn>
                    </a:cxnLst>
                    <a:rect l="0" t="0" r="r" b="b"/>
                    <a:pathLst>
                      <a:path w="187" h="373">
                        <a:moveTo>
                          <a:pt x="187" y="0"/>
                        </a:moveTo>
                        <a:cubicBezTo>
                          <a:pt x="84" y="0"/>
                          <a:pt x="0" y="83"/>
                          <a:pt x="0" y="186"/>
                        </a:cubicBezTo>
                        <a:cubicBezTo>
                          <a:pt x="0" y="289"/>
                          <a:pt x="84" y="373"/>
                          <a:pt x="187" y="373"/>
                        </a:cubicBezTo>
                        <a:cubicBezTo>
                          <a:pt x="187" y="0"/>
                          <a:pt x="187" y="0"/>
                          <a:pt x="187" y="0"/>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5" name="Oval 38">
                    <a:extLst>
                      <a:ext uri="{FF2B5EF4-FFF2-40B4-BE49-F238E27FC236}">
                        <a16:creationId xmlns:a16="http://schemas.microsoft.com/office/drawing/2014/main" id="{2593EAB8-C274-4C91-903D-150E62F1BBC7}"/>
                      </a:ext>
                    </a:extLst>
                  </p:cNvPr>
                  <p:cNvSpPr>
                    <a:spLocks noChangeArrowheads="1"/>
                  </p:cNvSpPr>
                  <p:nvPr/>
                </p:nvSpPr>
                <p:spPr bwMode="auto">
                  <a:xfrm>
                    <a:off x="2051312" y="3211311"/>
                    <a:ext cx="78130" cy="78129"/>
                  </a:xfrm>
                  <a:prstGeom prst="ellipse">
                    <a:avLst/>
                  </a:prstGeom>
                  <a:solidFill>
                    <a:schemeClr val="tx1"/>
                  </a:solidFill>
                  <a:ln w="25400">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81" name="Rectangle 80">
                  <a:extLst>
                    <a:ext uri="{FF2B5EF4-FFF2-40B4-BE49-F238E27FC236}">
                      <a16:creationId xmlns:a16="http://schemas.microsoft.com/office/drawing/2014/main" id="{1B54840C-504F-4348-A74F-06360A95A6DC}"/>
                    </a:ext>
                  </a:extLst>
                </p:cNvPr>
                <p:cNvSpPr/>
                <p:nvPr/>
              </p:nvSpPr>
              <p:spPr bwMode="auto">
                <a:xfrm>
                  <a:off x="2403616" y="2653143"/>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2401"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cxnSp>
          <p:nvCxnSpPr>
            <p:cNvPr id="76" name="Straight Connector 75">
              <a:extLst>
                <a:ext uri="{FF2B5EF4-FFF2-40B4-BE49-F238E27FC236}">
                  <a16:creationId xmlns:a16="http://schemas.microsoft.com/office/drawing/2014/main" id="{43DCE390-225E-413F-99E5-2F626B821086}"/>
                </a:ext>
              </a:extLst>
            </p:cNvPr>
            <p:cNvCxnSpPr>
              <a:stCxn id="74" idx="7"/>
              <a:endCxn id="74" idx="3"/>
            </p:cNvCxnSpPr>
            <p:nvPr/>
          </p:nvCxnSpPr>
          <p:spPr>
            <a:xfrm flipH="1">
              <a:off x="6592240" y="-50388"/>
              <a:ext cx="1745762" cy="1745762"/>
            </a:xfrm>
            <a:prstGeom prst="line">
              <a:avLst/>
            </a:prstGeom>
            <a:ln w="28575">
              <a:solidFill>
                <a:schemeClr val="accent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3" name="Rectangle 122">
            <a:extLst>
              <a:ext uri="{FF2B5EF4-FFF2-40B4-BE49-F238E27FC236}">
                <a16:creationId xmlns:a16="http://schemas.microsoft.com/office/drawing/2014/main" id="{65E1BB81-E311-4F0D-BE97-C36852242628}"/>
              </a:ext>
            </a:extLst>
          </p:cNvPr>
          <p:cNvSpPr/>
          <p:nvPr/>
        </p:nvSpPr>
        <p:spPr bwMode="auto">
          <a:xfrm>
            <a:off x="6262984" y="4496693"/>
            <a:ext cx="257990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Lack of Commercial Support</a:t>
            </a:r>
          </a:p>
        </p:txBody>
      </p:sp>
      <p:sp>
        <p:nvSpPr>
          <p:cNvPr id="124" name="Rectangle 123">
            <a:extLst>
              <a:ext uri="{FF2B5EF4-FFF2-40B4-BE49-F238E27FC236}">
                <a16:creationId xmlns:a16="http://schemas.microsoft.com/office/drawing/2014/main" id="{B7D5FAC9-5182-44BB-9A38-B71D3C129EC0}"/>
              </a:ext>
            </a:extLst>
          </p:cNvPr>
          <p:cNvSpPr/>
          <p:nvPr/>
        </p:nvSpPr>
        <p:spPr bwMode="auto">
          <a:xfrm>
            <a:off x="3519215" y="4496695"/>
            <a:ext cx="2592306" cy="20647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Inadequate</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Modeling  Performance</a:t>
            </a:r>
          </a:p>
        </p:txBody>
      </p:sp>
      <p:sp>
        <p:nvSpPr>
          <p:cNvPr id="125" name="Rectangle 124">
            <a:extLst>
              <a:ext uri="{FF2B5EF4-FFF2-40B4-BE49-F238E27FC236}">
                <a16:creationId xmlns:a16="http://schemas.microsoft.com/office/drawing/2014/main" id="{10419545-7212-4989-881B-F4F3AC8AD1B0}"/>
              </a:ext>
            </a:extLst>
          </p:cNvPr>
          <p:cNvSpPr/>
          <p:nvPr/>
        </p:nvSpPr>
        <p:spPr bwMode="auto">
          <a:xfrm>
            <a:off x="9195054" y="4496693"/>
            <a:ext cx="2454414"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9144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Complex Deployment</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Processes</a:t>
            </a:r>
          </a:p>
        </p:txBody>
      </p:sp>
      <p:sp>
        <p:nvSpPr>
          <p:cNvPr id="126" name="Rectangle 125">
            <a:extLst>
              <a:ext uri="{FF2B5EF4-FFF2-40B4-BE49-F238E27FC236}">
                <a16:creationId xmlns:a16="http://schemas.microsoft.com/office/drawing/2014/main" id="{EC6AF18C-F8EB-4A82-A760-4104FD5C09AB}"/>
              </a:ext>
            </a:extLst>
          </p:cNvPr>
          <p:cNvSpPr/>
          <p:nvPr/>
        </p:nvSpPr>
        <p:spPr bwMode="auto">
          <a:xfrm>
            <a:off x="1078030" y="4496693"/>
            <a:ext cx="156891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Limited Data Scale</a:t>
            </a:r>
          </a:p>
        </p:txBody>
      </p:sp>
    </p:spTree>
    <p:extLst>
      <p:ext uri="{BB962C8B-B14F-4D97-AF65-F5344CB8AC3E}">
        <p14:creationId xmlns:p14="http://schemas.microsoft.com/office/powerpoint/2010/main" val="282411216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Scalable R solutions</a:t>
            </a:r>
          </a:p>
        </p:txBody>
      </p:sp>
      <p:sp>
        <p:nvSpPr>
          <p:cNvPr id="5" name="Content Placeholder 2"/>
          <p:cNvSpPr txBox="1">
            <a:spLocks/>
          </p:cNvSpPr>
          <p:nvPr/>
        </p:nvSpPr>
        <p:spPr>
          <a:xfrm>
            <a:off x="655637" y="1845611"/>
            <a:ext cx="10724938"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64" dirty="0">
                <a:solidFill>
                  <a:schemeClr val="tx1">
                    <a:lumMod val="75000"/>
                    <a:lumOff val="25000"/>
                  </a:schemeClr>
                </a:solidFill>
                <a:latin typeface="+mn-lt"/>
              </a:rPr>
              <a:t>R packages for distributed computing</a:t>
            </a:r>
          </a:p>
          <a:p>
            <a:pPr lvl="2"/>
            <a:r>
              <a:rPr lang="en-US" sz="2448" dirty="0" err="1">
                <a:solidFill>
                  <a:schemeClr val="tx1"/>
                </a:solidFill>
                <a:latin typeface="+mj-lt"/>
                <a:cs typeface="Courier New" panose="02070309020205020404" pitchFamily="49" charset="0"/>
              </a:rPr>
              <a:t>SparkR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sparklyr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RevoScaleR</a:t>
            </a:r>
            <a:r>
              <a:rPr lang="en-US" sz="2448" dirty="0">
                <a:solidFill>
                  <a:schemeClr val="tx1"/>
                </a:solidFill>
                <a:latin typeface="+mj-lt"/>
              </a:rPr>
              <a:t> (Microsoft R Server)</a:t>
            </a:r>
          </a:p>
          <a:p>
            <a:pPr lvl="2"/>
            <a:r>
              <a:rPr lang="en-US" sz="2448" dirty="0" err="1">
                <a:solidFill>
                  <a:schemeClr val="tx1"/>
                </a:solidFill>
                <a:latin typeface="+mj-lt"/>
              </a:rPr>
              <a:t>MicrosoftML</a:t>
            </a:r>
            <a:r>
              <a:rPr lang="en-US" sz="2448" dirty="0">
                <a:solidFill>
                  <a:schemeClr val="tx1"/>
                </a:solidFill>
                <a:latin typeface="+mj-lt"/>
              </a:rPr>
              <a:t> (Microsoft R Server)</a:t>
            </a:r>
          </a:p>
          <a:p>
            <a:pPr lvl="2"/>
            <a:r>
              <a:rPr lang="en-US" sz="2448" dirty="0" err="1">
                <a:solidFill>
                  <a:schemeClr val="tx1"/>
                </a:solidFill>
                <a:latin typeface="+mj-lt"/>
              </a:rPr>
              <a:t>doAzureParallel</a:t>
            </a:r>
            <a:endParaRPr lang="en-US" sz="2448" dirty="0">
              <a:solidFill>
                <a:schemeClr val="tx1"/>
              </a:solidFill>
              <a:latin typeface="+mj-lt"/>
            </a:endParaRPr>
          </a:p>
          <a:p>
            <a:pPr lvl="2"/>
            <a:r>
              <a:rPr lang="en-US" sz="2448" dirty="0">
                <a:solidFill>
                  <a:schemeClr val="tx1"/>
                </a:solidFill>
                <a:latin typeface="+mj-lt"/>
                <a:cs typeface="Courier New" panose="02070309020205020404" pitchFamily="49" charset="0"/>
              </a:rPr>
              <a:t>h2o</a:t>
            </a:r>
          </a:p>
          <a:p>
            <a:pPr lvl="2"/>
            <a:r>
              <a:rPr lang="en-US" sz="2448" dirty="0">
                <a:solidFill>
                  <a:schemeClr val="tx1"/>
                </a:solidFill>
                <a:latin typeface="+mj-lt"/>
              </a:rPr>
              <a:t>and more!</a:t>
            </a:r>
          </a:p>
          <a:p>
            <a:pPr marL="0" indent="0">
              <a:buNone/>
            </a:pPr>
            <a:endParaRPr lang="en-US" sz="1632" dirty="0">
              <a:solidFill>
                <a:schemeClr val="tx1">
                  <a:lumMod val="75000"/>
                  <a:lumOff val="25000"/>
                </a:schemeClr>
              </a:solidFill>
              <a:latin typeface="+mn-lt"/>
            </a:endParaRP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21</a:t>
            </a:fld>
            <a:endParaRPr lang="en-US" sz="1224" dirty="0"/>
          </a:p>
        </p:txBody>
      </p:sp>
    </p:spTree>
    <p:extLst>
      <p:ext uri="{BB962C8B-B14F-4D97-AF65-F5344CB8AC3E}">
        <p14:creationId xmlns:p14="http://schemas.microsoft.com/office/powerpoint/2010/main" val="1589257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a:t>
            </a:r>
          </a:p>
        </p:txBody>
      </p:sp>
      <p:sp>
        <p:nvSpPr>
          <p:cNvPr id="6" name="Rectangle 5"/>
          <p:cNvSpPr/>
          <p:nvPr/>
        </p:nvSpPr>
        <p:spPr>
          <a:xfrm>
            <a:off x="794887" y="2956238"/>
            <a:ext cx="4137284" cy="2143308"/>
          </a:xfrm>
          <a:prstGeom prst="rect">
            <a:avLst/>
          </a:prstGeom>
        </p:spPr>
        <p:txBody>
          <a:bodyPr wrap="square">
            <a:spAutoFit/>
          </a:bodyPr>
          <a:lstStyle/>
          <a:p>
            <a:pPr marL="349724" lvl="1" indent="-349724">
              <a:buFont typeface="Arial" panose="020B0604020202020204" pitchFamily="34" charset="0"/>
              <a:buChar char="•"/>
            </a:pPr>
            <a:r>
              <a:rPr lang="en-US" sz="3264" dirty="0">
                <a:solidFill>
                  <a:schemeClr val="accent3"/>
                </a:solidFill>
                <a:latin typeface="+mj-lt"/>
                <a:cs typeface="ＭＳ Ｐゴシック" charset="0"/>
              </a:rPr>
              <a:t>What is Spark?</a:t>
            </a:r>
          </a:p>
          <a:p>
            <a:pPr marL="816022" lvl="2" indent="-349724">
              <a:buFont typeface="Arial" panose="020B0604020202020204" pitchFamily="34" charset="0"/>
              <a:buChar char="•"/>
            </a:pPr>
            <a:r>
              <a:rPr lang="en-US" sz="2448" kern="0" dirty="0">
                <a:solidFill>
                  <a:schemeClr val="accent3"/>
                </a:solidFill>
                <a:latin typeface="+mj-lt"/>
              </a:rPr>
              <a:t>An unified, open source, parallel, data processing framework for Big Data Analytics</a:t>
            </a:r>
            <a:endParaRPr lang="en-US" sz="2448" dirty="0">
              <a:solidFill>
                <a:schemeClr val="accent3"/>
              </a:solidFill>
              <a:latin typeface="+mj-lt"/>
              <a:cs typeface="ＭＳ Ｐゴシック"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83" y="1871388"/>
            <a:ext cx="6771171" cy="4453974"/>
          </a:xfrm>
          <a:prstGeom prst="rect">
            <a:avLst/>
          </a:prstGeom>
        </p:spPr>
      </p:pic>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22</a:t>
            </a:fld>
            <a:endParaRPr lang="en-US" sz="1224" dirty="0"/>
          </a:p>
        </p:txBody>
      </p:sp>
    </p:spTree>
    <p:extLst>
      <p:ext uri="{BB962C8B-B14F-4D97-AF65-F5344CB8AC3E}">
        <p14:creationId xmlns:p14="http://schemas.microsoft.com/office/powerpoint/2010/main" val="2429397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 clusters in Azure use HDInsight storage</a:t>
            </a:r>
          </a:p>
        </p:txBody>
      </p:sp>
      <p:sp>
        <p:nvSpPr>
          <p:cNvPr id="6" name="Rectangle 5"/>
          <p:cNvSpPr/>
          <p:nvPr/>
        </p:nvSpPr>
        <p:spPr>
          <a:xfrm>
            <a:off x="7528650" y="2135458"/>
            <a:ext cx="4137284" cy="4041556"/>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Provisions Azure compute resources with Spark 2.0.2 installed and configured.</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Supports multiple versions (e.g. Spark 1.6).</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Stores data in Azure Blob storage (WASB), Azure Data Lake Store or Local HDFS.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84" y="1136084"/>
            <a:ext cx="6594920" cy="5779419"/>
          </a:xfrm>
          <a:prstGeom prst="rect">
            <a:avLst/>
          </a:prstGeom>
        </p:spPr>
      </p:pic>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23</a:t>
            </a:fld>
            <a:endParaRPr lang="en-US" sz="1224" dirty="0"/>
          </a:p>
        </p:txBody>
      </p:sp>
    </p:spTree>
    <p:extLst>
      <p:ext uri="{BB962C8B-B14F-4D97-AF65-F5344CB8AC3E}">
        <p14:creationId xmlns:p14="http://schemas.microsoft.com/office/powerpoint/2010/main" val="304102791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the Spark API in R</a:t>
            </a:r>
          </a:p>
        </p:txBody>
      </p:sp>
      <p:sp>
        <p:nvSpPr>
          <p:cNvPr id="6" name="TextBox 5"/>
          <p:cNvSpPr txBox="1"/>
          <p:nvPr/>
        </p:nvSpPr>
        <p:spPr>
          <a:xfrm>
            <a:off x="503237" y="1744627"/>
            <a:ext cx="11065846" cy="4307803"/>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An R package provides a light-weight frontend to use Apache Spark from R and allows data scientists to analyze large datasets.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SparkDataFrame</a:t>
            </a:r>
            <a:r>
              <a:rPr lang="en-US" sz="2856" dirty="0">
                <a:solidFill>
                  <a:schemeClr val="tx1">
                    <a:lumMod val="75000"/>
                    <a:lumOff val="25000"/>
                  </a:schemeClr>
                </a:solidFill>
                <a:latin typeface="+mj-lt"/>
              </a:rPr>
              <a:t> is distributed collection of data organized into named columns.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SparkR</a:t>
            </a:r>
            <a:r>
              <a:rPr lang="en-US" sz="2856" dirty="0">
                <a:solidFill>
                  <a:schemeClr val="tx1">
                    <a:lumMod val="75000"/>
                    <a:lumOff val="25000"/>
                  </a:schemeClr>
                </a:solidFill>
                <a:latin typeface="+mj-lt"/>
              </a:rPr>
              <a:t> can create </a:t>
            </a:r>
            <a:r>
              <a:rPr lang="en-US" sz="2856" b="1" dirty="0" err="1">
                <a:solidFill>
                  <a:schemeClr val="accent1">
                    <a:lumMod val="75000"/>
                  </a:schemeClr>
                </a:solidFill>
                <a:latin typeface="+mj-lt"/>
                <a:cs typeface="Courier New" panose="02070309020205020404" pitchFamily="49" charset="0"/>
              </a:rPr>
              <a:t>SparkDataFrames</a:t>
            </a:r>
            <a:r>
              <a:rPr lang="en-US" sz="2856" dirty="0">
                <a:solidFill>
                  <a:schemeClr val="tx1">
                    <a:lumMod val="75000"/>
                    <a:lumOff val="25000"/>
                  </a:schemeClr>
                </a:solidFill>
                <a:latin typeface="+mj-lt"/>
              </a:rPr>
              <a:t> from local R data frames, csv, </a:t>
            </a:r>
            <a:r>
              <a:rPr lang="en-US" sz="2856" dirty="0" err="1">
                <a:solidFill>
                  <a:schemeClr val="tx1">
                    <a:lumMod val="75000"/>
                    <a:lumOff val="25000"/>
                  </a:schemeClr>
                </a:solidFill>
                <a:latin typeface="+mj-lt"/>
              </a:rPr>
              <a:t>json</a:t>
            </a:r>
            <a:r>
              <a:rPr lang="en-US" sz="2856" dirty="0">
                <a:solidFill>
                  <a:schemeClr val="tx1">
                    <a:lumMod val="75000"/>
                    <a:lumOff val="25000"/>
                  </a:schemeClr>
                </a:solidFill>
                <a:latin typeface="+mj-lt"/>
              </a:rPr>
              <a:t> and parquet files.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With </a:t>
            </a:r>
            <a:r>
              <a:rPr lang="en-US" sz="2856" b="1" dirty="0">
                <a:solidFill>
                  <a:schemeClr val="tx1">
                    <a:lumMod val="75000"/>
                    <a:lumOff val="25000"/>
                  </a:schemeClr>
                </a:solidFill>
                <a:latin typeface="+mj-lt"/>
              </a:rPr>
              <a:t>Hive support</a:t>
            </a:r>
            <a:r>
              <a:rPr lang="en-US" sz="2856" dirty="0">
                <a:solidFill>
                  <a:schemeClr val="tx1">
                    <a:lumMod val="75000"/>
                    <a:lumOff val="25000"/>
                  </a:schemeClr>
                </a:solidFill>
                <a:latin typeface="+mj-lt"/>
              </a:rPr>
              <a:t>, it can also access tables from Hive </a:t>
            </a:r>
            <a:r>
              <a:rPr lang="en-US" sz="2856" dirty="0" err="1">
                <a:solidFill>
                  <a:schemeClr val="tx1">
                    <a:lumMod val="75000"/>
                    <a:lumOff val="25000"/>
                  </a:schemeClr>
                </a:solidFill>
                <a:latin typeface="+mj-lt"/>
              </a:rPr>
              <a:t>MetaStore</a:t>
            </a:r>
            <a:r>
              <a:rPr lang="en-US" sz="2856" dirty="0">
                <a:solidFill>
                  <a:schemeClr val="tx1">
                    <a:lumMod val="75000"/>
                    <a:lumOff val="25000"/>
                  </a:schemeClr>
                </a:solidFill>
                <a:latin typeface="+mj-lt"/>
              </a:rPr>
              <a:t>.</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Pre-configured on Spark clusters in Azure HDInsight.</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24</a:t>
            </a:fld>
            <a:endParaRPr lang="en-US" sz="1224" dirty="0"/>
          </a:p>
        </p:txBody>
      </p:sp>
    </p:spTree>
    <p:extLst>
      <p:ext uri="{BB962C8B-B14F-4D97-AF65-F5344CB8AC3E}">
        <p14:creationId xmlns:p14="http://schemas.microsoft.com/office/powerpoint/2010/main" val="330690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3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Data processing and modeling</a:t>
            </a:r>
          </a:p>
        </p:txBody>
      </p:sp>
      <p:sp>
        <p:nvSpPr>
          <p:cNvPr id="7" name="TextBox 6"/>
          <p:cNvSpPr txBox="1"/>
          <p:nvPr/>
        </p:nvSpPr>
        <p:spPr>
          <a:xfrm>
            <a:off x="122237" y="1516062"/>
            <a:ext cx="11658600" cy="5024004"/>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spcBef>
                <a:spcPts val="0"/>
              </a:spcBef>
              <a:spcAft>
                <a:spcPts val="0"/>
              </a:spcAft>
              <a:buFont typeface="Arial" panose="020B0604020202020204" pitchFamily="34" charset="0"/>
              <a:buChar char="•"/>
              <a:tabLst>
                <a:tab pos="671471" algn="l"/>
              </a:tabLst>
            </a:pPr>
            <a:r>
              <a:rPr lang="en-US" sz="3060" kern="0" dirty="0">
                <a:solidFill>
                  <a:schemeClr val="tx1">
                    <a:lumMod val="75000"/>
                    <a:lumOff val="25000"/>
                  </a:schemeClr>
                </a:solidFill>
              </a:rPr>
              <a:t>Supports functions for structured data processing: </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Selections: select, filter</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Grouping, Aggregations: summarize, arrange</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Running local R functions distributed: </a:t>
            </a:r>
            <a:r>
              <a:rPr lang="en-US" sz="2040" kern="0" dirty="0" err="1">
                <a:ln>
                  <a:solidFill>
                    <a:srgbClr val="FFFFFF">
                      <a:alpha val="0"/>
                    </a:srgbClr>
                  </a:solidFill>
                </a:ln>
                <a:solidFill>
                  <a:schemeClr val="tx1">
                    <a:lumMod val="75000"/>
                    <a:lumOff val="25000"/>
                  </a:schemeClr>
                </a:solidFill>
                <a:ea typeface="Segoe UI" pitchFamily="34" charset="0"/>
                <a:cs typeface="Segoe UI" pitchFamily="34" charset="0"/>
              </a:rPr>
              <a:t>spark.lapply</a:t>
            </a:r>
            <a:endParaRPr lang="en-US" sz="2040"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accent2"/>
                </a:solidFill>
                <a:ea typeface="Segoe UI" pitchFamily="34" charset="0"/>
                <a:cs typeface="Segoe UI" pitchFamily="34" charset="0"/>
              </a:rPr>
              <a:t>Applying UDFs on each partition/group of a </a:t>
            </a:r>
            <a:r>
              <a:rPr lang="en-US" sz="2040" kern="0" dirty="0" err="1">
                <a:ln>
                  <a:solidFill>
                    <a:srgbClr val="FFFFFF">
                      <a:alpha val="0"/>
                    </a:srgbClr>
                  </a:solidFill>
                </a:ln>
                <a:solidFill>
                  <a:schemeClr val="accent2"/>
                </a:solidFill>
                <a:ea typeface="Segoe UI" pitchFamily="34" charset="0"/>
                <a:cs typeface="Segoe UI" pitchFamily="34" charset="0"/>
              </a:rPr>
              <a:t>SparkDataFrame</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dapplyCollect</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gapplyCollect</a:t>
            </a:r>
            <a:r>
              <a:rPr lang="en-US" sz="2040" kern="0" dirty="0">
                <a:ln>
                  <a:solidFill>
                    <a:srgbClr val="FFFFFF">
                      <a:alpha val="0"/>
                    </a:srgbClr>
                  </a:solidFill>
                </a:ln>
                <a:solidFill>
                  <a:schemeClr val="accent2"/>
                </a:solidFill>
                <a:ea typeface="Segoe UI" pitchFamily="34" charset="0"/>
                <a:cs typeface="Segoe UI" pitchFamily="34" charset="0"/>
              </a:rPr>
              <a:t> </a:t>
            </a:r>
          </a:p>
          <a:p>
            <a:pPr marL="945504" lvl="4" indent="-291436" defTabSz="951156">
              <a:buFont typeface="Arial" panose="020B0604020202020204" pitchFamily="34" charset="0"/>
              <a:buChar char="•"/>
            </a:pPr>
            <a:endParaRPr lang="en-US" sz="1836"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581143" lvl="1" indent="-466209" defTabSz="950500">
              <a:spcBef>
                <a:spcPts val="0"/>
              </a:spcBef>
              <a:spcAft>
                <a:spcPts val="0"/>
              </a:spcAft>
              <a:buFont typeface="Arial" panose="020B0604020202020204" pitchFamily="34" charset="0"/>
              <a:buChar char="•"/>
              <a:tabLst>
                <a:tab pos="671471" algn="l"/>
              </a:tabLst>
            </a:pPr>
            <a:r>
              <a:rPr lang="en-US" sz="2856" kern="0" dirty="0">
                <a:solidFill>
                  <a:schemeClr val="tx1">
                    <a:lumMod val="75000"/>
                    <a:lumOff val="25000"/>
                  </a:schemeClr>
                </a:solidFill>
              </a:rPr>
              <a:t>Comes with </a:t>
            </a:r>
            <a:r>
              <a:rPr lang="en-US" sz="2856" b="1" kern="0" dirty="0" err="1">
                <a:solidFill>
                  <a:schemeClr val="accent1">
                    <a:lumMod val="75000"/>
                  </a:schemeClr>
                </a:solidFill>
                <a:latin typeface="Courier New" panose="02070309020205020404" pitchFamily="49" charset="0"/>
                <a:cs typeface="Courier New" panose="02070309020205020404" pitchFamily="49" charset="0"/>
              </a:rPr>
              <a:t>MLlib</a:t>
            </a:r>
            <a:r>
              <a:rPr lang="en-US" sz="2856" kern="0" dirty="0">
                <a:solidFill>
                  <a:schemeClr val="tx1">
                    <a:lumMod val="75000"/>
                    <a:lumOff val="25000"/>
                  </a:schemeClr>
                </a:solidFill>
              </a:rPr>
              <a:t> to train models and allows model persistence.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tx1">
                    <a:lumMod val="75000"/>
                    <a:lumOff val="25000"/>
                  </a:schemeClr>
                </a:solidFill>
                <a:ea typeface="Segoe UI" pitchFamily="34" charset="0"/>
                <a:cs typeface="Segoe UI" pitchFamily="34" charset="0"/>
              </a:rPr>
              <a:t>Generalized Linear Model</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Survival regression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Naive Bayes</a:t>
            </a:r>
          </a:p>
          <a:p>
            <a:pPr marL="943936" lvl="2" indent="-466209" defTabSz="950500">
              <a:buFont typeface="Arial" panose="020B0604020202020204" pitchFamily="34" charset="0"/>
              <a:buChar char="•"/>
              <a:tabLst>
                <a:tab pos="671471" algn="l"/>
              </a:tabLst>
            </a:pPr>
            <a:r>
              <a:rPr lang="en-US" sz="1836" kern="0" dirty="0" err="1">
                <a:ln>
                  <a:solidFill>
                    <a:srgbClr val="FFFFFF">
                      <a:alpha val="0"/>
                    </a:srgbClr>
                  </a:solidFill>
                </a:ln>
                <a:solidFill>
                  <a:schemeClr val="accent2"/>
                </a:solidFill>
                <a:ea typeface="Segoe UI" pitchFamily="34" charset="0"/>
                <a:cs typeface="Segoe UI" pitchFamily="34" charset="0"/>
              </a:rPr>
              <a:t>KMeans</a:t>
            </a:r>
            <a:endParaRPr lang="en-US" sz="1836" kern="0" dirty="0">
              <a:ln>
                <a:solidFill>
                  <a:srgbClr val="FFFFFF">
                    <a:alpha val="0"/>
                  </a:srgbClr>
                </a:solidFill>
              </a:ln>
              <a:solidFill>
                <a:schemeClr val="accent2"/>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Logistic Regression</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Gradient Boosted Tree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Random Forest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 others</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25</a:t>
            </a:fld>
            <a:endParaRPr lang="en-US" sz="1224" dirty="0"/>
          </a:p>
        </p:txBody>
      </p:sp>
    </p:spTree>
    <p:extLst>
      <p:ext uri="{BB962C8B-B14F-4D97-AF65-F5344CB8AC3E}">
        <p14:creationId xmlns:p14="http://schemas.microsoft.com/office/powerpoint/2010/main" val="4215872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 calcmode="lin" valueType="num">
                                      <p:cBhvr additive="base">
                                        <p:cTn id="4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 calcmode="lin" valueType="num">
                                      <p:cBhvr additive="base">
                                        <p:cTn id="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13" end="13"/>
                                            </p:txEl>
                                          </p:spTgt>
                                        </p:tgtEl>
                                        <p:attrNameLst>
                                          <p:attrName>style.visibility</p:attrName>
                                        </p:attrNameLst>
                                      </p:cBhvr>
                                      <p:to>
                                        <p:strVal val="visible"/>
                                      </p:to>
                                    </p:set>
                                    <p:anim calcmode="lin" valueType="num">
                                      <p:cBhvr additive="base">
                                        <p:cTn id="6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14" end="14"/>
                                            </p:txEl>
                                          </p:spTgt>
                                        </p:tgtEl>
                                        <p:attrNameLst>
                                          <p:attrName>style.visibility</p:attrName>
                                        </p:attrNameLst>
                                      </p:cBhvr>
                                      <p:to>
                                        <p:strVal val="visible"/>
                                      </p:to>
                                    </p:set>
                                    <p:anim calcmode="lin" valueType="num">
                                      <p:cBhvr additive="base">
                                        <p:cTn id="6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rot="10800000"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4799" b="1" dirty="0">
              <a:solidFill>
                <a:srgbClr val="FFFFFF"/>
              </a:solidFill>
              <a:latin typeface="Segoe UI Light"/>
              <a:ea typeface="Segoe UI" pitchFamily="34" charset="0"/>
              <a:cs typeface="Segoe UI" pitchFamily="34" charset="0"/>
            </a:endParaRPr>
          </a:p>
        </p:txBody>
      </p:sp>
      <p:sp>
        <p:nvSpPr>
          <p:cNvPr id="5" name="Title 7"/>
          <p:cNvSpPr>
            <a:spLocks noGrp="1"/>
          </p:cNvSpPr>
          <p:nvPr>
            <p:ph type="title"/>
          </p:nvPr>
        </p:nvSpPr>
        <p:spPr>
          <a:xfrm>
            <a:off x="246867" y="337667"/>
            <a:ext cx="12188725" cy="1085025"/>
          </a:xfrm>
        </p:spPr>
        <p:txBody>
          <a:bodyPr/>
          <a:lstStyle/>
          <a:p>
            <a:r>
              <a:rPr lang="en-US" sz="4799" b="1" spc="0" dirty="0" err="1">
                <a:ln>
                  <a:noFill/>
                </a:ln>
                <a:solidFill>
                  <a:srgbClr val="FFFFFF"/>
                </a:solidFill>
                <a:latin typeface="Segoe UI Light"/>
                <a:ea typeface="Segoe UI" pitchFamily="34" charset="0"/>
              </a:rPr>
              <a:t>RevoScaleR</a:t>
            </a:r>
            <a:r>
              <a:rPr lang="en-US" sz="4799" b="1" spc="0" dirty="0">
                <a:ln>
                  <a:noFill/>
                </a:ln>
                <a:solidFill>
                  <a:srgbClr val="FFFFFF"/>
                </a:solidFill>
                <a:latin typeface="Segoe UI Light"/>
                <a:ea typeface="Segoe UI" pitchFamily="34" charset="0"/>
              </a:rPr>
              <a:t>: scale-out R, enterprise class</a:t>
            </a:r>
            <a:br>
              <a:rPr lang="en-US" sz="4799" b="1" spc="0" dirty="0">
                <a:ln>
                  <a:noFill/>
                </a:ln>
                <a:solidFill>
                  <a:srgbClr val="FFFFFF"/>
                </a:solidFill>
                <a:latin typeface="Segoe UI Light"/>
                <a:ea typeface="Segoe UI" pitchFamily="34" charset="0"/>
              </a:rPr>
            </a:br>
            <a:endParaRPr lang="en-US" sz="2718" b="1" dirty="0">
              <a:solidFill>
                <a:schemeClr val="bg1"/>
              </a:solidFill>
            </a:endParaRPr>
          </a:p>
        </p:txBody>
      </p:sp>
      <p:sp>
        <p:nvSpPr>
          <p:cNvPr id="20" name="Text Placeholder 22"/>
          <p:cNvSpPr txBox="1">
            <a:spLocks/>
          </p:cNvSpPr>
          <p:nvPr/>
        </p:nvSpPr>
        <p:spPr>
          <a:xfrm>
            <a:off x="823768" y="1691235"/>
            <a:ext cx="10924781"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accent3"/>
                </a:solidFill>
              </a:rPr>
              <a:t>100%</a:t>
            </a:r>
            <a:r>
              <a:rPr lang="en-US" sz="2000" dirty="0">
                <a:solidFill>
                  <a:schemeClr val="tx1">
                    <a:lumMod val="75000"/>
                    <a:lumOff val="25000"/>
                  </a:schemeClr>
                </a:solidFill>
              </a:rPr>
              <a:t> compatible with open source R </a:t>
            </a:r>
          </a:p>
          <a:p>
            <a:pPr lvl="2"/>
            <a:r>
              <a:rPr lang="en-US" dirty="0">
                <a:solidFill>
                  <a:schemeClr val="tx1">
                    <a:lumMod val="75000"/>
                    <a:lumOff val="25000"/>
                  </a:schemeClr>
                </a:solidFill>
                <a:latin typeface="+mj-lt"/>
              </a:rPr>
              <a:t>Any code/package that works today with R will work in R Server.</a:t>
            </a:r>
          </a:p>
          <a:p>
            <a:pPr lvl="1"/>
            <a:endParaRPr lang="en-US" sz="2000" dirty="0">
              <a:solidFill>
                <a:schemeClr val="tx1">
                  <a:lumMod val="75000"/>
                  <a:lumOff val="25000"/>
                </a:schemeClr>
              </a:solidFill>
              <a:latin typeface="+mj-lt"/>
            </a:endParaRPr>
          </a:p>
          <a:p>
            <a:r>
              <a:rPr lang="en-US" sz="2000" dirty="0">
                <a:solidFill>
                  <a:schemeClr val="tx1">
                    <a:lumMod val="75000"/>
                    <a:lumOff val="25000"/>
                  </a:schemeClr>
                </a:solidFill>
              </a:rPr>
              <a:t>Ability to parallelize any R function</a:t>
            </a:r>
          </a:p>
          <a:p>
            <a:pPr lvl="2"/>
            <a:r>
              <a:rPr lang="en-US" dirty="0">
                <a:solidFill>
                  <a:schemeClr val="tx1">
                    <a:lumMod val="75000"/>
                    <a:lumOff val="25000"/>
                  </a:schemeClr>
                </a:solidFill>
                <a:latin typeface="+mj-lt"/>
              </a:rPr>
              <a:t>Ideal for parameter sweeps, simulation, scoring. </a:t>
            </a:r>
          </a:p>
          <a:p>
            <a:endParaRPr lang="en-US" sz="2000" dirty="0">
              <a:solidFill>
                <a:schemeClr val="tx1">
                  <a:lumMod val="75000"/>
                  <a:lumOff val="25000"/>
                </a:schemeClr>
              </a:solidFill>
            </a:endParaRPr>
          </a:p>
          <a:p>
            <a:r>
              <a:rPr lang="en-US" sz="2000" dirty="0">
                <a:solidFill>
                  <a:schemeClr val="tx1">
                    <a:lumMod val="75000"/>
                    <a:lumOff val="25000"/>
                  </a:schemeClr>
                </a:solidFill>
              </a:rPr>
              <a:t>Wide range of scalable and distributed </a:t>
            </a:r>
            <a:r>
              <a:rPr lang="en-US" sz="2000" b="1" dirty="0" err="1">
                <a:solidFill>
                  <a:schemeClr val="accent3"/>
                </a:solidFill>
                <a:cs typeface="Courier New" panose="02070309020205020404" pitchFamily="49" charset="0"/>
              </a:rPr>
              <a:t>rx</a:t>
            </a:r>
            <a:r>
              <a:rPr lang="en-US" sz="2000" b="1" i="1" dirty="0">
                <a:solidFill>
                  <a:schemeClr val="tx1">
                    <a:lumMod val="75000"/>
                    <a:lumOff val="25000"/>
                  </a:schemeClr>
                </a:solidFill>
              </a:rPr>
              <a:t> </a:t>
            </a:r>
            <a:r>
              <a:rPr lang="en-US" sz="2000" dirty="0">
                <a:solidFill>
                  <a:schemeClr val="tx1">
                    <a:lumMod val="75000"/>
                    <a:lumOff val="25000"/>
                  </a:schemeClr>
                </a:solidFill>
              </a:rPr>
              <a:t>pre-fixed functions in </a:t>
            </a:r>
            <a:r>
              <a:rPr lang="en-US" sz="2000" b="1" dirty="0" err="1">
                <a:solidFill>
                  <a:schemeClr val="accent3"/>
                </a:solidFill>
                <a:cs typeface="Courier New" panose="02070309020205020404" pitchFamily="49" charset="0"/>
              </a:rPr>
              <a:t>RevoScaleR</a:t>
            </a:r>
            <a:r>
              <a:rPr lang="en-US" sz="2000" dirty="0">
                <a:solidFill>
                  <a:schemeClr val="tx1">
                    <a:lumMod val="75000"/>
                    <a:lumOff val="25000"/>
                  </a:schemeClr>
                </a:solidFill>
              </a:rPr>
              <a:t> package.</a:t>
            </a:r>
          </a:p>
          <a:p>
            <a:pPr lvl="2"/>
            <a:r>
              <a:rPr lang="en-US" b="1" dirty="0">
                <a:solidFill>
                  <a:schemeClr val="tx1">
                    <a:lumMod val="75000"/>
                    <a:lumOff val="25000"/>
                  </a:schemeClr>
                </a:solidFill>
                <a:latin typeface="+mj-lt"/>
              </a:rPr>
              <a:t>Transformations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rxDataStep</a:t>
            </a:r>
            <a:endParaRPr lang="en-US" dirty="0">
              <a:solidFill>
                <a:schemeClr val="tx1">
                  <a:lumMod val="75000"/>
                  <a:lumOff val="25000"/>
                </a:schemeClr>
              </a:solidFill>
              <a:latin typeface="+mj-lt"/>
            </a:endParaRPr>
          </a:p>
          <a:p>
            <a:pPr lvl="2"/>
            <a:r>
              <a:rPr lang="en-US" b="1" dirty="0">
                <a:solidFill>
                  <a:schemeClr val="tx1">
                    <a:lumMod val="75000"/>
                    <a:lumOff val="25000"/>
                  </a:schemeClr>
                </a:solidFill>
                <a:latin typeface="+mj-lt"/>
              </a:rPr>
              <a:t>Statistics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rxSummary</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rxQuantile</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rxChiSquaredTest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rxCrossTabs</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Algorithms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rxLinMod</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rxLogit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rxKmeans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rxBTrees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rxDForest</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Parallelism</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rxSetComputeContext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rxExec</a:t>
            </a:r>
            <a:r>
              <a:rPr lang="en-US" dirty="0">
                <a:solidFill>
                  <a:schemeClr val="tx1">
                    <a:lumMod val="75000"/>
                    <a:lumOff val="25000"/>
                  </a:schemeClr>
                </a:solidFill>
                <a:latin typeface="+mj-lt"/>
              </a:rPr>
              <a:t>)</a:t>
            </a:r>
          </a:p>
          <a:p>
            <a:pPr lvl="2"/>
            <a:endParaRPr lang="en-US" dirty="0">
              <a:solidFill>
                <a:schemeClr val="tx1">
                  <a:lumMod val="75000"/>
                  <a:lumOff val="25000"/>
                </a:schemeClr>
              </a:solidFill>
              <a:latin typeface="+mj-lt"/>
            </a:endParaRPr>
          </a:p>
          <a:p>
            <a:r>
              <a:rPr lang="en-US" sz="2000" dirty="0">
                <a:solidFill>
                  <a:schemeClr val="tx1">
                    <a:lumMod val="75000"/>
                    <a:lumOff val="25000"/>
                  </a:schemeClr>
                </a:solidFill>
              </a:rPr>
              <a:t>Runs on </a:t>
            </a:r>
            <a:r>
              <a:rPr lang="en-US" sz="2000" b="1" dirty="0">
                <a:solidFill>
                  <a:schemeClr val="tx1">
                    <a:lumMod val="75000"/>
                    <a:lumOff val="25000"/>
                  </a:schemeClr>
                </a:solidFill>
              </a:rPr>
              <a:t>Spark, Hadoop, SQL Server, Teradata</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26</a:t>
            </a:fld>
            <a:endParaRPr lang="en-US" sz="1224" dirty="0"/>
          </a:p>
        </p:txBody>
      </p:sp>
    </p:spTree>
    <p:extLst>
      <p:ext uri="{BB962C8B-B14F-4D97-AF65-F5344CB8AC3E}">
        <p14:creationId xmlns:p14="http://schemas.microsoft.com/office/powerpoint/2010/main" val="3675311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 calcmode="lin" valueType="num">
                                      <p:cBhvr additive="base">
                                        <p:cTn id="17"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 calcmode="lin" valueType="num">
                                      <p:cBhvr additive="base">
                                        <p:cTn id="21"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 calcmode="lin" valueType="num">
                                      <p:cBhvr additive="base">
                                        <p:cTn id="27"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anim calcmode="lin" valueType="num">
                                      <p:cBhvr additive="base">
                                        <p:cTn id="31"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anim calcmode="lin" valueType="num">
                                      <p:cBhvr additive="base">
                                        <p:cTn id="35" dur="500" fill="hold"/>
                                        <p:tgtEl>
                                          <p:spTgt spid="2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anim calcmode="lin" valueType="num">
                                      <p:cBhvr additive="base">
                                        <p:cTn id="39" dur="500" fill="hold"/>
                                        <p:tgtEl>
                                          <p:spTgt spid="20">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anim calcmode="lin" valueType="num">
                                      <p:cBhvr additive="base">
                                        <p:cTn id="43" dur="500" fill="hold"/>
                                        <p:tgtEl>
                                          <p:spTgt spid="2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xEl>
                                              <p:pRg st="12" end="12"/>
                                            </p:txEl>
                                          </p:spTgt>
                                        </p:tgtEl>
                                        <p:attrNameLst>
                                          <p:attrName>style.visibility</p:attrName>
                                        </p:attrNameLst>
                                      </p:cBhvr>
                                      <p:to>
                                        <p:strVal val="visible"/>
                                      </p:to>
                                    </p:set>
                                    <p:anim calcmode="lin" valueType="num">
                                      <p:cBhvr additive="base">
                                        <p:cTn id="47" dur="500" fill="hold"/>
                                        <p:tgtEl>
                                          <p:spTgt spid="20">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1765" y="990"/>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2797" y="69726"/>
            <a:ext cx="10498094" cy="1143775"/>
          </a:xfrm>
        </p:spPr>
        <p:txBody>
          <a:bodyPr/>
          <a:lstStyle/>
          <a:p>
            <a:r>
              <a:rPr lang="en-US" sz="4398" b="1" dirty="0">
                <a:solidFill>
                  <a:schemeClr val="bg1"/>
                </a:solidFill>
              </a:rPr>
              <a:t>R Server + Azure HDInsight:</a:t>
            </a:r>
            <a:br>
              <a:rPr lang="en-US" sz="4398" b="1" dirty="0">
                <a:solidFill>
                  <a:schemeClr val="bg1"/>
                </a:solidFill>
              </a:rPr>
            </a:br>
            <a:r>
              <a:rPr lang="en-US" sz="3060" b="1" dirty="0">
                <a:solidFill>
                  <a:schemeClr val="bg1"/>
                </a:solidFill>
              </a:rPr>
              <a:t>Managed Hadoop for Advanced Analytics in the Cloud  </a:t>
            </a:r>
          </a:p>
        </p:txBody>
      </p:sp>
      <p:sp>
        <p:nvSpPr>
          <p:cNvPr id="58" name="Rectangle 57"/>
          <p:cNvSpPr/>
          <p:nvPr/>
        </p:nvSpPr>
        <p:spPr bwMode="auto">
          <a:xfrm>
            <a:off x="256327" y="3214340"/>
            <a:ext cx="2490859"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p:txBody>
      </p:sp>
      <p:sp>
        <p:nvSpPr>
          <p:cNvPr id="59" name="Rectangle 58"/>
          <p:cNvSpPr/>
          <p:nvPr/>
        </p:nvSpPr>
        <p:spPr bwMode="auto">
          <a:xfrm>
            <a:off x="3415101" y="3214340"/>
            <a:ext cx="2760288"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RevoScaleR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p:txBody>
      </p:sp>
      <p:sp>
        <p:nvSpPr>
          <p:cNvPr id="60" name="Rectangle 59"/>
          <p:cNvSpPr/>
          <p:nvPr/>
        </p:nvSpPr>
        <p:spPr bwMode="auto">
          <a:xfrm>
            <a:off x="2476696" y="1884992"/>
            <a:ext cx="1379643" cy="706715"/>
          </a:xfrm>
          <a:prstGeom prst="rect">
            <a:avLst/>
          </a:prstGeom>
          <a:solidFill>
            <a:srgbClr val="BAD80A"/>
          </a:solidFill>
          <a:ln w="952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algn="ctr" defTabSz="932114">
              <a:defRPr/>
            </a:pPr>
            <a:r>
              <a:rPr lang="en-US" sz="1598" kern="0" dirty="0">
                <a:solidFill>
                  <a:sysClr val="windowText" lastClr="000000"/>
                </a:solidFill>
                <a:latin typeface="Segoe UI"/>
                <a:ea typeface="MS PGothic" charset="0"/>
              </a:rPr>
              <a:t>R</a:t>
            </a:r>
          </a:p>
        </p:txBody>
      </p:sp>
      <p:cxnSp>
        <p:nvCxnSpPr>
          <p:cNvPr id="61" name="Elbow Connector 27"/>
          <p:cNvCxnSpPr>
            <a:endCxn id="58" idx="0"/>
          </p:cNvCxnSpPr>
          <p:nvPr/>
        </p:nvCxnSpPr>
        <p:spPr>
          <a:xfrm flipH="1">
            <a:off x="1501757" y="2598214"/>
            <a:ext cx="1664760" cy="616127"/>
          </a:xfrm>
          <a:prstGeom prst="straightConnector1">
            <a:avLst/>
          </a:prstGeom>
          <a:noFill/>
          <a:ln w="9525" cap="flat" cmpd="sng" algn="ctr">
            <a:solidFill>
              <a:srgbClr val="505050"/>
            </a:solidFill>
            <a:prstDash val="solid"/>
            <a:headEnd type="none"/>
            <a:tailEnd type="triangle" w="lg" len="med"/>
          </a:ln>
          <a:effectLst/>
        </p:spPr>
      </p:cxnSp>
      <p:cxnSp>
        <p:nvCxnSpPr>
          <p:cNvPr id="62" name="Elbow Connector 31"/>
          <p:cNvCxnSpPr>
            <a:stCxn id="60" idx="2"/>
            <a:endCxn id="59" idx="0"/>
          </p:cNvCxnSpPr>
          <p:nvPr/>
        </p:nvCxnSpPr>
        <p:spPr>
          <a:xfrm>
            <a:off x="3166519" y="2591706"/>
            <a:ext cx="1628727" cy="622635"/>
          </a:xfrm>
          <a:prstGeom prst="straightConnector1">
            <a:avLst/>
          </a:prstGeom>
          <a:noFill/>
          <a:ln w="9525" cap="flat" cmpd="sng" algn="ctr">
            <a:solidFill>
              <a:srgbClr val="505050"/>
            </a:solidFill>
            <a:prstDash val="solid"/>
            <a:headEnd type="none"/>
            <a:tailEnd type="triangle" w="lg" len="med"/>
          </a:ln>
          <a:effectLst/>
        </p:spPr>
      </p:cxnSp>
      <p:sp>
        <p:nvSpPr>
          <p:cNvPr id="63" name="Rectangle 62"/>
          <p:cNvSpPr/>
          <p:nvPr/>
        </p:nvSpPr>
        <p:spPr bwMode="auto">
          <a:xfrm>
            <a:off x="256329" y="4102438"/>
            <a:ext cx="5919061" cy="549153"/>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 and Hadoop</a:t>
            </a:r>
          </a:p>
        </p:txBody>
      </p:sp>
      <p:sp>
        <p:nvSpPr>
          <p:cNvPr id="64" name="Rectangle 63"/>
          <p:cNvSpPr/>
          <p:nvPr/>
        </p:nvSpPr>
        <p:spPr bwMode="auto">
          <a:xfrm>
            <a:off x="256329" y="4716119"/>
            <a:ext cx="5919061" cy="754778"/>
          </a:xfrm>
          <a:prstGeom prst="rect">
            <a:avLst/>
          </a:prstGeom>
          <a:solidFill>
            <a:srgbClr val="FFFFFF">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Blob Storage </a:t>
            </a:r>
          </a:p>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Data Lake Storage</a:t>
            </a:r>
          </a:p>
        </p:txBody>
      </p:sp>
      <p:sp>
        <p:nvSpPr>
          <p:cNvPr id="69" name="Text Placeholder 22"/>
          <p:cNvSpPr txBox="1">
            <a:spLocks/>
          </p:cNvSpPr>
          <p:nvPr/>
        </p:nvSpPr>
        <p:spPr>
          <a:xfrm>
            <a:off x="6345137" y="1896104"/>
            <a:ext cx="5732908" cy="4972974"/>
          </a:xfrm>
          <a:prstGeom prst="rect">
            <a:avLst/>
          </a:prstGeom>
        </p:spPr>
        <p:style>
          <a:lnRef idx="2">
            <a:schemeClr val="dk1"/>
          </a:lnRef>
          <a:fillRef idx="1">
            <a:schemeClr val="lt1"/>
          </a:fillRef>
          <a:effectRef idx="0">
            <a:schemeClr val="dk1"/>
          </a:effectRef>
          <a:fontRef idx="minor">
            <a:schemeClr val="dk1"/>
          </a:fontRef>
        </p:style>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768" indent="-342768" algn="just" defTabSz="931505">
              <a:lnSpc>
                <a:spcPct val="100000"/>
              </a:lnSpc>
              <a:defRPr/>
            </a:pPr>
            <a:r>
              <a:rPr lang="en-US" sz="3672" b="1" dirty="0">
                <a:solidFill>
                  <a:schemeClr val="accent3"/>
                </a:solidFill>
                <a:latin typeface="Segoe UI Light"/>
              </a:rPr>
              <a:t>Easy setup, elastic, SLA</a:t>
            </a:r>
          </a:p>
          <a:p>
            <a:pPr marL="342768" indent="-342768" algn="just" defTabSz="931505">
              <a:lnSpc>
                <a:spcPct val="100000"/>
              </a:lnSpc>
              <a:defRPr/>
            </a:pPr>
            <a:r>
              <a:rPr lang="en-US" sz="3672" b="1" dirty="0">
                <a:solidFill>
                  <a:schemeClr val="accent3"/>
                </a:solidFill>
                <a:latin typeface="Segoe UI Light"/>
              </a:rPr>
              <a:t>Ubuntu Linux</a:t>
            </a:r>
          </a:p>
          <a:p>
            <a:pPr marL="342768" indent="-342768" algn="just" defTabSz="931505">
              <a:lnSpc>
                <a:spcPct val="100000"/>
              </a:lnSpc>
              <a:defRPr/>
            </a:pPr>
            <a:r>
              <a:rPr lang="en-US" sz="3672" b="1" dirty="0">
                <a:solidFill>
                  <a:schemeClr val="accent3"/>
                </a:solidFill>
                <a:latin typeface="Segoe UI Light"/>
              </a:rPr>
              <a:t>Cloud Storage</a:t>
            </a:r>
          </a:p>
          <a:p>
            <a:pPr marL="342768" indent="-342768" algn="just" defTabSz="931505">
              <a:lnSpc>
                <a:spcPct val="100000"/>
              </a:lnSpc>
              <a:defRPr/>
            </a:pPr>
            <a:r>
              <a:rPr lang="en-US" sz="3672" b="1" dirty="0">
                <a:solidFill>
                  <a:schemeClr val="accent3"/>
                </a:solidFill>
                <a:latin typeface="Segoe UI Light"/>
              </a:rPr>
              <a:t>Spark</a:t>
            </a:r>
          </a:p>
          <a:p>
            <a:pPr marL="342768" indent="-342768" algn="just" defTabSz="931505">
              <a:lnSpc>
                <a:spcPct val="100000"/>
              </a:lnSpc>
              <a:defRPr/>
            </a:pPr>
            <a:r>
              <a:rPr lang="en-US" sz="3672" b="1" dirty="0">
                <a:solidFill>
                  <a:schemeClr val="accent3"/>
                </a:solidFill>
                <a:latin typeface="Segoe UI Light"/>
              </a:rPr>
              <a:t>R Server</a:t>
            </a:r>
          </a:p>
          <a:p>
            <a:pPr marL="583975" lvl="1" indent="-241206" algn="just" defTabSz="931505">
              <a:lnSpc>
                <a:spcPct val="100000"/>
              </a:lnSpc>
              <a:defRPr/>
            </a:pPr>
            <a:r>
              <a:rPr lang="en-US" sz="2040" dirty="0">
                <a:solidFill>
                  <a:schemeClr val="accent3"/>
                </a:solidFill>
                <a:latin typeface="Segoe UI"/>
              </a:rPr>
              <a:t>Leverage R skills with massively scalable algorithms and statistical functions</a:t>
            </a:r>
          </a:p>
          <a:p>
            <a:pPr marL="583975" lvl="1" indent="-241206" algn="just" defTabSz="931505">
              <a:lnSpc>
                <a:spcPct val="100000"/>
              </a:lnSpc>
              <a:defRPr/>
            </a:pPr>
            <a:r>
              <a:rPr lang="en-US" sz="2040" dirty="0">
                <a:solidFill>
                  <a:schemeClr val="accent3"/>
                </a:solidFill>
                <a:latin typeface="Segoe UI"/>
              </a:rPr>
              <a:t>Reuse existing R functions over multiple machines</a:t>
            </a:r>
          </a:p>
        </p:txBody>
      </p:sp>
      <p:pic>
        <p:nvPicPr>
          <p:cNvPr id="70" name="Picture 69" descr="Z:\Pictures\MICROSOFT IMAGES\CloudnEnterprise_Symbols_Public_v2.02\CloudnEnterprise_Symbols_Public_v2.02\CnE_PNGs\CnE_Cloud_PNGs\HDInsight.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953023" y="69724"/>
            <a:ext cx="1325929" cy="132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60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3" grpId="0" animBg="1"/>
      <p:bldP spid="6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Azure Batch</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28</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67184" y="1690984"/>
            <a:ext cx="6495112" cy="5004629"/>
          </a:xfrm>
          <a:prstGeom prst="rect">
            <a:avLst/>
          </a:prstGeom>
        </p:spPr>
        <p:txBody>
          <a:bodyPr>
            <a:normAutofit fontScale="7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b="1" dirty="0" err="1">
                <a:solidFill>
                  <a:schemeClr val="accent3"/>
                </a:solidFill>
                <a:latin typeface="+mn-lt"/>
              </a:rPr>
              <a:t>doAzureParallel</a:t>
            </a:r>
            <a:r>
              <a:rPr lang="en-US" sz="3264" dirty="0">
                <a:solidFill>
                  <a:schemeClr val="accent3"/>
                </a:solidFill>
                <a:latin typeface="+mn-lt"/>
              </a:rPr>
              <a:t> - </a:t>
            </a:r>
            <a:r>
              <a:rPr lang="en-US" sz="3264" dirty="0">
                <a:solidFill>
                  <a:schemeClr val="accent3"/>
                </a:solidFill>
              </a:rPr>
              <a:t>a lightweight R package built on top of </a:t>
            </a:r>
            <a:r>
              <a:rPr lang="en-US" sz="3264" dirty="0">
                <a:solidFill>
                  <a:schemeClr val="accent3"/>
                </a:solidFill>
                <a:hlinkClick r:id="rId3"/>
              </a:rPr>
              <a:t>Azure Batch</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err="1">
                <a:solidFill>
                  <a:schemeClr val="accent3"/>
                </a:solidFill>
              </a:rPr>
              <a:t>doAzureParallel</a:t>
            </a:r>
            <a:r>
              <a:rPr lang="en-US" sz="3264" dirty="0">
                <a:solidFill>
                  <a:schemeClr val="accent3"/>
                </a:solidFill>
              </a:rPr>
              <a:t> lets you execute multiple processes across a cluster of Azure virtual machines, from your local R session</a:t>
            </a:r>
          </a:p>
          <a:p>
            <a:pPr>
              <a:lnSpc>
                <a:spcPct val="120000"/>
              </a:lnSpc>
            </a:pPr>
            <a:endParaRPr lang="en-US" sz="3264" dirty="0">
              <a:solidFill>
                <a:schemeClr val="accent3"/>
              </a:solidFill>
            </a:endParaRPr>
          </a:p>
          <a:p>
            <a:pPr>
              <a:lnSpc>
                <a:spcPct val="120000"/>
              </a:lnSpc>
            </a:pPr>
            <a:r>
              <a:rPr lang="en-US" sz="3264" dirty="0">
                <a:solidFill>
                  <a:schemeClr val="accent3"/>
                </a:solidFill>
              </a:rPr>
              <a:t>In just a few lines of code, the package helps you create and manage a pool of Azure VMs, and register it as a parallel backend.</a:t>
            </a:r>
          </a:p>
        </p:txBody>
      </p:sp>
      <p:pic>
        <p:nvPicPr>
          <p:cNvPr id="5" name="Picture 4" descr="A picture containing screenshot&#10;&#10;Description generated with very high confidence">
            <a:extLst>
              <a:ext uri="{FF2B5EF4-FFF2-40B4-BE49-F238E27FC236}">
                <a16:creationId xmlns:a16="http://schemas.microsoft.com/office/drawing/2014/main" id="{86653E8C-77E0-4471-B6AC-E12B92A9A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8842" y="2428604"/>
            <a:ext cx="5208487" cy="2929774"/>
          </a:xfrm>
          <a:prstGeom prst="rect">
            <a:avLst/>
          </a:prstGeom>
        </p:spPr>
      </p:pic>
    </p:spTree>
    <p:extLst>
      <p:ext uri="{BB962C8B-B14F-4D97-AF65-F5344CB8AC3E}">
        <p14:creationId xmlns:p14="http://schemas.microsoft.com/office/powerpoint/2010/main" val="119231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29</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 </a:t>
            </a:r>
            <a:br>
              <a:rPr lang="en-US" sz="6000" dirty="0">
                <a:gradFill>
                  <a:gsLst>
                    <a:gs pos="0">
                      <a:schemeClr val="tx1"/>
                    </a:gs>
                    <a:gs pos="100000">
                      <a:schemeClr val="tx1"/>
                    </a:gs>
                  </a:gsLst>
                  <a:lin ang="5400000" scaled="0"/>
                </a:gradFill>
              </a:rPr>
            </a:br>
            <a:r>
              <a:rPr lang="en-US" sz="6000" dirty="0" err="1">
                <a:gradFill>
                  <a:gsLst>
                    <a:gs pos="0">
                      <a:schemeClr val="tx1"/>
                    </a:gs>
                    <a:gs pos="100000">
                      <a:schemeClr val="tx1"/>
                    </a:gs>
                  </a:gsLst>
                  <a:lin ang="5400000" scaled="0"/>
                </a:gradFill>
              </a:rPr>
              <a:t>SparkR</a:t>
            </a:r>
            <a:r>
              <a:rPr lang="en-US" sz="6000" dirty="0">
                <a:gradFill>
                  <a:gsLst>
                    <a:gs pos="0">
                      <a:schemeClr val="tx1"/>
                    </a:gs>
                    <a:gs pos="100000">
                      <a:schemeClr val="tx1"/>
                    </a:gs>
                  </a:gsLst>
                  <a:lin ang="5400000" scaled="0"/>
                </a:gradFill>
              </a:rPr>
              <a:t> and R Server</a:t>
            </a:r>
          </a:p>
        </p:txBody>
      </p:sp>
      <p:sp>
        <p:nvSpPr>
          <p:cNvPr id="7" name="Rectangle 6">
            <a:extLst>
              <a:ext uri="{FF2B5EF4-FFF2-40B4-BE49-F238E27FC236}">
                <a16:creationId xmlns:a16="http://schemas.microsoft.com/office/drawing/2014/main" id="{840EBD82-9C34-45B4-84AF-74ACC14805C0}"/>
              </a:ext>
            </a:extLst>
          </p:cNvPr>
          <p:cNvSpPr/>
          <p:nvPr/>
        </p:nvSpPr>
        <p:spPr>
          <a:xfrm>
            <a:off x="1189037" y="3995199"/>
            <a:ext cx="6217356" cy="47844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rPr>
              <a:t>Airline delay prediction demo</a:t>
            </a:r>
          </a:p>
        </p:txBody>
      </p:sp>
      <p:sp>
        <p:nvSpPr>
          <p:cNvPr id="9" name="Text Placeholder 5">
            <a:extLst>
              <a:ext uri="{FF2B5EF4-FFF2-40B4-BE49-F238E27FC236}">
                <a16:creationId xmlns:a16="http://schemas.microsoft.com/office/drawing/2014/main" id="{7F518D51-210B-4A6A-9A31-4447CE41DB05}"/>
              </a:ext>
            </a:extLst>
          </p:cNvPr>
          <p:cNvSpPr>
            <a:spLocks noGrp="1"/>
          </p:cNvSpPr>
          <p:nvPr>
            <p:ph type="body" sz="quarter" idx="12"/>
          </p:nvPr>
        </p:nvSpPr>
        <p:spPr>
          <a:xfrm>
            <a:off x="274637" y="5097462"/>
            <a:ext cx="7315199" cy="738664"/>
          </a:xfrm>
        </p:spPr>
        <p:txBody>
          <a:bodyPr/>
          <a:lstStyle/>
          <a:p>
            <a:endParaRPr lang="en-US" dirty="0"/>
          </a:p>
        </p:txBody>
      </p:sp>
    </p:spTree>
    <p:extLst>
      <p:ext uri="{BB962C8B-B14F-4D97-AF65-F5344CB8AC3E}">
        <p14:creationId xmlns:p14="http://schemas.microsoft.com/office/powerpoint/2010/main" val="40082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4702" y="1516063"/>
            <a:ext cx="11888787" cy="5203012"/>
          </a:xfrm>
        </p:spPr>
        <p:txBody>
          <a:bodyPr/>
          <a:lstStyle/>
          <a:p>
            <a:pPr lvl="0">
              <a:defRPr/>
            </a:pPr>
            <a:r>
              <a:rPr lang="en-US" sz="3400" dirty="0"/>
              <a:t>How to scale R code with distributed, parallel, and off-memory processing </a:t>
            </a:r>
          </a:p>
          <a:p>
            <a:pPr lvl="0">
              <a:defRPr/>
            </a:pPr>
            <a:endParaRPr lang="en-US" sz="3400" dirty="0"/>
          </a:p>
          <a:p>
            <a:pPr lvl="0">
              <a:defRPr/>
            </a:pPr>
            <a:r>
              <a:rPr lang="en-US" sz="3400" dirty="0"/>
              <a:t>How to develop scalable E2E R data-science process</a:t>
            </a:r>
          </a:p>
          <a:p>
            <a:pPr lvl="0">
              <a:defRPr/>
            </a:pPr>
            <a:endParaRPr lang="en-US" sz="3400" dirty="0"/>
          </a:p>
          <a:p>
            <a:pPr lvl="0">
              <a:defRPr/>
            </a:pPr>
            <a:r>
              <a:rPr lang="en-US" sz="3400" dirty="0"/>
              <a:t>How to easily operationalize code and models written in R</a:t>
            </a:r>
          </a:p>
          <a:p>
            <a:pPr lvl="0">
              <a:defRPr/>
            </a:pPr>
            <a:endParaRPr lang="en-US" sz="3400" dirty="0"/>
          </a:p>
          <a:p>
            <a:pPr lvl="0">
              <a:defRPr/>
            </a:pPr>
            <a:r>
              <a:rPr lang="en-US" sz="3400" dirty="0"/>
              <a:t>How to use cloud infrastructure (single node or clusters) to develop, scale, operationalize</a:t>
            </a:r>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4233805"/>
          </a:xfrm>
        </p:spPr>
        <p:txBody>
          <a:bodyPr/>
          <a:lstStyle/>
          <a:p>
            <a:pPr lvl="0">
              <a:lnSpc>
                <a:spcPct val="200000"/>
              </a:lnSpc>
            </a:pPr>
            <a:r>
              <a:rPr lang="en-US" dirty="0"/>
              <a:t>Clean – Using </a:t>
            </a:r>
            <a:r>
              <a:rPr lang="en-US" dirty="0" err="1"/>
              <a:t>SparkR</a:t>
            </a:r>
            <a:r>
              <a:rPr lang="en-US" dirty="0"/>
              <a:t> from R Server</a:t>
            </a:r>
          </a:p>
          <a:p>
            <a:pPr lvl="0">
              <a:lnSpc>
                <a:spcPct val="200000"/>
              </a:lnSpc>
            </a:pPr>
            <a:r>
              <a:rPr lang="en-US" dirty="0"/>
              <a:t>Train/Score/Evaluate – Scalable R Server functions</a:t>
            </a:r>
          </a:p>
          <a:p>
            <a:pPr lvl="0">
              <a:lnSpc>
                <a:spcPct val="200000"/>
              </a:lnSpc>
            </a:pPr>
            <a:r>
              <a:rPr lang="en-US" dirty="0"/>
              <a:t>Deploy/Consume – Using </a:t>
            </a:r>
            <a:r>
              <a:rPr lang="en-US" dirty="0" err="1"/>
              <a:t>mrsdeploy</a:t>
            </a:r>
            <a:r>
              <a:rPr lang="en-US" dirty="0"/>
              <a:t> from R Server</a:t>
            </a:r>
          </a:p>
        </p:txBody>
      </p:sp>
      <p:sp>
        <p:nvSpPr>
          <p:cNvPr id="3" name="Title 2"/>
          <p:cNvSpPr>
            <a:spLocks noGrp="1"/>
          </p:cNvSpPr>
          <p:nvPr>
            <p:ph type="title"/>
          </p:nvPr>
        </p:nvSpPr>
        <p:spPr/>
        <p:txBody>
          <a:bodyPr/>
          <a:lstStyle/>
          <a:p>
            <a:r>
              <a:rPr lang="en-US" dirty="0"/>
              <a:t>Airline Arrival Delay Prediction Demo</a:t>
            </a:r>
          </a:p>
        </p:txBody>
      </p:sp>
    </p:spTree>
    <p:extLst>
      <p:ext uri="{BB962C8B-B14F-4D97-AF65-F5344CB8AC3E}">
        <p14:creationId xmlns:p14="http://schemas.microsoft.com/office/powerpoint/2010/main" val="334776864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4"/>
            <a:ext cx="11883829" cy="5341486"/>
          </a:xfrm>
        </p:spPr>
        <p:txBody>
          <a:bodyPr/>
          <a:lstStyle/>
          <a:p>
            <a:r>
              <a:rPr lang="en-US" dirty="0"/>
              <a:t>Passenger flight on-time performance data from the US Department of Transportation’s </a:t>
            </a:r>
            <a:r>
              <a:rPr lang="en-US" dirty="0" err="1"/>
              <a:t>TranStats</a:t>
            </a:r>
            <a:r>
              <a:rPr lang="en-US" dirty="0"/>
              <a:t> data collection</a:t>
            </a:r>
          </a:p>
          <a:p>
            <a:r>
              <a:rPr lang="en-US" dirty="0"/>
              <a:t>&gt;20 years of data</a:t>
            </a:r>
          </a:p>
          <a:p>
            <a:r>
              <a:rPr lang="en-US" dirty="0"/>
              <a:t>300+ Airports</a:t>
            </a:r>
          </a:p>
          <a:p>
            <a:r>
              <a:rPr lang="en-US" dirty="0"/>
              <a:t>Every carrier, every commercial flight</a:t>
            </a:r>
          </a:p>
          <a:p>
            <a:r>
              <a:rPr lang="en-US" dirty="0">
                <a:hlinkClick r:id="rId3"/>
              </a:rPr>
              <a:t>http://www.transtats.bts.gov</a:t>
            </a:r>
            <a:endParaRPr lang="en-US" dirty="0"/>
          </a:p>
          <a:p>
            <a:endParaRPr lang="en-US" dirty="0"/>
          </a:p>
        </p:txBody>
      </p:sp>
      <p:sp>
        <p:nvSpPr>
          <p:cNvPr id="3" name="Title 2"/>
          <p:cNvSpPr>
            <a:spLocks noGrp="1"/>
          </p:cNvSpPr>
          <p:nvPr>
            <p:ph type="title"/>
          </p:nvPr>
        </p:nvSpPr>
        <p:spPr/>
        <p:txBody>
          <a:bodyPr/>
          <a:lstStyle/>
          <a:p>
            <a:r>
              <a:rPr lang="en-US" dirty="0"/>
              <a:t>Airline data set</a:t>
            </a:r>
          </a:p>
        </p:txBody>
      </p:sp>
    </p:spTree>
    <p:extLst>
      <p:ext uri="{BB962C8B-B14F-4D97-AF65-F5344CB8AC3E}">
        <p14:creationId xmlns:p14="http://schemas.microsoft.com/office/powerpoint/2010/main" val="251235721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3446456"/>
          </a:xfrm>
        </p:spPr>
        <p:txBody>
          <a:bodyPr/>
          <a:lstStyle/>
          <a:p>
            <a:r>
              <a:rPr lang="en-US" dirty="0"/>
              <a:t>Hourly land-based weather observations from NOAA</a:t>
            </a:r>
          </a:p>
          <a:p>
            <a:r>
              <a:rPr lang="en-US" dirty="0"/>
              <a:t>&gt; 2,000 weather stations</a:t>
            </a:r>
          </a:p>
          <a:p>
            <a:r>
              <a:rPr lang="en-US" dirty="0">
                <a:hlinkClick r:id="rId3"/>
              </a:rPr>
              <a:t>http://www.ncdc.noaa.gov/orders/qclcd/</a:t>
            </a:r>
            <a:endParaRPr lang="en-US" dirty="0"/>
          </a:p>
          <a:p>
            <a:endParaRPr lang="en-US" dirty="0"/>
          </a:p>
          <a:p>
            <a:endParaRPr lang="en-US" dirty="0"/>
          </a:p>
        </p:txBody>
      </p:sp>
      <p:sp>
        <p:nvSpPr>
          <p:cNvPr id="3" name="Title 2"/>
          <p:cNvSpPr>
            <a:spLocks noGrp="1"/>
          </p:cNvSpPr>
          <p:nvPr>
            <p:ph type="title"/>
          </p:nvPr>
        </p:nvSpPr>
        <p:spPr/>
        <p:txBody>
          <a:bodyPr/>
          <a:lstStyle/>
          <a:p>
            <a:r>
              <a:rPr lang="en-US" dirty="0"/>
              <a:t>Weather data set</a:t>
            </a:r>
          </a:p>
        </p:txBody>
      </p:sp>
    </p:spTree>
    <p:extLst>
      <p:ext uri="{BB962C8B-B14F-4D97-AF65-F5344CB8AC3E}">
        <p14:creationId xmlns:p14="http://schemas.microsoft.com/office/powerpoint/2010/main" val="309741216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33</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deployment</a:t>
            </a:r>
          </a:p>
        </p:txBody>
      </p:sp>
      <p:sp>
        <p:nvSpPr>
          <p:cNvPr id="12" name="Rectangle 11">
            <a:extLst>
              <a:ext uri="{FF2B5EF4-FFF2-40B4-BE49-F238E27FC236}">
                <a16:creationId xmlns:a16="http://schemas.microsoft.com/office/drawing/2014/main" id="{9D65AE7F-FB52-4319-BC09-CDB3CDE64287}"/>
              </a:ext>
            </a:extLst>
          </p:cNvPr>
          <p:cNvSpPr/>
          <p:nvPr/>
        </p:nvSpPr>
        <p:spPr>
          <a:xfrm>
            <a:off x="1036637" y="3177624"/>
            <a:ext cx="6217356" cy="1010469"/>
          </a:xfrm>
          <a:prstGeom prst="rect">
            <a:avLst/>
          </a:prstGeom>
        </p:spPr>
        <p:txBody>
          <a:bodyPr>
            <a:spAutoFit/>
          </a:bodyPr>
          <a:lstStyle/>
          <a:p>
            <a:pPr lvl="1" indent="-342834">
              <a:lnSpc>
                <a:spcPct val="150000"/>
              </a:lnSpc>
              <a:buFont typeface="Arial" panose="020B0604020202020204" pitchFamily="34" charset="0"/>
              <a:buChar char="•"/>
              <a:defRPr/>
            </a:pPr>
            <a:r>
              <a:rPr lang="en-US" sz="1326" dirty="0" err="1">
                <a:solidFill>
                  <a:srgbClr val="FFFFFF">
                    <a:lumMod val="65000"/>
                  </a:srgbClr>
                </a:solidFill>
              </a:rPr>
              <a:t>mrsdeploy</a:t>
            </a:r>
            <a:endParaRPr lang="en-US" sz="1326" dirty="0">
              <a:solidFill>
                <a:srgbClr val="FFFFFF">
                  <a:lumMod val="65000"/>
                </a:srgbClr>
              </a:solidFill>
            </a:endParaRPr>
          </a:p>
          <a:p>
            <a:pPr lvl="1" indent="-342834">
              <a:lnSpc>
                <a:spcPct val="150000"/>
              </a:lnSpc>
              <a:buFont typeface="Arial" panose="020B0604020202020204" pitchFamily="34" charset="0"/>
              <a:buChar char="•"/>
              <a:defRPr/>
            </a:pPr>
            <a:r>
              <a:rPr lang="en-US" sz="1326" dirty="0">
                <a:solidFill>
                  <a:srgbClr val="FFFFFF">
                    <a:lumMod val="65000"/>
                  </a:srgbClr>
                </a:solidFill>
              </a:rPr>
              <a:t>Azure ML</a:t>
            </a:r>
          </a:p>
          <a:p>
            <a:pPr lvl="1" indent="-342834">
              <a:lnSpc>
                <a:spcPct val="150000"/>
              </a:lnSpc>
              <a:buFont typeface="Arial" panose="020B0604020202020204" pitchFamily="34" charset="0"/>
              <a:buChar char="•"/>
              <a:defRPr/>
            </a:pPr>
            <a:r>
              <a:rPr lang="en-US" sz="1326" dirty="0">
                <a:solidFill>
                  <a:srgbClr val="FFFFFF">
                    <a:lumMod val="65000"/>
                  </a:srgbClr>
                </a:solidFill>
              </a:rPr>
              <a:t>R Server with SQL Server</a:t>
            </a:r>
          </a:p>
        </p:txBody>
      </p:sp>
      <p:sp>
        <p:nvSpPr>
          <p:cNvPr id="7" name="Text Placeholder 5">
            <a:extLst>
              <a:ext uri="{FF2B5EF4-FFF2-40B4-BE49-F238E27FC236}">
                <a16:creationId xmlns:a16="http://schemas.microsoft.com/office/drawing/2014/main" id="{57057481-0D74-4D41-AC20-11B312214626}"/>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59675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sp>
        <p:nvSpPr>
          <p:cNvPr id="2" name="Title 1"/>
          <p:cNvSpPr>
            <a:spLocks noGrp="1"/>
          </p:cNvSpPr>
          <p:nvPr>
            <p:ph type="title"/>
          </p:nvPr>
        </p:nvSpPr>
        <p:spPr>
          <a:xfrm>
            <a:off x="130764" y="323161"/>
            <a:ext cx="11887100" cy="917575"/>
          </a:xfrm>
        </p:spPr>
        <p:txBody>
          <a:bodyPr/>
          <a:lstStyle/>
          <a:p>
            <a:r>
              <a:rPr lang="en-US" sz="4488" dirty="0">
                <a:solidFill>
                  <a:schemeClr val="bg1"/>
                </a:solidFill>
              </a:rPr>
              <a:t>Microsoft R Server: </a:t>
            </a:r>
            <a:r>
              <a:rPr lang="en-US" sz="4488" dirty="0" err="1">
                <a:solidFill>
                  <a:schemeClr val="bg1"/>
                </a:solidFill>
              </a:rPr>
              <a:t>mrsdeploy</a:t>
            </a:r>
            <a:endParaRPr lang="en-US" sz="4488" dirty="0">
              <a:solidFill>
                <a:schemeClr val="bg1"/>
              </a:solidFill>
            </a:endParaRPr>
          </a:p>
        </p:txBody>
      </p:sp>
      <p:grpSp>
        <p:nvGrpSpPr>
          <p:cNvPr id="3" name="Group 2"/>
          <p:cNvGrpSpPr/>
          <p:nvPr/>
        </p:nvGrpSpPr>
        <p:grpSpPr>
          <a:xfrm>
            <a:off x="436870" y="1479232"/>
            <a:ext cx="11580994" cy="5636470"/>
            <a:chOff x="427479" y="957199"/>
            <a:chExt cx="11418822" cy="6061309"/>
          </a:xfrm>
        </p:grpSpPr>
        <p:grpSp>
          <p:nvGrpSpPr>
            <p:cNvPr id="45" name="Group 44"/>
            <p:cNvGrpSpPr/>
            <p:nvPr/>
          </p:nvGrpSpPr>
          <p:grpSpPr>
            <a:xfrm>
              <a:off x="427479" y="2078882"/>
              <a:ext cx="1138238" cy="916536"/>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028650" y="5704045"/>
              <a:ext cx="1796576" cy="1006081"/>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solidFill>
                  <a:schemeClr val="bg2">
                    <a:lumMod val="25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accent2"/>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accent5">
                    <a:lumMod val="60000"/>
                    <a:lumOff val="40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6980434" y="4191225"/>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480574" y="5470046"/>
              <a:ext cx="2318133" cy="1548462"/>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12948" y="2020906"/>
              <a:ext cx="2341824"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3951875" y="4983660"/>
              <a:ext cx="3364207" cy="1512847"/>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solidFill>
                    <a:srgbClr val="00B0F0"/>
                  </a:solidFill>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053893" y="2245170"/>
              <a:ext cx="2809691" cy="2639661"/>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927596"/>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819857"/>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696763" y="3945176"/>
              <a:ext cx="1467255" cy="1541547"/>
              <a:chOff x="9426074" y="4576906"/>
              <a:chExt cx="1520669" cy="1597665"/>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624851"/>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629524" y="1798170"/>
              <a:ext cx="1924208" cy="1911290"/>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26" name="Straight Arrow Connector 25"/>
            <p:cNvCxnSpPr>
              <a:cxnSpLocks/>
              <a:stCxn id="56" idx="3"/>
              <a:endCxn id="57" idx="2"/>
            </p:cNvCxnSpPr>
            <p:nvPr/>
          </p:nvCxnSpPr>
          <p:spPr>
            <a:xfrm>
              <a:off x="6849055" y="3565001"/>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849055" y="2753815"/>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552924" y="957199"/>
              <a:ext cx="2293377"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590446" y="3210427"/>
              <a:ext cx="1361165" cy="330083"/>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006499" y="2761113"/>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10036" y="2881971"/>
              <a:ext cx="1982054" cy="1790733"/>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492090" y="3565001"/>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59" name="Group 58"/>
            <p:cNvGrpSpPr/>
            <p:nvPr/>
          </p:nvGrpSpPr>
          <p:grpSpPr>
            <a:xfrm>
              <a:off x="8374708" y="1135848"/>
              <a:ext cx="1138238" cy="916536"/>
              <a:chOff x="1" y="770872"/>
              <a:chExt cx="1219200" cy="981728"/>
            </a:xfrm>
          </p:grpSpPr>
          <p:sp>
            <p:nvSpPr>
              <p:cNvPr id="68" name="TextBox 67"/>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69" name="Group 6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70" name="Oval 69"/>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sp>
        <p:nvSpPr>
          <p:cNvPr id="7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34</a:t>
            </a:fld>
            <a:endParaRPr lang="en-US" sz="1224" dirty="0"/>
          </a:p>
        </p:txBody>
      </p:sp>
    </p:spTree>
    <p:extLst>
      <p:ext uri="{BB962C8B-B14F-4D97-AF65-F5344CB8AC3E}">
        <p14:creationId xmlns:p14="http://schemas.microsoft.com/office/powerpoint/2010/main" val="204232746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pic>
        <p:nvPicPr>
          <p:cNvPr id="12" name="Picture 11"/>
          <p:cNvPicPr>
            <a:picLocks noChangeAspect="1"/>
          </p:cNvPicPr>
          <p:nvPr/>
        </p:nvPicPr>
        <p:blipFill>
          <a:blip r:embed="rId3"/>
          <a:stretch>
            <a:fillRect/>
          </a:stretch>
        </p:blipFill>
        <p:spPr>
          <a:xfrm>
            <a:off x="6559433" y="2248934"/>
            <a:ext cx="5032172" cy="3584694"/>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3"/>
          <a:stretch>
            <a:fillRect/>
          </a:stretch>
        </p:blipFill>
        <p:spPr>
          <a:xfrm>
            <a:off x="614087" y="2248934"/>
            <a:ext cx="5032172" cy="3584694"/>
          </a:xfrm>
          <a:prstGeom prst="rect">
            <a:avLst/>
          </a:prstGeom>
          <a:ln>
            <a:noFill/>
          </a:ln>
          <a:effectLst>
            <a:outerShdw blurRad="190500" algn="tl" rotWithShape="0">
              <a:srgbClr val="000000">
                <a:alpha val="70000"/>
              </a:srgbClr>
            </a:outerShdw>
          </a:effectLst>
        </p:spPr>
      </p:pic>
      <p:sp>
        <p:nvSpPr>
          <p:cNvPr id="21" name="TextBox 20"/>
          <p:cNvSpPr txBox="1"/>
          <p:nvPr/>
        </p:nvSpPr>
        <p:spPr>
          <a:xfrm>
            <a:off x="1648777" y="1665073"/>
            <a:ext cx="2710212"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Build the model first</a:t>
            </a:r>
          </a:p>
        </p:txBody>
      </p:sp>
      <p:sp>
        <p:nvSpPr>
          <p:cNvPr id="23" name="TextBox 22"/>
          <p:cNvSpPr txBox="1"/>
          <p:nvPr/>
        </p:nvSpPr>
        <p:spPr>
          <a:xfrm>
            <a:off x="6840139" y="1665073"/>
            <a:ext cx="4470760"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Deploy as a web service instantly</a:t>
            </a:r>
          </a:p>
        </p:txBody>
      </p:sp>
      <p:pic>
        <p:nvPicPr>
          <p:cNvPr id="7" name="Picture 6"/>
          <p:cNvPicPr>
            <a:picLocks noChangeAspect="1"/>
          </p:cNvPicPr>
          <p:nvPr/>
        </p:nvPicPr>
        <p:blipFill>
          <a:blip r:embed="rId4"/>
          <a:stretch>
            <a:fillRect/>
          </a:stretch>
        </p:blipFill>
        <p:spPr>
          <a:xfrm>
            <a:off x="6673068" y="2336867"/>
            <a:ext cx="4774684" cy="3387387"/>
          </a:xfrm>
          <a:prstGeom prst="rect">
            <a:avLst/>
          </a:prstGeom>
        </p:spPr>
      </p:pic>
      <p:pic>
        <p:nvPicPr>
          <p:cNvPr id="8" name="Picture 7"/>
          <p:cNvPicPr>
            <a:picLocks noChangeAspect="1"/>
          </p:cNvPicPr>
          <p:nvPr/>
        </p:nvPicPr>
        <p:blipFill>
          <a:blip r:embed="rId5"/>
          <a:stretch>
            <a:fillRect/>
          </a:stretch>
        </p:blipFill>
        <p:spPr>
          <a:xfrm>
            <a:off x="703938" y="2336866"/>
            <a:ext cx="4829167" cy="3289571"/>
          </a:xfrm>
          <a:prstGeom prst="rect">
            <a:avLst/>
          </a:prstGeom>
        </p:spPr>
      </p:pic>
      <p:sp>
        <p:nvSpPr>
          <p:cNvPr id="3" name="TextBox 2"/>
          <p:cNvSpPr txBox="1"/>
          <p:nvPr/>
        </p:nvSpPr>
        <p:spPr>
          <a:xfrm>
            <a:off x="2729964" y="6326897"/>
            <a:ext cx="46629" cy="46629"/>
          </a:xfrm>
          <a:prstGeom prst="rect">
            <a:avLst/>
          </a:prstGeom>
          <a:noFill/>
        </p:spPr>
        <p:txBody>
          <a:bodyPr wrap="square" lIns="186521" tIns="149217" rIns="186521" bIns="149217" rtlCol="0">
            <a:noAutofit/>
          </a:bodyPr>
          <a:lstStyle/>
          <a:p>
            <a:pPr>
              <a:lnSpc>
                <a:spcPct val="90000"/>
              </a:lnSpc>
              <a:spcAft>
                <a:spcPts val="2448"/>
              </a:spcAft>
              <a:buClr>
                <a:srgbClr val="A80000"/>
              </a:buClr>
            </a:pPr>
            <a:endParaRPr lang="en-US" sz="1836" dirty="0">
              <a:solidFill>
                <a:srgbClr val="00205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 name="Rectangle 4"/>
          <p:cNvSpPr/>
          <p:nvPr/>
        </p:nvSpPr>
        <p:spPr>
          <a:xfrm>
            <a:off x="137177" y="6388353"/>
            <a:ext cx="6217356" cy="478442"/>
          </a:xfrm>
          <a:prstGeom prst="rect">
            <a:avLst/>
          </a:prstGeom>
        </p:spPr>
        <p:txBody>
          <a:bodyPr>
            <a:spAutoFit/>
          </a:bodyPr>
          <a:lstStyle/>
          <a:p>
            <a:r>
              <a:rPr lang="en-US" sz="1224" dirty="0">
                <a:hlinkClick r:id="rId6"/>
              </a:rPr>
              <a:t>https://msdn.microsoft.com/en-us/microsoft-r/operationalize/configuration-initial</a:t>
            </a:r>
            <a:endParaRPr lang="en-US" sz="1224" dirty="0"/>
          </a:p>
          <a:p>
            <a:r>
              <a:rPr lang="en-US" sz="1224" dirty="0">
                <a:hlinkClick r:id="rId7"/>
              </a:rPr>
              <a:t>https://msdn.microsoft.com/en-us/microsoft-r/operationalize/admin-utility</a:t>
            </a:r>
            <a:r>
              <a:rPr lang="en-US" sz="1224" dirty="0"/>
              <a:t> </a:t>
            </a:r>
          </a:p>
        </p:txBody>
      </p:sp>
      <p:sp>
        <p:nvSpPr>
          <p:cNvPr id="13"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35</a:t>
            </a:fld>
            <a:endParaRPr lang="en-US" sz="1224" dirty="0"/>
          </a:p>
        </p:txBody>
      </p:sp>
      <p:sp>
        <p:nvSpPr>
          <p:cNvPr id="16" name="Title 1">
            <a:extLst>
              <a:ext uri="{FF2B5EF4-FFF2-40B4-BE49-F238E27FC236}">
                <a16:creationId xmlns:a16="http://schemas.microsoft.com/office/drawing/2014/main" id="{7CE70341-98A9-4C41-8464-A86EC67CE022}"/>
              </a:ext>
            </a:extLst>
          </p:cNvPr>
          <p:cNvSpPr txBox="1">
            <a:spLocks/>
          </p:cNvSpPr>
          <p:nvPr/>
        </p:nvSpPr>
        <p:spPr>
          <a:xfrm>
            <a:off x="130764" y="323161"/>
            <a:ext cx="118871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88">
                <a:solidFill>
                  <a:schemeClr val="bg1"/>
                </a:solidFill>
              </a:rPr>
              <a:t>Microsoft R Server: mrsdeploy</a:t>
            </a:r>
          </a:p>
        </p:txBody>
      </p:sp>
    </p:spTree>
    <p:extLst>
      <p:ext uri="{BB962C8B-B14F-4D97-AF65-F5344CB8AC3E}">
        <p14:creationId xmlns:p14="http://schemas.microsoft.com/office/powerpoint/2010/main" val="3022357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AzureML</a:t>
            </a:r>
            <a:endParaRPr lang="en-US" sz="4799" b="1" dirty="0">
              <a:solidFill>
                <a:schemeClr val="bg1"/>
              </a:solidFill>
            </a:endParaRPr>
          </a:p>
        </p:txBody>
      </p:sp>
      <p:sp>
        <p:nvSpPr>
          <p:cNvPr id="4" name="Content Placeholder 2"/>
          <p:cNvSpPr txBox="1">
            <a:spLocks/>
          </p:cNvSpPr>
          <p:nvPr/>
        </p:nvSpPr>
        <p:spPr>
          <a:xfrm>
            <a:off x="540810" y="1717928"/>
            <a:ext cx="11039897" cy="4425801"/>
          </a:xfrm>
          <a:prstGeom prst="rect">
            <a:avLst/>
          </a:prstGeom>
        </p:spPr>
        <p:txBody>
          <a:bodyPr>
            <a:normAutofit fontScale="850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999" dirty="0" err="1">
                <a:solidFill>
                  <a:schemeClr val="accent3"/>
                </a:solidFill>
              </a:rPr>
              <a:t>AzureML</a:t>
            </a:r>
            <a:r>
              <a:rPr lang="en-US" sz="3999" dirty="0">
                <a:solidFill>
                  <a:schemeClr val="accent3"/>
                </a:solidFill>
              </a:rPr>
              <a:t>: An R interface to </a:t>
            </a:r>
            <a:r>
              <a:rPr lang="en-US" sz="3999" dirty="0" err="1">
                <a:solidFill>
                  <a:schemeClr val="accent3"/>
                </a:solidFill>
                <a:hlinkClick r:id="rId3"/>
              </a:rPr>
              <a:t>AzureML</a:t>
            </a:r>
            <a:r>
              <a:rPr lang="en-US" sz="3999" dirty="0">
                <a:solidFill>
                  <a:schemeClr val="accent3"/>
                </a:solidFill>
              </a:rPr>
              <a:t> experiments, datasets, and web services from your local R environment. </a:t>
            </a:r>
          </a:p>
          <a:p>
            <a:pPr>
              <a:lnSpc>
                <a:spcPct val="120000"/>
              </a:lnSpc>
            </a:pPr>
            <a:endParaRPr lang="en-US" sz="3999" dirty="0">
              <a:solidFill>
                <a:schemeClr val="accent3"/>
              </a:solidFill>
            </a:endParaRPr>
          </a:p>
          <a:p>
            <a:pPr>
              <a:lnSpc>
                <a:spcPct val="120000"/>
              </a:lnSpc>
            </a:pPr>
            <a:r>
              <a:rPr lang="en-US" sz="3999" dirty="0">
                <a:solidFill>
                  <a:schemeClr val="accent3"/>
                </a:solidFill>
              </a:rPr>
              <a:t>The main functions in the package cover:</a:t>
            </a:r>
          </a:p>
          <a:p>
            <a:pPr lvl="1">
              <a:lnSpc>
                <a:spcPct val="120000"/>
              </a:lnSpc>
            </a:pPr>
            <a:r>
              <a:rPr lang="en-US" sz="2400" dirty="0">
                <a:solidFill>
                  <a:schemeClr val="accent3"/>
                </a:solidFill>
                <a:latin typeface="+mj-lt"/>
              </a:rPr>
              <a:t>Workspace: connect to and manage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Datasets: upload and download datasets to and from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Publish: define a custom function or train a model and publish it as an Azure Web Service</a:t>
            </a:r>
          </a:p>
          <a:p>
            <a:pPr lvl="1">
              <a:lnSpc>
                <a:spcPct val="120000"/>
              </a:lnSpc>
            </a:pPr>
            <a:r>
              <a:rPr lang="en-US" sz="2400" dirty="0">
                <a:solidFill>
                  <a:schemeClr val="accent3"/>
                </a:solidFill>
                <a:latin typeface="+mj-lt"/>
              </a:rPr>
              <a:t>Consume: use available web services from R in a variety of convenient formats</a:t>
            </a: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36</a:t>
            </a:fld>
            <a:endParaRPr lang="en-US" sz="1224" dirty="0"/>
          </a:p>
        </p:txBody>
      </p:sp>
    </p:spTree>
    <p:extLst>
      <p:ext uri="{BB962C8B-B14F-4D97-AF65-F5344CB8AC3E}">
        <p14:creationId xmlns:p14="http://schemas.microsoft.com/office/powerpoint/2010/main" val="284453343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F2C174-648A-484B-B949-BAE6C664617A}"/>
              </a:ext>
            </a:extLst>
          </p:cNvPr>
          <p:cNvSpPr/>
          <p:nvPr/>
        </p:nvSpPr>
        <p:spPr bwMode="auto">
          <a:xfrm flipV="1">
            <a:off x="0" y="0"/>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p:nvPr>
        </p:nvSpPr>
        <p:spPr/>
        <p:txBody>
          <a:bodyPr/>
          <a:lstStyle/>
          <a:p>
            <a:r>
              <a:rPr lang="en-US" sz="4799" b="1" spc="-100" dirty="0">
                <a:solidFill>
                  <a:schemeClr val="bg1"/>
                </a:solidFill>
                <a:ea typeface="ＭＳ Ｐゴシック" charset="0"/>
              </a:rPr>
              <a:t>SQL Server R Services</a:t>
            </a:r>
          </a:p>
        </p:txBody>
      </p:sp>
      <p:sp>
        <p:nvSpPr>
          <p:cNvPr id="16" name="TextBox 15"/>
          <p:cNvSpPr txBox="1"/>
          <p:nvPr/>
        </p:nvSpPr>
        <p:spPr>
          <a:xfrm>
            <a:off x="8240220" y="4249129"/>
            <a:ext cx="308348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Introduced in SQL Server 2016</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and optimize existing R code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Eliminate data movement</a:t>
            </a:r>
          </a:p>
        </p:txBody>
      </p:sp>
      <p:sp>
        <p:nvSpPr>
          <p:cNvPr id="21" name="Freeform 20"/>
          <p:cNvSpPr>
            <a:spLocks noChangeAspect="1"/>
          </p:cNvSpPr>
          <p:nvPr/>
        </p:nvSpPr>
        <p:spPr bwMode="auto">
          <a:xfrm>
            <a:off x="9471589" y="2035937"/>
            <a:ext cx="620748" cy="648298"/>
          </a:xfrm>
          <a:custGeom>
            <a:avLst/>
            <a:gdLst>
              <a:gd name="connsiteX0" fmla="*/ 1948755 w 3955295"/>
              <a:gd name="connsiteY0" fmla="*/ 369 h 4130833"/>
              <a:gd name="connsiteX1" fmla="*/ 2105837 w 3955295"/>
              <a:gd name="connsiteY1" fmla="*/ 1511994 h 4130833"/>
              <a:gd name="connsiteX2" fmla="*/ 2916462 w 3955295"/>
              <a:gd name="connsiteY2" fmla="*/ 1468237 h 4130833"/>
              <a:gd name="connsiteX3" fmla="*/ 3838822 w 3955295"/>
              <a:gd name="connsiteY3" fmla="*/ 1719838 h 4130833"/>
              <a:gd name="connsiteX4" fmla="*/ 3575916 w 3955295"/>
              <a:gd name="connsiteY4" fmla="*/ 2146466 h 4130833"/>
              <a:gd name="connsiteX5" fmla="*/ 3954939 w 3955295"/>
              <a:gd name="connsiteY5" fmla="*/ 2489956 h 4130833"/>
              <a:gd name="connsiteX6" fmla="*/ 3545244 w 3955295"/>
              <a:gd name="connsiteY6" fmla="*/ 2835634 h 4130833"/>
              <a:gd name="connsiteX7" fmla="*/ 3832249 w 3955295"/>
              <a:gd name="connsiteY7" fmla="*/ 3170373 h 4130833"/>
              <a:gd name="connsiteX8" fmla="*/ 3400646 w 3955295"/>
              <a:gd name="connsiteY8" fmla="*/ 3472295 h 4130833"/>
              <a:gd name="connsiteX9" fmla="*/ 3643834 w 3955295"/>
              <a:gd name="connsiteY9" fmla="*/ 3706393 h 4130833"/>
              <a:gd name="connsiteX10" fmla="*/ 2776246 w 3955295"/>
              <a:gd name="connsiteY10" fmla="*/ 4111895 h 4130833"/>
              <a:gd name="connsiteX11" fmla="*/ 2636753 w 3955295"/>
              <a:gd name="connsiteY11" fmla="*/ 4120038 h 4130833"/>
              <a:gd name="connsiteX12" fmla="*/ 2636753 w 3955295"/>
              <a:gd name="connsiteY12" fmla="*/ 4130833 h 4130833"/>
              <a:gd name="connsiteX13" fmla="*/ 2272343 w 3955295"/>
              <a:gd name="connsiteY13" fmla="*/ 4130833 h 4130833"/>
              <a:gd name="connsiteX14" fmla="*/ 0 w 3955295"/>
              <a:gd name="connsiteY14" fmla="*/ 4130833 h 4130833"/>
              <a:gd name="connsiteX15" fmla="*/ 0 w 3955295"/>
              <a:gd name="connsiteY15" fmla="*/ 2043959 h 4130833"/>
              <a:gd name="connsiteX16" fmla="*/ 916730 w 3955295"/>
              <a:gd name="connsiteY16" fmla="*/ 2043959 h 4130833"/>
              <a:gd name="connsiteX17" fmla="*/ 918243 w 3955295"/>
              <a:gd name="connsiteY17" fmla="*/ 2019742 h 4130833"/>
              <a:gd name="connsiteX18" fmla="*/ 964388 w 3955295"/>
              <a:gd name="connsiteY18" fmla="*/ 1781097 h 4130833"/>
              <a:gd name="connsiteX19" fmla="*/ 962197 w 3955295"/>
              <a:gd name="connsiteY19" fmla="*/ 1772346 h 4130833"/>
              <a:gd name="connsiteX20" fmla="*/ 990679 w 3955295"/>
              <a:gd name="connsiteY20" fmla="*/ 1741716 h 4130833"/>
              <a:gd name="connsiteX21" fmla="*/ 992870 w 3955295"/>
              <a:gd name="connsiteY21" fmla="*/ 1741716 h 4130833"/>
              <a:gd name="connsiteX22" fmla="*/ 1498963 w 3955295"/>
              <a:gd name="connsiteY22" fmla="*/ 1032858 h 4130833"/>
              <a:gd name="connsiteX23" fmla="*/ 1899894 w 3955295"/>
              <a:gd name="connsiteY23" fmla="*/ 6763 h 4130833"/>
              <a:gd name="connsiteX24" fmla="*/ 1948755 w 3955295"/>
              <a:gd name="connsiteY24" fmla="*/ 369 h 41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55295" h="4130833">
                <a:moveTo>
                  <a:pt x="1948755" y="369"/>
                </a:moveTo>
                <a:cubicBezTo>
                  <a:pt x="2434479" y="-24420"/>
                  <a:pt x="2330812" y="1206791"/>
                  <a:pt x="2105837" y="1511994"/>
                </a:cubicBezTo>
                <a:cubicBezTo>
                  <a:pt x="2456377" y="1490115"/>
                  <a:pt x="2782818" y="1472613"/>
                  <a:pt x="2916462" y="1468237"/>
                </a:cubicBezTo>
                <a:cubicBezTo>
                  <a:pt x="3245094" y="1455110"/>
                  <a:pt x="3777477" y="1487927"/>
                  <a:pt x="3838822" y="1719838"/>
                </a:cubicBezTo>
                <a:cubicBezTo>
                  <a:pt x="3900167" y="1962688"/>
                  <a:pt x="3830058" y="2102709"/>
                  <a:pt x="3575916" y="2146466"/>
                </a:cubicBezTo>
                <a:cubicBezTo>
                  <a:pt x="3799386" y="2183659"/>
                  <a:pt x="3961511" y="2343371"/>
                  <a:pt x="3954939" y="2489956"/>
                </a:cubicBezTo>
                <a:cubicBezTo>
                  <a:pt x="3963702" y="2689049"/>
                  <a:pt x="3810341" y="2840010"/>
                  <a:pt x="3545244" y="2835634"/>
                </a:cubicBezTo>
                <a:cubicBezTo>
                  <a:pt x="3746805" y="2890330"/>
                  <a:pt x="3841013" y="3006286"/>
                  <a:pt x="3832249" y="3170373"/>
                </a:cubicBezTo>
                <a:cubicBezTo>
                  <a:pt x="3825677" y="3325710"/>
                  <a:pt x="3676697" y="3465731"/>
                  <a:pt x="3400646" y="3472295"/>
                </a:cubicBezTo>
                <a:cubicBezTo>
                  <a:pt x="3558389" y="3516051"/>
                  <a:pt x="3637261" y="3564184"/>
                  <a:pt x="3643834" y="3706393"/>
                </a:cubicBezTo>
                <a:cubicBezTo>
                  <a:pt x="3655336" y="3959088"/>
                  <a:pt x="3261389" y="4071488"/>
                  <a:pt x="2776246" y="4111895"/>
                </a:cubicBezTo>
                <a:lnTo>
                  <a:pt x="2636753" y="4120038"/>
                </a:lnTo>
                <a:lnTo>
                  <a:pt x="2636753" y="4130833"/>
                </a:lnTo>
                <a:lnTo>
                  <a:pt x="2272343" y="4130833"/>
                </a:lnTo>
                <a:lnTo>
                  <a:pt x="0" y="4130833"/>
                </a:lnTo>
                <a:lnTo>
                  <a:pt x="0" y="2043959"/>
                </a:lnTo>
                <a:lnTo>
                  <a:pt x="916730" y="2043959"/>
                </a:lnTo>
                <a:lnTo>
                  <a:pt x="918243" y="2019742"/>
                </a:lnTo>
                <a:cubicBezTo>
                  <a:pt x="927828" y="1912504"/>
                  <a:pt x="942480" y="1825948"/>
                  <a:pt x="964388" y="1781097"/>
                </a:cubicBezTo>
                <a:cubicBezTo>
                  <a:pt x="964388" y="1776722"/>
                  <a:pt x="962197" y="1774534"/>
                  <a:pt x="962197" y="1772346"/>
                </a:cubicBezTo>
                <a:cubicBezTo>
                  <a:pt x="962197" y="1772346"/>
                  <a:pt x="962197" y="1772346"/>
                  <a:pt x="990679" y="1741716"/>
                </a:cubicBezTo>
                <a:cubicBezTo>
                  <a:pt x="990679" y="1741716"/>
                  <a:pt x="992870" y="1741716"/>
                  <a:pt x="992870" y="1741716"/>
                </a:cubicBezTo>
                <a:cubicBezTo>
                  <a:pt x="1148422" y="1485740"/>
                  <a:pt x="1389419" y="1319464"/>
                  <a:pt x="1498963" y="1032858"/>
                </a:cubicBezTo>
                <a:cubicBezTo>
                  <a:pt x="1711478" y="479335"/>
                  <a:pt x="1558117" y="76773"/>
                  <a:pt x="1899894" y="6763"/>
                </a:cubicBezTo>
                <a:cubicBezTo>
                  <a:pt x="1916805" y="3276"/>
                  <a:pt x="1933086" y="1169"/>
                  <a:pt x="1948755" y="369"/>
                </a:cubicBezTo>
                <a:close/>
              </a:path>
            </a:pathLst>
          </a:custGeom>
          <a:solidFill>
            <a:schemeClr val="bg1"/>
          </a:solidFill>
          <a:ln w="4445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4" tIns="143427" rIns="179284" bIns="143427" numCol="1" spcCol="0" rtlCol="0" fromWordArt="0" anchor="t" anchorCtr="0" forceAA="0" compatLnSpc="1">
            <a:prstTxWarp prst="textNoShape">
              <a:avLst/>
            </a:prstTxWarp>
            <a:noAutofit/>
          </a:bodyPr>
          <a:lstStyle/>
          <a:p>
            <a:pPr algn="ctr" defTabSz="9142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682863" y="4249129"/>
            <a:ext cx="2852538" cy="22978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In-database deployment</a:t>
            </a:r>
          </a:p>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Memory and disk scalability</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No R memory limits</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Write once, deploy anywhere</a:t>
            </a:r>
          </a:p>
        </p:txBody>
      </p:sp>
      <p:grpSp>
        <p:nvGrpSpPr>
          <p:cNvPr id="22" name="Group 21"/>
          <p:cNvGrpSpPr/>
          <p:nvPr/>
        </p:nvGrpSpPr>
        <p:grpSpPr>
          <a:xfrm>
            <a:off x="5876635" y="2026741"/>
            <a:ext cx="622001" cy="622001"/>
            <a:chOff x="1687102" y="3276451"/>
            <a:chExt cx="774379" cy="774379"/>
          </a:xfrm>
          <a:solidFill>
            <a:srgbClr val="164F7E"/>
          </a:solidFill>
        </p:grpSpPr>
        <p:sp>
          <p:nvSpPr>
            <p:cNvPr id="23" name="Freeform 5"/>
            <p:cNvSpPr>
              <a:spLocks/>
            </p:cNvSpPr>
            <p:nvPr/>
          </p:nvSpPr>
          <p:spPr bwMode="auto">
            <a:xfrm>
              <a:off x="1687102" y="3395774"/>
              <a:ext cx="655056" cy="655056"/>
            </a:xfrm>
            <a:custGeom>
              <a:avLst/>
              <a:gdLst>
                <a:gd name="T0" fmla="*/ 220 w 538"/>
                <a:gd name="T1" fmla="*/ 489 h 538"/>
                <a:gd name="T2" fmla="*/ 85 w 538"/>
                <a:gd name="T3" fmla="*/ 489 h 538"/>
                <a:gd name="T4" fmla="*/ 489 w 538"/>
                <a:gd name="T5" fmla="*/ 85 h 538"/>
                <a:gd name="T6" fmla="*/ 489 w 538"/>
                <a:gd name="T7" fmla="*/ 220 h 538"/>
                <a:gd name="T8" fmla="*/ 538 w 538"/>
                <a:gd name="T9" fmla="*/ 220 h 538"/>
                <a:gd name="T10" fmla="*/ 538 w 538"/>
                <a:gd name="T11" fmla="*/ 0 h 538"/>
                <a:gd name="T12" fmla="*/ 318 w 538"/>
                <a:gd name="T13" fmla="*/ 0 h 538"/>
                <a:gd name="T14" fmla="*/ 318 w 538"/>
                <a:gd name="T15" fmla="*/ 49 h 538"/>
                <a:gd name="T16" fmla="*/ 453 w 538"/>
                <a:gd name="T17" fmla="*/ 49 h 538"/>
                <a:gd name="T18" fmla="*/ 49 w 538"/>
                <a:gd name="T19" fmla="*/ 453 h 538"/>
                <a:gd name="T20" fmla="*/ 49 w 538"/>
                <a:gd name="T21" fmla="*/ 318 h 538"/>
                <a:gd name="T22" fmla="*/ 0 w 538"/>
                <a:gd name="T23" fmla="*/ 318 h 538"/>
                <a:gd name="T24" fmla="*/ 0 w 538"/>
                <a:gd name="T25" fmla="*/ 538 h 538"/>
                <a:gd name="T26" fmla="*/ 220 w 538"/>
                <a:gd name="T27" fmla="*/ 538 h 538"/>
                <a:gd name="T28" fmla="*/ 220 w 538"/>
                <a:gd name="T29" fmla="*/ 489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 h="538">
                  <a:moveTo>
                    <a:pt x="220" y="489"/>
                  </a:moveTo>
                  <a:lnTo>
                    <a:pt x="85" y="489"/>
                  </a:lnTo>
                  <a:lnTo>
                    <a:pt x="489" y="85"/>
                  </a:lnTo>
                  <a:lnTo>
                    <a:pt x="489" y="220"/>
                  </a:lnTo>
                  <a:lnTo>
                    <a:pt x="538" y="220"/>
                  </a:lnTo>
                  <a:lnTo>
                    <a:pt x="538" y="0"/>
                  </a:lnTo>
                  <a:lnTo>
                    <a:pt x="318" y="0"/>
                  </a:lnTo>
                  <a:lnTo>
                    <a:pt x="318" y="49"/>
                  </a:lnTo>
                  <a:lnTo>
                    <a:pt x="453" y="49"/>
                  </a:lnTo>
                  <a:lnTo>
                    <a:pt x="49" y="453"/>
                  </a:lnTo>
                  <a:lnTo>
                    <a:pt x="49" y="318"/>
                  </a:lnTo>
                  <a:lnTo>
                    <a:pt x="0" y="318"/>
                  </a:lnTo>
                  <a:lnTo>
                    <a:pt x="0" y="538"/>
                  </a:lnTo>
                  <a:lnTo>
                    <a:pt x="220" y="538"/>
                  </a:lnTo>
                  <a:lnTo>
                    <a:pt x="220" y="48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4" name="Freeform 6"/>
            <p:cNvSpPr>
              <a:spLocks/>
            </p:cNvSpPr>
            <p:nvPr/>
          </p:nvSpPr>
          <p:spPr bwMode="auto">
            <a:xfrm>
              <a:off x="1687102" y="3276451"/>
              <a:ext cx="774379" cy="774379"/>
            </a:xfrm>
            <a:custGeom>
              <a:avLst/>
              <a:gdLst>
                <a:gd name="T0" fmla="*/ 49 w 636"/>
                <a:gd name="T1" fmla="*/ 49 h 636"/>
                <a:gd name="T2" fmla="*/ 587 w 636"/>
                <a:gd name="T3" fmla="*/ 49 h 636"/>
                <a:gd name="T4" fmla="*/ 587 w 636"/>
                <a:gd name="T5" fmla="*/ 587 h 636"/>
                <a:gd name="T6" fmla="*/ 269 w 636"/>
                <a:gd name="T7" fmla="*/ 587 h 636"/>
                <a:gd name="T8" fmla="*/ 269 w 636"/>
                <a:gd name="T9" fmla="*/ 636 h 636"/>
                <a:gd name="T10" fmla="*/ 636 w 636"/>
                <a:gd name="T11" fmla="*/ 636 h 636"/>
                <a:gd name="T12" fmla="*/ 636 w 636"/>
                <a:gd name="T13" fmla="*/ 0 h 636"/>
                <a:gd name="T14" fmla="*/ 0 w 636"/>
                <a:gd name="T15" fmla="*/ 0 h 636"/>
                <a:gd name="T16" fmla="*/ 0 w 636"/>
                <a:gd name="T17" fmla="*/ 367 h 636"/>
                <a:gd name="T18" fmla="*/ 49 w 636"/>
                <a:gd name="T19" fmla="*/ 367 h 636"/>
                <a:gd name="T20" fmla="*/ 49 w 636"/>
                <a:gd name="T21" fmla="*/ 4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6" h="636">
                  <a:moveTo>
                    <a:pt x="49" y="49"/>
                  </a:moveTo>
                  <a:lnTo>
                    <a:pt x="587" y="49"/>
                  </a:lnTo>
                  <a:lnTo>
                    <a:pt x="587" y="587"/>
                  </a:lnTo>
                  <a:lnTo>
                    <a:pt x="269" y="587"/>
                  </a:lnTo>
                  <a:lnTo>
                    <a:pt x="269" y="636"/>
                  </a:lnTo>
                  <a:lnTo>
                    <a:pt x="636" y="636"/>
                  </a:lnTo>
                  <a:lnTo>
                    <a:pt x="636" y="0"/>
                  </a:lnTo>
                  <a:lnTo>
                    <a:pt x="0" y="0"/>
                  </a:lnTo>
                  <a:lnTo>
                    <a:pt x="0" y="367"/>
                  </a:lnTo>
                  <a:lnTo>
                    <a:pt x="49" y="367"/>
                  </a:lnTo>
                  <a:lnTo>
                    <a:pt x="49" y="4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12" name="TextBox 11"/>
          <p:cNvSpPr txBox="1"/>
          <p:nvPr/>
        </p:nvSpPr>
        <p:spPr>
          <a:xfrm>
            <a:off x="1044672" y="4249129"/>
            <a:ext cx="293336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R="0" lvl="0" indent="0" algn="ctr" defTabSz="932411" fontAlgn="base">
              <a:lnSpc>
                <a:spcPct val="90000"/>
              </a:lnSpc>
              <a:spcBef>
                <a:spcPct val="0"/>
              </a:spcBef>
              <a:spcAft>
                <a:spcPct val="0"/>
              </a:spcAft>
              <a:buClrTx/>
              <a:buSzTx/>
              <a:buFontTx/>
              <a:buNone/>
              <a:tabLst/>
              <a:defRPr kumimoji="0" sz="1801" b="0" i="0" u="none" strike="noStrike" cap="none" spc="0" normalizeH="0" baseline="0">
                <a:ln>
                  <a:noFill/>
                </a:ln>
                <a:gradFill>
                  <a:gsLst>
                    <a:gs pos="2917">
                      <a:srgbClr val="505050"/>
                    </a:gs>
                    <a:gs pos="100000">
                      <a:srgbClr val="505050"/>
                    </a:gs>
                  </a:gsLst>
                  <a:lin ang="5400000" scaled="0"/>
                </a:gradFill>
                <a:effectLst/>
                <a:uLnTx/>
                <a:uFillTx/>
                <a:latin typeface="Segoe UI"/>
                <a:ea typeface="Segoe UI"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1" algn="ctr" defTabSz="914016">
              <a:lnSpc>
                <a:spcPct val="90000"/>
              </a:lnSpc>
              <a:spcAft>
                <a:spcPts val="1175"/>
              </a:spcAft>
              <a:defRPr/>
            </a:pPr>
            <a:r>
              <a:rPr lang="en-US" dirty="0">
                <a:solidFill>
                  <a:schemeClr val="tx1"/>
                </a:solidFill>
                <a:cs typeface="Segoe UI" panose="020B0502040204020203" pitchFamily="34" charset="0"/>
              </a:rPr>
              <a:t>Enterprise speed and scale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Near-DB analytics </a:t>
            </a:r>
          </a:p>
          <a:p>
            <a:pPr marL="0" lvl="1" algn="ctr" defTabSz="914016" fontAlgn="base">
              <a:lnSpc>
                <a:spcPct val="90000"/>
              </a:lnSpc>
              <a:spcBef>
                <a:spcPct val="0"/>
              </a:spcBef>
              <a:spcAft>
                <a:spcPts val="1175"/>
              </a:spcAft>
              <a:defRPr/>
            </a:pPr>
            <a:r>
              <a:rPr lang="en-US" dirty="0">
                <a:solidFill>
                  <a:schemeClr val="tx1"/>
                </a:solidFill>
                <a:cs typeface="Segoe UI" panose="020B0502040204020203" pitchFamily="34" charset="0"/>
              </a:rPr>
              <a:t>Parallel threading and processing </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SQL skills for data engineering</a:t>
            </a:r>
          </a:p>
        </p:txBody>
      </p:sp>
      <p:grpSp>
        <p:nvGrpSpPr>
          <p:cNvPr id="4" name="Group 3"/>
          <p:cNvGrpSpPr/>
          <p:nvPr/>
        </p:nvGrpSpPr>
        <p:grpSpPr>
          <a:xfrm>
            <a:off x="2011246" y="2026741"/>
            <a:ext cx="1000218" cy="786496"/>
            <a:chOff x="2071511" y="1992972"/>
            <a:chExt cx="685718" cy="539196"/>
          </a:xfrm>
          <a:solidFill>
            <a:srgbClr val="164F7E"/>
          </a:solidFill>
        </p:grpSpPr>
        <p:sp>
          <p:nvSpPr>
            <p:cNvPr id="25" name="Freeform 352"/>
            <p:cNvSpPr>
              <a:spLocks noEditPoints="1"/>
            </p:cNvSpPr>
            <p:nvPr/>
          </p:nvSpPr>
          <p:spPr bwMode="auto">
            <a:xfrm>
              <a:off x="2071511" y="1992972"/>
              <a:ext cx="277413" cy="277413"/>
            </a:xfrm>
            <a:custGeom>
              <a:avLst/>
              <a:gdLst>
                <a:gd name="T0" fmla="*/ 53 w 142"/>
                <a:gd name="T1" fmla="*/ 10 h 142"/>
                <a:gd name="T2" fmla="*/ 54 w 142"/>
                <a:gd name="T3" fmla="*/ 21 h 142"/>
                <a:gd name="T4" fmla="*/ 66 w 142"/>
                <a:gd name="T5" fmla="*/ 35 h 142"/>
                <a:gd name="T6" fmla="*/ 75 w 142"/>
                <a:gd name="T7" fmla="*/ 44 h 142"/>
                <a:gd name="T8" fmla="*/ 77 w 142"/>
                <a:gd name="T9" fmla="*/ 59 h 142"/>
                <a:gd name="T10" fmla="*/ 70 w 142"/>
                <a:gd name="T11" fmla="*/ 69 h 142"/>
                <a:gd name="T12" fmla="*/ 69 w 142"/>
                <a:gd name="T13" fmla="*/ 71 h 142"/>
                <a:gd name="T14" fmla="*/ 68 w 142"/>
                <a:gd name="T15" fmla="*/ 72 h 142"/>
                <a:gd name="T16" fmla="*/ 61 w 142"/>
                <a:gd name="T17" fmla="*/ 77 h 142"/>
                <a:gd name="T18" fmla="*/ 51 w 142"/>
                <a:gd name="T19" fmla="*/ 79 h 142"/>
                <a:gd name="T20" fmla="*/ 43 w 142"/>
                <a:gd name="T21" fmla="*/ 77 h 142"/>
                <a:gd name="T22" fmla="*/ 36 w 142"/>
                <a:gd name="T23" fmla="*/ 71 h 142"/>
                <a:gd name="T24" fmla="*/ 24 w 142"/>
                <a:gd name="T25" fmla="*/ 58 h 142"/>
                <a:gd name="T26" fmla="*/ 11 w 142"/>
                <a:gd name="T27" fmla="*/ 47 h 142"/>
                <a:gd name="T28" fmla="*/ 14 w 142"/>
                <a:gd name="T29" fmla="*/ 82 h 142"/>
                <a:gd name="T30" fmla="*/ 35 w 142"/>
                <a:gd name="T31" fmla="*/ 105 h 142"/>
                <a:gd name="T32" fmla="*/ 60 w 142"/>
                <a:gd name="T33" fmla="*/ 111 h 142"/>
                <a:gd name="T34" fmla="*/ 79 w 142"/>
                <a:gd name="T35" fmla="*/ 107 h 142"/>
                <a:gd name="T36" fmla="*/ 83 w 142"/>
                <a:gd name="T37" fmla="*/ 107 h 142"/>
                <a:gd name="T38" fmla="*/ 107 w 142"/>
                <a:gd name="T39" fmla="*/ 131 h 142"/>
                <a:gd name="T40" fmla="*/ 123 w 142"/>
                <a:gd name="T41" fmla="*/ 113 h 142"/>
                <a:gd name="T42" fmla="*/ 109 w 142"/>
                <a:gd name="T43" fmla="*/ 83 h 142"/>
                <a:gd name="T44" fmla="*/ 108 w 142"/>
                <a:gd name="T45" fmla="*/ 78 h 142"/>
                <a:gd name="T46" fmla="*/ 111 w 142"/>
                <a:gd name="T47" fmla="*/ 49 h 142"/>
                <a:gd name="T48" fmla="*/ 95 w 142"/>
                <a:gd name="T49" fmla="*/ 24 h 142"/>
                <a:gd name="T50" fmla="*/ 74 w 142"/>
                <a:gd name="T51" fmla="*/ 11 h 142"/>
                <a:gd name="T52" fmla="*/ 60 w 142"/>
                <a:gd name="T53" fmla="*/ 0 h 142"/>
                <a:gd name="T54" fmla="*/ 90 w 142"/>
                <a:gd name="T55" fmla="*/ 8 h 142"/>
                <a:gd name="T56" fmla="*/ 113 w 142"/>
                <a:gd name="T57" fmla="*/ 30 h 142"/>
                <a:gd name="T58" fmla="*/ 121 w 142"/>
                <a:gd name="T59" fmla="*/ 62 h 142"/>
                <a:gd name="T60" fmla="*/ 141 w 142"/>
                <a:gd name="T61" fmla="*/ 102 h 142"/>
                <a:gd name="T62" fmla="*/ 142 w 142"/>
                <a:gd name="T63" fmla="*/ 106 h 142"/>
                <a:gd name="T64" fmla="*/ 133 w 142"/>
                <a:gd name="T65" fmla="*/ 117 h 142"/>
                <a:gd name="T66" fmla="*/ 119 w 142"/>
                <a:gd name="T67" fmla="*/ 131 h 142"/>
                <a:gd name="T68" fmla="*/ 108 w 142"/>
                <a:gd name="T69" fmla="*/ 141 h 142"/>
                <a:gd name="T70" fmla="*/ 104 w 142"/>
                <a:gd name="T71" fmla="*/ 141 h 142"/>
                <a:gd name="T72" fmla="*/ 79 w 142"/>
                <a:gd name="T73" fmla="*/ 117 h 142"/>
                <a:gd name="T74" fmla="*/ 60 w 142"/>
                <a:gd name="T75" fmla="*/ 121 h 142"/>
                <a:gd name="T76" fmla="*/ 30 w 142"/>
                <a:gd name="T77" fmla="*/ 112 h 142"/>
                <a:gd name="T78" fmla="*/ 7 w 142"/>
                <a:gd name="T79" fmla="*/ 88 h 142"/>
                <a:gd name="T80" fmla="*/ 0 w 142"/>
                <a:gd name="T81" fmla="*/ 53 h 142"/>
                <a:gd name="T82" fmla="*/ 6 w 142"/>
                <a:gd name="T83" fmla="*/ 34 h 142"/>
                <a:gd name="T84" fmla="*/ 11 w 142"/>
                <a:gd name="T85" fmla="*/ 33 h 142"/>
                <a:gd name="T86" fmla="*/ 19 w 142"/>
                <a:gd name="T87" fmla="*/ 40 h 142"/>
                <a:gd name="T88" fmla="*/ 39 w 142"/>
                <a:gd name="T89" fmla="*/ 60 h 142"/>
                <a:gd name="T90" fmla="*/ 46 w 142"/>
                <a:gd name="T91" fmla="*/ 67 h 142"/>
                <a:gd name="T92" fmla="*/ 51 w 142"/>
                <a:gd name="T93" fmla="*/ 71 h 142"/>
                <a:gd name="T94" fmla="*/ 58 w 142"/>
                <a:gd name="T95" fmla="*/ 68 h 142"/>
                <a:gd name="T96" fmla="*/ 61 w 142"/>
                <a:gd name="T97" fmla="*/ 64 h 142"/>
                <a:gd name="T98" fmla="*/ 63 w 142"/>
                <a:gd name="T99" fmla="*/ 63 h 142"/>
                <a:gd name="T100" fmla="*/ 66 w 142"/>
                <a:gd name="T101" fmla="*/ 59 h 142"/>
                <a:gd name="T102" fmla="*/ 69 w 142"/>
                <a:gd name="T103" fmla="*/ 54 h 142"/>
                <a:gd name="T104" fmla="*/ 68 w 142"/>
                <a:gd name="T105" fmla="*/ 49 h 142"/>
                <a:gd name="T106" fmla="*/ 63 w 142"/>
                <a:gd name="T107" fmla="*/ 44 h 142"/>
                <a:gd name="T108" fmla="*/ 53 w 142"/>
                <a:gd name="T109" fmla="*/ 34 h 142"/>
                <a:gd name="T110" fmla="*/ 32 w 142"/>
                <a:gd name="T111" fmla="*/ 14 h 142"/>
                <a:gd name="T112" fmla="*/ 31 w 142"/>
                <a:gd name="T113" fmla="*/ 9 h 142"/>
                <a:gd name="T114" fmla="*/ 34 w 142"/>
                <a:gd name="T115" fmla="*/ 6 h 142"/>
                <a:gd name="T116" fmla="*/ 60 w 142"/>
                <a:gd name="T1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 h="142">
                  <a:moveTo>
                    <a:pt x="60" y="9"/>
                  </a:moveTo>
                  <a:lnTo>
                    <a:pt x="53" y="10"/>
                  </a:lnTo>
                  <a:lnTo>
                    <a:pt x="44" y="11"/>
                  </a:lnTo>
                  <a:lnTo>
                    <a:pt x="54" y="21"/>
                  </a:lnTo>
                  <a:lnTo>
                    <a:pt x="61" y="29"/>
                  </a:lnTo>
                  <a:lnTo>
                    <a:pt x="66" y="35"/>
                  </a:lnTo>
                  <a:lnTo>
                    <a:pt x="70" y="38"/>
                  </a:lnTo>
                  <a:lnTo>
                    <a:pt x="75" y="44"/>
                  </a:lnTo>
                  <a:lnTo>
                    <a:pt x="78" y="50"/>
                  </a:lnTo>
                  <a:lnTo>
                    <a:pt x="77" y="59"/>
                  </a:lnTo>
                  <a:lnTo>
                    <a:pt x="70" y="68"/>
                  </a:lnTo>
                  <a:lnTo>
                    <a:pt x="70" y="69"/>
                  </a:lnTo>
                  <a:lnTo>
                    <a:pt x="69" y="69"/>
                  </a:lnTo>
                  <a:lnTo>
                    <a:pt x="69" y="71"/>
                  </a:lnTo>
                  <a:lnTo>
                    <a:pt x="68" y="71"/>
                  </a:lnTo>
                  <a:lnTo>
                    <a:pt x="68" y="72"/>
                  </a:lnTo>
                  <a:lnTo>
                    <a:pt x="66" y="72"/>
                  </a:lnTo>
                  <a:lnTo>
                    <a:pt x="61" y="77"/>
                  </a:lnTo>
                  <a:lnTo>
                    <a:pt x="56" y="78"/>
                  </a:lnTo>
                  <a:lnTo>
                    <a:pt x="51" y="79"/>
                  </a:lnTo>
                  <a:lnTo>
                    <a:pt x="48" y="79"/>
                  </a:lnTo>
                  <a:lnTo>
                    <a:pt x="43" y="77"/>
                  </a:lnTo>
                  <a:lnTo>
                    <a:pt x="39" y="74"/>
                  </a:lnTo>
                  <a:lnTo>
                    <a:pt x="36" y="71"/>
                  </a:lnTo>
                  <a:lnTo>
                    <a:pt x="32" y="67"/>
                  </a:lnTo>
                  <a:lnTo>
                    <a:pt x="24" y="58"/>
                  </a:lnTo>
                  <a:lnTo>
                    <a:pt x="12" y="47"/>
                  </a:lnTo>
                  <a:lnTo>
                    <a:pt x="11" y="47"/>
                  </a:lnTo>
                  <a:lnTo>
                    <a:pt x="10" y="64"/>
                  </a:lnTo>
                  <a:lnTo>
                    <a:pt x="14" y="82"/>
                  </a:lnTo>
                  <a:lnTo>
                    <a:pt x="25" y="97"/>
                  </a:lnTo>
                  <a:lnTo>
                    <a:pt x="35" y="105"/>
                  </a:lnTo>
                  <a:lnTo>
                    <a:pt x="48" y="110"/>
                  </a:lnTo>
                  <a:lnTo>
                    <a:pt x="60" y="111"/>
                  </a:lnTo>
                  <a:lnTo>
                    <a:pt x="70" y="110"/>
                  </a:lnTo>
                  <a:lnTo>
                    <a:pt x="79" y="107"/>
                  </a:lnTo>
                  <a:lnTo>
                    <a:pt x="80" y="107"/>
                  </a:lnTo>
                  <a:lnTo>
                    <a:pt x="83" y="107"/>
                  </a:lnTo>
                  <a:lnTo>
                    <a:pt x="84" y="108"/>
                  </a:lnTo>
                  <a:lnTo>
                    <a:pt x="107" y="131"/>
                  </a:lnTo>
                  <a:lnTo>
                    <a:pt x="116" y="121"/>
                  </a:lnTo>
                  <a:lnTo>
                    <a:pt x="123" y="113"/>
                  </a:lnTo>
                  <a:lnTo>
                    <a:pt x="132" y="105"/>
                  </a:lnTo>
                  <a:lnTo>
                    <a:pt x="109" y="83"/>
                  </a:lnTo>
                  <a:lnTo>
                    <a:pt x="108" y="81"/>
                  </a:lnTo>
                  <a:lnTo>
                    <a:pt x="108" y="78"/>
                  </a:lnTo>
                  <a:lnTo>
                    <a:pt x="111" y="63"/>
                  </a:lnTo>
                  <a:lnTo>
                    <a:pt x="111" y="49"/>
                  </a:lnTo>
                  <a:lnTo>
                    <a:pt x="104" y="35"/>
                  </a:lnTo>
                  <a:lnTo>
                    <a:pt x="95" y="24"/>
                  </a:lnTo>
                  <a:lnTo>
                    <a:pt x="85" y="16"/>
                  </a:lnTo>
                  <a:lnTo>
                    <a:pt x="74" y="11"/>
                  </a:lnTo>
                  <a:lnTo>
                    <a:pt x="60" y="9"/>
                  </a:lnTo>
                  <a:close/>
                  <a:moveTo>
                    <a:pt x="60" y="0"/>
                  </a:moveTo>
                  <a:lnTo>
                    <a:pt x="75" y="1"/>
                  </a:lnTo>
                  <a:lnTo>
                    <a:pt x="90" y="8"/>
                  </a:lnTo>
                  <a:lnTo>
                    <a:pt x="103" y="18"/>
                  </a:lnTo>
                  <a:lnTo>
                    <a:pt x="113" y="30"/>
                  </a:lnTo>
                  <a:lnTo>
                    <a:pt x="119" y="45"/>
                  </a:lnTo>
                  <a:lnTo>
                    <a:pt x="121" y="62"/>
                  </a:lnTo>
                  <a:lnTo>
                    <a:pt x="118" y="78"/>
                  </a:lnTo>
                  <a:lnTo>
                    <a:pt x="141" y="102"/>
                  </a:lnTo>
                  <a:lnTo>
                    <a:pt x="142" y="103"/>
                  </a:lnTo>
                  <a:lnTo>
                    <a:pt x="142" y="106"/>
                  </a:lnTo>
                  <a:lnTo>
                    <a:pt x="142" y="108"/>
                  </a:lnTo>
                  <a:lnTo>
                    <a:pt x="133" y="117"/>
                  </a:lnTo>
                  <a:lnTo>
                    <a:pt x="127" y="123"/>
                  </a:lnTo>
                  <a:lnTo>
                    <a:pt x="119" y="131"/>
                  </a:lnTo>
                  <a:lnTo>
                    <a:pt x="109" y="141"/>
                  </a:lnTo>
                  <a:lnTo>
                    <a:pt x="108" y="141"/>
                  </a:lnTo>
                  <a:lnTo>
                    <a:pt x="107" y="142"/>
                  </a:lnTo>
                  <a:lnTo>
                    <a:pt x="104" y="141"/>
                  </a:lnTo>
                  <a:lnTo>
                    <a:pt x="103" y="141"/>
                  </a:lnTo>
                  <a:lnTo>
                    <a:pt x="79" y="117"/>
                  </a:lnTo>
                  <a:lnTo>
                    <a:pt x="70" y="120"/>
                  </a:lnTo>
                  <a:lnTo>
                    <a:pt x="60" y="121"/>
                  </a:lnTo>
                  <a:lnTo>
                    <a:pt x="45" y="118"/>
                  </a:lnTo>
                  <a:lnTo>
                    <a:pt x="30" y="112"/>
                  </a:lnTo>
                  <a:lnTo>
                    <a:pt x="17" y="103"/>
                  </a:lnTo>
                  <a:lnTo>
                    <a:pt x="7" y="88"/>
                  </a:lnTo>
                  <a:lnTo>
                    <a:pt x="1" y="72"/>
                  </a:lnTo>
                  <a:lnTo>
                    <a:pt x="0" y="53"/>
                  </a:lnTo>
                  <a:lnTo>
                    <a:pt x="5" y="35"/>
                  </a:lnTo>
                  <a:lnTo>
                    <a:pt x="6" y="34"/>
                  </a:lnTo>
                  <a:lnTo>
                    <a:pt x="9" y="33"/>
                  </a:lnTo>
                  <a:lnTo>
                    <a:pt x="11" y="33"/>
                  </a:lnTo>
                  <a:lnTo>
                    <a:pt x="12" y="34"/>
                  </a:lnTo>
                  <a:lnTo>
                    <a:pt x="19" y="40"/>
                  </a:lnTo>
                  <a:lnTo>
                    <a:pt x="30" y="52"/>
                  </a:lnTo>
                  <a:lnTo>
                    <a:pt x="39" y="60"/>
                  </a:lnTo>
                  <a:lnTo>
                    <a:pt x="43" y="64"/>
                  </a:lnTo>
                  <a:lnTo>
                    <a:pt x="46" y="67"/>
                  </a:lnTo>
                  <a:lnTo>
                    <a:pt x="49" y="69"/>
                  </a:lnTo>
                  <a:lnTo>
                    <a:pt x="51" y="71"/>
                  </a:lnTo>
                  <a:lnTo>
                    <a:pt x="54" y="69"/>
                  </a:lnTo>
                  <a:lnTo>
                    <a:pt x="58" y="68"/>
                  </a:lnTo>
                  <a:lnTo>
                    <a:pt x="60" y="65"/>
                  </a:lnTo>
                  <a:lnTo>
                    <a:pt x="61" y="64"/>
                  </a:lnTo>
                  <a:lnTo>
                    <a:pt x="61" y="64"/>
                  </a:lnTo>
                  <a:lnTo>
                    <a:pt x="63" y="63"/>
                  </a:lnTo>
                  <a:lnTo>
                    <a:pt x="64" y="62"/>
                  </a:lnTo>
                  <a:lnTo>
                    <a:pt x="66" y="59"/>
                  </a:lnTo>
                  <a:lnTo>
                    <a:pt x="68" y="57"/>
                  </a:lnTo>
                  <a:lnTo>
                    <a:pt x="69" y="54"/>
                  </a:lnTo>
                  <a:lnTo>
                    <a:pt x="68" y="52"/>
                  </a:lnTo>
                  <a:lnTo>
                    <a:pt x="68" y="49"/>
                  </a:lnTo>
                  <a:lnTo>
                    <a:pt x="65" y="47"/>
                  </a:lnTo>
                  <a:lnTo>
                    <a:pt x="63" y="44"/>
                  </a:lnTo>
                  <a:lnTo>
                    <a:pt x="59" y="40"/>
                  </a:lnTo>
                  <a:lnTo>
                    <a:pt x="53" y="34"/>
                  </a:lnTo>
                  <a:lnTo>
                    <a:pt x="44" y="25"/>
                  </a:lnTo>
                  <a:lnTo>
                    <a:pt x="32" y="14"/>
                  </a:lnTo>
                  <a:lnTo>
                    <a:pt x="31" y="11"/>
                  </a:lnTo>
                  <a:lnTo>
                    <a:pt x="31" y="9"/>
                  </a:lnTo>
                  <a:lnTo>
                    <a:pt x="32" y="8"/>
                  </a:lnTo>
                  <a:lnTo>
                    <a:pt x="34" y="6"/>
                  </a:lnTo>
                  <a:lnTo>
                    <a:pt x="46" y="1"/>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6" name="Freeform 353"/>
            <p:cNvSpPr>
              <a:spLocks noEditPoints="1"/>
            </p:cNvSpPr>
            <p:nvPr/>
          </p:nvSpPr>
          <p:spPr bwMode="auto">
            <a:xfrm>
              <a:off x="2563821" y="2018368"/>
              <a:ext cx="193408" cy="193408"/>
            </a:xfrm>
            <a:custGeom>
              <a:avLst/>
              <a:gdLst>
                <a:gd name="T0" fmla="*/ 78 w 99"/>
                <a:gd name="T1" fmla="*/ 10 h 99"/>
                <a:gd name="T2" fmla="*/ 74 w 99"/>
                <a:gd name="T3" fmla="*/ 15 h 99"/>
                <a:gd name="T4" fmla="*/ 69 w 99"/>
                <a:gd name="T5" fmla="*/ 21 h 99"/>
                <a:gd name="T6" fmla="*/ 59 w 99"/>
                <a:gd name="T7" fmla="*/ 34 h 99"/>
                <a:gd name="T8" fmla="*/ 50 w 99"/>
                <a:gd name="T9" fmla="*/ 44 h 99"/>
                <a:gd name="T10" fmla="*/ 26 w 99"/>
                <a:gd name="T11" fmla="*/ 66 h 99"/>
                <a:gd name="T12" fmla="*/ 14 w 99"/>
                <a:gd name="T13" fmla="*/ 84 h 99"/>
                <a:gd name="T14" fmla="*/ 17 w 99"/>
                <a:gd name="T15" fmla="*/ 88 h 99"/>
                <a:gd name="T16" fmla="*/ 45 w 99"/>
                <a:gd name="T17" fmla="*/ 60 h 99"/>
                <a:gd name="T18" fmla="*/ 59 w 99"/>
                <a:gd name="T19" fmla="*/ 46 h 99"/>
                <a:gd name="T20" fmla="*/ 64 w 99"/>
                <a:gd name="T21" fmla="*/ 41 h 99"/>
                <a:gd name="T22" fmla="*/ 70 w 99"/>
                <a:gd name="T23" fmla="*/ 35 h 99"/>
                <a:gd name="T24" fmla="*/ 80 w 99"/>
                <a:gd name="T25" fmla="*/ 29 h 99"/>
                <a:gd name="T26" fmla="*/ 87 w 99"/>
                <a:gd name="T27" fmla="*/ 24 h 99"/>
                <a:gd name="T28" fmla="*/ 89 w 99"/>
                <a:gd name="T29" fmla="*/ 18 h 99"/>
                <a:gd name="T30" fmla="*/ 88 w 99"/>
                <a:gd name="T31" fmla="*/ 15 h 99"/>
                <a:gd name="T32" fmla="*/ 85 w 99"/>
                <a:gd name="T33" fmla="*/ 12 h 99"/>
                <a:gd name="T34" fmla="*/ 83 w 99"/>
                <a:gd name="T35" fmla="*/ 11 h 99"/>
                <a:gd name="T36" fmla="*/ 80 w 99"/>
                <a:gd name="T37" fmla="*/ 10 h 99"/>
                <a:gd name="T38" fmla="*/ 84 w 99"/>
                <a:gd name="T39" fmla="*/ 1 h 99"/>
                <a:gd name="T40" fmla="*/ 90 w 99"/>
                <a:gd name="T41" fmla="*/ 5 h 99"/>
                <a:gd name="T42" fmla="*/ 93 w 99"/>
                <a:gd name="T43" fmla="*/ 7 h 99"/>
                <a:gd name="T44" fmla="*/ 98 w 99"/>
                <a:gd name="T45" fmla="*/ 15 h 99"/>
                <a:gd name="T46" fmla="*/ 98 w 99"/>
                <a:gd name="T47" fmla="*/ 24 h 99"/>
                <a:gd name="T48" fmla="*/ 92 w 99"/>
                <a:gd name="T49" fmla="*/ 31 h 99"/>
                <a:gd name="T50" fmla="*/ 83 w 99"/>
                <a:gd name="T51" fmla="*/ 39 h 99"/>
                <a:gd name="T52" fmla="*/ 72 w 99"/>
                <a:gd name="T53" fmla="*/ 47 h 99"/>
                <a:gd name="T54" fmla="*/ 68 w 99"/>
                <a:gd name="T55" fmla="*/ 50 h 99"/>
                <a:gd name="T56" fmla="*/ 61 w 99"/>
                <a:gd name="T57" fmla="*/ 58 h 99"/>
                <a:gd name="T58" fmla="*/ 38 w 99"/>
                <a:gd name="T59" fmla="*/ 81 h 99"/>
                <a:gd name="T60" fmla="*/ 20 w 99"/>
                <a:gd name="T61" fmla="*/ 99 h 99"/>
                <a:gd name="T62" fmla="*/ 17 w 99"/>
                <a:gd name="T63" fmla="*/ 99 h 99"/>
                <a:gd name="T64" fmla="*/ 14 w 99"/>
                <a:gd name="T65" fmla="*/ 98 h 99"/>
                <a:gd name="T66" fmla="*/ 9 w 99"/>
                <a:gd name="T67" fmla="*/ 93 h 99"/>
                <a:gd name="T68" fmla="*/ 5 w 99"/>
                <a:gd name="T69" fmla="*/ 88 h 99"/>
                <a:gd name="T70" fmla="*/ 0 w 99"/>
                <a:gd name="T71" fmla="*/ 84 h 99"/>
                <a:gd name="T72" fmla="*/ 0 w 99"/>
                <a:gd name="T73" fmla="*/ 80 h 99"/>
                <a:gd name="T74" fmla="*/ 17 w 99"/>
                <a:gd name="T75" fmla="*/ 63 h 99"/>
                <a:gd name="T76" fmla="*/ 43 w 99"/>
                <a:gd name="T77" fmla="*/ 37 h 99"/>
                <a:gd name="T78" fmla="*/ 53 w 99"/>
                <a:gd name="T79" fmla="*/ 27 h 99"/>
                <a:gd name="T80" fmla="*/ 61 w 99"/>
                <a:gd name="T81" fmla="*/ 16 h 99"/>
                <a:gd name="T82" fmla="*/ 68 w 99"/>
                <a:gd name="T83" fmla="*/ 7 h 99"/>
                <a:gd name="T84" fmla="*/ 75 w 99"/>
                <a:gd name="T8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80" y="10"/>
                  </a:moveTo>
                  <a:lnTo>
                    <a:pt x="78" y="10"/>
                  </a:lnTo>
                  <a:lnTo>
                    <a:pt x="77" y="12"/>
                  </a:lnTo>
                  <a:lnTo>
                    <a:pt x="74" y="15"/>
                  </a:lnTo>
                  <a:lnTo>
                    <a:pt x="72" y="18"/>
                  </a:lnTo>
                  <a:lnTo>
                    <a:pt x="69" y="21"/>
                  </a:lnTo>
                  <a:lnTo>
                    <a:pt x="64" y="27"/>
                  </a:lnTo>
                  <a:lnTo>
                    <a:pt x="59" y="34"/>
                  </a:lnTo>
                  <a:lnTo>
                    <a:pt x="56" y="36"/>
                  </a:lnTo>
                  <a:lnTo>
                    <a:pt x="50" y="44"/>
                  </a:lnTo>
                  <a:lnTo>
                    <a:pt x="40" y="54"/>
                  </a:lnTo>
                  <a:lnTo>
                    <a:pt x="26" y="66"/>
                  </a:lnTo>
                  <a:lnTo>
                    <a:pt x="11" y="81"/>
                  </a:lnTo>
                  <a:lnTo>
                    <a:pt x="14" y="84"/>
                  </a:lnTo>
                  <a:lnTo>
                    <a:pt x="15" y="85"/>
                  </a:lnTo>
                  <a:lnTo>
                    <a:pt x="17" y="88"/>
                  </a:lnTo>
                  <a:lnTo>
                    <a:pt x="32" y="73"/>
                  </a:lnTo>
                  <a:lnTo>
                    <a:pt x="45" y="60"/>
                  </a:lnTo>
                  <a:lnTo>
                    <a:pt x="55" y="50"/>
                  </a:lnTo>
                  <a:lnTo>
                    <a:pt x="59" y="46"/>
                  </a:lnTo>
                  <a:lnTo>
                    <a:pt x="61" y="44"/>
                  </a:lnTo>
                  <a:lnTo>
                    <a:pt x="64" y="41"/>
                  </a:lnTo>
                  <a:lnTo>
                    <a:pt x="65" y="40"/>
                  </a:lnTo>
                  <a:lnTo>
                    <a:pt x="70" y="35"/>
                  </a:lnTo>
                  <a:lnTo>
                    <a:pt x="78" y="30"/>
                  </a:lnTo>
                  <a:lnTo>
                    <a:pt x="80" y="29"/>
                  </a:lnTo>
                  <a:lnTo>
                    <a:pt x="84" y="26"/>
                  </a:lnTo>
                  <a:lnTo>
                    <a:pt x="87" y="24"/>
                  </a:lnTo>
                  <a:lnTo>
                    <a:pt x="88" y="21"/>
                  </a:lnTo>
                  <a:lnTo>
                    <a:pt x="89" y="18"/>
                  </a:lnTo>
                  <a:lnTo>
                    <a:pt x="89" y="17"/>
                  </a:lnTo>
                  <a:lnTo>
                    <a:pt x="88" y="15"/>
                  </a:lnTo>
                  <a:lnTo>
                    <a:pt x="85" y="13"/>
                  </a:lnTo>
                  <a:lnTo>
                    <a:pt x="85" y="12"/>
                  </a:lnTo>
                  <a:lnTo>
                    <a:pt x="84" y="12"/>
                  </a:lnTo>
                  <a:lnTo>
                    <a:pt x="83" y="11"/>
                  </a:lnTo>
                  <a:lnTo>
                    <a:pt x="82" y="10"/>
                  </a:lnTo>
                  <a:lnTo>
                    <a:pt x="80" y="10"/>
                  </a:lnTo>
                  <a:close/>
                  <a:moveTo>
                    <a:pt x="80" y="0"/>
                  </a:moveTo>
                  <a:lnTo>
                    <a:pt x="84" y="1"/>
                  </a:lnTo>
                  <a:lnTo>
                    <a:pt x="87" y="2"/>
                  </a:lnTo>
                  <a:lnTo>
                    <a:pt x="90" y="5"/>
                  </a:lnTo>
                  <a:lnTo>
                    <a:pt x="92" y="6"/>
                  </a:lnTo>
                  <a:lnTo>
                    <a:pt x="93" y="7"/>
                  </a:lnTo>
                  <a:lnTo>
                    <a:pt x="97" y="11"/>
                  </a:lnTo>
                  <a:lnTo>
                    <a:pt x="98" y="15"/>
                  </a:lnTo>
                  <a:lnTo>
                    <a:pt x="99" y="20"/>
                  </a:lnTo>
                  <a:lnTo>
                    <a:pt x="98" y="24"/>
                  </a:lnTo>
                  <a:lnTo>
                    <a:pt x="95" y="27"/>
                  </a:lnTo>
                  <a:lnTo>
                    <a:pt x="92" y="31"/>
                  </a:lnTo>
                  <a:lnTo>
                    <a:pt x="88" y="35"/>
                  </a:lnTo>
                  <a:lnTo>
                    <a:pt x="83" y="39"/>
                  </a:lnTo>
                  <a:lnTo>
                    <a:pt x="77" y="42"/>
                  </a:lnTo>
                  <a:lnTo>
                    <a:pt x="72" y="47"/>
                  </a:lnTo>
                  <a:lnTo>
                    <a:pt x="70" y="49"/>
                  </a:lnTo>
                  <a:lnTo>
                    <a:pt x="68" y="50"/>
                  </a:lnTo>
                  <a:lnTo>
                    <a:pt x="65" y="54"/>
                  </a:lnTo>
                  <a:lnTo>
                    <a:pt x="61" y="58"/>
                  </a:lnTo>
                  <a:lnTo>
                    <a:pt x="51" y="68"/>
                  </a:lnTo>
                  <a:lnTo>
                    <a:pt x="38" y="81"/>
                  </a:lnTo>
                  <a:lnTo>
                    <a:pt x="21" y="98"/>
                  </a:lnTo>
                  <a:lnTo>
                    <a:pt x="20" y="99"/>
                  </a:lnTo>
                  <a:lnTo>
                    <a:pt x="17" y="99"/>
                  </a:lnTo>
                  <a:lnTo>
                    <a:pt x="17" y="99"/>
                  </a:lnTo>
                  <a:lnTo>
                    <a:pt x="16" y="99"/>
                  </a:lnTo>
                  <a:lnTo>
                    <a:pt x="14" y="98"/>
                  </a:lnTo>
                  <a:lnTo>
                    <a:pt x="11" y="95"/>
                  </a:lnTo>
                  <a:lnTo>
                    <a:pt x="9" y="93"/>
                  </a:lnTo>
                  <a:lnTo>
                    <a:pt x="6" y="90"/>
                  </a:lnTo>
                  <a:lnTo>
                    <a:pt x="5" y="88"/>
                  </a:lnTo>
                  <a:lnTo>
                    <a:pt x="1" y="85"/>
                  </a:lnTo>
                  <a:lnTo>
                    <a:pt x="0" y="84"/>
                  </a:lnTo>
                  <a:lnTo>
                    <a:pt x="0" y="83"/>
                  </a:lnTo>
                  <a:lnTo>
                    <a:pt x="0" y="80"/>
                  </a:lnTo>
                  <a:lnTo>
                    <a:pt x="1" y="79"/>
                  </a:lnTo>
                  <a:lnTo>
                    <a:pt x="17" y="63"/>
                  </a:lnTo>
                  <a:lnTo>
                    <a:pt x="31" y="47"/>
                  </a:lnTo>
                  <a:lnTo>
                    <a:pt x="43" y="37"/>
                  </a:lnTo>
                  <a:lnTo>
                    <a:pt x="50" y="30"/>
                  </a:lnTo>
                  <a:lnTo>
                    <a:pt x="53" y="27"/>
                  </a:lnTo>
                  <a:lnTo>
                    <a:pt x="56" y="22"/>
                  </a:lnTo>
                  <a:lnTo>
                    <a:pt x="61" y="16"/>
                  </a:lnTo>
                  <a:lnTo>
                    <a:pt x="65" y="11"/>
                  </a:lnTo>
                  <a:lnTo>
                    <a:pt x="68" y="7"/>
                  </a:lnTo>
                  <a:lnTo>
                    <a:pt x="72" y="3"/>
                  </a:lnTo>
                  <a:lnTo>
                    <a:pt x="75" y="1"/>
                  </a:lnTo>
                  <a:lnTo>
                    <a:pt x="8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7" name="Freeform 354"/>
            <p:cNvSpPr>
              <a:spLocks noEditPoints="1"/>
            </p:cNvSpPr>
            <p:nvPr/>
          </p:nvSpPr>
          <p:spPr bwMode="auto">
            <a:xfrm>
              <a:off x="2255150" y="2147307"/>
              <a:ext cx="375092" cy="379000"/>
            </a:xfrm>
            <a:custGeom>
              <a:avLst/>
              <a:gdLst>
                <a:gd name="T0" fmla="*/ 143 w 192"/>
                <a:gd name="T1" fmla="*/ 18 h 194"/>
                <a:gd name="T2" fmla="*/ 133 w 192"/>
                <a:gd name="T3" fmla="*/ 26 h 194"/>
                <a:gd name="T4" fmla="*/ 124 w 192"/>
                <a:gd name="T5" fmla="*/ 23 h 194"/>
                <a:gd name="T6" fmla="*/ 117 w 192"/>
                <a:gd name="T7" fmla="*/ 27 h 194"/>
                <a:gd name="T8" fmla="*/ 100 w 192"/>
                <a:gd name="T9" fmla="*/ 46 h 194"/>
                <a:gd name="T10" fmla="*/ 44 w 192"/>
                <a:gd name="T11" fmla="*/ 104 h 194"/>
                <a:gd name="T12" fmla="*/ 17 w 192"/>
                <a:gd name="T13" fmla="*/ 131 h 194"/>
                <a:gd name="T14" fmla="*/ 9 w 192"/>
                <a:gd name="T15" fmla="*/ 141 h 194"/>
                <a:gd name="T16" fmla="*/ 24 w 192"/>
                <a:gd name="T17" fmla="*/ 165 h 194"/>
                <a:gd name="T18" fmla="*/ 27 w 192"/>
                <a:gd name="T19" fmla="*/ 167 h 194"/>
                <a:gd name="T20" fmla="*/ 29 w 192"/>
                <a:gd name="T21" fmla="*/ 169 h 194"/>
                <a:gd name="T22" fmla="*/ 41 w 192"/>
                <a:gd name="T23" fmla="*/ 179 h 194"/>
                <a:gd name="T24" fmla="*/ 56 w 192"/>
                <a:gd name="T25" fmla="*/ 186 h 194"/>
                <a:gd name="T26" fmla="*/ 64 w 192"/>
                <a:gd name="T27" fmla="*/ 178 h 194"/>
                <a:gd name="T28" fmla="*/ 95 w 192"/>
                <a:gd name="T29" fmla="*/ 147 h 194"/>
                <a:gd name="T30" fmla="*/ 144 w 192"/>
                <a:gd name="T31" fmla="*/ 96 h 194"/>
                <a:gd name="T32" fmla="*/ 165 w 192"/>
                <a:gd name="T33" fmla="*/ 73 h 194"/>
                <a:gd name="T34" fmla="*/ 169 w 192"/>
                <a:gd name="T35" fmla="*/ 66 h 194"/>
                <a:gd name="T36" fmla="*/ 167 w 192"/>
                <a:gd name="T37" fmla="*/ 58 h 194"/>
                <a:gd name="T38" fmla="*/ 172 w 192"/>
                <a:gd name="T39" fmla="*/ 51 h 194"/>
                <a:gd name="T40" fmla="*/ 180 w 192"/>
                <a:gd name="T41" fmla="*/ 41 h 194"/>
                <a:gd name="T42" fmla="*/ 156 w 192"/>
                <a:gd name="T43" fmla="*/ 17 h 194"/>
                <a:gd name="T44" fmla="*/ 153 w 192"/>
                <a:gd name="T45" fmla="*/ 2 h 194"/>
                <a:gd name="T46" fmla="*/ 175 w 192"/>
                <a:gd name="T47" fmla="*/ 23 h 194"/>
                <a:gd name="T48" fmla="*/ 190 w 192"/>
                <a:gd name="T49" fmla="*/ 39 h 194"/>
                <a:gd name="T50" fmla="*/ 190 w 192"/>
                <a:gd name="T51" fmla="*/ 44 h 194"/>
                <a:gd name="T52" fmla="*/ 188 w 192"/>
                <a:gd name="T53" fmla="*/ 48 h 194"/>
                <a:gd name="T54" fmla="*/ 178 w 192"/>
                <a:gd name="T55" fmla="*/ 57 h 194"/>
                <a:gd name="T56" fmla="*/ 177 w 192"/>
                <a:gd name="T57" fmla="*/ 75 h 194"/>
                <a:gd name="T58" fmla="*/ 161 w 192"/>
                <a:gd name="T59" fmla="*/ 91 h 194"/>
                <a:gd name="T60" fmla="*/ 125 w 192"/>
                <a:gd name="T61" fmla="*/ 129 h 194"/>
                <a:gd name="T62" fmla="*/ 78 w 192"/>
                <a:gd name="T63" fmla="*/ 177 h 194"/>
                <a:gd name="T64" fmla="*/ 64 w 192"/>
                <a:gd name="T65" fmla="*/ 191 h 194"/>
                <a:gd name="T66" fmla="*/ 54 w 192"/>
                <a:gd name="T67" fmla="*/ 194 h 194"/>
                <a:gd name="T68" fmla="*/ 24 w 192"/>
                <a:gd name="T69" fmla="*/ 178 h 194"/>
                <a:gd name="T70" fmla="*/ 22 w 192"/>
                <a:gd name="T71" fmla="*/ 175 h 194"/>
                <a:gd name="T72" fmla="*/ 19 w 192"/>
                <a:gd name="T73" fmla="*/ 173 h 194"/>
                <a:gd name="T74" fmla="*/ 7 w 192"/>
                <a:gd name="T75" fmla="*/ 158 h 194"/>
                <a:gd name="T76" fmla="*/ 5 w 192"/>
                <a:gd name="T77" fmla="*/ 129 h 194"/>
                <a:gd name="T78" fmla="*/ 25 w 192"/>
                <a:gd name="T79" fmla="*/ 109 h 194"/>
                <a:gd name="T80" fmla="*/ 82 w 192"/>
                <a:gd name="T81" fmla="*/ 49 h 194"/>
                <a:gd name="T82" fmla="*/ 107 w 192"/>
                <a:gd name="T83" fmla="*/ 23 h 194"/>
                <a:gd name="T84" fmla="*/ 116 w 192"/>
                <a:gd name="T85" fmla="*/ 15 h 194"/>
                <a:gd name="T86" fmla="*/ 127 w 192"/>
                <a:gd name="T87" fmla="*/ 14 h 194"/>
                <a:gd name="T88" fmla="*/ 139 w 192"/>
                <a:gd name="T89" fmla="*/ 8 h 194"/>
                <a:gd name="T90" fmla="*/ 144 w 192"/>
                <a:gd name="T91" fmla="*/ 3 h 194"/>
                <a:gd name="T92" fmla="*/ 146 w 192"/>
                <a:gd name="T9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4">
                  <a:moveTo>
                    <a:pt x="149" y="10"/>
                  </a:moveTo>
                  <a:lnTo>
                    <a:pt x="146" y="14"/>
                  </a:lnTo>
                  <a:lnTo>
                    <a:pt x="143" y="18"/>
                  </a:lnTo>
                  <a:lnTo>
                    <a:pt x="136" y="24"/>
                  </a:lnTo>
                  <a:lnTo>
                    <a:pt x="135" y="26"/>
                  </a:lnTo>
                  <a:lnTo>
                    <a:pt x="133" y="26"/>
                  </a:lnTo>
                  <a:lnTo>
                    <a:pt x="131" y="26"/>
                  </a:lnTo>
                  <a:lnTo>
                    <a:pt x="127" y="23"/>
                  </a:lnTo>
                  <a:lnTo>
                    <a:pt x="124" y="23"/>
                  </a:lnTo>
                  <a:lnTo>
                    <a:pt x="122" y="23"/>
                  </a:lnTo>
                  <a:lnTo>
                    <a:pt x="120" y="24"/>
                  </a:lnTo>
                  <a:lnTo>
                    <a:pt x="117" y="27"/>
                  </a:lnTo>
                  <a:lnTo>
                    <a:pt x="114" y="31"/>
                  </a:lnTo>
                  <a:lnTo>
                    <a:pt x="107" y="37"/>
                  </a:lnTo>
                  <a:lnTo>
                    <a:pt x="100" y="46"/>
                  </a:lnTo>
                  <a:lnTo>
                    <a:pt x="90" y="56"/>
                  </a:lnTo>
                  <a:lnTo>
                    <a:pt x="78" y="67"/>
                  </a:lnTo>
                  <a:lnTo>
                    <a:pt x="44" y="104"/>
                  </a:lnTo>
                  <a:lnTo>
                    <a:pt x="33" y="115"/>
                  </a:lnTo>
                  <a:lnTo>
                    <a:pt x="23" y="124"/>
                  </a:lnTo>
                  <a:lnTo>
                    <a:pt x="17" y="131"/>
                  </a:lnTo>
                  <a:lnTo>
                    <a:pt x="13" y="135"/>
                  </a:lnTo>
                  <a:lnTo>
                    <a:pt x="10" y="138"/>
                  </a:lnTo>
                  <a:lnTo>
                    <a:pt x="9" y="141"/>
                  </a:lnTo>
                  <a:lnTo>
                    <a:pt x="10" y="147"/>
                  </a:lnTo>
                  <a:lnTo>
                    <a:pt x="15" y="154"/>
                  </a:lnTo>
                  <a:lnTo>
                    <a:pt x="24" y="165"/>
                  </a:lnTo>
                  <a:lnTo>
                    <a:pt x="25" y="165"/>
                  </a:lnTo>
                  <a:lnTo>
                    <a:pt x="25" y="165"/>
                  </a:lnTo>
                  <a:lnTo>
                    <a:pt x="27" y="167"/>
                  </a:lnTo>
                  <a:lnTo>
                    <a:pt x="28" y="168"/>
                  </a:lnTo>
                  <a:lnTo>
                    <a:pt x="28" y="169"/>
                  </a:lnTo>
                  <a:lnTo>
                    <a:pt x="29" y="169"/>
                  </a:lnTo>
                  <a:lnTo>
                    <a:pt x="30" y="170"/>
                  </a:lnTo>
                  <a:lnTo>
                    <a:pt x="30" y="170"/>
                  </a:lnTo>
                  <a:lnTo>
                    <a:pt x="41" y="179"/>
                  </a:lnTo>
                  <a:lnTo>
                    <a:pt x="48" y="184"/>
                  </a:lnTo>
                  <a:lnTo>
                    <a:pt x="54" y="186"/>
                  </a:lnTo>
                  <a:lnTo>
                    <a:pt x="56" y="186"/>
                  </a:lnTo>
                  <a:lnTo>
                    <a:pt x="58" y="184"/>
                  </a:lnTo>
                  <a:lnTo>
                    <a:pt x="61" y="182"/>
                  </a:lnTo>
                  <a:lnTo>
                    <a:pt x="64" y="178"/>
                  </a:lnTo>
                  <a:lnTo>
                    <a:pt x="72" y="169"/>
                  </a:lnTo>
                  <a:lnTo>
                    <a:pt x="82" y="159"/>
                  </a:lnTo>
                  <a:lnTo>
                    <a:pt x="95" y="147"/>
                  </a:lnTo>
                  <a:lnTo>
                    <a:pt x="117" y="123"/>
                  </a:lnTo>
                  <a:lnTo>
                    <a:pt x="131" y="109"/>
                  </a:lnTo>
                  <a:lnTo>
                    <a:pt x="144" y="96"/>
                  </a:lnTo>
                  <a:lnTo>
                    <a:pt x="154" y="85"/>
                  </a:lnTo>
                  <a:lnTo>
                    <a:pt x="161" y="77"/>
                  </a:lnTo>
                  <a:lnTo>
                    <a:pt x="165" y="73"/>
                  </a:lnTo>
                  <a:lnTo>
                    <a:pt x="167" y="71"/>
                  </a:lnTo>
                  <a:lnTo>
                    <a:pt x="168" y="68"/>
                  </a:lnTo>
                  <a:lnTo>
                    <a:pt x="169" y="66"/>
                  </a:lnTo>
                  <a:lnTo>
                    <a:pt x="169" y="63"/>
                  </a:lnTo>
                  <a:lnTo>
                    <a:pt x="167" y="60"/>
                  </a:lnTo>
                  <a:lnTo>
                    <a:pt x="167" y="58"/>
                  </a:lnTo>
                  <a:lnTo>
                    <a:pt x="167" y="56"/>
                  </a:lnTo>
                  <a:lnTo>
                    <a:pt x="168" y="55"/>
                  </a:lnTo>
                  <a:lnTo>
                    <a:pt x="172" y="51"/>
                  </a:lnTo>
                  <a:lnTo>
                    <a:pt x="175" y="47"/>
                  </a:lnTo>
                  <a:lnTo>
                    <a:pt x="178" y="44"/>
                  </a:lnTo>
                  <a:lnTo>
                    <a:pt x="180" y="41"/>
                  </a:lnTo>
                  <a:lnTo>
                    <a:pt x="174" y="34"/>
                  </a:lnTo>
                  <a:lnTo>
                    <a:pt x="165" y="26"/>
                  </a:lnTo>
                  <a:lnTo>
                    <a:pt x="156" y="17"/>
                  </a:lnTo>
                  <a:lnTo>
                    <a:pt x="149" y="10"/>
                  </a:lnTo>
                  <a:close/>
                  <a:moveTo>
                    <a:pt x="149" y="0"/>
                  </a:moveTo>
                  <a:lnTo>
                    <a:pt x="153" y="2"/>
                  </a:lnTo>
                  <a:lnTo>
                    <a:pt x="159" y="8"/>
                  </a:lnTo>
                  <a:lnTo>
                    <a:pt x="168" y="14"/>
                  </a:lnTo>
                  <a:lnTo>
                    <a:pt x="175" y="23"/>
                  </a:lnTo>
                  <a:lnTo>
                    <a:pt x="183" y="31"/>
                  </a:lnTo>
                  <a:lnTo>
                    <a:pt x="188" y="37"/>
                  </a:lnTo>
                  <a:lnTo>
                    <a:pt x="190" y="39"/>
                  </a:lnTo>
                  <a:lnTo>
                    <a:pt x="192" y="41"/>
                  </a:lnTo>
                  <a:lnTo>
                    <a:pt x="192" y="43"/>
                  </a:lnTo>
                  <a:lnTo>
                    <a:pt x="190" y="44"/>
                  </a:lnTo>
                  <a:lnTo>
                    <a:pt x="190" y="46"/>
                  </a:lnTo>
                  <a:lnTo>
                    <a:pt x="189" y="46"/>
                  </a:lnTo>
                  <a:lnTo>
                    <a:pt x="188" y="48"/>
                  </a:lnTo>
                  <a:lnTo>
                    <a:pt x="185" y="49"/>
                  </a:lnTo>
                  <a:lnTo>
                    <a:pt x="183" y="53"/>
                  </a:lnTo>
                  <a:lnTo>
                    <a:pt x="178" y="57"/>
                  </a:lnTo>
                  <a:lnTo>
                    <a:pt x="177" y="58"/>
                  </a:lnTo>
                  <a:lnTo>
                    <a:pt x="178" y="67"/>
                  </a:lnTo>
                  <a:lnTo>
                    <a:pt x="177" y="75"/>
                  </a:lnTo>
                  <a:lnTo>
                    <a:pt x="172" y="80"/>
                  </a:lnTo>
                  <a:lnTo>
                    <a:pt x="168" y="84"/>
                  </a:lnTo>
                  <a:lnTo>
                    <a:pt x="161" y="91"/>
                  </a:lnTo>
                  <a:lnTo>
                    <a:pt x="151" y="101"/>
                  </a:lnTo>
                  <a:lnTo>
                    <a:pt x="139" y="115"/>
                  </a:lnTo>
                  <a:lnTo>
                    <a:pt x="125" y="129"/>
                  </a:lnTo>
                  <a:lnTo>
                    <a:pt x="101" y="153"/>
                  </a:lnTo>
                  <a:lnTo>
                    <a:pt x="88" y="167"/>
                  </a:lnTo>
                  <a:lnTo>
                    <a:pt x="78" y="177"/>
                  </a:lnTo>
                  <a:lnTo>
                    <a:pt x="72" y="184"/>
                  </a:lnTo>
                  <a:lnTo>
                    <a:pt x="67" y="188"/>
                  </a:lnTo>
                  <a:lnTo>
                    <a:pt x="64" y="191"/>
                  </a:lnTo>
                  <a:lnTo>
                    <a:pt x="62" y="193"/>
                  </a:lnTo>
                  <a:lnTo>
                    <a:pt x="58" y="194"/>
                  </a:lnTo>
                  <a:lnTo>
                    <a:pt x="54" y="194"/>
                  </a:lnTo>
                  <a:lnTo>
                    <a:pt x="46" y="193"/>
                  </a:lnTo>
                  <a:lnTo>
                    <a:pt x="37" y="188"/>
                  </a:lnTo>
                  <a:lnTo>
                    <a:pt x="24" y="178"/>
                  </a:lnTo>
                  <a:lnTo>
                    <a:pt x="24" y="178"/>
                  </a:lnTo>
                  <a:lnTo>
                    <a:pt x="23" y="177"/>
                  </a:lnTo>
                  <a:lnTo>
                    <a:pt x="22" y="175"/>
                  </a:lnTo>
                  <a:lnTo>
                    <a:pt x="20" y="174"/>
                  </a:lnTo>
                  <a:lnTo>
                    <a:pt x="20" y="174"/>
                  </a:lnTo>
                  <a:lnTo>
                    <a:pt x="19" y="173"/>
                  </a:lnTo>
                  <a:lnTo>
                    <a:pt x="18" y="172"/>
                  </a:lnTo>
                  <a:lnTo>
                    <a:pt x="18" y="172"/>
                  </a:lnTo>
                  <a:lnTo>
                    <a:pt x="7" y="158"/>
                  </a:lnTo>
                  <a:lnTo>
                    <a:pt x="0" y="147"/>
                  </a:lnTo>
                  <a:lnTo>
                    <a:pt x="0" y="138"/>
                  </a:lnTo>
                  <a:lnTo>
                    <a:pt x="5" y="129"/>
                  </a:lnTo>
                  <a:lnTo>
                    <a:pt x="9" y="125"/>
                  </a:lnTo>
                  <a:lnTo>
                    <a:pt x="17" y="118"/>
                  </a:lnTo>
                  <a:lnTo>
                    <a:pt x="25" y="109"/>
                  </a:lnTo>
                  <a:lnTo>
                    <a:pt x="37" y="96"/>
                  </a:lnTo>
                  <a:lnTo>
                    <a:pt x="71" y="61"/>
                  </a:lnTo>
                  <a:lnTo>
                    <a:pt x="82" y="49"/>
                  </a:lnTo>
                  <a:lnTo>
                    <a:pt x="93" y="38"/>
                  </a:lnTo>
                  <a:lnTo>
                    <a:pt x="101" y="29"/>
                  </a:lnTo>
                  <a:lnTo>
                    <a:pt x="107" y="23"/>
                  </a:lnTo>
                  <a:lnTo>
                    <a:pt x="110" y="21"/>
                  </a:lnTo>
                  <a:lnTo>
                    <a:pt x="114" y="18"/>
                  </a:lnTo>
                  <a:lnTo>
                    <a:pt x="116" y="15"/>
                  </a:lnTo>
                  <a:lnTo>
                    <a:pt x="120" y="14"/>
                  </a:lnTo>
                  <a:lnTo>
                    <a:pt x="124" y="13"/>
                  </a:lnTo>
                  <a:lnTo>
                    <a:pt x="127" y="14"/>
                  </a:lnTo>
                  <a:lnTo>
                    <a:pt x="133" y="15"/>
                  </a:lnTo>
                  <a:lnTo>
                    <a:pt x="135" y="12"/>
                  </a:lnTo>
                  <a:lnTo>
                    <a:pt x="139" y="8"/>
                  </a:lnTo>
                  <a:lnTo>
                    <a:pt x="141" y="5"/>
                  </a:lnTo>
                  <a:lnTo>
                    <a:pt x="143" y="4"/>
                  </a:lnTo>
                  <a:lnTo>
                    <a:pt x="144" y="3"/>
                  </a:lnTo>
                  <a:lnTo>
                    <a:pt x="145" y="2"/>
                  </a:lnTo>
                  <a:lnTo>
                    <a:pt x="145" y="2"/>
                  </a:lnTo>
                  <a:lnTo>
                    <a:pt x="146" y="0"/>
                  </a:lnTo>
                  <a:lnTo>
                    <a:pt x="149"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 name="Freeform 355"/>
            <p:cNvSpPr>
              <a:spLocks/>
            </p:cNvSpPr>
            <p:nvPr/>
          </p:nvSpPr>
          <p:spPr bwMode="auto">
            <a:xfrm>
              <a:off x="2427067" y="2340714"/>
              <a:ext cx="193408" cy="191454"/>
            </a:xfrm>
            <a:custGeom>
              <a:avLst/>
              <a:gdLst>
                <a:gd name="T0" fmla="*/ 68 w 99"/>
                <a:gd name="T1" fmla="*/ 7 h 98"/>
                <a:gd name="T2" fmla="*/ 84 w 99"/>
                <a:gd name="T3" fmla="*/ 22 h 98"/>
                <a:gd name="T4" fmla="*/ 91 w 99"/>
                <a:gd name="T5" fmla="*/ 30 h 98"/>
                <a:gd name="T6" fmla="*/ 99 w 99"/>
                <a:gd name="T7" fmla="*/ 45 h 98"/>
                <a:gd name="T8" fmla="*/ 91 w 99"/>
                <a:gd name="T9" fmla="*/ 61 h 98"/>
                <a:gd name="T10" fmla="*/ 81 w 99"/>
                <a:gd name="T11" fmla="*/ 74 h 98"/>
                <a:gd name="T12" fmla="*/ 79 w 99"/>
                <a:gd name="T13" fmla="*/ 76 h 98"/>
                <a:gd name="T14" fmla="*/ 77 w 99"/>
                <a:gd name="T15" fmla="*/ 78 h 98"/>
                <a:gd name="T16" fmla="*/ 75 w 99"/>
                <a:gd name="T17" fmla="*/ 80 h 98"/>
                <a:gd name="T18" fmla="*/ 62 w 99"/>
                <a:gd name="T19" fmla="*/ 90 h 98"/>
                <a:gd name="T20" fmla="*/ 46 w 99"/>
                <a:gd name="T21" fmla="*/ 98 h 98"/>
                <a:gd name="T22" fmla="*/ 41 w 99"/>
                <a:gd name="T23" fmla="*/ 98 h 98"/>
                <a:gd name="T24" fmla="*/ 34 w 99"/>
                <a:gd name="T25" fmla="*/ 94 h 98"/>
                <a:gd name="T26" fmla="*/ 31 w 99"/>
                <a:gd name="T27" fmla="*/ 90 h 98"/>
                <a:gd name="T28" fmla="*/ 26 w 99"/>
                <a:gd name="T29" fmla="*/ 87 h 98"/>
                <a:gd name="T30" fmla="*/ 19 w 99"/>
                <a:gd name="T31" fmla="*/ 79 h 98"/>
                <a:gd name="T32" fmla="*/ 7 w 99"/>
                <a:gd name="T33" fmla="*/ 66 h 98"/>
                <a:gd name="T34" fmla="*/ 7 w 99"/>
                <a:gd name="T35" fmla="*/ 54 h 98"/>
                <a:gd name="T36" fmla="*/ 19 w 99"/>
                <a:gd name="T37" fmla="*/ 65 h 98"/>
                <a:gd name="T38" fmla="*/ 29 w 99"/>
                <a:gd name="T39" fmla="*/ 76 h 98"/>
                <a:gd name="T40" fmla="*/ 36 w 99"/>
                <a:gd name="T41" fmla="*/ 82 h 98"/>
                <a:gd name="T42" fmla="*/ 38 w 99"/>
                <a:gd name="T43" fmla="*/ 85 h 98"/>
                <a:gd name="T44" fmla="*/ 43 w 99"/>
                <a:gd name="T45" fmla="*/ 88 h 98"/>
                <a:gd name="T46" fmla="*/ 51 w 99"/>
                <a:gd name="T47" fmla="*/ 87 h 98"/>
                <a:gd name="T48" fmla="*/ 68 w 99"/>
                <a:gd name="T49" fmla="*/ 74 h 98"/>
                <a:gd name="T50" fmla="*/ 70 w 99"/>
                <a:gd name="T51" fmla="*/ 73 h 98"/>
                <a:gd name="T52" fmla="*/ 71 w 99"/>
                <a:gd name="T53" fmla="*/ 70 h 98"/>
                <a:gd name="T54" fmla="*/ 73 w 99"/>
                <a:gd name="T55" fmla="*/ 69 h 98"/>
                <a:gd name="T56" fmla="*/ 75 w 99"/>
                <a:gd name="T57" fmla="*/ 68 h 98"/>
                <a:gd name="T58" fmla="*/ 87 w 99"/>
                <a:gd name="T59" fmla="*/ 49 h 98"/>
                <a:gd name="T60" fmla="*/ 87 w 99"/>
                <a:gd name="T61" fmla="*/ 40 h 98"/>
                <a:gd name="T62" fmla="*/ 82 w 99"/>
                <a:gd name="T63" fmla="*/ 35 h 98"/>
                <a:gd name="T64" fmla="*/ 70 w 99"/>
                <a:gd name="T65" fmla="*/ 21 h 98"/>
                <a:gd name="T66" fmla="*/ 53 w 99"/>
                <a:gd name="T67" fmla="*/ 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 h="98">
                  <a:moveTo>
                    <a:pt x="60" y="0"/>
                  </a:moveTo>
                  <a:lnTo>
                    <a:pt x="68" y="7"/>
                  </a:lnTo>
                  <a:lnTo>
                    <a:pt x="76" y="15"/>
                  </a:lnTo>
                  <a:lnTo>
                    <a:pt x="84" y="22"/>
                  </a:lnTo>
                  <a:lnTo>
                    <a:pt x="89" y="27"/>
                  </a:lnTo>
                  <a:lnTo>
                    <a:pt x="91" y="30"/>
                  </a:lnTo>
                  <a:lnTo>
                    <a:pt x="96" y="37"/>
                  </a:lnTo>
                  <a:lnTo>
                    <a:pt x="99" y="45"/>
                  </a:lnTo>
                  <a:lnTo>
                    <a:pt x="96" y="53"/>
                  </a:lnTo>
                  <a:lnTo>
                    <a:pt x="91" y="61"/>
                  </a:lnTo>
                  <a:lnTo>
                    <a:pt x="81" y="74"/>
                  </a:lnTo>
                  <a:lnTo>
                    <a:pt x="81" y="74"/>
                  </a:lnTo>
                  <a:lnTo>
                    <a:pt x="80" y="75"/>
                  </a:lnTo>
                  <a:lnTo>
                    <a:pt x="79" y="76"/>
                  </a:lnTo>
                  <a:lnTo>
                    <a:pt x="77" y="76"/>
                  </a:lnTo>
                  <a:lnTo>
                    <a:pt x="77" y="78"/>
                  </a:lnTo>
                  <a:lnTo>
                    <a:pt x="76" y="79"/>
                  </a:lnTo>
                  <a:lnTo>
                    <a:pt x="75" y="80"/>
                  </a:lnTo>
                  <a:lnTo>
                    <a:pt x="75" y="80"/>
                  </a:lnTo>
                  <a:lnTo>
                    <a:pt x="62" y="90"/>
                  </a:lnTo>
                  <a:lnTo>
                    <a:pt x="53" y="97"/>
                  </a:lnTo>
                  <a:lnTo>
                    <a:pt x="46" y="98"/>
                  </a:lnTo>
                  <a:lnTo>
                    <a:pt x="46" y="98"/>
                  </a:lnTo>
                  <a:lnTo>
                    <a:pt x="41" y="98"/>
                  </a:lnTo>
                  <a:lnTo>
                    <a:pt x="38" y="97"/>
                  </a:lnTo>
                  <a:lnTo>
                    <a:pt x="34" y="94"/>
                  </a:lnTo>
                  <a:lnTo>
                    <a:pt x="32" y="92"/>
                  </a:lnTo>
                  <a:lnTo>
                    <a:pt x="31" y="90"/>
                  </a:lnTo>
                  <a:lnTo>
                    <a:pt x="29" y="89"/>
                  </a:lnTo>
                  <a:lnTo>
                    <a:pt x="26" y="87"/>
                  </a:lnTo>
                  <a:lnTo>
                    <a:pt x="23" y="83"/>
                  </a:lnTo>
                  <a:lnTo>
                    <a:pt x="19" y="79"/>
                  </a:lnTo>
                  <a:lnTo>
                    <a:pt x="13" y="73"/>
                  </a:lnTo>
                  <a:lnTo>
                    <a:pt x="7" y="66"/>
                  </a:lnTo>
                  <a:lnTo>
                    <a:pt x="0" y="60"/>
                  </a:lnTo>
                  <a:lnTo>
                    <a:pt x="7" y="54"/>
                  </a:lnTo>
                  <a:lnTo>
                    <a:pt x="13" y="59"/>
                  </a:lnTo>
                  <a:lnTo>
                    <a:pt x="19" y="65"/>
                  </a:lnTo>
                  <a:lnTo>
                    <a:pt x="26" y="73"/>
                  </a:lnTo>
                  <a:lnTo>
                    <a:pt x="29" y="76"/>
                  </a:lnTo>
                  <a:lnTo>
                    <a:pt x="33" y="79"/>
                  </a:lnTo>
                  <a:lnTo>
                    <a:pt x="36" y="82"/>
                  </a:lnTo>
                  <a:lnTo>
                    <a:pt x="37" y="84"/>
                  </a:lnTo>
                  <a:lnTo>
                    <a:pt x="38" y="85"/>
                  </a:lnTo>
                  <a:lnTo>
                    <a:pt x="41" y="87"/>
                  </a:lnTo>
                  <a:lnTo>
                    <a:pt x="43" y="88"/>
                  </a:lnTo>
                  <a:lnTo>
                    <a:pt x="46" y="89"/>
                  </a:lnTo>
                  <a:lnTo>
                    <a:pt x="51" y="87"/>
                  </a:lnTo>
                  <a:lnTo>
                    <a:pt x="58" y="82"/>
                  </a:lnTo>
                  <a:lnTo>
                    <a:pt x="68" y="74"/>
                  </a:lnTo>
                  <a:lnTo>
                    <a:pt x="68" y="73"/>
                  </a:lnTo>
                  <a:lnTo>
                    <a:pt x="70" y="73"/>
                  </a:lnTo>
                  <a:lnTo>
                    <a:pt x="70" y="71"/>
                  </a:lnTo>
                  <a:lnTo>
                    <a:pt x="71" y="70"/>
                  </a:lnTo>
                  <a:lnTo>
                    <a:pt x="72" y="69"/>
                  </a:lnTo>
                  <a:lnTo>
                    <a:pt x="73" y="69"/>
                  </a:lnTo>
                  <a:lnTo>
                    <a:pt x="73" y="68"/>
                  </a:lnTo>
                  <a:lnTo>
                    <a:pt x="75" y="68"/>
                  </a:lnTo>
                  <a:lnTo>
                    <a:pt x="84" y="56"/>
                  </a:lnTo>
                  <a:lnTo>
                    <a:pt x="87" y="49"/>
                  </a:lnTo>
                  <a:lnTo>
                    <a:pt x="89" y="44"/>
                  </a:lnTo>
                  <a:lnTo>
                    <a:pt x="87" y="40"/>
                  </a:lnTo>
                  <a:lnTo>
                    <a:pt x="85" y="37"/>
                  </a:lnTo>
                  <a:lnTo>
                    <a:pt x="82" y="35"/>
                  </a:lnTo>
                  <a:lnTo>
                    <a:pt x="77" y="29"/>
                  </a:lnTo>
                  <a:lnTo>
                    <a:pt x="70" y="21"/>
                  </a:lnTo>
                  <a:lnTo>
                    <a:pt x="61" y="13"/>
                  </a:lnTo>
                  <a:lnTo>
                    <a:pt x="53" y="6"/>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9" name="Freeform 356"/>
            <p:cNvSpPr>
              <a:spLocks/>
            </p:cNvSpPr>
            <p:nvPr/>
          </p:nvSpPr>
          <p:spPr bwMode="auto">
            <a:xfrm>
              <a:off x="2262964" y="2180518"/>
              <a:ext cx="173872" cy="179732"/>
            </a:xfrm>
            <a:custGeom>
              <a:avLst/>
              <a:gdLst>
                <a:gd name="T0" fmla="*/ 53 w 89"/>
                <a:gd name="T1" fmla="*/ 0 h 92"/>
                <a:gd name="T2" fmla="*/ 57 w 89"/>
                <a:gd name="T3" fmla="*/ 0 h 92"/>
                <a:gd name="T4" fmla="*/ 60 w 89"/>
                <a:gd name="T5" fmla="*/ 1 h 92"/>
                <a:gd name="T6" fmla="*/ 63 w 89"/>
                <a:gd name="T7" fmla="*/ 4 h 92"/>
                <a:gd name="T8" fmla="*/ 66 w 89"/>
                <a:gd name="T9" fmla="*/ 6 h 92"/>
                <a:gd name="T10" fmla="*/ 69 w 89"/>
                <a:gd name="T11" fmla="*/ 9 h 92"/>
                <a:gd name="T12" fmla="*/ 76 w 89"/>
                <a:gd name="T13" fmla="*/ 15 h 92"/>
                <a:gd name="T14" fmla="*/ 83 w 89"/>
                <a:gd name="T15" fmla="*/ 21 h 92"/>
                <a:gd name="T16" fmla="*/ 89 w 89"/>
                <a:gd name="T17" fmla="*/ 29 h 92"/>
                <a:gd name="T18" fmla="*/ 83 w 89"/>
                <a:gd name="T19" fmla="*/ 35 h 92"/>
                <a:gd name="T20" fmla="*/ 76 w 89"/>
                <a:gd name="T21" fmla="*/ 29 h 92"/>
                <a:gd name="T22" fmla="*/ 68 w 89"/>
                <a:gd name="T23" fmla="*/ 21 h 92"/>
                <a:gd name="T24" fmla="*/ 63 w 89"/>
                <a:gd name="T25" fmla="*/ 16 h 92"/>
                <a:gd name="T26" fmla="*/ 59 w 89"/>
                <a:gd name="T27" fmla="*/ 12 h 92"/>
                <a:gd name="T28" fmla="*/ 57 w 89"/>
                <a:gd name="T29" fmla="*/ 11 h 92"/>
                <a:gd name="T30" fmla="*/ 54 w 89"/>
                <a:gd name="T31" fmla="*/ 10 h 92"/>
                <a:gd name="T32" fmla="*/ 53 w 89"/>
                <a:gd name="T33" fmla="*/ 9 h 92"/>
                <a:gd name="T34" fmla="*/ 50 w 89"/>
                <a:gd name="T35" fmla="*/ 10 h 92"/>
                <a:gd name="T36" fmla="*/ 47 w 89"/>
                <a:gd name="T37" fmla="*/ 11 h 92"/>
                <a:gd name="T38" fmla="*/ 44 w 89"/>
                <a:gd name="T39" fmla="*/ 12 h 92"/>
                <a:gd name="T40" fmla="*/ 13 w 89"/>
                <a:gd name="T41" fmla="*/ 44 h 92"/>
                <a:gd name="T42" fmla="*/ 10 w 89"/>
                <a:gd name="T43" fmla="*/ 48 h 92"/>
                <a:gd name="T44" fmla="*/ 9 w 89"/>
                <a:gd name="T45" fmla="*/ 51 h 92"/>
                <a:gd name="T46" fmla="*/ 9 w 89"/>
                <a:gd name="T47" fmla="*/ 54 h 92"/>
                <a:gd name="T48" fmla="*/ 9 w 89"/>
                <a:gd name="T49" fmla="*/ 55 h 92"/>
                <a:gd name="T50" fmla="*/ 10 w 89"/>
                <a:gd name="T51" fmla="*/ 58 h 92"/>
                <a:gd name="T52" fmla="*/ 11 w 89"/>
                <a:gd name="T53" fmla="*/ 59 h 92"/>
                <a:gd name="T54" fmla="*/ 13 w 89"/>
                <a:gd name="T55" fmla="*/ 60 h 92"/>
                <a:gd name="T56" fmla="*/ 14 w 89"/>
                <a:gd name="T57" fmla="*/ 61 h 92"/>
                <a:gd name="T58" fmla="*/ 15 w 89"/>
                <a:gd name="T59" fmla="*/ 63 h 92"/>
                <a:gd name="T60" fmla="*/ 16 w 89"/>
                <a:gd name="T61" fmla="*/ 64 h 92"/>
                <a:gd name="T62" fmla="*/ 19 w 89"/>
                <a:gd name="T63" fmla="*/ 68 h 92"/>
                <a:gd name="T64" fmla="*/ 23 w 89"/>
                <a:gd name="T65" fmla="*/ 72 h 92"/>
                <a:gd name="T66" fmla="*/ 28 w 89"/>
                <a:gd name="T67" fmla="*/ 77 h 92"/>
                <a:gd name="T68" fmla="*/ 31 w 89"/>
                <a:gd name="T69" fmla="*/ 80 h 92"/>
                <a:gd name="T70" fmla="*/ 35 w 89"/>
                <a:gd name="T71" fmla="*/ 84 h 92"/>
                <a:gd name="T72" fmla="*/ 28 w 89"/>
                <a:gd name="T73" fmla="*/ 92 h 92"/>
                <a:gd name="T74" fmla="*/ 21 w 89"/>
                <a:gd name="T75" fmla="*/ 84 h 92"/>
                <a:gd name="T76" fmla="*/ 15 w 89"/>
                <a:gd name="T77" fmla="*/ 77 h 92"/>
                <a:gd name="T78" fmla="*/ 9 w 89"/>
                <a:gd name="T79" fmla="*/ 70 h 92"/>
                <a:gd name="T80" fmla="*/ 8 w 89"/>
                <a:gd name="T81" fmla="*/ 69 h 92"/>
                <a:gd name="T82" fmla="*/ 6 w 89"/>
                <a:gd name="T83" fmla="*/ 68 h 92"/>
                <a:gd name="T84" fmla="*/ 6 w 89"/>
                <a:gd name="T85" fmla="*/ 68 h 92"/>
                <a:gd name="T86" fmla="*/ 1 w 89"/>
                <a:gd name="T87" fmla="*/ 61 h 92"/>
                <a:gd name="T88" fmla="*/ 0 w 89"/>
                <a:gd name="T89" fmla="*/ 55 h 92"/>
                <a:gd name="T90" fmla="*/ 0 w 89"/>
                <a:gd name="T91" fmla="*/ 48 h 92"/>
                <a:gd name="T92" fmla="*/ 5 w 89"/>
                <a:gd name="T93" fmla="*/ 39 h 92"/>
                <a:gd name="T94" fmla="*/ 5 w 89"/>
                <a:gd name="T95" fmla="*/ 38 h 92"/>
                <a:gd name="T96" fmla="*/ 37 w 89"/>
                <a:gd name="T97" fmla="*/ 6 h 92"/>
                <a:gd name="T98" fmla="*/ 38 w 89"/>
                <a:gd name="T99" fmla="*/ 5 h 92"/>
                <a:gd name="T100" fmla="*/ 43 w 89"/>
                <a:gd name="T101" fmla="*/ 2 h 92"/>
                <a:gd name="T102" fmla="*/ 48 w 89"/>
                <a:gd name="T103" fmla="*/ 0 h 92"/>
                <a:gd name="T104" fmla="*/ 53 w 89"/>
                <a:gd name="T10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92">
                  <a:moveTo>
                    <a:pt x="53" y="0"/>
                  </a:moveTo>
                  <a:lnTo>
                    <a:pt x="57" y="0"/>
                  </a:lnTo>
                  <a:lnTo>
                    <a:pt x="60" y="1"/>
                  </a:lnTo>
                  <a:lnTo>
                    <a:pt x="63" y="4"/>
                  </a:lnTo>
                  <a:lnTo>
                    <a:pt x="66" y="6"/>
                  </a:lnTo>
                  <a:lnTo>
                    <a:pt x="69" y="9"/>
                  </a:lnTo>
                  <a:lnTo>
                    <a:pt x="76" y="15"/>
                  </a:lnTo>
                  <a:lnTo>
                    <a:pt x="83" y="21"/>
                  </a:lnTo>
                  <a:lnTo>
                    <a:pt x="89" y="29"/>
                  </a:lnTo>
                  <a:lnTo>
                    <a:pt x="83" y="35"/>
                  </a:lnTo>
                  <a:lnTo>
                    <a:pt x="76" y="29"/>
                  </a:lnTo>
                  <a:lnTo>
                    <a:pt x="68" y="21"/>
                  </a:lnTo>
                  <a:lnTo>
                    <a:pt x="63" y="16"/>
                  </a:lnTo>
                  <a:lnTo>
                    <a:pt x="59" y="12"/>
                  </a:lnTo>
                  <a:lnTo>
                    <a:pt x="57" y="11"/>
                  </a:lnTo>
                  <a:lnTo>
                    <a:pt x="54" y="10"/>
                  </a:lnTo>
                  <a:lnTo>
                    <a:pt x="53" y="9"/>
                  </a:lnTo>
                  <a:lnTo>
                    <a:pt x="50" y="10"/>
                  </a:lnTo>
                  <a:lnTo>
                    <a:pt x="47" y="11"/>
                  </a:lnTo>
                  <a:lnTo>
                    <a:pt x="44" y="12"/>
                  </a:lnTo>
                  <a:lnTo>
                    <a:pt x="13" y="44"/>
                  </a:lnTo>
                  <a:lnTo>
                    <a:pt x="10" y="48"/>
                  </a:lnTo>
                  <a:lnTo>
                    <a:pt x="9" y="51"/>
                  </a:lnTo>
                  <a:lnTo>
                    <a:pt x="9" y="54"/>
                  </a:lnTo>
                  <a:lnTo>
                    <a:pt x="9" y="55"/>
                  </a:lnTo>
                  <a:lnTo>
                    <a:pt x="10" y="58"/>
                  </a:lnTo>
                  <a:lnTo>
                    <a:pt x="11" y="59"/>
                  </a:lnTo>
                  <a:lnTo>
                    <a:pt x="13" y="60"/>
                  </a:lnTo>
                  <a:lnTo>
                    <a:pt x="14" y="61"/>
                  </a:lnTo>
                  <a:lnTo>
                    <a:pt x="15" y="63"/>
                  </a:lnTo>
                  <a:lnTo>
                    <a:pt x="16" y="64"/>
                  </a:lnTo>
                  <a:lnTo>
                    <a:pt x="19" y="68"/>
                  </a:lnTo>
                  <a:lnTo>
                    <a:pt x="23" y="72"/>
                  </a:lnTo>
                  <a:lnTo>
                    <a:pt x="28" y="77"/>
                  </a:lnTo>
                  <a:lnTo>
                    <a:pt x="31" y="80"/>
                  </a:lnTo>
                  <a:lnTo>
                    <a:pt x="35" y="84"/>
                  </a:lnTo>
                  <a:lnTo>
                    <a:pt x="28" y="92"/>
                  </a:lnTo>
                  <a:lnTo>
                    <a:pt x="21" y="84"/>
                  </a:lnTo>
                  <a:lnTo>
                    <a:pt x="15" y="77"/>
                  </a:lnTo>
                  <a:lnTo>
                    <a:pt x="9" y="70"/>
                  </a:lnTo>
                  <a:lnTo>
                    <a:pt x="8" y="69"/>
                  </a:lnTo>
                  <a:lnTo>
                    <a:pt x="6" y="68"/>
                  </a:lnTo>
                  <a:lnTo>
                    <a:pt x="6" y="68"/>
                  </a:lnTo>
                  <a:lnTo>
                    <a:pt x="1" y="61"/>
                  </a:lnTo>
                  <a:lnTo>
                    <a:pt x="0" y="55"/>
                  </a:lnTo>
                  <a:lnTo>
                    <a:pt x="0" y="48"/>
                  </a:lnTo>
                  <a:lnTo>
                    <a:pt x="5" y="39"/>
                  </a:lnTo>
                  <a:lnTo>
                    <a:pt x="5" y="38"/>
                  </a:lnTo>
                  <a:lnTo>
                    <a:pt x="37" y="6"/>
                  </a:lnTo>
                  <a:lnTo>
                    <a:pt x="38" y="5"/>
                  </a:lnTo>
                  <a:lnTo>
                    <a:pt x="43" y="2"/>
                  </a:lnTo>
                  <a:lnTo>
                    <a:pt x="48" y="0"/>
                  </a:lnTo>
                  <a:lnTo>
                    <a:pt x="53"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sp>
        <p:nvSpPr>
          <p:cNvPr id="20" name="Oval 19"/>
          <p:cNvSpPr>
            <a:spLocks noChangeAspect="1"/>
          </p:cNvSpPr>
          <p:nvPr/>
        </p:nvSpPr>
        <p:spPr bwMode="auto">
          <a:xfrm>
            <a:off x="8500003"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Cost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effectiveness</a:t>
            </a:r>
          </a:p>
        </p:txBody>
      </p:sp>
      <p:sp>
        <p:nvSpPr>
          <p:cNvPr id="30" name="Oval 29"/>
          <p:cNvSpPr>
            <a:spLocks noChangeAspect="1"/>
          </p:cNvSpPr>
          <p:nvPr/>
        </p:nvSpPr>
        <p:spPr bwMode="auto">
          <a:xfrm>
            <a:off x="4864699"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Scalability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choice</a:t>
            </a:r>
          </a:p>
        </p:txBody>
      </p:sp>
      <p:sp>
        <p:nvSpPr>
          <p:cNvPr id="31" name="Oval 30"/>
          <p:cNvSpPr>
            <a:spLocks noChangeAspect="1"/>
          </p:cNvSpPr>
          <p:nvPr/>
        </p:nvSpPr>
        <p:spPr bwMode="auto">
          <a:xfrm>
            <a:off x="1229394"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Simplicity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agility</a:t>
            </a:r>
          </a:p>
        </p:txBody>
      </p:sp>
    </p:spTree>
    <p:extLst>
      <p:ext uri="{BB962C8B-B14F-4D97-AF65-F5344CB8AC3E}">
        <p14:creationId xmlns:p14="http://schemas.microsoft.com/office/powerpoint/2010/main" val="2631649862"/>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SQL Server R Services</a:t>
            </a:r>
          </a:p>
        </p:txBody>
      </p:sp>
      <p:sp>
        <p:nvSpPr>
          <p:cNvPr id="4" name="Content Placeholder 2"/>
          <p:cNvSpPr txBox="1">
            <a:spLocks/>
          </p:cNvSpPr>
          <p:nvPr/>
        </p:nvSpPr>
        <p:spPr>
          <a:xfrm>
            <a:off x="855768" y="1607770"/>
            <a:ext cx="10724938" cy="3376800"/>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342834"/>
            <a:endParaRPr lang="en-US" sz="2448" i="1" dirty="0">
              <a:cs typeface="ＭＳ Ｐゴシック" charset="0"/>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38</a:t>
            </a:fld>
            <a:endParaRPr lang="en-US" sz="1224" dirty="0"/>
          </a:p>
        </p:txBody>
      </p:sp>
      <p:pic>
        <p:nvPicPr>
          <p:cNvPr id="10" name="Picture 9">
            <a:extLst>
              <a:ext uri="{FF2B5EF4-FFF2-40B4-BE49-F238E27FC236}">
                <a16:creationId xmlns:a16="http://schemas.microsoft.com/office/drawing/2014/main" id="{0739A076-B057-417E-9350-099917F24EBA}"/>
              </a:ext>
            </a:extLst>
          </p:cNvPr>
          <p:cNvPicPr>
            <a:picLocks noChangeAspect="1"/>
          </p:cNvPicPr>
          <p:nvPr/>
        </p:nvPicPr>
        <p:blipFill>
          <a:blip r:embed="rId4"/>
          <a:stretch>
            <a:fillRect/>
          </a:stretch>
        </p:blipFill>
        <p:spPr>
          <a:xfrm>
            <a:off x="197767" y="2106173"/>
            <a:ext cx="5257837" cy="2090803"/>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E88F9F49-249E-425C-9381-B0AC5E7C23EC}"/>
              </a:ext>
            </a:extLst>
          </p:cNvPr>
          <p:cNvPicPr>
            <a:picLocks noChangeAspect="1"/>
          </p:cNvPicPr>
          <p:nvPr/>
        </p:nvPicPr>
        <p:blipFill>
          <a:blip r:embed="rId5"/>
          <a:stretch>
            <a:fillRect/>
          </a:stretch>
        </p:blipFill>
        <p:spPr>
          <a:xfrm>
            <a:off x="5707415" y="4640036"/>
            <a:ext cx="6498081" cy="2214678"/>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0CC6F1D2-4925-452A-88A5-29B245EBB125}"/>
              </a:ext>
            </a:extLst>
          </p:cNvPr>
          <p:cNvSpPr/>
          <p:nvPr/>
        </p:nvSpPr>
        <p:spPr>
          <a:xfrm>
            <a:off x="660332" y="1521810"/>
            <a:ext cx="3920689" cy="374846"/>
          </a:xfrm>
          <a:prstGeom prst="rect">
            <a:avLst/>
          </a:prstGeom>
        </p:spPr>
        <p:txBody>
          <a:bodyPr wrap="none">
            <a:spAutoFit/>
          </a:bodyPr>
          <a:lstStyle/>
          <a:p>
            <a:r>
              <a:rPr lang="en-US" sz="1836" b="1" dirty="0"/>
              <a:t>Develop Your R (or Python) Solutions</a:t>
            </a:r>
            <a:endParaRPr lang="en-US" sz="1836" dirty="0"/>
          </a:p>
        </p:txBody>
      </p:sp>
      <p:sp>
        <p:nvSpPr>
          <p:cNvPr id="13" name="Rectangle 12">
            <a:extLst>
              <a:ext uri="{FF2B5EF4-FFF2-40B4-BE49-F238E27FC236}">
                <a16:creationId xmlns:a16="http://schemas.microsoft.com/office/drawing/2014/main" id="{F4B0304C-71EA-4C50-9A4B-77D2B04983A7}"/>
              </a:ext>
            </a:extLst>
          </p:cNvPr>
          <p:cNvSpPr/>
          <p:nvPr/>
        </p:nvSpPr>
        <p:spPr>
          <a:xfrm>
            <a:off x="7589837" y="4113027"/>
            <a:ext cx="2416731" cy="382308"/>
          </a:xfrm>
          <a:prstGeom prst="rect">
            <a:avLst/>
          </a:prstGeom>
        </p:spPr>
        <p:txBody>
          <a:bodyPr wrap="none">
            <a:spAutoFit/>
          </a:bodyPr>
          <a:lstStyle/>
          <a:p>
            <a:r>
              <a:rPr lang="en-US" sz="1836" b="1" dirty="0"/>
              <a:t>Deploy and Consume</a:t>
            </a:r>
            <a:endParaRPr lang="en-US" sz="1836" dirty="0"/>
          </a:p>
        </p:txBody>
      </p:sp>
    </p:spTree>
    <p:extLst>
      <p:ext uri="{BB962C8B-B14F-4D97-AF65-F5344CB8AC3E}">
        <p14:creationId xmlns:p14="http://schemas.microsoft.com/office/powerpoint/2010/main" val="243507421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39</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840EBD82-9C34-45B4-84AF-74ACC14805C0}"/>
              </a:ext>
            </a:extLst>
          </p:cNvPr>
          <p:cNvSpPr/>
          <p:nvPr/>
        </p:nvSpPr>
        <p:spPr>
          <a:xfrm>
            <a:off x="8842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err="1">
                <a:solidFill>
                  <a:srgbClr val="FFFFFF">
                    <a:lumMod val="65000"/>
                  </a:srgbClr>
                </a:solidFill>
              </a:rPr>
              <a:t>mrdeploy</a:t>
            </a:r>
            <a:r>
              <a:rPr lang="en-US" sz="1632" dirty="0">
                <a:solidFill>
                  <a:srgbClr val="FFFFFF">
                    <a:lumMod val="65000"/>
                  </a:srgbClr>
                </a:solidFill>
              </a:rPr>
              <a:t>: Airline delay prediction demo</a:t>
            </a:r>
          </a:p>
          <a:p>
            <a:pPr lvl="1" indent="-342834">
              <a:lnSpc>
                <a:spcPct val="150000"/>
              </a:lnSpc>
              <a:buFont typeface="Arial" panose="020B0604020202020204" pitchFamily="34" charset="0"/>
              <a:buChar char="•"/>
              <a:defRPr/>
            </a:pPr>
            <a:r>
              <a:rPr lang="en-US" sz="1632" dirty="0" err="1">
                <a:solidFill>
                  <a:srgbClr val="FFFFFF">
                    <a:lumMod val="65000"/>
                  </a:srgbClr>
                </a:solidFill>
              </a:rPr>
              <a:t>AzureML</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4536ACC9-24E6-4F4C-8D5D-27B6AE955082}"/>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08781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1947" y="295731"/>
            <a:ext cx="8415320" cy="917444"/>
          </a:xfrm>
        </p:spPr>
        <p:txBody>
          <a:bodyPr/>
          <a:lstStyle/>
          <a:p>
            <a:r>
              <a:rPr lang="en-US" sz="4799" b="1" dirty="0">
                <a:solidFill>
                  <a:schemeClr val="bg1"/>
                </a:solidFill>
              </a:rPr>
              <a:t>Tutorial Outline</a:t>
            </a:r>
          </a:p>
        </p:txBody>
      </p:sp>
      <p:sp>
        <p:nvSpPr>
          <p:cNvPr id="6" name="Content Placeholder 2"/>
          <p:cNvSpPr txBox="1">
            <a:spLocks/>
          </p:cNvSpPr>
          <p:nvPr/>
        </p:nvSpPr>
        <p:spPr>
          <a:xfrm>
            <a:off x="782492" y="1657960"/>
            <a:ext cx="10809316" cy="4811102"/>
          </a:xfrm>
          <a:prstGeom prst="rect">
            <a:avLst/>
          </a:prstGeom>
        </p:spPr>
        <p:txBody>
          <a:bodyPr>
            <a:normAutofit fontScale="925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56" dirty="0">
                <a:solidFill>
                  <a:srgbClr val="000000">
                    <a:lumMod val="75000"/>
                    <a:lumOff val="25000"/>
                  </a:srgbClr>
                </a:solidFill>
                <a:latin typeface="Segoe UI"/>
              </a:rPr>
              <a:t>Introduction </a:t>
            </a:r>
            <a:r>
              <a:rPr lang="en-US" sz="2856" dirty="0">
                <a:solidFill>
                  <a:srgbClr val="FFFFFF">
                    <a:lumMod val="65000"/>
                  </a:srgbClr>
                </a:solidFill>
                <a:latin typeface="Segoe UI"/>
              </a:rPr>
              <a:t>[40 mins]</a:t>
            </a:r>
          </a:p>
          <a:p>
            <a:pPr lvl="1" indent="-342834">
              <a:lnSpc>
                <a:spcPct val="150000"/>
              </a:lnSpc>
              <a:defRPr/>
            </a:pPr>
            <a:r>
              <a:rPr lang="en-US" sz="1326" dirty="0">
                <a:solidFill>
                  <a:srgbClr val="FFFFFF">
                    <a:lumMod val="65000"/>
                  </a:srgbClr>
                </a:solidFill>
                <a:latin typeface="Segoe UI"/>
              </a:rPr>
              <a:t>R language</a:t>
            </a:r>
          </a:p>
          <a:p>
            <a:pPr lvl="1" indent="-342834">
              <a:lnSpc>
                <a:spcPct val="150000"/>
              </a:lnSpc>
              <a:defRPr/>
            </a:pPr>
            <a:r>
              <a:rPr lang="en-US" sz="1326" dirty="0">
                <a:solidFill>
                  <a:srgbClr val="FFFFFF">
                    <a:lumMod val="65000"/>
                  </a:srgbClr>
                </a:solidFill>
                <a:latin typeface="Segoe UI"/>
              </a:rPr>
              <a:t>IDEs for R</a:t>
            </a:r>
          </a:p>
          <a:p>
            <a:pPr lvl="1" indent="-342834">
              <a:lnSpc>
                <a:spcPct val="150000"/>
              </a:lnSpc>
              <a:defRPr/>
            </a:pPr>
            <a:r>
              <a:rPr lang="en-US" sz="1326" dirty="0">
                <a:solidFill>
                  <a:srgbClr val="FFFFFF">
                    <a:lumMod val="65000"/>
                  </a:srgbClr>
                </a:solidFill>
                <a:latin typeface="Segoe UI"/>
              </a:rPr>
              <a:t>Libraries most used</a:t>
            </a:r>
          </a:p>
          <a:p>
            <a:pPr marL="342834" indent="-342834" defTabSz="931684">
              <a:lnSpc>
                <a:spcPct val="150000"/>
              </a:lnSpc>
              <a:defRPr/>
            </a:pPr>
            <a:r>
              <a:rPr lang="en-US" sz="2856" dirty="0">
                <a:solidFill>
                  <a:srgbClr val="000000">
                    <a:lumMod val="75000"/>
                    <a:lumOff val="25000"/>
                  </a:srgbClr>
                </a:solidFill>
                <a:latin typeface="Segoe UI"/>
              </a:rPr>
              <a:t>R in the Cloud </a:t>
            </a:r>
            <a:r>
              <a:rPr lang="en-US" sz="2856" dirty="0">
                <a:solidFill>
                  <a:srgbClr val="FFFFFF">
                    <a:lumMod val="65000"/>
                  </a:srgbClr>
                </a:solidFill>
                <a:latin typeface="Segoe UI"/>
              </a:rPr>
              <a:t>[50 mins]</a:t>
            </a:r>
          </a:p>
          <a:p>
            <a:pPr marL="584088" lvl="1" indent="-241253" defTabSz="931684">
              <a:lnSpc>
                <a:spcPct val="150000"/>
              </a:lnSpc>
              <a:defRPr/>
            </a:pPr>
            <a:r>
              <a:rPr lang="en-US" sz="1326" dirty="0">
                <a:solidFill>
                  <a:srgbClr val="FFFFFF">
                    <a:lumMod val="65000"/>
                  </a:srgbClr>
                </a:solidFill>
                <a:latin typeface="Segoe UI"/>
              </a:rPr>
              <a:t>Spark</a:t>
            </a:r>
          </a:p>
          <a:p>
            <a:pPr marL="584088" lvl="1" indent="-241253" defTabSz="931684">
              <a:lnSpc>
                <a:spcPct val="150000"/>
              </a:lnSpc>
              <a:defRPr/>
            </a:pPr>
            <a:r>
              <a:rPr lang="en-US" sz="1326" dirty="0">
                <a:solidFill>
                  <a:srgbClr val="FFFFFF">
                    <a:lumMod val="65000"/>
                  </a:srgbClr>
                </a:solidFill>
                <a:latin typeface="Segoe UI"/>
              </a:rPr>
              <a:t>Azure Batch</a:t>
            </a:r>
          </a:p>
          <a:p>
            <a:pPr marL="584088" lvl="1" indent="-241253" defTabSz="931684">
              <a:lnSpc>
                <a:spcPct val="150000"/>
              </a:lnSpc>
              <a:defRPr/>
            </a:pPr>
            <a:r>
              <a:rPr lang="en-US" sz="1326" dirty="0" err="1">
                <a:solidFill>
                  <a:srgbClr val="FFFFFF">
                    <a:lumMod val="65000"/>
                  </a:srgbClr>
                </a:solidFill>
                <a:latin typeface="Segoe UI"/>
              </a:rPr>
              <a:t>RevoScaleR</a:t>
            </a:r>
            <a:r>
              <a:rPr lang="en-US" sz="1326" dirty="0">
                <a:solidFill>
                  <a:srgbClr val="FFFFFF">
                    <a:lumMod val="65000"/>
                  </a:srgbClr>
                </a:solidFill>
                <a:latin typeface="Segoe UI"/>
              </a:rPr>
              <a:t>, </a:t>
            </a:r>
            <a:r>
              <a:rPr lang="en-US" sz="1326" dirty="0" err="1">
                <a:solidFill>
                  <a:srgbClr val="FFFFFF">
                    <a:lumMod val="65000"/>
                  </a:srgbClr>
                </a:solidFill>
                <a:latin typeface="Segoe UI"/>
              </a:rPr>
              <a:t>MicrosoftML</a:t>
            </a:r>
            <a:r>
              <a:rPr lang="en-US" sz="1326" dirty="0">
                <a:solidFill>
                  <a:srgbClr val="FFFFFF">
                    <a:lumMod val="65000"/>
                  </a:srgbClr>
                </a:solidFill>
                <a:latin typeface="Segoe UI"/>
              </a:rPr>
              <a:t>, h2o</a:t>
            </a:r>
          </a:p>
          <a:p>
            <a:pPr marL="342834" indent="-342834" defTabSz="931684">
              <a:lnSpc>
                <a:spcPct val="150000"/>
              </a:lnSpc>
              <a:defRPr/>
            </a:pPr>
            <a:r>
              <a:rPr lang="en-US" sz="2856" dirty="0">
                <a:solidFill>
                  <a:srgbClr val="000000">
                    <a:lumMod val="75000"/>
                    <a:lumOff val="25000"/>
                  </a:srgbClr>
                </a:solidFill>
                <a:latin typeface="Segoe UI"/>
              </a:rPr>
              <a:t>R deployment </a:t>
            </a:r>
            <a:r>
              <a:rPr lang="en-US" sz="2856" dirty="0">
                <a:solidFill>
                  <a:srgbClr val="FFFFFF">
                    <a:lumMod val="65000"/>
                  </a:srgbClr>
                </a:solidFill>
                <a:latin typeface="Segoe UI"/>
              </a:rPr>
              <a:t>[50 mins]</a:t>
            </a:r>
          </a:p>
          <a:p>
            <a:pPr lvl="1" indent="-342834">
              <a:lnSpc>
                <a:spcPct val="150000"/>
              </a:lnSpc>
              <a:defRPr/>
            </a:pPr>
            <a:r>
              <a:rPr lang="en-US" sz="1326" dirty="0">
                <a:solidFill>
                  <a:srgbClr val="FFFFFF">
                    <a:lumMod val="65000"/>
                  </a:srgbClr>
                </a:solidFill>
                <a:latin typeface="Segoe UI"/>
              </a:rPr>
              <a:t>Azure ML</a:t>
            </a:r>
          </a:p>
          <a:p>
            <a:pPr lvl="1" indent="-342834">
              <a:lnSpc>
                <a:spcPct val="150000"/>
              </a:lnSpc>
              <a:defRPr/>
            </a:pPr>
            <a:r>
              <a:rPr lang="en-US" sz="1326" dirty="0">
                <a:solidFill>
                  <a:srgbClr val="FFFFFF">
                    <a:lumMod val="65000"/>
                  </a:srgbClr>
                </a:solidFill>
                <a:latin typeface="Segoe UI"/>
              </a:rPr>
              <a:t>R Server with SQL Server</a:t>
            </a:r>
          </a:p>
          <a:p>
            <a:pPr lvl="1" indent="-342834">
              <a:lnSpc>
                <a:spcPct val="150000"/>
              </a:lnSpc>
              <a:defRPr/>
            </a:pPr>
            <a:r>
              <a:rPr lang="en-US" sz="1326" dirty="0" err="1">
                <a:solidFill>
                  <a:srgbClr val="FFFFFF">
                    <a:lumMod val="65000"/>
                  </a:srgbClr>
                </a:solidFill>
                <a:latin typeface="Segoe UI"/>
              </a:rPr>
              <a:t>mrsdeploy</a:t>
            </a:r>
            <a:endParaRPr lang="en-US" sz="1326" dirty="0">
              <a:solidFill>
                <a:srgbClr val="FFFFFF">
                  <a:lumMod val="65000"/>
                </a:srgbClr>
              </a:solidFill>
              <a:latin typeface="Segoe UI"/>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srgbClr val="000000"/>
                </a:solidFill>
                <a:latin typeface="Segoe UI"/>
              </a:rPr>
              <a:pPr defTabSz="932597">
                <a:defRPr/>
              </a:pPr>
              <a:t>4</a:t>
            </a:fld>
            <a:endParaRPr lang="en-US" sz="1224" dirty="0">
              <a:solidFill>
                <a:srgbClr val="000000"/>
              </a:solidFill>
              <a:latin typeface="Segoe UI"/>
            </a:endParaRPr>
          </a:p>
        </p:txBody>
      </p:sp>
    </p:spTree>
    <p:extLst>
      <p:ext uri="{BB962C8B-B14F-4D97-AF65-F5344CB8AC3E}">
        <p14:creationId xmlns:p14="http://schemas.microsoft.com/office/powerpoint/2010/main" val="247440510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40</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350837" y="2227383"/>
            <a:ext cx="12084756" cy="961629"/>
          </a:xfrm>
        </p:spPr>
        <p:txBody>
          <a:bodyPr>
            <a:noAutofit/>
          </a:bodyPr>
          <a:lstStyle/>
          <a:p>
            <a:r>
              <a:rPr lang="en-US" sz="6000" dirty="0">
                <a:solidFill>
                  <a:srgbClr val="000000">
                    <a:lumMod val="75000"/>
                    <a:lumOff val="25000"/>
                  </a:srgbClr>
                </a:solidFill>
              </a:rPr>
              <a:t>Q &amp; A</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156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41</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427037" y="2227383"/>
            <a:ext cx="12008556" cy="961629"/>
          </a:xfrm>
        </p:spPr>
        <p:txBody>
          <a:bodyPr>
            <a:noAutofit/>
          </a:bodyPr>
          <a:lstStyle/>
          <a:p>
            <a:r>
              <a:rPr lang="en-US" sz="6000" dirty="0">
                <a:solidFill>
                  <a:srgbClr val="000000">
                    <a:lumMod val="75000"/>
                    <a:lumOff val="25000"/>
                  </a:srgbClr>
                </a:solidFill>
              </a:rPr>
              <a:t>Extras</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37865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altLang="zh-CN" sz="4804" b="1" spc="0" dirty="0">
                <a:ln>
                  <a:noFill/>
                </a:ln>
                <a:solidFill>
                  <a:srgbClr val="FFFFFF"/>
                </a:solidFill>
              </a:rPr>
              <a:t>sparklyr: </a:t>
            </a:r>
            <a:r>
              <a:rPr lang="en-US" altLang="zh-CN" sz="4804" b="1" spc="0" dirty="0">
                <a:ln>
                  <a:noFill/>
                </a:ln>
                <a:solidFill>
                  <a:srgbClr val="FFFFFF"/>
                </a:solidFill>
                <a:ea typeface="Segoe UI" pitchFamily="34" charset="0"/>
              </a:rPr>
              <a:t>R </a:t>
            </a:r>
            <a:r>
              <a:rPr lang="en-US" altLang="zh-CN" sz="4804" b="1" spc="0" dirty="0">
                <a:ln>
                  <a:noFill/>
                </a:ln>
                <a:solidFill>
                  <a:srgbClr val="FFFFFF"/>
                </a:solidFill>
              </a:rPr>
              <a:t>interface</a:t>
            </a:r>
            <a:r>
              <a:rPr lang="en-US" altLang="zh-CN" sz="4804" b="1" spc="0" dirty="0">
                <a:ln>
                  <a:noFill/>
                </a:ln>
                <a:solidFill>
                  <a:srgbClr val="FFFFFF"/>
                </a:solidFill>
                <a:ea typeface="Segoe UI" pitchFamily="34" charset="0"/>
              </a:rPr>
              <a:t> for Apache Spark </a:t>
            </a:r>
            <a:endParaRPr lang="en-US" sz="4804" b="1" dirty="0">
              <a:solidFill>
                <a:schemeClr val="bg1"/>
              </a:solidFill>
            </a:endParaRPr>
          </a:p>
        </p:txBody>
      </p:sp>
      <p:pic>
        <p:nvPicPr>
          <p:cNvPr id="1026" name="Picture 2" descr="http://spark.rstudio.com/images/sparklyr-illust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65" y="2554491"/>
            <a:ext cx="5693709" cy="30814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86088" y="6661058"/>
            <a:ext cx="2078303" cy="254262"/>
          </a:xfrm>
          <a:prstGeom prst="rect">
            <a:avLst/>
          </a:prstGeom>
          <a:noFill/>
        </p:spPr>
        <p:txBody>
          <a:bodyPr wrap="none" rtlCol="0">
            <a:spAutoFit/>
          </a:bodyPr>
          <a:lstStyle/>
          <a:p>
            <a:r>
              <a:rPr lang="en-US" sz="1020" b="1" dirty="0"/>
              <a:t>Source</a:t>
            </a:r>
            <a:r>
              <a:rPr lang="en-US" sz="1020" dirty="0"/>
              <a:t>: http://spark.rstudio.com/</a:t>
            </a:r>
          </a:p>
        </p:txBody>
      </p:sp>
      <p:sp>
        <p:nvSpPr>
          <p:cNvPr id="20" name="Content Placeholder 2"/>
          <p:cNvSpPr txBox="1">
            <a:spLocks/>
          </p:cNvSpPr>
          <p:nvPr/>
        </p:nvSpPr>
        <p:spPr>
          <a:xfrm>
            <a:off x="6257378" y="1682389"/>
            <a:ext cx="6033202" cy="52686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Easy installation from CRAN</a:t>
            </a:r>
          </a:p>
        </p:txBody>
      </p:sp>
      <p:sp>
        <p:nvSpPr>
          <p:cNvPr id="25" name="Content Placeholder 2"/>
          <p:cNvSpPr txBox="1">
            <a:spLocks/>
          </p:cNvSpPr>
          <p:nvPr/>
        </p:nvSpPr>
        <p:spPr>
          <a:xfrm>
            <a:off x="6257378" y="5404430"/>
            <a:ext cx="6033202" cy="1457567"/>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Loads data into </a:t>
            </a:r>
            <a:r>
              <a:rPr lang="en-US" sz="2652" b="1" dirty="0" err="1">
                <a:solidFill>
                  <a:schemeClr val="accent1">
                    <a:lumMod val="75000"/>
                  </a:schemeClr>
                </a:solidFill>
                <a:latin typeface="Courier New" panose="02070309020205020404" pitchFamily="49" charset="0"/>
                <a:cs typeface="Courier New" panose="02070309020205020404" pitchFamily="49" charset="0"/>
              </a:rPr>
              <a:t>SparkDataFrame</a:t>
            </a:r>
            <a:r>
              <a:rPr lang="en-US" sz="2652" dirty="0">
                <a:solidFill>
                  <a:schemeClr val="tx1">
                    <a:lumMod val="75000"/>
                    <a:lumOff val="25000"/>
                  </a:schemeClr>
                </a:solidFill>
                <a:latin typeface="+mn-lt"/>
              </a:rPr>
              <a:t> from: local R data frames, Hive tables, CSV, JSON, and Parquet files.</a:t>
            </a:r>
          </a:p>
        </p:txBody>
      </p:sp>
      <p:sp>
        <p:nvSpPr>
          <p:cNvPr id="26" name="Content Placeholder 2"/>
          <p:cNvSpPr txBox="1">
            <a:spLocks/>
          </p:cNvSpPr>
          <p:nvPr/>
        </p:nvSpPr>
        <p:spPr>
          <a:xfrm>
            <a:off x="6218239" y="2904455"/>
            <a:ext cx="6033202" cy="796958"/>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Connect to both local instances of Spark and remote Spark clusters</a:t>
            </a:r>
          </a:p>
        </p:txBody>
      </p:sp>
      <p:pic>
        <p:nvPicPr>
          <p:cNvPr id="5" name="Picture 4"/>
          <p:cNvPicPr>
            <a:picLocks noChangeAspect="1"/>
          </p:cNvPicPr>
          <p:nvPr/>
        </p:nvPicPr>
        <p:blipFill>
          <a:blip r:embed="rId4"/>
          <a:stretch>
            <a:fillRect/>
          </a:stretch>
        </p:blipFill>
        <p:spPr>
          <a:xfrm>
            <a:off x="6560048" y="3850260"/>
            <a:ext cx="5427860" cy="133847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5"/>
          <a:stretch>
            <a:fillRect/>
          </a:stretch>
        </p:blipFill>
        <p:spPr>
          <a:xfrm>
            <a:off x="6733469" y="2209255"/>
            <a:ext cx="3428838" cy="46920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42</a:t>
            </a:fld>
            <a:endParaRPr lang="en-US" sz="1224" dirty="0"/>
          </a:p>
        </p:txBody>
      </p:sp>
    </p:spTree>
    <p:extLst>
      <p:ext uri="{BB962C8B-B14F-4D97-AF65-F5344CB8AC3E}">
        <p14:creationId xmlns:p14="http://schemas.microsoft.com/office/powerpoint/2010/main" val="3510700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804" b="1" spc="0" dirty="0" err="1">
                <a:ln>
                  <a:noFill/>
                </a:ln>
                <a:solidFill>
                  <a:srgbClr val="FFFFFF"/>
                </a:solidFill>
                <a:cs typeface="Courier New" panose="02070309020205020404" pitchFamily="49" charset="0"/>
              </a:rPr>
              <a:t>sparklyr</a:t>
            </a:r>
            <a:r>
              <a:rPr lang="en-US" sz="4804" b="1" spc="0" dirty="0">
                <a:ln>
                  <a:noFill/>
                </a:ln>
                <a:solidFill>
                  <a:srgbClr val="FFFFFF"/>
                </a:solidFill>
                <a:cs typeface="Courier New" panose="02070309020205020404" pitchFamily="49" charset="0"/>
              </a:rPr>
              <a:t>: </a:t>
            </a:r>
            <a:r>
              <a:rPr lang="en-US" sz="4804" b="1" spc="0" dirty="0" err="1">
                <a:ln>
                  <a:noFill/>
                </a:ln>
                <a:solidFill>
                  <a:srgbClr val="FFFFFF"/>
                </a:solidFill>
                <a:cs typeface="Courier New" panose="02070309020205020404" pitchFamily="49" charset="0"/>
              </a:rPr>
              <a:t>dplyr</a:t>
            </a:r>
            <a:r>
              <a:rPr lang="en-US" sz="4804" b="1" spc="0" dirty="0">
                <a:ln>
                  <a:noFill/>
                </a:ln>
                <a:solidFill>
                  <a:srgbClr val="FFFFFF"/>
                </a:solidFill>
                <a:cs typeface="Courier New" panose="02070309020205020404" pitchFamily="49" charset="0"/>
              </a:rPr>
              <a:t> and ML</a:t>
            </a:r>
            <a:endParaRPr lang="en-US" sz="4804" b="1" dirty="0">
              <a:solidFill>
                <a:schemeClr val="bg1"/>
              </a:solidFill>
              <a:cs typeface="Courier New" panose="02070309020205020404" pitchFamily="49" charset="0"/>
            </a:endParaRPr>
          </a:p>
        </p:txBody>
      </p:sp>
      <p:sp>
        <p:nvSpPr>
          <p:cNvPr id="7" name="Content Placeholder 2"/>
          <p:cNvSpPr txBox="1">
            <a:spLocks/>
          </p:cNvSpPr>
          <p:nvPr/>
        </p:nvSpPr>
        <p:spPr>
          <a:xfrm>
            <a:off x="557309" y="4229422"/>
            <a:ext cx="11469247" cy="2721244"/>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Includes 3 family of functions for machine learning pipeline</a:t>
            </a:r>
            <a:endParaRPr lang="en-US" sz="2040" dirty="0">
              <a:solidFill>
                <a:schemeClr val="tx1">
                  <a:lumMod val="75000"/>
                  <a:lumOff val="25000"/>
                </a:schemeClr>
              </a:solidFill>
              <a:latin typeface="+mn-lt"/>
            </a:endParaRP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ml_*</a:t>
            </a:r>
            <a:r>
              <a:rPr lang="en-US" sz="1836" dirty="0">
                <a:solidFill>
                  <a:schemeClr val="tx1">
                    <a:lumMod val="75000"/>
                    <a:lumOff val="25000"/>
                  </a:schemeClr>
                </a:solidFill>
              </a:rPr>
              <a:t>: Machine learning algorithms for analyzing data provided by the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spark.ml</a:t>
            </a:r>
            <a:r>
              <a:rPr lang="en-US" sz="1836" dirty="0">
                <a:solidFill>
                  <a:schemeClr val="tx1">
                    <a:lumMod val="75000"/>
                    <a:lumOff val="25000"/>
                  </a:schemeClr>
                </a:solidFill>
                <a:latin typeface="Courier New" panose="02070309020205020404" pitchFamily="49" charset="0"/>
                <a:cs typeface="Courier New" panose="02070309020205020404" pitchFamily="49" charset="0"/>
              </a:rPr>
              <a:t> </a:t>
            </a:r>
            <a:r>
              <a:rPr lang="en-US" sz="1836" dirty="0">
                <a:solidFill>
                  <a:schemeClr val="tx1">
                    <a:lumMod val="75000"/>
                    <a:lumOff val="25000"/>
                  </a:schemeClr>
                </a:solidFill>
              </a:rPr>
              <a:t>package.</a:t>
            </a:r>
          </a:p>
          <a:p>
            <a:pPr lvl="4">
              <a:lnSpc>
                <a:spcPct val="150000"/>
              </a:lnSpc>
            </a:pPr>
            <a:r>
              <a:rPr lang="en-US" sz="1836" dirty="0">
                <a:solidFill>
                  <a:schemeClr val="tx1">
                    <a:lumMod val="75000"/>
                    <a:lumOff val="25000"/>
                  </a:schemeClr>
                </a:solidFill>
              </a:rPr>
              <a:t>K-Means, GLM, LR, Survival Regression, DT, RF, GBT, PCA, Naive-Bayes, Multilayer Perceptron, LDA</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ft_*</a:t>
            </a:r>
            <a:r>
              <a:rPr lang="en-US" sz="1836" dirty="0">
                <a:solidFill>
                  <a:schemeClr val="tx1">
                    <a:lumMod val="75000"/>
                    <a:lumOff val="25000"/>
                  </a:schemeClr>
                </a:solidFill>
              </a:rPr>
              <a:t>: Feature transformers for manipulating individual features.</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sdf_*</a:t>
            </a:r>
            <a:r>
              <a:rPr lang="en-US" sz="1836" dirty="0">
                <a:solidFill>
                  <a:schemeClr val="tx1">
                    <a:lumMod val="75000"/>
                    <a:lumOff val="25000"/>
                  </a:schemeClr>
                </a:solidFill>
              </a:rPr>
              <a:t>: Functions for manipulating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SparkDataFrames</a:t>
            </a:r>
            <a:r>
              <a:rPr lang="en-US" sz="1836" dirty="0">
                <a:solidFill>
                  <a:schemeClr val="tx1">
                    <a:lumMod val="75000"/>
                    <a:lumOff val="25000"/>
                  </a:schemeClr>
                </a:solidFill>
              </a:rPr>
              <a:t>.</a:t>
            </a:r>
          </a:p>
        </p:txBody>
      </p:sp>
      <p:sp>
        <p:nvSpPr>
          <p:cNvPr id="11" name="Content Placeholder 2"/>
          <p:cNvSpPr txBox="1">
            <a:spLocks/>
          </p:cNvSpPr>
          <p:nvPr/>
        </p:nvSpPr>
        <p:spPr>
          <a:xfrm>
            <a:off x="557309" y="1631632"/>
            <a:ext cx="11332306" cy="98592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Provides a complete </a:t>
            </a:r>
            <a:r>
              <a:rPr lang="en-US" sz="2856" b="1" dirty="0">
                <a:solidFill>
                  <a:schemeClr val="accent1">
                    <a:lumMod val="75000"/>
                  </a:schemeClr>
                </a:solidFill>
                <a:latin typeface="Courier New" panose="02070309020205020404" pitchFamily="49" charset="0"/>
                <a:cs typeface="Courier New" panose="02070309020205020404" pitchFamily="49" charset="0"/>
              </a:rPr>
              <a:t>dplyr</a:t>
            </a:r>
            <a:r>
              <a:rPr lang="en-US" sz="2856" dirty="0">
                <a:solidFill>
                  <a:schemeClr val="tx1">
                    <a:lumMod val="75000"/>
                    <a:lumOff val="25000"/>
                  </a:schemeClr>
                </a:solidFill>
                <a:latin typeface="+mn-lt"/>
              </a:rPr>
              <a:t> backend for data manipulation, analysis and visualization</a:t>
            </a:r>
          </a:p>
        </p:txBody>
      </p:sp>
      <p:grpSp>
        <p:nvGrpSpPr>
          <p:cNvPr id="5" name="Group 4"/>
          <p:cNvGrpSpPr/>
          <p:nvPr/>
        </p:nvGrpSpPr>
        <p:grpSpPr>
          <a:xfrm>
            <a:off x="2619227" y="2589419"/>
            <a:ext cx="6513660" cy="1613832"/>
            <a:chOff x="2596114" y="2125815"/>
            <a:chExt cx="6386521" cy="1582332"/>
          </a:xfrm>
        </p:grpSpPr>
        <p:pic>
          <p:nvPicPr>
            <p:cNvPr id="20" name="Picture 19"/>
            <p:cNvPicPr>
              <a:picLocks noChangeAspect="1"/>
            </p:cNvPicPr>
            <p:nvPr/>
          </p:nvPicPr>
          <p:blipFill>
            <a:blip r:embed="rId3"/>
            <a:stretch>
              <a:fillRect/>
            </a:stretch>
          </p:blipFill>
          <p:spPr>
            <a:xfrm>
              <a:off x="2596114" y="2511287"/>
              <a:ext cx="6386521" cy="119686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Oval Callout 3"/>
            <p:cNvSpPr/>
            <p:nvPr/>
          </p:nvSpPr>
          <p:spPr bwMode="auto">
            <a:xfrm>
              <a:off x="6006544" y="2125815"/>
              <a:ext cx="1903016" cy="1022996"/>
            </a:xfrm>
            <a:prstGeom prst="wedgeEllipseCallout">
              <a:avLst>
                <a:gd name="adj1" fmla="val -52309"/>
                <a:gd name="adj2" fmla="val 4296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3264" b="1" dirty="0">
                  <a:solidFill>
                    <a:srgbClr val="FF6633"/>
                  </a:solidFill>
                  <a:latin typeface="+mj-lt"/>
                  <a:ea typeface="Segoe UI" pitchFamily="34" charset="0"/>
                  <a:cs typeface="Segoe UI" pitchFamily="34" charset="0"/>
                </a:rPr>
                <a:t>%&gt;%</a:t>
              </a:r>
            </a:p>
          </p:txBody>
        </p:sp>
      </p:grpSp>
      <p:sp>
        <p:nvSpPr>
          <p:cNvPr id="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43</a:t>
            </a:fld>
            <a:endParaRPr lang="en-US" sz="1224" dirty="0"/>
          </a:p>
        </p:txBody>
      </p:sp>
    </p:spTree>
    <p:extLst>
      <p:ext uri="{BB962C8B-B14F-4D97-AF65-F5344CB8AC3E}">
        <p14:creationId xmlns:p14="http://schemas.microsoft.com/office/powerpoint/2010/main" val="3417032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2617" y="1722817"/>
            <a:ext cx="4346232" cy="1946203"/>
          </a:xfrm>
        </p:spPr>
        <p:txBody>
          <a:bodyPr/>
          <a:lstStyle/>
          <a:p>
            <a:pPr>
              <a:lnSpc>
                <a:spcPct val="100000"/>
              </a:lnSpc>
              <a:spcBef>
                <a:spcPts val="3000"/>
              </a:spcBef>
            </a:pPr>
            <a:r>
              <a:rPr lang="en-US" sz="2800" b="1" dirty="0"/>
              <a:t>Prepare</a:t>
            </a:r>
            <a:r>
              <a:rPr lang="en-US" sz="2800" dirty="0"/>
              <a:t>:  Assemble, cleanse, profile and transform diverse data relevant to the subject.</a:t>
            </a:r>
          </a:p>
        </p:txBody>
      </p:sp>
      <p:grpSp>
        <p:nvGrpSpPr>
          <p:cNvPr id="7" name="Group 6"/>
          <p:cNvGrpSpPr/>
          <p:nvPr/>
        </p:nvGrpSpPr>
        <p:grpSpPr>
          <a:xfrm>
            <a:off x="636890" y="4377308"/>
            <a:ext cx="10506195" cy="1263260"/>
            <a:chOff x="49037" y="2658138"/>
            <a:chExt cx="8518217" cy="1024227"/>
          </a:xfrm>
        </p:grpSpPr>
        <p:sp>
          <p:nvSpPr>
            <p:cNvPr id="12" name="Chevron 11"/>
            <p:cNvSpPr/>
            <p:nvPr/>
          </p:nvSpPr>
          <p:spPr>
            <a:xfrm>
              <a:off x="5696464" y="2678223"/>
              <a:ext cx="2870790" cy="984058"/>
            </a:xfrm>
            <a:prstGeom prst="chevron">
              <a:avLst/>
            </a:prstGeom>
            <a:ln/>
          </p:spPr>
          <p:style>
            <a:lnRef idx="2">
              <a:schemeClr val="accent3">
                <a:shade val="50000"/>
              </a:schemeClr>
            </a:lnRef>
            <a:fillRef idx="1">
              <a:schemeClr val="accent3"/>
            </a:fillRef>
            <a:effectRef idx="0">
              <a:schemeClr val="accent3"/>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Operationalize</a:t>
              </a:r>
            </a:p>
          </p:txBody>
        </p:sp>
        <p:cxnSp>
          <p:nvCxnSpPr>
            <p:cNvPr id="13" name="Elbow Connector 12"/>
            <p:cNvCxnSpPr>
              <a:cxnSpLocks/>
            </p:cNvCxnSpPr>
            <p:nvPr/>
          </p:nvCxnSpPr>
          <p:spPr>
            <a:xfrm flipV="1">
              <a:off x="5501006" y="3172670"/>
              <a:ext cx="591039" cy="3471"/>
            </a:xfrm>
            <a:prstGeom prst="bentConnector3">
              <a:avLst>
                <a:gd name="adj1" fmla="val 50000"/>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2473714" y="2669916"/>
              <a:ext cx="2983720" cy="1012449"/>
              <a:chOff x="6681275" y="2796363"/>
              <a:chExt cx="2983720" cy="1012449"/>
            </a:xfrm>
            <a:solidFill>
              <a:srgbClr val="00B050"/>
            </a:solidFill>
          </p:grpSpPr>
          <p:sp>
            <p:nvSpPr>
              <p:cNvPr id="19" name="Chevron 18"/>
              <p:cNvSpPr/>
              <p:nvPr/>
            </p:nvSpPr>
            <p:spPr>
              <a:xfrm>
                <a:off x="6996223" y="2796363"/>
                <a:ext cx="2668772" cy="1012449"/>
              </a:xfrm>
              <a:prstGeom prst="chevr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Model</a:t>
                </a:r>
              </a:p>
            </p:txBody>
          </p:sp>
          <p:cxnSp>
            <p:nvCxnSpPr>
              <p:cNvPr id="20" name="Elbow Connector 19"/>
              <p:cNvCxnSpPr>
                <a:cxnSpLocks/>
              </p:cNvCxnSpPr>
              <p:nvPr/>
            </p:nvCxnSpPr>
            <p:spPr>
              <a:xfrm flipV="1">
                <a:off x="6681275" y="3290127"/>
                <a:ext cx="614560" cy="683"/>
              </a:xfrm>
              <a:prstGeom prst="bentConnector3">
                <a:avLst>
                  <a:gd name="adj1" fmla="val 50000"/>
                </a:avLst>
              </a:prstGeom>
              <a:grpFill/>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49037" y="2658138"/>
              <a:ext cx="2318359" cy="1012449"/>
              <a:chOff x="49037" y="2796363"/>
              <a:chExt cx="2318359" cy="1012449"/>
            </a:xfrm>
          </p:grpSpPr>
          <p:sp>
            <p:nvSpPr>
              <p:cNvPr id="17" name="Chevron 16"/>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0" tIns="0" rIns="0" bIns="0" anchor="ctr" anchorCtr="1"/>
              <a:lstStyle/>
              <a:p>
                <a:pPr defTabSz="931505" fontAlgn="base">
                  <a:spcBef>
                    <a:spcPct val="0"/>
                  </a:spcBef>
                  <a:spcAft>
                    <a:spcPct val="0"/>
                  </a:spcAft>
                  <a:defRPr/>
                </a:pPr>
                <a:r>
                  <a:rPr lang="en-US" sz="2400" kern="0" dirty="0">
                    <a:solidFill>
                      <a:srgbClr val="FFFFFF"/>
                    </a:solidFill>
                    <a:latin typeface="Segoe UI"/>
                  </a:rPr>
                  <a:t>Prepare</a:t>
                </a:r>
              </a:p>
            </p:txBody>
          </p:sp>
          <p:cxnSp>
            <p:nvCxnSpPr>
              <p:cNvPr id="18" name="Elbow Connector 17"/>
              <p:cNvCxnSpPr/>
              <p:nvPr/>
            </p:nvCxnSpPr>
            <p:spPr>
              <a:xfrm>
                <a:off x="49037" y="3301905"/>
                <a:ext cx="558558" cy="682"/>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16" name="Elbow Connector 15"/>
            <p:cNvCxnSpPr>
              <a:stCxn id="12" idx="3"/>
              <a:endCxn id="17" idx="2"/>
            </p:cNvCxnSpPr>
            <p:nvPr/>
          </p:nvCxnSpPr>
          <p:spPr>
            <a:xfrm flipH="1">
              <a:off x="1084608" y="3170252"/>
              <a:ext cx="7482646" cy="500335"/>
            </a:xfrm>
            <a:prstGeom prst="bentConnector4">
              <a:avLst>
                <a:gd name="adj1" fmla="val -5953"/>
                <a:gd name="adj2" fmla="val 204466"/>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1" name="Text Placeholder 2"/>
          <p:cNvSpPr txBox="1">
            <a:spLocks/>
          </p:cNvSpPr>
          <p:nvPr/>
        </p:nvSpPr>
        <p:spPr>
          <a:xfrm>
            <a:off x="4128680" y="1722818"/>
            <a:ext cx="3782006" cy="2381627"/>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Model</a:t>
            </a:r>
            <a:r>
              <a:rPr lang="en-US" sz="2800" dirty="0">
                <a:gradFill>
                  <a:gsLst>
                    <a:gs pos="1250">
                      <a:srgbClr val="000000"/>
                    </a:gs>
                    <a:gs pos="99000">
                      <a:srgbClr val="000000"/>
                    </a:gs>
                  </a:gsLst>
                  <a:lin ang="5400000" scaled="0"/>
                </a:gradFill>
                <a:latin typeface="Segoe UI Light"/>
              </a:rPr>
              <a:t>:  Use statistical and machine learning algorithms to build classifiers and regression models</a:t>
            </a:r>
          </a:p>
        </p:txBody>
      </p:sp>
      <p:sp>
        <p:nvSpPr>
          <p:cNvPr id="22" name="Text Placeholder 2"/>
          <p:cNvSpPr txBox="1">
            <a:spLocks/>
          </p:cNvSpPr>
          <p:nvPr/>
        </p:nvSpPr>
        <p:spPr>
          <a:xfrm>
            <a:off x="8036472" y="1722818"/>
            <a:ext cx="4346232" cy="1942224"/>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Operationalize</a:t>
            </a:r>
            <a:r>
              <a:rPr lang="en-US" sz="2800">
                <a:gradFill>
                  <a:gsLst>
                    <a:gs pos="1250">
                      <a:srgbClr val="000000"/>
                    </a:gs>
                    <a:gs pos="99000">
                      <a:srgbClr val="000000"/>
                    </a:gs>
                  </a:gsLst>
                  <a:lin ang="5400000" scaled="0"/>
                </a:gradFill>
                <a:latin typeface="Segoe UI Light"/>
              </a:rPr>
              <a:t>:  Make </a:t>
            </a:r>
            <a:r>
              <a:rPr lang="en-US" sz="2800" dirty="0">
                <a:gradFill>
                  <a:gsLst>
                    <a:gs pos="1250">
                      <a:srgbClr val="000000"/>
                    </a:gs>
                    <a:gs pos="99000">
                      <a:srgbClr val="000000"/>
                    </a:gs>
                  </a:gsLst>
                  <a:lin ang="5400000" scaled="0"/>
                </a:gradFill>
                <a:latin typeface="Segoe UI Light"/>
              </a:rPr>
              <a:t>predictions and visualizations to support business applications</a:t>
            </a:r>
          </a:p>
        </p:txBody>
      </p:sp>
      <p:pic>
        <p:nvPicPr>
          <p:cNvPr id="4" name="tmp890F">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66.4353"/>
                </p14:media>
              </p:ext>
            </p:extLst>
          </p:nvPr>
        </p:nvPicPr>
        <p:blipFill>
          <a:blip r:embed="rId9"/>
          <a:stretch>
            <a:fillRect/>
          </a:stretch>
        </p:blipFill>
        <p:spPr>
          <a:xfrm>
            <a:off x="12104606" y="102564"/>
            <a:ext cx="228535" cy="228535"/>
          </a:xfrm>
          <a:prstGeom prst="rect">
            <a:avLst/>
          </a:prstGeom>
        </p:spPr>
      </p:pic>
      <p:sp>
        <p:nvSpPr>
          <p:cNvPr id="23" name="Rectangle 22"/>
          <p:cNvSpPr/>
          <p:nvPr/>
        </p:nvSpPr>
        <p:spPr bwMode="auto">
          <a:xfrm flipV="1">
            <a:off x="1765" y="992"/>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a:lnSpc>
                <a:spcPct val="90000"/>
              </a:lnSpc>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24" name="Title 2"/>
          <p:cNvSpPr>
            <a:spLocks noGrp="1"/>
          </p:cNvSpPr>
          <p:nvPr>
            <p:ph type="title" idx="4294967295"/>
          </p:nvPr>
        </p:nvSpPr>
        <p:spPr>
          <a:xfrm>
            <a:off x="232796" y="296185"/>
            <a:ext cx="11885414" cy="917314"/>
          </a:xfrm>
        </p:spPr>
        <p:txBody>
          <a:bodyPr/>
          <a:lstStyle/>
          <a:p>
            <a:r>
              <a:rPr lang="en-US" sz="4798" dirty="0">
                <a:solidFill>
                  <a:schemeClr val="bg1"/>
                </a:solidFill>
              </a:rPr>
              <a:t>Typical advanced analytics lifecycle</a:t>
            </a:r>
          </a:p>
        </p:txBody>
      </p:sp>
    </p:spTree>
    <p:custDataLst>
      <p:custData r:id="rId1"/>
      <p:tags r:id="rId2"/>
    </p:custDataLst>
    <p:extLst>
      <p:ext uri="{BB962C8B-B14F-4D97-AF65-F5344CB8AC3E}">
        <p14:creationId xmlns:p14="http://schemas.microsoft.com/office/powerpoint/2010/main" val="2980287827"/>
      </p:ext>
    </p:extLst>
  </p:cSld>
  <p:clrMapOvr>
    <a:masterClrMapping/>
  </p:clrMapOvr>
  <p:transition>
    <p:fade/>
  </p:transition>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74C35E62-063E-4219-862C-DDBBA1041712}"/>
              </a:ext>
            </a:extLst>
          </p:cNvPr>
          <p:cNvSpPr>
            <a:spLocks noGrp="1"/>
          </p:cNvSpPr>
          <p:nvPr>
            <p:ph type="body" sz="quarter" idx="12"/>
          </p:nvPr>
        </p:nvSpPr>
        <p:spPr/>
        <p:txBody>
          <a:bodyPr/>
          <a:lstStyle/>
          <a:p>
            <a:endParaRPr lang="en-US"/>
          </a:p>
        </p:txBody>
      </p:sp>
      <p:sp>
        <p:nvSpPr>
          <p:cNvPr id="5" name="Rectangle 4">
            <a:extLst>
              <a:ext uri="{FF2B5EF4-FFF2-40B4-BE49-F238E27FC236}">
                <a16:creationId xmlns:a16="http://schemas.microsoft.com/office/drawing/2014/main" id="{E064A276-D59F-4CB7-BC1E-8FF216D5A382}"/>
              </a:ext>
            </a:extLst>
          </p:cNvPr>
          <p:cNvSpPr/>
          <p:nvPr/>
        </p:nvSpPr>
        <p:spPr>
          <a:xfrm>
            <a:off x="1265237" y="3166357"/>
            <a:ext cx="6217356" cy="124698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R language</a:t>
            </a:r>
          </a:p>
          <a:p>
            <a:pPr lvl="1" indent="-342834">
              <a:lnSpc>
                <a:spcPct val="150000"/>
              </a:lnSpc>
              <a:buFont typeface="Arial" panose="020B0604020202020204" pitchFamily="34" charset="0"/>
              <a:buChar char="•"/>
              <a:defRPr/>
            </a:pPr>
            <a:r>
              <a:rPr lang="en-US" sz="1632" dirty="0">
                <a:solidFill>
                  <a:srgbClr val="FFFFFF">
                    <a:lumMod val="65000"/>
                  </a:srgbClr>
                </a:solidFill>
              </a:rPr>
              <a:t>IDEs for R</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Libraries most used</a:t>
            </a:r>
          </a:p>
        </p:txBody>
      </p:sp>
    </p:spTree>
    <p:extLst>
      <p:ext uri="{BB962C8B-B14F-4D97-AF65-F5344CB8AC3E}">
        <p14:creationId xmlns:p14="http://schemas.microsoft.com/office/powerpoint/2010/main" val="3962521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Oval 17"/>
          <p:cNvSpPr>
            <a:spLocks noChangeAspect="1"/>
          </p:cNvSpPr>
          <p:nvPr/>
        </p:nvSpPr>
        <p:spPr bwMode="auto">
          <a:xfrm>
            <a:off x="-1226812" y="733859"/>
            <a:ext cx="5173404" cy="517340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6599" kern="0" dirty="0">
                <a:solidFill>
                  <a:sysClr val="windowText" lastClr="000000"/>
                </a:solidFill>
                <a:ea typeface="Segoe UI" pitchFamily="34" charset="0"/>
                <a:cs typeface="Segoe UI" pitchFamily="34" charset="0"/>
              </a:rPr>
              <a:t>What is</a:t>
            </a:r>
            <a:br>
              <a:rPr lang="en-US" sz="6599" kern="0" dirty="0">
                <a:solidFill>
                  <a:sysClr val="windowText" lastClr="000000"/>
                </a:solidFill>
                <a:ea typeface="Segoe UI" pitchFamily="34" charset="0"/>
                <a:cs typeface="Segoe UI" pitchFamily="34" charset="0"/>
              </a:rPr>
            </a:br>
            <a:endParaRPr lang="en-US" sz="6599" kern="0" dirty="0">
              <a:solidFill>
                <a:sysClr val="windowText" lastClr="000000"/>
              </a:solidFill>
              <a:ea typeface="Segoe UI" pitchFamily="34" charset="0"/>
              <a:cs typeface="Segoe UI" pitchFamily="34" charset="0"/>
            </a:endParaRPr>
          </a:p>
        </p:txBody>
      </p:sp>
      <p:sp>
        <p:nvSpPr>
          <p:cNvPr id="80" name="Title 1"/>
          <p:cNvSpPr txBox="1">
            <a:spLocks/>
          </p:cNvSpPr>
          <p:nvPr/>
        </p:nvSpPr>
        <p:spPr>
          <a:xfrm>
            <a:off x="49232" y="295730"/>
            <a:ext cx="2955419" cy="1664885"/>
          </a:xfrm>
          <a:prstGeom prst="rect">
            <a:avLst/>
          </a:prstGeom>
        </p:spPr>
        <p:txBody>
          <a:bodyPr vert="horz" wrap="square" lIns="146283" tIns="91427" rIns="146283" bIns="91427"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1684"/>
            <a:endParaRPr lang="en-US" sz="4799" dirty="0">
              <a:solidFill>
                <a:schemeClr val="tx1"/>
              </a:solidFill>
              <a:latin typeface="+mn-lt"/>
            </a:endParaRPr>
          </a:p>
        </p:txBody>
      </p:sp>
      <p:sp>
        <p:nvSpPr>
          <p:cNvPr id="109" name="Rectangle 108"/>
          <p:cNvSpPr/>
          <p:nvPr/>
        </p:nvSpPr>
        <p:spPr bwMode="auto">
          <a:xfrm>
            <a:off x="3946591" y="517946"/>
            <a:ext cx="7844428" cy="166837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Open-source programming language for statistical computing</a:t>
            </a:r>
          </a:p>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Originally designed by two University of Auckland Professors for their introductory statistics course, based on the S language from Bell Labs</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A </a:t>
            </a:r>
            <a:r>
              <a:rPr lang="en-US" sz="2040" kern="0" dirty="0">
                <a:solidFill>
                  <a:schemeClr val="tx1">
                    <a:lumMod val="75000"/>
                    <a:lumOff val="25000"/>
                  </a:schemeClr>
                </a:solidFill>
                <a:latin typeface="+mj-lt"/>
                <a:cs typeface="Segoe UI" pitchFamily="34" charset="0"/>
              </a:rPr>
              <a:t>data</a:t>
            </a:r>
            <a:r>
              <a:rPr lang="en-US" sz="2040" kern="0" dirty="0">
                <a:solidFill>
                  <a:schemeClr val="tx1">
                    <a:lumMod val="75000"/>
                    <a:lumOff val="25000"/>
                  </a:schemeClr>
                </a:solidFill>
                <a:latin typeface="+mj-lt"/>
                <a:ea typeface="Segoe UI" pitchFamily="34" charset="0"/>
                <a:cs typeface="Segoe UI" pitchFamily="34" charset="0"/>
              </a:rPr>
              <a:t> visualization tool</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Free</a:t>
            </a:r>
          </a:p>
        </p:txBody>
      </p:sp>
      <p:sp>
        <p:nvSpPr>
          <p:cNvPr id="112" name="Rectangle 111"/>
          <p:cNvSpPr/>
          <p:nvPr/>
        </p:nvSpPr>
        <p:spPr bwMode="auto">
          <a:xfrm>
            <a:off x="4720411" y="2642484"/>
            <a:ext cx="7844428" cy="206144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2.5+M users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Taught in most universities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Thriving user groups worldwide</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5</a:t>
            </a:r>
            <a:r>
              <a:rPr lang="en-US" sz="1632" kern="0" baseline="30000" dirty="0">
                <a:solidFill>
                  <a:schemeClr val="tx1">
                    <a:lumMod val="75000"/>
                    <a:lumOff val="25000"/>
                  </a:schemeClr>
                </a:solidFill>
                <a:latin typeface="+mj-lt"/>
                <a:ea typeface="Segoe UI" pitchFamily="34" charset="0"/>
                <a:cs typeface="Segoe UI" pitchFamily="34" charset="0"/>
              </a:rPr>
              <a:t>th</a:t>
            </a:r>
            <a:r>
              <a:rPr lang="en-US" sz="1632" kern="0" dirty="0">
                <a:solidFill>
                  <a:schemeClr val="tx1">
                    <a:lumMod val="75000"/>
                    <a:lumOff val="25000"/>
                  </a:schemeClr>
                </a:solidFill>
                <a:latin typeface="+mj-lt"/>
                <a:ea typeface="Segoe UI" pitchFamily="34" charset="0"/>
                <a:cs typeface="Segoe UI" pitchFamily="34" charset="0"/>
              </a:rPr>
              <a:t> in 2016 IEEE Spectrum rank</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42% pro analysts prefer R (highest amongst R, SAS, python)</a:t>
            </a:r>
            <a:r>
              <a:rPr lang="en-US" sz="2040" kern="0" dirty="0">
                <a:solidFill>
                  <a:schemeClr val="tx1">
                    <a:lumMod val="75000"/>
                    <a:lumOff val="25000"/>
                  </a:schemeClr>
                </a:solidFill>
                <a:latin typeface="+mj-lt"/>
              </a:rPr>
              <a:t> </a:t>
            </a:r>
          </a:p>
        </p:txBody>
      </p:sp>
      <p:sp>
        <p:nvSpPr>
          <p:cNvPr id="115" name="Rectangle 114"/>
          <p:cNvSpPr/>
          <p:nvPr/>
        </p:nvSpPr>
        <p:spPr bwMode="auto">
          <a:xfrm>
            <a:off x="3425790" y="5100264"/>
            <a:ext cx="8197260" cy="137781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10,000+ contributed packages and growing</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Rich application &amp; platform integration</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Transparent and reproducible</a:t>
            </a:r>
          </a:p>
        </p:txBody>
      </p:sp>
      <p:sp>
        <p:nvSpPr>
          <p:cNvPr id="106" name="Oval 105"/>
          <p:cNvSpPr>
            <a:spLocks noChangeAspect="1"/>
          </p:cNvSpPr>
          <p:nvPr/>
        </p:nvSpPr>
        <p:spPr bwMode="auto">
          <a:xfrm>
            <a:off x="2139500" y="634423"/>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 Language </a:t>
            </a:r>
          </a:p>
          <a:p>
            <a:pPr algn="ctr" defTabSz="931935">
              <a:defRPr/>
            </a:pPr>
            <a:r>
              <a:rPr lang="en-US" sz="2000" kern="0" dirty="0">
                <a:solidFill>
                  <a:srgbClr val="164F7E"/>
                </a:solidFill>
                <a:ea typeface="Segoe UI" pitchFamily="34" charset="0"/>
                <a:cs typeface="Segoe UI" pitchFamily="34" charset="0"/>
              </a:rPr>
              <a:t>Platform</a:t>
            </a:r>
            <a:endParaRPr lang="en-US" sz="6599" kern="0" dirty="0">
              <a:solidFill>
                <a:srgbClr val="164F7E"/>
              </a:solidFill>
              <a:ea typeface="Segoe UI" pitchFamily="34" charset="0"/>
              <a:cs typeface="Segoe UI" pitchFamily="34" charset="0"/>
            </a:endParaRPr>
          </a:p>
        </p:txBody>
      </p:sp>
      <p:sp>
        <p:nvSpPr>
          <p:cNvPr id="107" name="Oval 106"/>
          <p:cNvSpPr>
            <a:spLocks noChangeAspect="1"/>
          </p:cNvSpPr>
          <p:nvPr/>
        </p:nvSpPr>
        <p:spPr bwMode="auto">
          <a:xfrm>
            <a:off x="3197037" y="2553830"/>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Community</a:t>
            </a:r>
          </a:p>
        </p:txBody>
      </p:sp>
      <p:sp>
        <p:nvSpPr>
          <p:cNvPr id="108" name="Oval 107"/>
          <p:cNvSpPr>
            <a:spLocks noChangeAspect="1"/>
          </p:cNvSpPr>
          <p:nvPr/>
        </p:nvSpPr>
        <p:spPr bwMode="auto">
          <a:xfrm>
            <a:off x="1926682" y="4739857"/>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Ecosystem</a:t>
            </a:r>
            <a:endParaRPr lang="en-US" sz="6599" kern="0" dirty="0">
              <a:solidFill>
                <a:srgbClr val="164F7E"/>
              </a:solidFill>
              <a:ea typeface="Segoe UI" pitchFamily="34" charset="0"/>
              <a:cs typeface="Segoe UI" pitchFamily="34" charset="0"/>
            </a:endParaRPr>
          </a:p>
        </p:txBody>
      </p:sp>
      <p:pic>
        <p:nvPicPr>
          <p:cNvPr id="17" name="Picture 1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530724" y="3461428"/>
            <a:ext cx="1315795" cy="1153514"/>
          </a:xfrm>
          <a:prstGeom prst="rect">
            <a:avLst/>
          </a:prstGeom>
        </p:spPr>
      </p:pic>
      <p:sp>
        <p:nvSpPr>
          <p:cNvPr id="1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6</a:t>
            </a:fld>
            <a:endParaRPr lang="en-US" sz="1224" dirty="0"/>
          </a:p>
        </p:txBody>
      </p:sp>
    </p:spTree>
    <p:extLst>
      <p:ext uri="{BB962C8B-B14F-4D97-AF65-F5344CB8AC3E}">
        <p14:creationId xmlns:p14="http://schemas.microsoft.com/office/powerpoint/2010/main" val="411908399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p:cTn id="7" dur="500" fill="hold"/>
                                        <p:tgtEl>
                                          <p:spTgt spid="106"/>
                                        </p:tgtEl>
                                        <p:attrNameLst>
                                          <p:attrName>ppt_w</p:attrName>
                                        </p:attrNameLst>
                                      </p:cBhvr>
                                      <p:tavLst>
                                        <p:tav tm="0">
                                          <p:val>
                                            <p:fltVal val="0"/>
                                          </p:val>
                                        </p:tav>
                                        <p:tav tm="100000">
                                          <p:val>
                                            <p:strVal val="#ppt_w"/>
                                          </p:val>
                                        </p:tav>
                                      </p:tavLst>
                                    </p:anim>
                                    <p:anim calcmode="lin" valueType="num">
                                      <p:cBhvr>
                                        <p:cTn id="8" dur="500" fill="hold"/>
                                        <p:tgtEl>
                                          <p:spTgt spid="106"/>
                                        </p:tgtEl>
                                        <p:attrNameLst>
                                          <p:attrName>ppt_h</p:attrName>
                                        </p:attrNameLst>
                                      </p:cBhvr>
                                      <p:tavLst>
                                        <p:tav tm="0">
                                          <p:val>
                                            <p:fltVal val="0"/>
                                          </p:val>
                                        </p:tav>
                                        <p:tav tm="100000">
                                          <p:val>
                                            <p:strVal val="#ppt_h"/>
                                          </p:val>
                                        </p:tav>
                                      </p:tavLst>
                                    </p:anim>
                                    <p:animEffect transition="in" filter="fade">
                                      <p:cBhvr>
                                        <p:cTn id="9" dur="500"/>
                                        <p:tgtEl>
                                          <p:spTgt spid="106"/>
                                        </p:tgtEl>
                                      </p:cBhvr>
                                    </p:animEffect>
                                  </p:childTnLst>
                                </p:cTn>
                              </p:par>
                            </p:childTnLst>
                          </p:cTn>
                        </p:par>
                        <p:par>
                          <p:cTn id="10" fill="hold">
                            <p:stCondLst>
                              <p:cond delay="500"/>
                            </p:stCondLst>
                            <p:childTnLst>
                              <p:par>
                                <p:cTn id="11" presetID="2" presetClass="entr" presetSubtype="2" decel="100000" fill="hold" grpId="0"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additive="base">
                                        <p:cTn id="13" dur="500" fill="hold"/>
                                        <p:tgtEl>
                                          <p:spTgt spid="109"/>
                                        </p:tgtEl>
                                        <p:attrNameLst>
                                          <p:attrName>ppt_x</p:attrName>
                                        </p:attrNameLst>
                                      </p:cBhvr>
                                      <p:tavLst>
                                        <p:tav tm="0">
                                          <p:val>
                                            <p:strVal val="1+#ppt_w/2"/>
                                          </p:val>
                                        </p:tav>
                                        <p:tav tm="100000">
                                          <p:val>
                                            <p:strVal val="#ppt_x"/>
                                          </p:val>
                                        </p:tav>
                                      </p:tavLst>
                                    </p:anim>
                                    <p:anim calcmode="lin" valueType="num">
                                      <p:cBhvr additive="base">
                                        <p:cTn id="14"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 calcmode="lin" valueType="num">
                                      <p:cBhvr>
                                        <p:cTn id="19" dur="500" fill="hold"/>
                                        <p:tgtEl>
                                          <p:spTgt spid="107"/>
                                        </p:tgtEl>
                                        <p:attrNameLst>
                                          <p:attrName>ppt_w</p:attrName>
                                        </p:attrNameLst>
                                      </p:cBhvr>
                                      <p:tavLst>
                                        <p:tav tm="0">
                                          <p:val>
                                            <p:fltVal val="0"/>
                                          </p:val>
                                        </p:tav>
                                        <p:tav tm="100000">
                                          <p:val>
                                            <p:strVal val="#ppt_w"/>
                                          </p:val>
                                        </p:tav>
                                      </p:tavLst>
                                    </p:anim>
                                    <p:anim calcmode="lin" valueType="num">
                                      <p:cBhvr>
                                        <p:cTn id="20" dur="500" fill="hold"/>
                                        <p:tgtEl>
                                          <p:spTgt spid="107"/>
                                        </p:tgtEl>
                                        <p:attrNameLst>
                                          <p:attrName>ppt_h</p:attrName>
                                        </p:attrNameLst>
                                      </p:cBhvr>
                                      <p:tavLst>
                                        <p:tav tm="0">
                                          <p:val>
                                            <p:fltVal val="0"/>
                                          </p:val>
                                        </p:tav>
                                        <p:tav tm="100000">
                                          <p:val>
                                            <p:strVal val="#ppt_h"/>
                                          </p:val>
                                        </p:tav>
                                      </p:tavLst>
                                    </p:anim>
                                    <p:animEffect transition="in" filter="fade">
                                      <p:cBhvr>
                                        <p:cTn id="21" dur="500"/>
                                        <p:tgtEl>
                                          <p:spTgt spid="107"/>
                                        </p:tgtEl>
                                      </p:cBhvr>
                                    </p:animEffect>
                                  </p:childTnLst>
                                </p:cTn>
                              </p:par>
                            </p:childTnLst>
                          </p:cTn>
                        </p:par>
                        <p:par>
                          <p:cTn id="22" fill="hold">
                            <p:stCondLst>
                              <p:cond delay="500"/>
                            </p:stCondLst>
                            <p:childTnLst>
                              <p:par>
                                <p:cTn id="23" presetID="2" presetClass="entr" presetSubtype="2" decel="100000" fill="hold" grpId="0" nodeType="after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1+#ppt_w/2"/>
                                          </p:val>
                                        </p:tav>
                                        <p:tav tm="100000">
                                          <p:val>
                                            <p:strVal val="#ppt_x"/>
                                          </p:val>
                                        </p:tav>
                                      </p:tavLst>
                                    </p:anim>
                                    <p:anim calcmode="lin" valueType="num">
                                      <p:cBhvr additive="base">
                                        <p:cTn id="26"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p:cTn id="31" dur="500" fill="hold"/>
                                        <p:tgtEl>
                                          <p:spTgt spid="108"/>
                                        </p:tgtEl>
                                        <p:attrNameLst>
                                          <p:attrName>ppt_w</p:attrName>
                                        </p:attrNameLst>
                                      </p:cBhvr>
                                      <p:tavLst>
                                        <p:tav tm="0">
                                          <p:val>
                                            <p:fltVal val="0"/>
                                          </p:val>
                                        </p:tav>
                                        <p:tav tm="100000">
                                          <p:val>
                                            <p:strVal val="#ppt_w"/>
                                          </p:val>
                                        </p:tav>
                                      </p:tavLst>
                                    </p:anim>
                                    <p:anim calcmode="lin" valueType="num">
                                      <p:cBhvr>
                                        <p:cTn id="32" dur="500" fill="hold"/>
                                        <p:tgtEl>
                                          <p:spTgt spid="108"/>
                                        </p:tgtEl>
                                        <p:attrNameLst>
                                          <p:attrName>ppt_h</p:attrName>
                                        </p:attrNameLst>
                                      </p:cBhvr>
                                      <p:tavLst>
                                        <p:tav tm="0">
                                          <p:val>
                                            <p:fltVal val="0"/>
                                          </p:val>
                                        </p:tav>
                                        <p:tav tm="100000">
                                          <p:val>
                                            <p:strVal val="#ppt_h"/>
                                          </p:val>
                                        </p:tav>
                                      </p:tavLst>
                                    </p:anim>
                                    <p:animEffect transition="in" filter="fade">
                                      <p:cBhvr>
                                        <p:cTn id="33" dur="500"/>
                                        <p:tgtEl>
                                          <p:spTgt spid="108"/>
                                        </p:tgtEl>
                                      </p:cBhvr>
                                    </p:animEffect>
                                  </p:childTnLst>
                                </p:cTn>
                              </p:par>
                            </p:childTnLst>
                          </p:cTn>
                        </p:par>
                        <p:par>
                          <p:cTn id="34" fill="hold">
                            <p:stCondLst>
                              <p:cond delay="500"/>
                            </p:stCondLst>
                            <p:childTnLst>
                              <p:par>
                                <p:cTn id="35" presetID="2" presetClass="entr" presetSubtype="2" decel="100000" fill="hold" grpId="0" nodeType="afterEffect">
                                  <p:stCondLst>
                                    <p:cond delay="0"/>
                                  </p:stCondLst>
                                  <p:childTnLst>
                                    <p:set>
                                      <p:cBhvr>
                                        <p:cTn id="36" dur="1" fill="hold">
                                          <p:stCondLst>
                                            <p:cond delay="0"/>
                                          </p:stCondLst>
                                        </p:cTn>
                                        <p:tgtEl>
                                          <p:spTgt spid="115"/>
                                        </p:tgtEl>
                                        <p:attrNameLst>
                                          <p:attrName>style.visibility</p:attrName>
                                        </p:attrNameLst>
                                      </p:cBhvr>
                                      <p:to>
                                        <p:strVal val="visible"/>
                                      </p:to>
                                    </p:set>
                                    <p:anim calcmode="lin" valueType="num">
                                      <p:cBhvr additive="base">
                                        <p:cTn id="37" dur="500" fill="hold"/>
                                        <p:tgtEl>
                                          <p:spTgt spid="115"/>
                                        </p:tgtEl>
                                        <p:attrNameLst>
                                          <p:attrName>ppt_x</p:attrName>
                                        </p:attrNameLst>
                                      </p:cBhvr>
                                      <p:tavLst>
                                        <p:tav tm="0">
                                          <p:val>
                                            <p:strVal val="1+#ppt_w/2"/>
                                          </p:val>
                                        </p:tav>
                                        <p:tav tm="100000">
                                          <p:val>
                                            <p:strVal val="#ppt_x"/>
                                          </p:val>
                                        </p:tav>
                                      </p:tavLst>
                                    </p:anim>
                                    <p:anim calcmode="lin" valueType="num">
                                      <p:cBhvr additive="base">
                                        <p:cTn id="3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2" grpId="0"/>
      <p:bldP spid="115" grpId="0"/>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1570037" y="2125662"/>
            <a:ext cx="8229600" cy="3581400"/>
          </a:xfrm>
          <a:prstGeom prst="rect">
            <a:avLst/>
          </a:prstGeom>
          <a:gradFill>
            <a:gsLst>
              <a:gs pos="0">
                <a:srgbClr val="FF5050">
                  <a:lumMod val="52000"/>
                  <a:lumOff val="48000"/>
                  <a:alpha val="22000"/>
                </a:srgbClr>
              </a:gs>
              <a:gs pos="74000">
                <a:schemeClr val="accent5">
                  <a:lumMod val="60000"/>
                  <a:lumOff val="40000"/>
                </a:schemeClr>
              </a:gs>
              <a:gs pos="100000">
                <a:schemeClr val="bg1">
                  <a:lumMod val="50000"/>
                </a:schemeClr>
              </a:gs>
            </a:gsLst>
            <a:lin ang="5400000" scaled="1"/>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a:t>We focus on one of many toolchains on Azure</a:t>
            </a:r>
          </a:p>
        </p:txBody>
      </p:sp>
      <p:sp>
        <p:nvSpPr>
          <p:cNvPr id="4" name="TextBox 3"/>
          <p:cNvSpPr txBox="1"/>
          <p:nvPr/>
        </p:nvSpPr>
        <p:spPr>
          <a:xfrm>
            <a:off x="1874841" y="3320595"/>
            <a:ext cx="1142998" cy="1412694"/>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AzureML</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Python</a:t>
            </a:r>
          </a:p>
          <a:p>
            <a:pPr>
              <a:lnSpc>
                <a:spcPct val="90000"/>
              </a:lnSpc>
              <a:spcAft>
                <a:spcPts val="600"/>
              </a:spcAft>
            </a:pPr>
            <a:r>
              <a:rPr lang="en-US" sz="1600" dirty="0">
                <a:gradFill>
                  <a:gsLst>
                    <a:gs pos="2917">
                      <a:schemeClr val="tx1"/>
                    </a:gs>
                    <a:gs pos="30000">
                      <a:schemeClr val="tx1"/>
                    </a:gs>
                  </a:gsLst>
                  <a:lin ang="5400000" scaled="0"/>
                </a:gradFill>
              </a:rPr>
              <a:t>R</a:t>
            </a:r>
          </a:p>
          <a:p>
            <a:pPr>
              <a:lnSpc>
                <a:spcPct val="90000"/>
              </a:lnSpc>
              <a:spcAft>
                <a:spcPts val="600"/>
              </a:spcAft>
            </a:pPr>
            <a:r>
              <a:rPr lang="en-US" sz="1600" dirty="0">
                <a:gradFill>
                  <a:gsLst>
                    <a:gs pos="2917">
                      <a:schemeClr val="tx1"/>
                    </a:gs>
                    <a:gs pos="30000">
                      <a:schemeClr val="tx1"/>
                    </a:gs>
                  </a:gsLst>
                  <a:lin ang="5400000" scaled="0"/>
                </a:gradFill>
              </a:rPr>
              <a:t>C#</a:t>
            </a:r>
          </a:p>
        </p:txBody>
      </p:sp>
      <p:sp>
        <p:nvSpPr>
          <p:cNvPr id="5" name="Left Brace 4"/>
          <p:cNvSpPr/>
          <p:nvPr/>
        </p:nvSpPr>
        <p:spPr>
          <a:xfrm>
            <a:off x="1646239" y="3290114"/>
            <a:ext cx="228602" cy="1447800"/>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170239" y="3667080"/>
            <a:ext cx="1784366" cy="141269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Base R</a:t>
            </a:r>
          </a:p>
          <a:p>
            <a:pPr>
              <a:lnSpc>
                <a:spcPct val="90000"/>
              </a:lnSpc>
              <a:spcAft>
                <a:spcPts val="600"/>
              </a:spcAft>
            </a:pPr>
            <a:r>
              <a:rPr lang="en-US" sz="1600" dirty="0">
                <a:gradFill>
                  <a:gsLst>
                    <a:gs pos="2917">
                      <a:schemeClr val="tx1"/>
                    </a:gs>
                    <a:gs pos="30000">
                      <a:schemeClr val="tx1"/>
                    </a:gs>
                  </a:gsLst>
                  <a:lin ang="5400000" scaled="0"/>
                </a:gradFill>
              </a:rPr>
              <a:t>MRO</a:t>
            </a:r>
          </a:p>
          <a:p>
            <a:pPr>
              <a:lnSpc>
                <a:spcPct val="90000"/>
              </a:lnSpc>
              <a:spcAft>
                <a:spcPts val="600"/>
              </a:spcAft>
            </a:pPr>
            <a:r>
              <a:rPr lang="en-US" sz="1600" dirty="0">
                <a:gradFill>
                  <a:gsLst>
                    <a:gs pos="2917">
                      <a:schemeClr val="tx1"/>
                    </a:gs>
                    <a:gs pos="30000">
                      <a:schemeClr val="tx1"/>
                    </a:gs>
                  </a:gsLst>
                  <a:lin ang="5400000" scaled="0"/>
                </a:gradFill>
              </a:rPr>
              <a:t>MS R-Server</a:t>
            </a:r>
          </a:p>
          <a:p>
            <a:pPr>
              <a:lnSpc>
                <a:spcPct val="90000"/>
              </a:lnSpc>
              <a:spcAft>
                <a:spcPts val="600"/>
              </a:spcAft>
            </a:pPr>
            <a:r>
              <a:rPr lang="en-US" sz="1600" dirty="0">
                <a:gradFill>
                  <a:gsLst>
                    <a:gs pos="2917">
                      <a:schemeClr val="tx1"/>
                    </a:gs>
                    <a:gs pos="30000">
                      <a:schemeClr val="tx1"/>
                    </a:gs>
                  </a:gsLst>
                  <a:lin ang="5400000" scaled="0"/>
                </a:gradFill>
              </a:rPr>
              <a:t>MS R-Client</a:t>
            </a:r>
          </a:p>
        </p:txBody>
      </p:sp>
      <p:sp>
        <p:nvSpPr>
          <p:cNvPr id="7" name="Left Brace 6"/>
          <p:cNvSpPr/>
          <p:nvPr/>
        </p:nvSpPr>
        <p:spPr>
          <a:xfrm>
            <a:off x="2940050" y="3636600"/>
            <a:ext cx="230189" cy="1021081"/>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Rounded Corners 7"/>
          <p:cNvSpPr/>
          <p:nvPr/>
        </p:nvSpPr>
        <p:spPr bwMode="auto">
          <a:xfrm>
            <a:off x="1874841" y="4052114"/>
            <a:ext cx="990598" cy="228600"/>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ectangle: Rounded Corners 8"/>
          <p:cNvSpPr/>
          <p:nvPr/>
        </p:nvSpPr>
        <p:spPr bwMode="auto">
          <a:xfrm>
            <a:off x="3146425" y="4376557"/>
            <a:ext cx="1381117" cy="281124"/>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t>
            </a:r>
          </a:p>
        </p:txBody>
      </p:sp>
      <p:sp>
        <p:nvSpPr>
          <p:cNvPr id="10" name="Rectangle 9"/>
          <p:cNvSpPr/>
          <p:nvPr/>
        </p:nvSpPr>
        <p:spPr bwMode="auto">
          <a:xfrm>
            <a:off x="1760540" y="2609655"/>
            <a:ext cx="1179510"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language</a:t>
            </a:r>
          </a:p>
        </p:txBody>
      </p:sp>
      <p:sp>
        <p:nvSpPr>
          <p:cNvPr id="12" name="Rectangle 11"/>
          <p:cNvSpPr/>
          <p:nvPr/>
        </p:nvSpPr>
        <p:spPr bwMode="auto">
          <a:xfrm>
            <a:off x="3133729" y="2609655"/>
            <a:ext cx="1179510"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interpreter</a:t>
            </a:r>
          </a:p>
        </p:txBody>
      </p:sp>
      <p:sp>
        <p:nvSpPr>
          <p:cNvPr id="21" name="TextBox 20"/>
          <p:cNvSpPr txBox="1"/>
          <p:nvPr/>
        </p:nvSpPr>
        <p:spPr>
          <a:xfrm>
            <a:off x="4967273" y="3802062"/>
            <a:ext cx="1142998" cy="1711238"/>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Rgui</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err="1">
                <a:gradFill>
                  <a:gsLst>
                    <a:gs pos="2917">
                      <a:schemeClr val="tx1"/>
                    </a:gs>
                    <a:gs pos="30000">
                      <a:schemeClr val="tx1"/>
                    </a:gs>
                  </a:gsLst>
                  <a:lin ang="5400000" scaled="0"/>
                </a:gradFill>
              </a:rPr>
              <a:t>Rstudio</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RTVS</a:t>
            </a:r>
          </a:p>
          <a:p>
            <a:pPr>
              <a:lnSpc>
                <a:spcPct val="90000"/>
              </a:lnSpc>
              <a:spcAft>
                <a:spcPts val="600"/>
              </a:spcAft>
            </a:pPr>
            <a:r>
              <a:rPr lang="en-US" sz="1600" dirty="0" err="1">
                <a:gradFill>
                  <a:gsLst>
                    <a:gs pos="2917">
                      <a:schemeClr val="tx1"/>
                    </a:gs>
                    <a:gs pos="30000">
                      <a:schemeClr val="tx1"/>
                    </a:gs>
                  </a:gsLst>
                  <a:lin ang="5400000" scaled="0"/>
                </a:gradFill>
              </a:rPr>
              <a:t>Jupyter</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ESS</a:t>
            </a:r>
          </a:p>
        </p:txBody>
      </p:sp>
      <p:sp>
        <p:nvSpPr>
          <p:cNvPr id="22" name="Left Brace 21"/>
          <p:cNvSpPr/>
          <p:nvPr/>
        </p:nvSpPr>
        <p:spPr>
          <a:xfrm>
            <a:off x="4737085" y="3771581"/>
            <a:ext cx="221460" cy="1458502"/>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Rounded Corners 22"/>
          <p:cNvSpPr/>
          <p:nvPr/>
        </p:nvSpPr>
        <p:spPr bwMode="auto">
          <a:xfrm>
            <a:off x="4958544" y="4235450"/>
            <a:ext cx="990598" cy="228600"/>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Rectangle 23"/>
          <p:cNvSpPr/>
          <p:nvPr/>
        </p:nvSpPr>
        <p:spPr bwMode="auto">
          <a:xfrm>
            <a:off x="5156181" y="2609655"/>
            <a:ext cx="496894"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IDE</a:t>
            </a:r>
          </a:p>
        </p:txBody>
      </p:sp>
      <p:sp>
        <p:nvSpPr>
          <p:cNvPr id="28" name="TextBox 27"/>
          <p:cNvSpPr txBox="1"/>
          <p:nvPr/>
        </p:nvSpPr>
        <p:spPr>
          <a:xfrm>
            <a:off x="6204727" y="3828002"/>
            <a:ext cx="1181103" cy="1114151"/>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Centos</a:t>
            </a:r>
          </a:p>
          <a:p>
            <a:pPr>
              <a:lnSpc>
                <a:spcPct val="90000"/>
              </a:lnSpc>
              <a:spcAft>
                <a:spcPts val="600"/>
              </a:spcAft>
            </a:pPr>
            <a:r>
              <a:rPr lang="en-US" sz="1600" dirty="0">
                <a:gradFill>
                  <a:gsLst>
                    <a:gs pos="2917">
                      <a:schemeClr val="tx1"/>
                    </a:gs>
                    <a:gs pos="30000">
                      <a:schemeClr val="tx1"/>
                    </a:gs>
                  </a:gsLst>
                  <a:lin ang="5400000" scaled="0"/>
                </a:gradFill>
              </a:rPr>
              <a:t>Ubuntu</a:t>
            </a:r>
          </a:p>
          <a:p>
            <a:pPr>
              <a:lnSpc>
                <a:spcPct val="90000"/>
              </a:lnSpc>
              <a:spcAft>
                <a:spcPts val="600"/>
              </a:spcAft>
            </a:pPr>
            <a:r>
              <a:rPr lang="en-US" sz="1600" dirty="0">
                <a:gradFill>
                  <a:gsLst>
                    <a:gs pos="2917">
                      <a:schemeClr val="tx1"/>
                    </a:gs>
                    <a:gs pos="30000">
                      <a:schemeClr val="tx1"/>
                    </a:gs>
                  </a:gsLst>
                  <a:lin ang="5400000" scaled="0"/>
                </a:gradFill>
              </a:rPr>
              <a:t>Windows</a:t>
            </a:r>
          </a:p>
        </p:txBody>
      </p:sp>
      <p:sp>
        <p:nvSpPr>
          <p:cNvPr id="29" name="Left Brace 28"/>
          <p:cNvSpPr/>
          <p:nvPr/>
        </p:nvSpPr>
        <p:spPr>
          <a:xfrm>
            <a:off x="6043598" y="3828002"/>
            <a:ext cx="230189" cy="1021081"/>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Rounded Corners 29"/>
          <p:cNvSpPr/>
          <p:nvPr/>
        </p:nvSpPr>
        <p:spPr bwMode="auto">
          <a:xfrm>
            <a:off x="6256324" y="3985486"/>
            <a:ext cx="990598" cy="228600"/>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Rectangle 30"/>
          <p:cNvSpPr/>
          <p:nvPr/>
        </p:nvSpPr>
        <p:spPr bwMode="auto">
          <a:xfrm>
            <a:off x="6477772" y="2609655"/>
            <a:ext cx="496894"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VM</a:t>
            </a:r>
          </a:p>
        </p:txBody>
      </p:sp>
      <p:sp>
        <p:nvSpPr>
          <p:cNvPr id="32" name="TextBox 31"/>
          <p:cNvSpPr txBox="1"/>
          <p:nvPr/>
        </p:nvSpPr>
        <p:spPr>
          <a:xfrm>
            <a:off x="7742237" y="3165308"/>
            <a:ext cx="2409828" cy="2308324"/>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AzureML</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err="1">
                <a:gradFill>
                  <a:gsLst>
                    <a:gs pos="2917">
                      <a:schemeClr val="tx1"/>
                    </a:gs>
                    <a:gs pos="30000">
                      <a:schemeClr val="tx1"/>
                    </a:gs>
                  </a:gsLst>
                  <a:lin ang="5400000" scaled="0"/>
                </a:gradFill>
              </a:rPr>
              <a:t>Mrsdeploy</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Spark</a:t>
            </a:r>
          </a:p>
          <a:p>
            <a:pPr>
              <a:lnSpc>
                <a:spcPct val="90000"/>
              </a:lnSpc>
              <a:spcAft>
                <a:spcPts val="600"/>
              </a:spcAft>
            </a:pPr>
            <a:r>
              <a:rPr lang="en-US" sz="1600" dirty="0">
                <a:gradFill>
                  <a:gsLst>
                    <a:gs pos="2917">
                      <a:schemeClr val="tx1"/>
                    </a:gs>
                    <a:gs pos="30000">
                      <a:schemeClr val="tx1"/>
                    </a:gs>
                  </a:gsLst>
                  <a:lin ang="5400000" scaled="0"/>
                </a:gradFill>
              </a:rPr>
              <a:t>MS SQL – R Server</a:t>
            </a:r>
          </a:p>
          <a:p>
            <a:pPr>
              <a:lnSpc>
                <a:spcPct val="90000"/>
              </a:lnSpc>
              <a:spcAft>
                <a:spcPts val="600"/>
              </a:spcAft>
            </a:pPr>
            <a:r>
              <a:rPr lang="en-US" sz="1600" dirty="0">
                <a:gradFill>
                  <a:gsLst>
                    <a:gs pos="2917">
                      <a:schemeClr val="tx1"/>
                    </a:gs>
                    <a:gs pos="30000">
                      <a:schemeClr val="tx1"/>
                    </a:gs>
                  </a:gsLst>
                  <a:lin ang="5400000" scaled="0"/>
                </a:gradFill>
              </a:rPr>
              <a:t>H2O</a:t>
            </a:r>
          </a:p>
          <a:p>
            <a:pPr>
              <a:lnSpc>
                <a:spcPct val="90000"/>
              </a:lnSpc>
              <a:spcAft>
                <a:spcPts val="600"/>
              </a:spcAft>
            </a:pPr>
            <a:r>
              <a:rPr lang="en-US" sz="1600" dirty="0">
                <a:gradFill>
                  <a:gsLst>
                    <a:gs pos="2917">
                      <a:schemeClr val="tx1"/>
                    </a:gs>
                    <a:gs pos="30000">
                      <a:schemeClr val="tx1"/>
                    </a:gs>
                  </a:gsLst>
                  <a:lin ang="5400000" scaled="0"/>
                </a:gradFill>
              </a:rPr>
              <a:t>Azure Batch</a:t>
            </a:r>
          </a:p>
          <a:p>
            <a:pPr>
              <a:lnSpc>
                <a:spcPct val="90000"/>
              </a:lnSpc>
              <a:spcAft>
                <a:spcPts val="600"/>
              </a:spcAft>
            </a:pPr>
            <a:endParaRPr lang="en-US" sz="1600" dirty="0">
              <a:gradFill>
                <a:gsLst>
                  <a:gs pos="2917">
                    <a:schemeClr val="tx1"/>
                  </a:gs>
                  <a:gs pos="30000">
                    <a:schemeClr val="tx1"/>
                  </a:gs>
                </a:gsLst>
                <a:lin ang="5400000" scaled="0"/>
              </a:gradFill>
            </a:endParaRPr>
          </a:p>
        </p:txBody>
      </p:sp>
      <p:sp>
        <p:nvSpPr>
          <p:cNvPr id="33" name="Left Brace 32"/>
          <p:cNvSpPr/>
          <p:nvPr/>
        </p:nvSpPr>
        <p:spPr>
          <a:xfrm>
            <a:off x="7467575" y="3192462"/>
            <a:ext cx="236545" cy="1783124"/>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Rounded Corners 33"/>
          <p:cNvSpPr/>
          <p:nvPr/>
        </p:nvSpPr>
        <p:spPr bwMode="auto">
          <a:xfrm>
            <a:off x="7894639" y="3240405"/>
            <a:ext cx="990598" cy="938075"/>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Rectangle 34"/>
          <p:cNvSpPr/>
          <p:nvPr/>
        </p:nvSpPr>
        <p:spPr bwMode="auto">
          <a:xfrm>
            <a:off x="7597740" y="2609655"/>
            <a:ext cx="1417656"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deployment</a:t>
            </a:r>
          </a:p>
        </p:txBody>
      </p:sp>
      <p:cxnSp>
        <p:nvCxnSpPr>
          <p:cNvPr id="38" name="Straight Arrow Connector 37"/>
          <p:cNvCxnSpPr/>
          <p:nvPr/>
        </p:nvCxnSpPr>
        <p:spPr>
          <a:xfrm>
            <a:off x="2940050" y="2762055"/>
            <a:ext cx="1936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4" idx="1"/>
          </p:cNvCxnSpPr>
          <p:nvPr/>
        </p:nvCxnSpPr>
        <p:spPr>
          <a:xfrm flipV="1">
            <a:off x="4313237" y="2762055"/>
            <a:ext cx="842944"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653075" y="2759287"/>
            <a:ext cx="824697" cy="55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974666" y="2758066"/>
            <a:ext cx="623074" cy="79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014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Philosophy</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8</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64" dirty="0">
                <a:solidFill>
                  <a:schemeClr val="accent3"/>
                </a:solidFill>
                <a:ea typeface="+mn-ea"/>
                <a:cs typeface="+mn-cs"/>
              </a:rPr>
              <a:t>R follows the </a:t>
            </a:r>
            <a:r>
              <a:rPr lang="en-US" sz="3264" dirty="0">
                <a:solidFill>
                  <a:schemeClr val="accent3"/>
                </a:solidFill>
                <a:ea typeface="+mn-ea"/>
                <a:cs typeface="+mn-cs"/>
                <a:hlinkClick r:id="rId3"/>
              </a:rPr>
              <a:t>Unix philosophy</a:t>
            </a:r>
            <a:endParaRPr lang="en-US" sz="3264" dirty="0">
              <a:solidFill>
                <a:schemeClr val="accent3"/>
              </a:solidFill>
              <a:ea typeface="+mn-ea"/>
              <a:cs typeface="+mn-cs"/>
            </a:endParaRPr>
          </a:p>
          <a:p>
            <a:pPr lvl="1"/>
            <a:endParaRPr lang="en-US" sz="3264" dirty="0">
              <a:solidFill>
                <a:schemeClr val="accent3"/>
              </a:solidFill>
              <a:latin typeface="+mj-lt"/>
              <a:ea typeface="+mn-ea"/>
            </a:endParaRPr>
          </a:p>
          <a:p>
            <a:pPr lvl="1"/>
            <a:r>
              <a:rPr lang="en-US" sz="3000" dirty="0">
                <a:solidFill>
                  <a:schemeClr val="accent3"/>
                </a:solidFill>
                <a:latin typeface="+mj-lt"/>
                <a:ea typeface="+mn-ea"/>
              </a:rPr>
              <a:t>Write programs that do one thing and do it well (modularity)</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Write programs that work together (cohesiveness)</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R is extensible with more than 10,000 packages available at CRAN (</a:t>
            </a:r>
            <a:r>
              <a:rPr lang="en-US" sz="3000" dirty="0">
                <a:solidFill>
                  <a:schemeClr val="accent3"/>
                </a:solidFill>
                <a:latin typeface="+mj-lt"/>
                <a:ea typeface="+mn-ea"/>
                <a:hlinkClick r:id="rId4"/>
              </a:rPr>
              <a:t>http://crantastic.org/packages</a:t>
            </a:r>
            <a:r>
              <a:rPr lang="en-US" sz="3000" dirty="0">
                <a:solidFill>
                  <a:schemeClr val="accent3"/>
                </a:solidFill>
                <a:latin typeface="+mj-lt"/>
                <a:ea typeface="+mn-ea"/>
              </a:rPr>
              <a:t>)</a:t>
            </a:r>
          </a:p>
          <a:p>
            <a:endParaRPr lang="en-US" sz="3264" dirty="0"/>
          </a:p>
        </p:txBody>
      </p:sp>
    </p:spTree>
    <p:extLst>
      <p:ext uri="{BB962C8B-B14F-4D97-AF65-F5344CB8AC3E}">
        <p14:creationId xmlns:p14="http://schemas.microsoft.com/office/powerpoint/2010/main" val="3247626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Lazy evaluation in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9</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2200" dirty="0">
                <a:solidFill>
                  <a:schemeClr val="accent3"/>
                </a:solidFill>
                <a:ea typeface="+mn-ea"/>
                <a:cs typeface="+mn-cs"/>
              </a:rPr>
              <a:t>R, like its inspiration, Scheme, is a functional programming language. </a:t>
            </a:r>
            <a:r>
              <a:rPr lang="en-US" sz="2200" i="1" dirty="0">
                <a:solidFill>
                  <a:schemeClr val="accent3"/>
                </a:solidFill>
                <a:ea typeface="+mn-ea"/>
                <a:cs typeface="+mn-cs"/>
              </a:rPr>
              <a:t>Iteration is discouraged, functions accept and return vectors by default.</a:t>
            </a: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evaluates lazily, delaying evaluation until necessary, which can make it very flexible. </a:t>
            </a:r>
            <a:r>
              <a:rPr lang="en-US" sz="2200" i="1" dirty="0">
                <a:solidFill>
                  <a:schemeClr val="accent3"/>
                </a:solidFill>
                <a:ea typeface="+mn-ea"/>
                <a:cs typeface="+mn-cs"/>
              </a:rPr>
              <a:t>Argument names are available to a function, to be used as labels. </a:t>
            </a: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is a highly interpreted dynamically typed, object language, allowing you to mutate variables and analyze datasets quickly, but is significantly slower than statically typed languages like C or Java. </a:t>
            </a:r>
            <a:r>
              <a:rPr lang="en-US" sz="2200" i="1" dirty="0">
                <a:solidFill>
                  <a:schemeClr val="accent3"/>
                </a:solidFill>
                <a:ea typeface="+mn-ea"/>
                <a:cs typeface="+mn-cs"/>
              </a:rPr>
              <a:t>But most computation is done by passing values to C libraries, which can be fast. </a:t>
            </a: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has a high memory footprint, and can easily lead to crashes if you aren't careful. </a:t>
            </a:r>
            <a:r>
              <a:rPr lang="en-US" sz="2200" i="1" dirty="0">
                <a:solidFill>
                  <a:schemeClr val="accent3"/>
                </a:solidFill>
                <a:ea typeface="+mn-ea"/>
                <a:cs typeface="+mn-cs"/>
              </a:rPr>
              <a:t>But the R-Server library (MRS) extends R to run disk-resident data, to run large datasets. </a:t>
            </a:r>
            <a:endParaRPr lang="en-US" sz="2200" dirty="0">
              <a:solidFill>
                <a:schemeClr val="accent3"/>
              </a:solidFill>
              <a:ea typeface="+mn-ea"/>
              <a:cs typeface="+mn-cs"/>
            </a:endParaRPr>
          </a:p>
        </p:txBody>
      </p:sp>
    </p:spTree>
    <p:extLst>
      <p:ext uri="{BB962C8B-B14F-4D97-AF65-F5344CB8AC3E}">
        <p14:creationId xmlns:p14="http://schemas.microsoft.com/office/powerpoint/2010/main" val="3929937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C8E9A9C3-9781-452A-B202-E941F0285C8C}"/>
  <p:tag name="ATHENA.CUSTOMXMLCONTENT" val="&lt;?xml version=&quot;1.0&quot;?&gt;&lt;athena xmlns=&quot;http://schemas.microsoft.com/edu/athena&quot; version=&quot;0.1.4983.0&quot;&gt;&lt;timings duration=&quot;112202&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B1823715-C171-498A-8DB3-62A98E8D1D63}"/>
  <p:tag name="ATHENA.CUSTOMXMLCONTENT" val="&lt;?xml version=&quot;1.0&quot;?&gt;&lt;athena xmlns=&quot;http://schemas.microsoft.com/edu/athena&quot; version=&quot;0.1.4983.0&quot;&gt;&lt;media streamable=&quot;true&quot; recordStart=&quot;0&quot; recordEnd=&quot;112202&quot; recordLength=&quot;112268&quot; audioOnly=&quot;true&quot; start=&quot;0&quot; end=&quot;112202&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2.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3.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4.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5.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athena xmlns="http://schemas.microsoft.com/edu/athena" version="0.1.4983.0">
  <timings duration="112202"/>
</athen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5.xml><?xml version="1.0" encoding="utf-8"?>
<athena xmlns="http://schemas.microsoft.com/edu/athena" version="0.1.4983.0">
  <timings duration="112202"/>
</athena>
</file>

<file path=customXml/item6.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7.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2DE02C-825E-4893-9BF1-AB53324DDF53}">
  <ds:schemaRefs>
    <ds:schemaRef ds:uri="http://schemas.microsoft.com/edu/athena"/>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0D6F1763-B38B-49AE-ADF9-F7A888483E92}">
  <ds:schemaRefs>
    <ds:schemaRef ds:uri="http://schemas.microsoft.com/edu/athena"/>
  </ds:schemaRefs>
</ds:datastoreItem>
</file>

<file path=customXml/itemProps5.xml><?xml version="1.0" encoding="utf-8"?>
<ds:datastoreItem xmlns:ds="http://schemas.openxmlformats.org/officeDocument/2006/customXml" ds:itemID="{515C917F-1940-484C-9B45-0663A59E81C3}">
  <ds:schemaRefs>
    <ds:schemaRef ds:uri="http://schemas.microsoft.com/edu/athena"/>
  </ds:schemaRefs>
</ds:datastoreItem>
</file>

<file path=customXml/itemProps6.xml><?xml version="1.0" encoding="utf-8"?>
<ds:datastoreItem xmlns:ds="http://schemas.openxmlformats.org/officeDocument/2006/customXml" ds:itemID="{453D4000-FD27-48A3-9937-C169C8DBF1C5}">
  <ds:schemaRefs>
    <ds:schemaRef ds:uri="http://schemas.microsoft.com/edu/athena"/>
  </ds:schemaRefs>
</ds:datastoreItem>
</file>

<file path=customXml/itemProps7.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1660</TotalTime>
  <Words>2776</Words>
  <Application>Microsoft Office PowerPoint</Application>
  <PresentationFormat>Custom</PresentationFormat>
  <Paragraphs>527</Paragraphs>
  <Slides>45</Slides>
  <Notes>42</Notes>
  <HiddenSlides>1</HiddenSlides>
  <MMClips>1</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ＭＳ Ｐゴシック</vt:lpstr>
      <vt:lpstr>ＭＳ Ｐゴシック</vt:lpstr>
      <vt:lpstr>Arial</vt:lpstr>
      <vt:lpstr>Book Antiqua</vt:lpstr>
      <vt:lpstr>Calibri</vt:lpstr>
      <vt:lpstr>Consolas</vt:lpstr>
      <vt:lpstr>Courier New</vt:lpstr>
      <vt:lpstr>Segoe UI</vt:lpstr>
      <vt:lpstr>Segoe UI Black</vt:lpstr>
      <vt:lpstr>Segoe UI Light</vt:lpstr>
      <vt:lpstr>Segoe UI Semilight</vt:lpstr>
      <vt:lpstr>Times New Roman</vt:lpstr>
      <vt:lpstr>Wingdings</vt:lpstr>
      <vt:lpstr>Wingdings 3</vt:lpstr>
      <vt:lpstr>5-50129_AI_Immersion_Workshop_Template</vt:lpstr>
      <vt:lpstr>PowerPoint Presentation</vt:lpstr>
      <vt:lpstr>Tools for scaling    using Azure</vt:lpstr>
      <vt:lpstr>Session Goals </vt:lpstr>
      <vt:lpstr>Tutorial Outline</vt:lpstr>
      <vt:lpstr>Introduction</vt:lpstr>
      <vt:lpstr>PowerPoint Presentation</vt:lpstr>
      <vt:lpstr>We focus on one of many toolchains on 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syntax to know </vt:lpstr>
      <vt:lpstr>data.frame is the first class data structure</vt:lpstr>
      <vt:lpstr>Hands on</vt:lpstr>
      <vt:lpstr>R in the Cloud</vt:lpstr>
      <vt:lpstr>Challenges posed by open source R</vt:lpstr>
      <vt:lpstr>PowerPoint Presentation</vt:lpstr>
      <vt:lpstr>PowerPoint Presentation</vt:lpstr>
      <vt:lpstr>PowerPoint Presentation</vt:lpstr>
      <vt:lpstr>PowerPoint Presentation</vt:lpstr>
      <vt:lpstr>PowerPoint Presentation</vt:lpstr>
      <vt:lpstr>RevoScaleR: scale-out R, enterprise class </vt:lpstr>
      <vt:lpstr>R Server + Azure HDInsight: Managed Hadoop for Advanced Analytics in the Cloud  </vt:lpstr>
      <vt:lpstr>PowerPoint Presentation</vt:lpstr>
      <vt:lpstr>Hands on:  SparkR and R Server</vt:lpstr>
      <vt:lpstr>Airline Arrival Delay Prediction Demo</vt:lpstr>
      <vt:lpstr>Airline data set</vt:lpstr>
      <vt:lpstr>Weather data set</vt:lpstr>
      <vt:lpstr>R deployment</vt:lpstr>
      <vt:lpstr>Microsoft R Server: mrsdeploy</vt:lpstr>
      <vt:lpstr>PowerPoint Presentation</vt:lpstr>
      <vt:lpstr>PowerPoint Presentation</vt:lpstr>
      <vt:lpstr>SQL Server R Services</vt:lpstr>
      <vt:lpstr>PowerPoint Presentation</vt:lpstr>
      <vt:lpstr>Hands on</vt:lpstr>
      <vt:lpstr>Q &amp; A</vt:lpstr>
      <vt:lpstr>Extras</vt:lpstr>
      <vt:lpstr>PowerPoint Presentation</vt:lpstr>
      <vt:lpstr>PowerPoint Presentation</vt:lpstr>
      <vt:lpstr>Typical advanced analytics lifecycle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AI Immersion Workshop</cp:keywords>
  <dc:description>Template: Mitchell Derrey, Silver Fox Productions_x000d_
Formatting: _x000d_
Audience Type:</dc:description>
  <cp:lastModifiedBy>John-Mark Agosta</cp:lastModifiedBy>
  <cp:revision>70</cp:revision>
  <dcterms:created xsi:type="dcterms:W3CDTF">2017-04-27T23:26:12Z</dcterms:created>
  <dcterms:modified xsi:type="dcterms:W3CDTF">2017-05-09T08:03:57Z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vapaunic@microsoft.com</vt:lpwstr>
  </property>
  <property fmtid="{D5CDD505-2E9C-101B-9397-08002B2CF9AE}" pid="15" name="MSIP_Label_f42aa342-8706-4288-bd11-ebb85995028c_SetDate">
    <vt:lpwstr>2017-04-27T16:30:04.1188709-07:00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