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4.xml" ContentType="application/vnd.openxmlformats-officedocument.themeOverride+xml"/>
  <Override PartName="/ppt/notesSlides/notesSlide34.xml" ContentType="application/vnd.openxmlformats-officedocument.presentationml.notesSlide+xml"/>
  <Override PartName="/ppt/theme/themeOverride5.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8"/>
  </p:sldMasterIdLst>
  <p:notesMasterIdLst>
    <p:notesMasterId r:id="rId51"/>
  </p:notesMasterIdLst>
  <p:handoutMasterIdLst>
    <p:handoutMasterId r:id="rId52"/>
  </p:handoutMasterIdLst>
  <p:sldIdLst>
    <p:sldId id="1485" r:id="rId9"/>
    <p:sldId id="1519" r:id="rId10"/>
    <p:sldId id="1549" r:id="rId11"/>
    <p:sldId id="1554" r:id="rId12"/>
    <p:sldId id="1605" r:id="rId13"/>
    <p:sldId id="1556" r:id="rId14"/>
    <p:sldId id="1557" r:id="rId15"/>
    <p:sldId id="1558" r:id="rId16"/>
    <p:sldId id="1559" r:id="rId17"/>
    <p:sldId id="1560" r:id="rId18"/>
    <p:sldId id="1561" r:id="rId19"/>
    <p:sldId id="1562" r:id="rId20"/>
    <p:sldId id="1563" r:id="rId21"/>
    <p:sldId id="1564" r:id="rId22"/>
    <p:sldId id="1565" r:id="rId23"/>
    <p:sldId id="1566" r:id="rId24"/>
    <p:sldId id="1567" r:id="rId25"/>
    <p:sldId id="1568" r:id="rId26"/>
    <p:sldId id="1569" r:id="rId27"/>
    <p:sldId id="1570" r:id="rId28"/>
    <p:sldId id="1571" r:id="rId29"/>
    <p:sldId id="1572" r:id="rId30"/>
    <p:sldId id="1575" r:id="rId31"/>
    <p:sldId id="1576" r:id="rId32"/>
    <p:sldId id="1579" r:id="rId33"/>
    <p:sldId id="1580" r:id="rId34"/>
    <p:sldId id="1582" r:id="rId35"/>
    <p:sldId id="1583" r:id="rId36"/>
    <p:sldId id="1584" r:id="rId37"/>
    <p:sldId id="1587" r:id="rId38"/>
    <p:sldId id="1590" r:id="rId39"/>
    <p:sldId id="1591" r:id="rId40"/>
    <p:sldId id="1588" r:id="rId41"/>
    <p:sldId id="1608" r:id="rId42"/>
    <p:sldId id="1589" r:id="rId43"/>
    <p:sldId id="1592" r:id="rId44"/>
    <p:sldId id="1594" r:id="rId45"/>
    <p:sldId id="1595" r:id="rId46"/>
    <p:sldId id="1606" r:id="rId47"/>
    <p:sldId id="1607" r:id="rId48"/>
    <p:sldId id="1609" r:id="rId49"/>
    <p:sldId id="1532"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557"/>
            <p14:sldId id="1558"/>
            <p14:sldId id="1559"/>
            <p14:sldId id="1560"/>
            <p14:sldId id="1561"/>
            <p14:sldId id="1562"/>
            <p14:sldId id="1563"/>
            <p14:sldId id="1564"/>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2"/>
            <p14:sldId id="1583"/>
            <p14:sldId id="1584"/>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60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40" autoAdjust="0"/>
  </p:normalViewPr>
  <p:slideViewPr>
    <p:cSldViewPr>
      <p:cViewPr varScale="1">
        <p:scale>
          <a:sx n="105" d="100"/>
          <a:sy n="105" d="100"/>
        </p:scale>
        <p:origin x="510"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heme" Target="theme/theme1.xml"/><Relationship Id="rId8" Type="http://schemas.openxmlformats.org/officeDocument/2006/relationships/slideMaster" Target="slideMasters/slideMaster1.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5/5/2017 12:21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5/5/2017 12:20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5/5/2017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17</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18</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19</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5/5/2017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20</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21</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23</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5/5/2017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5/5/2017 12:20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5/5/2017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8732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5/5/2017 12:20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31</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32</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33</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34</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35</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39</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40</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5/5/2017 12:20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50601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5/5/2017 12:20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5/5/2017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7</a:t>
            </a:fld>
            <a:endParaRPr lang="en-US"/>
          </a:p>
        </p:txBody>
      </p:sp>
    </p:spTree>
    <p:extLst>
      <p:ext uri="{BB962C8B-B14F-4D97-AF65-F5344CB8AC3E}">
        <p14:creationId xmlns:p14="http://schemas.microsoft.com/office/powerpoint/2010/main" val="250623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8</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13677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jpg"/><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jpg"/><Relationship Id="rId1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hyperlink" Target="http://tinyurl.com/AI-Immersion-ScalingROnAzure"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hyperlink" Target="http://www.ncdc.noaa.gov/orders/qclcd/"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9.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3.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6.xml"/><Relationship Id="rId9"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538D90-60EB-47DA-BBDB-D46D4CF96A15}"/>
              </a:ext>
            </a:extLst>
          </p:cNvPr>
          <p:cNvSpPr/>
          <p:nvPr/>
        </p:nvSpPr>
        <p:spPr>
          <a:xfrm>
            <a:off x="274637" y="6127531"/>
            <a:ext cx="2362200" cy="646331"/>
          </a:xfrm>
          <a:prstGeom prst="rect">
            <a:avLst/>
          </a:prstGeom>
        </p:spPr>
        <p:txBody>
          <a:bodyPr wrap="square">
            <a:spAutoFit/>
          </a:bodyPr>
          <a:lstStyle/>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SSID: AI IMMERSION </a:t>
            </a:r>
          </a:p>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Password: MSFTWIFI</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Distributions of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The most popular integrated development environment for R is </a:t>
            </a:r>
            <a:r>
              <a:rPr lang="en-US" sz="3264" dirty="0" err="1">
                <a:solidFill>
                  <a:schemeClr val="accent3"/>
                </a:solidFill>
                <a:hlinkClick r:id="rId3"/>
              </a:rPr>
              <a:t>Rstudio</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a:solidFill>
                  <a:schemeClr val="accent3"/>
                </a:solidFill>
              </a:rPr>
              <a:t>The </a:t>
            </a:r>
            <a:r>
              <a:rPr lang="en-US" sz="3264" dirty="0" err="1">
                <a:solidFill>
                  <a:schemeClr val="accent3"/>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a:t>
            </a:r>
          </a:p>
          <a:p>
            <a:pPr>
              <a:lnSpc>
                <a:spcPct val="120000"/>
              </a:lnSpc>
            </a:pPr>
            <a:endParaRPr lang="en-US" sz="3264" dirty="0">
              <a:solidFill>
                <a:schemeClr val="accent3"/>
              </a:solidFill>
            </a:endParaRPr>
          </a:p>
          <a:p>
            <a:pPr>
              <a:lnSpc>
                <a:spcPct val="120000"/>
              </a:lnSpc>
            </a:pPr>
            <a:r>
              <a:rPr lang="en-US" sz="3264" dirty="0" err="1">
                <a:solidFill>
                  <a:schemeClr val="accent3"/>
                </a:solidFill>
              </a:rPr>
              <a:t>RStudio</a:t>
            </a:r>
            <a:r>
              <a:rPr lang="en-US" sz="3264" dirty="0">
                <a:solidFill>
                  <a:schemeClr val="accent3"/>
                </a:solidFill>
              </a:rPr>
              <a:t> Server provides a full IDE in your browser: great for cloud instances</a:t>
            </a:r>
          </a:p>
          <a:p>
            <a:pPr>
              <a:lnSpc>
                <a:spcPct val="120000"/>
              </a:lnSpc>
            </a:pPr>
            <a:endParaRPr lang="en-US" sz="3264" dirty="0">
              <a:solidFill>
                <a:schemeClr val="accent3"/>
              </a:solidFill>
            </a:endParaRPr>
          </a:p>
          <a:p>
            <a:pPr>
              <a:lnSpc>
                <a:spcPct val="120000"/>
              </a:lnSpc>
            </a:pPr>
            <a:r>
              <a:rPr lang="en-US" sz="3264" dirty="0">
                <a:solidFill>
                  <a:schemeClr val="accent3"/>
                </a:solidFill>
                <a:hlinkClick r:id="rId4"/>
              </a:rPr>
              <a:t>R Tools for Visual Studio, RTVS</a:t>
            </a:r>
            <a:r>
              <a:rPr lang="en-US" sz="3264" dirty="0">
                <a:solidFill>
                  <a:schemeClr val="accent3"/>
                </a:solidFill>
              </a:rPr>
              <a:t> became generally available in 2016 for Windows machines</a:t>
            </a:r>
          </a:p>
          <a:p>
            <a:pPr>
              <a:lnSpc>
                <a:spcPct val="120000"/>
              </a:lnSpc>
            </a:pPr>
            <a:endParaRPr lang="en-US" sz="3264" dirty="0">
              <a:solidFill>
                <a:schemeClr val="accent3"/>
              </a:solidFill>
            </a:endParaRPr>
          </a:p>
          <a:p>
            <a:pPr>
              <a:lnSpc>
                <a:spcPct val="120000"/>
              </a:lnSpc>
            </a:pPr>
            <a:r>
              <a:rPr lang="en-US" sz="3264" dirty="0">
                <a:solidFill>
                  <a:schemeClr val="accent3"/>
                </a:solidFill>
              </a:rPr>
              <a:t>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dirty="0" err="1">
                <a:solidFill>
                  <a:schemeClr val="accent3"/>
                </a:solidFill>
              </a:rPr>
              <a:t>Jupyter</a:t>
            </a:r>
            <a:r>
              <a:rPr lang="en-US" sz="3264" dirty="0">
                <a:solidFill>
                  <a:schemeClr val="accent3"/>
                </a:solidFill>
              </a:rPr>
              <a:t> notebooks, Emacs + ESS, etc.</a:t>
            </a:r>
            <a:endParaRPr lang="en-US" sz="3264" dirty="0">
              <a:solidFill>
                <a:schemeClr val="accent3"/>
              </a:solidFill>
              <a:latin typeface="+mn-lt"/>
            </a:endParaRP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Essential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Management: </a:t>
            </a:r>
            <a:r>
              <a:rPr lang="en-US" altLang="en-US" sz="2550" dirty="0" err="1">
                <a:solidFill>
                  <a:schemeClr val="accent3"/>
                </a:solidFill>
              </a:rPr>
              <a:t>dplyr</a:t>
            </a:r>
            <a:r>
              <a:rPr lang="en-US" altLang="en-US" sz="2550" dirty="0">
                <a:solidFill>
                  <a:schemeClr val="accent3"/>
                </a:solidFill>
              </a:rPr>
              <a:t>, </a:t>
            </a:r>
            <a:r>
              <a:rPr lang="en-US" altLang="en-US" sz="2550" dirty="0" err="1">
                <a:solidFill>
                  <a:schemeClr val="accent3"/>
                </a:solidFill>
              </a:rPr>
              <a:t>tidyr</a:t>
            </a:r>
            <a:r>
              <a:rPr lang="en-US" altLang="en-US" sz="2550" dirty="0">
                <a:solidFill>
                  <a:schemeClr val="accent3"/>
                </a:solidFill>
              </a:rPr>
              <a:t>, </a:t>
            </a:r>
            <a:r>
              <a:rPr lang="en-US" altLang="en-US" sz="2550" dirty="0" err="1">
                <a:solidFill>
                  <a:schemeClr val="accent3"/>
                </a:solidFill>
              </a:rPr>
              <a:t>data.table</a:t>
            </a: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Visualization</a:t>
            </a:r>
            <a:r>
              <a:rPr lang="en-US" altLang="en-US" sz="2550" dirty="0">
                <a:solidFill>
                  <a:schemeClr val="accent3"/>
                </a:solidFill>
              </a:rPr>
              <a:t>: ggplot2, </a:t>
            </a:r>
            <a:r>
              <a:rPr lang="en-US" altLang="en-US" sz="2550" dirty="0" err="1">
                <a:solidFill>
                  <a:schemeClr val="accent3"/>
                </a:solidFill>
              </a:rPr>
              <a:t>ggvis</a:t>
            </a:r>
            <a:r>
              <a:rPr lang="en-US" altLang="en-US" sz="2550" dirty="0">
                <a:solidFill>
                  <a:schemeClr val="accent3"/>
                </a:solidFill>
              </a:rPr>
              <a:t>, </a:t>
            </a:r>
            <a:r>
              <a:rPr lang="en-US" altLang="en-US" sz="2550" dirty="0" err="1">
                <a:solidFill>
                  <a:schemeClr val="accent3"/>
                </a:solidFill>
              </a:rPr>
              <a:t>htmlwidgets</a:t>
            </a:r>
            <a:r>
              <a:rPr lang="en-US" altLang="en-US" sz="2550" dirty="0">
                <a:solidFill>
                  <a:schemeClr val="accent3"/>
                </a:solidFill>
              </a:rPr>
              <a:t>, shiny</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Importing: </a:t>
            </a:r>
            <a:r>
              <a:rPr lang="en-US" altLang="en-US" sz="2550" dirty="0">
                <a:solidFill>
                  <a:schemeClr val="accent3"/>
                </a:solidFill>
              </a:rPr>
              <a:t>haven, RODBC, </a:t>
            </a:r>
            <a:r>
              <a:rPr lang="en-US" altLang="en-US" sz="2550" dirty="0" err="1">
                <a:solidFill>
                  <a:schemeClr val="accent3"/>
                </a:solidFill>
              </a:rPr>
              <a:t>readr</a:t>
            </a:r>
            <a:r>
              <a:rPr lang="en-US" altLang="en-US" sz="2550" dirty="0">
                <a:solidFill>
                  <a:schemeClr val="accent3"/>
                </a:solidFill>
              </a:rPr>
              <a:t>, foreign</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Other favorites: </a:t>
            </a:r>
            <a:r>
              <a:rPr lang="en-US" altLang="en-US" sz="2550" dirty="0" err="1">
                <a:solidFill>
                  <a:schemeClr val="accent3"/>
                </a:solidFill>
              </a:rPr>
              <a:t>magrittr</a:t>
            </a:r>
            <a:r>
              <a:rPr lang="en-US" altLang="en-US" sz="2550" dirty="0">
                <a:solidFill>
                  <a:schemeClr val="accent3"/>
                </a:solidFill>
              </a:rPr>
              <a:t>, </a:t>
            </a:r>
            <a:r>
              <a:rPr lang="en-US" altLang="en-US" sz="2550" dirty="0" err="1">
                <a:solidFill>
                  <a:schemeClr val="accent3"/>
                </a:solidFill>
              </a:rPr>
              <a:t>rmarkdown</a:t>
            </a:r>
            <a:r>
              <a:rPr lang="en-US" altLang="en-US" sz="2550" dirty="0">
                <a:solidFill>
                  <a:schemeClr val="accent3"/>
                </a:solidFill>
              </a:rPr>
              <a:t>, caret</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Single node Azure Linux DSVM w/ Spark  (for Hands-On)</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5283782" cy="478376"/>
          </a:xfrm>
          <a:prstGeom prst="rect">
            <a:avLst/>
          </a:prstGeom>
        </p:spPr>
        <p:txBody>
          <a:bodyPr wrap="none">
            <a:spAutoFit/>
          </a:bodyPr>
          <a:lstStyle/>
          <a:p>
            <a:r>
              <a:rPr lang="en-US" sz="2448" b="1" dirty="0"/>
              <a:t>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458413" y="3117831"/>
            <a:ext cx="9031661" cy="574443"/>
          </a:xfrm>
          <a:prstGeom prst="rect">
            <a:avLst/>
          </a:prstGeom>
        </p:spPr>
        <p:txBody>
          <a:bodyPr wrap="none">
            <a:spAutoFit/>
          </a:bodyPr>
          <a:lstStyle/>
          <a:p>
            <a:r>
              <a:rPr lang="pt-BR" sz="3060" dirty="0">
                <a:solidFill>
                  <a:schemeClr val="accent2"/>
                </a:solidFill>
                <a:latin typeface="Segoe UI" panose="020B0502040204020203" pitchFamily="34" charset="0"/>
                <a:cs typeface="Segoe UI" panose="020B0502040204020203" pitchFamily="34" charset="0"/>
                <a:hlinkClick r:id="rId3"/>
              </a:rPr>
              <a:t>http://tinyurl.com/AI-Immersion-ScalingROnAzure</a:t>
            </a:r>
            <a:endParaRPr lang="en-US" sz="3060"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endPar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15</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122237" y="2227383"/>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11128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Intro to R</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CB17C509-C631-44D7-8A5D-ADA40D08EE9F}"/>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17</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18</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19</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R using Azure</a:t>
            </a:r>
            <a:endParaRPr lang="en-US" dirty="0"/>
          </a:p>
        </p:txBody>
      </p:sp>
      <p:sp>
        <p:nvSpPr>
          <p:cNvPr id="5" name="Text Placeholder 4"/>
          <p:cNvSpPr>
            <a:spLocks noGrp="1"/>
          </p:cNvSpPr>
          <p:nvPr>
            <p:ph type="body" sz="quarter" idx="12"/>
          </p:nvPr>
        </p:nvSpPr>
        <p:spPr>
          <a:xfrm>
            <a:off x="274702" y="4030662"/>
            <a:ext cx="8686736" cy="1828007"/>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417637"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a:t>
            </a:r>
            <a:r>
              <a:rPr lang="en-US">
                <a:gradFill>
                  <a:gsLst>
                    <a:gs pos="91000">
                      <a:schemeClr val="tx1"/>
                    </a:gs>
                    <a:gs pos="0">
                      <a:schemeClr val="tx1"/>
                    </a:gs>
                  </a:gsLst>
                  <a:lin ang="5400000" scaled="0"/>
                </a:gradFill>
              </a:rPr>
              <a:t>   Debraj </a:t>
            </a:r>
            <a:r>
              <a:rPr lang="en-US" dirty="0">
                <a:gradFill>
                  <a:gsLst>
                    <a:gs pos="91000">
                      <a:schemeClr val="tx1"/>
                    </a:gs>
                    <a:gs pos="0">
                      <a:schemeClr val="tx1"/>
                    </a:gs>
                  </a:gsLst>
                  <a:lin ang="5400000" scaled="0"/>
                </a:gradFill>
              </a:rPr>
              <a:t>GuhaThakurta, 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HDInsight</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20</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a Spark API</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822247" y="1807121"/>
            <a:ext cx="10680829" cy="5124019"/>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Uses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err="1">
                <a:ln>
                  <a:noFill/>
                </a:ln>
                <a:solidFill>
                  <a:srgbClr val="FFFFFF"/>
                </a:solidFill>
                <a:latin typeface="Segoe UI Light"/>
                <a:ea typeface="Segoe UI" pitchFamily="34" charset="0"/>
              </a:rPr>
              <a:t>RevoScaleR</a:t>
            </a:r>
            <a:r>
              <a:rPr lang="en-US" sz="4799" b="1" spc="0" dirty="0">
                <a:ln>
                  <a:noFill/>
                </a:ln>
                <a:solidFill>
                  <a:srgbClr val="FFFFFF"/>
                </a:solidFill>
                <a:latin typeface="Segoe UI Light"/>
                <a:ea typeface="Segoe UI" pitchFamily="34" charset="0"/>
              </a:rPr>
              <a:t>: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rxExec</a:t>
            </a:r>
            <a:r>
              <a:rPr lang="en-US" dirty="0">
                <a:solidFill>
                  <a:schemeClr val="tx1">
                    <a:lumMod val="75000"/>
                    <a:lumOff val="25000"/>
                  </a:schemeClr>
                </a:solidFill>
                <a:latin typeface="+mj-lt"/>
              </a:rPr>
              <a:t>)</a:t>
            </a: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3446456"/>
          </a:xfrm>
        </p:spPr>
        <p:txBody>
          <a:bodyPr/>
          <a:lstStyle/>
          <a:p>
            <a:r>
              <a:rPr lang="en-US" dirty="0"/>
              <a:t>Hourly land-based weather observations from NOAA</a:t>
            </a:r>
          </a:p>
          <a:p>
            <a:r>
              <a:rPr lang="en-US" dirty="0"/>
              <a:t>&gt; 2,000 weather stations</a:t>
            </a:r>
          </a:p>
          <a:p>
            <a:r>
              <a:rPr lang="en-US" dirty="0">
                <a:hlinkClick r:id="rId3"/>
              </a:rPr>
              <a:t>http://www.ncdc.noaa.gov/orders/qclcd/</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Weather data set</a:t>
            </a:r>
          </a:p>
        </p:txBody>
      </p:sp>
    </p:spTree>
    <p:extLst>
      <p:ext uri="{BB962C8B-B14F-4D97-AF65-F5344CB8AC3E}">
        <p14:creationId xmlns:p14="http://schemas.microsoft.com/office/powerpoint/2010/main" val="3097412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deployment</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31</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32</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33</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35</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37</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38</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39</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782492" y="1657960"/>
            <a:ext cx="10809316" cy="4811102"/>
          </a:xfrm>
          <a:prstGeom prst="rect">
            <a:avLst/>
          </a:prstGeom>
        </p:spPr>
        <p:txBody>
          <a:bodyPr>
            <a:normAutofit fontScale="925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56" dirty="0">
                <a:solidFill>
                  <a:srgbClr val="000000">
                    <a:lumMod val="75000"/>
                    <a:lumOff val="25000"/>
                  </a:srgbClr>
                </a:solidFill>
                <a:latin typeface="Segoe UI"/>
              </a:rPr>
              <a:t>Introduction </a:t>
            </a:r>
            <a:r>
              <a:rPr lang="en-US" sz="2856" dirty="0">
                <a:solidFill>
                  <a:srgbClr val="FFFFFF">
                    <a:lumMod val="65000"/>
                  </a:srgbClr>
                </a:solidFill>
                <a:latin typeface="Segoe UI"/>
              </a:rPr>
              <a:t>[40 mins]</a:t>
            </a:r>
          </a:p>
          <a:p>
            <a:pPr lvl="1" indent="-342834">
              <a:lnSpc>
                <a:spcPct val="150000"/>
              </a:lnSpc>
              <a:defRPr/>
            </a:pPr>
            <a:r>
              <a:rPr lang="en-US" sz="1326" dirty="0">
                <a:solidFill>
                  <a:srgbClr val="FFFFFF">
                    <a:lumMod val="65000"/>
                  </a:srgbClr>
                </a:solidFill>
                <a:latin typeface="Segoe UI"/>
              </a:rPr>
              <a:t>R language</a:t>
            </a:r>
          </a:p>
          <a:p>
            <a:pPr lvl="1" indent="-342834">
              <a:lnSpc>
                <a:spcPct val="150000"/>
              </a:lnSpc>
              <a:defRPr/>
            </a:pPr>
            <a:r>
              <a:rPr lang="en-US" sz="1326" dirty="0">
                <a:solidFill>
                  <a:srgbClr val="FFFFFF">
                    <a:lumMod val="65000"/>
                  </a:srgbClr>
                </a:solidFill>
                <a:latin typeface="Segoe UI"/>
              </a:rPr>
              <a:t>IDEs for R</a:t>
            </a:r>
          </a:p>
          <a:p>
            <a:pPr lvl="1" indent="-342834">
              <a:lnSpc>
                <a:spcPct val="150000"/>
              </a:lnSpc>
              <a:defRPr/>
            </a:pPr>
            <a:r>
              <a:rPr lang="en-US" sz="1326" dirty="0">
                <a:solidFill>
                  <a:srgbClr val="FFFFFF">
                    <a:lumMod val="65000"/>
                  </a:srgbClr>
                </a:solidFill>
                <a:latin typeface="Segoe UI"/>
              </a:rPr>
              <a:t>Libraries most used</a:t>
            </a:r>
          </a:p>
          <a:p>
            <a:pPr marL="342834" indent="-342834" defTabSz="931684">
              <a:lnSpc>
                <a:spcPct val="150000"/>
              </a:lnSpc>
              <a:defRPr/>
            </a:pPr>
            <a:r>
              <a:rPr lang="en-US" sz="2856" dirty="0">
                <a:solidFill>
                  <a:srgbClr val="000000">
                    <a:lumMod val="75000"/>
                    <a:lumOff val="25000"/>
                  </a:srgbClr>
                </a:solidFill>
                <a:latin typeface="Segoe UI"/>
              </a:rPr>
              <a:t>R in the Cloud </a:t>
            </a:r>
            <a:r>
              <a:rPr lang="en-US" sz="2856" dirty="0">
                <a:solidFill>
                  <a:srgbClr val="FFFFFF">
                    <a:lumMod val="65000"/>
                  </a:srgbClr>
                </a:solidFill>
                <a:latin typeface="Segoe UI"/>
              </a:rPr>
              <a:t>[50 mins]</a:t>
            </a:r>
          </a:p>
          <a:p>
            <a:pPr marL="584088" lvl="1" indent="-241253" defTabSz="931684">
              <a:lnSpc>
                <a:spcPct val="150000"/>
              </a:lnSpc>
              <a:defRPr/>
            </a:pPr>
            <a:r>
              <a:rPr lang="en-US" sz="1326" dirty="0">
                <a:solidFill>
                  <a:srgbClr val="FFFFFF">
                    <a:lumMod val="65000"/>
                  </a:srgbClr>
                </a:solidFill>
                <a:latin typeface="Segoe UI"/>
              </a:rPr>
              <a:t>Spark</a:t>
            </a:r>
          </a:p>
          <a:p>
            <a:pPr marL="584088" lvl="1" indent="-241253" defTabSz="931684">
              <a:lnSpc>
                <a:spcPct val="150000"/>
              </a:lnSpc>
              <a:defRPr/>
            </a:pPr>
            <a:r>
              <a:rPr lang="en-US" sz="1326" dirty="0">
                <a:solidFill>
                  <a:srgbClr val="FFFFFF">
                    <a:lumMod val="65000"/>
                  </a:srgbClr>
                </a:solidFill>
                <a:latin typeface="Segoe UI"/>
              </a:rPr>
              <a:t>Azure Batch</a:t>
            </a:r>
          </a:p>
          <a:p>
            <a:pPr marL="584088" lvl="1" indent="-241253" defTabSz="931684">
              <a:lnSpc>
                <a:spcPct val="150000"/>
              </a:lnSpc>
              <a:defRPr/>
            </a:pPr>
            <a:r>
              <a:rPr lang="en-US" sz="1326" dirty="0" err="1">
                <a:solidFill>
                  <a:srgbClr val="FFFFFF">
                    <a:lumMod val="65000"/>
                  </a:srgbClr>
                </a:solidFill>
                <a:latin typeface="Segoe UI"/>
              </a:rPr>
              <a:t>RevoScaleR</a:t>
            </a:r>
            <a:r>
              <a:rPr lang="en-US" sz="1326" dirty="0">
                <a:solidFill>
                  <a:srgbClr val="FFFFFF">
                    <a:lumMod val="65000"/>
                  </a:srgbClr>
                </a:solidFill>
                <a:latin typeface="Segoe UI"/>
              </a:rPr>
              <a:t>, </a:t>
            </a:r>
            <a:r>
              <a:rPr lang="en-US" sz="1326" dirty="0" err="1">
                <a:solidFill>
                  <a:srgbClr val="FFFFFF">
                    <a:lumMod val="65000"/>
                  </a:srgbClr>
                </a:solidFill>
                <a:latin typeface="Segoe UI"/>
              </a:rPr>
              <a:t>MicrosoftML</a:t>
            </a:r>
            <a:r>
              <a:rPr lang="en-US" sz="1326" dirty="0">
                <a:solidFill>
                  <a:srgbClr val="FFFFFF">
                    <a:lumMod val="65000"/>
                  </a:srgbClr>
                </a:solidFill>
                <a:latin typeface="Segoe UI"/>
              </a:rPr>
              <a:t>, h2o</a:t>
            </a:r>
          </a:p>
          <a:p>
            <a:pPr marL="342834" indent="-342834" defTabSz="931684">
              <a:lnSpc>
                <a:spcPct val="150000"/>
              </a:lnSpc>
              <a:defRPr/>
            </a:pPr>
            <a:r>
              <a:rPr lang="en-US" sz="2856" dirty="0">
                <a:solidFill>
                  <a:srgbClr val="000000">
                    <a:lumMod val="75000"/>
                    <a:lumOff val="25000"/>
                  </a:srgbClr>
                </a:solidFill>
                <a:latin typeface="Segoe UI"/>
              </a:rPr>
              <a:t>R deployment </a:t>
            </a:r>
            <a:r>
              <a:rPr lang="en-US" sz="2856" dirty="0">
                <a:solidFill>
                  <a:srgbClr val="FFFFFF">
                    <a:lumMod val="65000"/>
                  </a:srgbClr>
                </a:solidFill>
                <a:latin typeface="Segoe UI"/>
              </a:rPr>
              <a:t>[50 mins]</a:t>
            </a:r>
          </a:p>
          <a:p>
            <a:pPr lvl="1" indent="-342834">
              <a:lnSpc>
                <a:spcPct val="150000"/>
              </a:lnSpc>
              <a:defRPr/>
            </a:pPr>
            <a:r>
              <a:rPr lang="en-US" sz="1326" dirty="0">
                <a:solidFill>
                  <a:srgbClr val="FFFFFF">
                    <a:lumMod val="65000"/>
                  </a:srgbClr>
                </a:solidFill>
                <a:latin typeface="Segoe UI"/>
              </a:rPr>
              <a:t>Azure ML</a:t>
            </a:r>
          </a:p>
          <a:p>
            <a:pPr lvl="1" indent="-342834">
              <a:lnSpc>
                <a:spcPct val="150000"/>
              </a:lnSpc>
              <a:defRPr/>
            </a:pPr>
            <a:r>
              <a:rPr lang="en-US" sz="1326" dirty="0">
                <a:solidFill>
                  <a:srgbClr val="FFFFFF">
                    <a:lumMod val="65000"/>
                  </a:srgbClr>
                </a:solidFill>
                <a:latin typeface="Segoe UI"/>
              </a:rPr>
              <a:t>R Server with SQL Server</a:t>
            </a:r>
          </a:p>
          <a:p>
            <a:pPr lvl="1" indent="-342834">
              <a:lnSpc>
                <a:spcPct val="150000"/>
              </a:lnSpc>
              <a:defRPr/>
            </a:pPr>
            <a:r>
              <a:rPr lang="en-US" sz="1326" dirty="0" err="1">
                <a:solidFill>
                  <a:srgbClr val="FFFFFF">
                    <a:lumMod val="65000"/>
                  </a:srgbClr>
                </a:solidFill>
                <a:latin typeface="Segoe UI"/>
              </a:rPr>
              <a:t>mrsdeploy</a:t>
            </a:r>
            <a:endParaRPr lang="en-US" sz="1326" dirty="0">
              <a:solidFill>
                <a:srgbClr val="FFFFFF">
                  <a:lumMod val="65000"/>
                </a:srgbClr>
              </a:solidFill>
              <a:latin typeface="Segoe UI"/>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40</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2980287827"/>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24698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7</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8</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language, allowing you to mutate variables and analyze datasets quickly, but is significantly slower than low-level, statically typed languages like C or Java</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a:t>
            </a: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athena xmlns="http://schemas.microsoft.com/edu/athena" version="0.1.4983.0">
  <timings duration="112202"/>
</athena>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4983.0">
  <timings duration="112202"/>
</athena>
</file>

<file path=customXml/item6.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7.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3E2DE02C-825E-4893-9BF1-AB53324DDF53}">
  <ds:schemaRefs>
    <ds:schemaRef ds:uri="http://schemas.microsoft.com/edu/athena"/>
  </ds:schemaRefs>
</ds:datastoreItem>
</file>

<file path=customXml/itemProps4.xml><?xml version="1.0" encoding="utf-8"?>
<ds:datastoreItem xmlns:ds="http://schemas.openxmlformats.org/officeDocument/2006/customXml" ds:itemID="{0D6F1763-B38B-49AE-ADF9-F7A888483E92}">
  <ds:schemaRefs>
    <ds:schemaRef ds:uri="http://schemas.microsoft.com/edu/athena"/>
  </ds:schemaRefs>
</ds:datastoreItem>
</file>

<file path=customXml/itemProps5.xml><?xml version="1.0" encoding="utf-8"?>
<ds:datastoreItem xmlns:ds="http://schemas.openxmlformats.org/officeDocument/2006/customXml" ds:itemID="{515C917F-1940-484C-9B45-0663A59E81C3}">
  <ds:schemaRefs>
    <ds:schemaRef ds:uri="http://schemas.microsoft.com/edu/athena"/>
  </ds:schemaRefs>
</ds:datastoreItem>
</file>

<file path=customXml/itemProps6.xml><?xml version="1.0" encoding="utf-8"?>
<ds:datastoreItem xmlns:ds="http://schemas.openxmlformats.org/officeDocument/2006/customXml" ds:itemID="{453D4000-FD27-48A3-9937-C169C8DBF1C5}">
  <ds:schemaRefs>
    <ds:schemaRef ds:uri="http://schemas.microsoft.com/edu/athena"/>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1181</TotalTime>
  <Words>2494</Words>
  <Application>Microsoft Office PowerPoint</Application>
  <PresentationFormat>Custom</PresentationFormat>
  <Paragraphs>454</Paragraphs>
  <Slides>42</Slides>
  <Notes>42</Notes>
  <HiddenSlides>0</HiddenSlides>
  <MMClips>1</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MS PGothic</vt:lpstr>
      <vt:lpstr>MS PGothic</vt:lpstr>
      <vt:lpstr>Arial</vt:lpstr>
      <vt:lpstr>Calibri</vt:lpstr>
      <vt:lpstr>Consolas</vt:lpstr>
      <vt:lpstr>Courier New</vt:lpstr>
      <vt:lpstr>Segoe UI</vt:lpstr>
      <vt:lpstr>Segoe UI Black</vt:lpstr>
      <vt:lpstr>Segoe UI Light</vt:lpstr>
      <vt:lpstr>Segoe UI Semilight</vt:lpstr>
      <vt:lpstr>Times New Roman</vt:lpstr>
      <vt:lpstr>Wingdings</vt:lpstr>
      <vt:lpstr>Wingdings 3</vt:lpstr>
      <vt:lpstr>5-50129_AI_Immersion_Workshop_Template</vt:lpstr>
      <vt:lpstr>PowerPoint Presentation</vt:lpstr>
      <vt:lpstr>Tools for scaling R using Azure</vt:lpstr>
      <vt:lpstr>Session Goals </vt:lpstr>
      <vt:lpstr>Tutorial Outline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RevoScaleR: scale-out R, enterprise class </vt:lpstr>
      <vt:lpstr>R Server + Azure HDInsight: Managed Hadoop for Advanced Analytics in the Cloud  </vt:lpstr>
      <vt:lpstr>PowerPoint Presentation</vt:lpstr>
      <vt:lpstr>Hands on:  SparkR and R Server</vt:lpstr>
      <vt:lpstr>Airline Arrival Delay Prediction Demo</vt:lpstr>
      <vt:lpstr>Airline data set</vt:lpstr>
      <vt:lpstr>Weather data set</vt:lpstr>
      <vt:lpstr>R deployment</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Typical advanced analytics lifecycle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Vanja Paunic</cp:lastModifiedBy>
  <cp:revision>47</cp:revision>
  <dcterms:created xsi:type="dcterms:W3CDTF">2017-04-27T23:26:12Z</dcterms:created>
  <dcterms:modified xsi:type="dcterms:W3CDTF">2017-05-05T19:21:39Z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