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6"/>
  </p:sldMasterIdLst>
  <p:notesMasterIdLst>
    <p:notesMasterId r:id="rId51"/>
  </p:notesMasterIdLst>
  <p:handoutMasterIdLst>
    <p:handoutMasterId r:id="rId52"/>
  </p:handoutMasterIdLst>
  <p:sldIdLst>
    <p:sldId id="1485" r:id="rId7"/>
    <p:sldId id="1519" r:id="rId8"/>
    <p:sldId id="1549" r:id="rId9"/>
    <p:sldId id="1554" r:id="rId10"/>
    <p:sldId id="1605" r:id="rId11"/>
    <p:sldId id="1556" r:id="rId12"/>
    <p:sldId id="1557" r:id="rId13"/>
    <p:sldId id="1558" r:id="rId14"/>
    <p:sldId id="1559" r:id="rId15"/>
    <p:sldId id="1560" r:id="rId16"/>
    <p:sldId id="1561" r:id="rId17"/>
    <p:sldId id="1562" r:id="rId18"/>
    <p:sldId id="1563" r:id="rId19"/>
    <p:sldId id="1564" r:id="rId20"/>
    <p:sldId id="1565" r:id="rId21"/>
    <p:sldId id="1566" r:id="rId22"/>
    <p:sldId id="1567" r:id="rId23"/>
    <p:sldId id="1568" r:id="rId24"/>
    <p:sldId id="1569" r:id="rId25"/>
    <p:sldId id="1570" r:id="rId26"/>
    <p:sldId id="1571" r:id="rId27"/>
    <p:sldId id="1572" r:id="rId28"/>
    <p:sldId id="1573" r:id="rId29"/>
    <p:sldId id="1574" r:id="rId30"/>
    <p:sldId id="1575" r:id="rId31"/>
    <p:sldId id="1576" r:id="rId32"/>
    <p:sldId id="1579" r:id="rId33"/>
    <p:sldId id="1580" r:id="rId34"/>
    <p:sldId id="1581" r:id="rId35"/>
    <p:sldId id="1582" r:id="rId36"/>
    <p:sldId id="1583" r:id="rId37"/>
    <p:sldId id="1584" r:id="rId38"/>
    <p:sldId id="1585" r:id="rId39"/>
    <p:sldId id="1586" r:id="rId40"/>
    <p:sldId id="1587" r:id="rId41"/>
    <p:sldId id="1590" r:id="rId42"/>
    <p:sldId id="1591" r:id="rId43"/>
    <p:sldId id="1588" r:id="rId44"/>
    <p:sldId id="1589" r:id="rId45"/>
    <p:sldId id="1592" r:id="rId46"/>
    <p:sldId id="1593" r:id="rId47"/>
    <p:sldId id="1594" r:id="rId48"/>
    <p:sldId id="1595" r:id="rId49"/>
    <p:sldId id="1532" r:id="rId5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1517251-56F2-4DC4-B65E-2F7BD5F95C71}">
          <p14:sldIdLst>
            <p14:sldId id="1485"/>
            <p14:sldId id="1519"/>
            <p14:sldId id="1549"/>
            <p14:sldId id="1554"/>
          </p14:sldIdLst>
        </p14:section>
        <p14:section name="RIntro" id="{F688C7EE-3154-4D2A-8B46-8B868CDB4731}">
          <p14:sldIdLst>
            <p14:sldId id="1605"/>
            <p14:sldId id="1556"/>
            <p14:sldId id="1557"/>
            <p14:sldId id="1558"/>
            <p14:sldId id="1559"/>
            <p14:sldId id="1560"/>
            <p14:sldId id="1561"/>
            <p14:sldId id="1562"/>
            <p14:sldId id="1563"/>
            <p14:sldId id="1564"/>
          </p14:sldIdLst>
        </p14:section>
        <p14:section name="HandsOn-RIntro" id="{4238075B-8F6F-4885-97D0-1ADBAEBA3E5B}">
          <p14:sldIdLst>
            <p14:sldId id="1565"/>
          </p14:sldIdLst>
        </p14:section>
        <p14:section name="ROnCloud" id="{511E5BC9-DB9C-4B73-A529-A80AA8BE4EA2}">
          <p14:sldIdLst>
            <p14:sldId id="1566"/>
            <p14:sldId id="1567"/>
            <p14:sldId id="1568"/>
            <p14:sldId id="1569"/>
            <p14:sldId id="1570"/>
            <p14:sldId id="1571"/>
            <p14:sldId id="1572"/>
            <p14:sldId id="1573"/>
            <p14:sldId id="1574"/>
            <p14:sldId id="1575"/>
            <p14:sldId id="1576"/>
            <p14:sldId id="1579"/>
          </p14:sldIdLst>
        </p14:section>
        <p14:section name="HandsOn-ROnCloud" id="{CCE31DA0-76B5-4032-B21B-DA3EF7CAEF3F}">
          <p14:sldIdLst>
            <p14:sldId id="1580"/>
            <p14:sldId id="1581"/>
            <p14:sldId id="1582"/>
            <p14:sldId id="1583"/>
            <p14:sldId id="1584"/>
            <p14:sldId id="1585"/>
            <p14:sldId id="1586"/>
          </p14:sldIdLst>
        </p14:section>
        <p14:section name="RO16N" id="{FE462FFE-1F63-4948-B45E-98EE215BE837}">
          <p14:sldIdLst>
            <p14:sldId id="1587"/>
            <p14:sldId id="1590"/>
            <p14:sldId id="1591"/>
            <p14:sldId id="1588"/>
            <p14:sldId id="1589"/>
          </p14:sldIdLst>
        </p14:section>
        <p14:section name="HandsOn-RO16N" id="{E3F8DE11-103C-4531-B988-ADB2E37C0E2E}">
          <p14:sldIdLst>
            <p14:sldId id="1592"/>
            <p14:sldId id="1593"/>
          </p14:sldIdLst>
        </p14:section>
        <p14:section name="Q&amp;A" id="{7A6C6528-6F6A-4247-BBDE-C6C9CC15AC8A}">
          <p14:sldIdLst>
            <p14:sldId id="1594"/>
            <p14:sldId id="1595"/>
            <p14:sldId id="15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7"/>
    <a:srgbClr val="000000"/>
    <a:srgbClr val="FF8C00"/>
    <a:srgbClr val="D83B01"/>
    <a:srgbClr val="FFB900"/>
    <a:srgbClr val="107C10"/>
    <a:srgbClr val="353535"/>
    <a:srgbClr val="FF505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4640" autoAdjust="0"/>
  </p:normalViewPr>
  <p:slideViewPr>
    <p:cSldViewPr>
      <p:cViewPr varScale="1">
        <p:scale>
          <a:sx n="105" d="100"/>
          <a:sy n="105" d="100"/>
        </p:scale>
        <p:origin x="51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2102"/>
    </p:cViewPr>
  </p:sorterViewPr>
  <p:notesViewPr>
    <p:cSldViewPr showGuides="1">
      <p:cViewPr varScale="1">
        <p:scale>
          <a:sx n="81" d="100"/>
          <a:sy n="81" d="100"/>
        </p:scale>
        <p:origin x="2826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commentAuthors" Target="commentAuthors.xml"/><Relationship Id="rId58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AI Immersion Workshop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5/2/2017 3:46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AI Immersion Workshop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5/2/2017 3:46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8B44C4B-E218-4158-810E-47EF8FD635FD}" type="datetime8">
              <a:rPr lang="en-US" smtClean="0"/>
              <a:t>5/2/2017 3:46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379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E7E68-F91A-4BB1-B3D3-3A44C4433E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02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E7E68-F91A-4BB1-B3D3-3A44C4433E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3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E7E68-F91A-4BB1-B3D3-3A44C4433E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6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5013" lvl="1" defTabSz="951152" fontAlgn="base">
              <a:lnSpc>
                <a:spcPct val="90000"/>
              </a:lnSpc>
              <a:spcBef>
                <a:spcPts val="625"/>
              </a:spcBef>
              <a:spcAft>
                <a:spcPts val="625"/>
              </a:spcAft>
              <a:buClr>
                <a:srgbClr val="68217A">
                  <a:lumMod val="50000"/>
                </a:srgbClr>
              </a:buClr>
            </a:pPr>
            <a:endParaRPr lang="en-US" sz="2400" kern="0" dirty="0">
              <a:ln>
                <a:solidFill>
                  <a:srgbClr val="FFFFFF">
                    <a:alpha val="0"/>
                  </a:srgbClr>
                </a:solidFill>
              </a:ln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E7E68-F91A-4BB1-B3D3-3A44C4433E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8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E7E68-F91A-4BB1-B3D3-3A44C4433E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55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8E7E68-F91A-4BB1-B3D3-3A44C4433E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172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8E7E68-F91A-4BB1-B3D3-3A44C4433E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558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51059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dirty="0">
              <a:latin typeface="+mn-lt"/>
              <a:ea typeface="MS PGothic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1059" fontAlgn="base">
              <a:spcBef>
                <a:spcPct val="0"/>
              </a:spcBef>
              <a:spcAft>
                <a:spcPct val="0"/>
              </a:spcAft>
              <a:defRPr/>
            </a:pPr>
            <a:fld id="{7088D5E3-B0C4-244E-905F-C9848084E0A1}" type="slidenum">
              <a:rPr lang="en-US">
                <a:solidFill>
                  <a:prstClr val="black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pPr defTabSz="951059"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dirty="0">
              <a:solidFill>
                <a:prstClr val="black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5058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E7E68-F91A-4BB1-B3D3-3A44C4433E7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23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5013" lvl="1" defTabSz="951152" fontAlgn="base">
              <a:lnSpc>
                <a:spcPct val="90000"/>
              </a:lnSpc>
              <a:spcBef>
                <a:spcPts val="625"/>
              </a:spcBef>
              <a:spcAft>
                <a:spcPts val="625"/>
              </a:spcAft>
              <a:buClr>
                <a:srgbClr val="68217A">
                  <a:lumMod val="50000"/>
                </a:srgbClr>
              </a:buClr>
            </a:pPr>
            <a:endParaRPr lang="en-US" sz="1200" kern="0" dirty="0">
              <a:ln>
                <a:solidFill>
                  <a:srgbClr val="FFFFFF">
                    <a:alpha val="0"/>
                  </a:srgbClr>
                </a:solidFill>
              </a:ln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E7E68-F91A-4BB1-B3D3-3A44C4433E7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2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683C9CD-37C6-4B53-B210-CC8F66F90493}" type="datetime8">
              <a:rPr lang="en-US" smtClean="0"/>
              <a:t>5/2/2017 3:46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731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5013" lvl="1" defTabSz="951152" fontAlgn="base">
              <a:lnSpc>
                <a:spcPct val="90000"/>
              </a:lnSpc>
              <a:spcBef>
                <a:spcPts val="625"/>
              </a:spcBef>
              <a:spcAft>
                <a:spcPts val="625"/>
              </a:spcAft>
              <a:buClr>
                <a:srgbClr val="68217A">
                  <a:lumMod val="50000"/>
                </a:srgbClr>
              </a:buClr>
            </a:pPr>
            <a:endParaRPr lang="en-US" sz="1200" kern="0" dirty="0">
              <a:ln>
                <a:solidFill>
                  <a:srgbClr val="FFFFFF">
                    <a:alpha val="0"/>
                  </a:srgbClr>
                </a:solidFill>
              </a:ln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E7E68-F91A-4BB1-B3D3-3A44C4433E7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483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924" indent="-466529" defTabSz="951152">
              <a:spcBef>
                <a:spcPts val="625"/>
              </a:spcBef>
              <a:spcAft>
                <a:spcPts val="625"/>
              </a:spcAft>
              <a:tabLst>
                <a:tab pos="671931" algn="l"/>
              </a:tabLst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E7E68-F91A-4BB1-B3D3-3A44C4433E7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466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E7E68-F91A-4BB1-B3D3-3A44C4433E7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20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E7E68-F91A-4BB1-B3D3-3A44C4433E7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4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E7E68-F91A-4BB1-B3D3-3A44C4433E7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553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58A7-4721-4E96-841F-E2F566DBA11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6039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18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latin typeface="Segoe UI Light" panose="020B0502040204020203" pitchFamily="34" charset="0"/>
              <a:ea typeface="MS PGothic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88D5E3-B0C4-244E-905F-C9848084E0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6166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E7E68-F91A-4BB1-B3D3-3A44C4433E7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70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8E7E68-F91A-4BB1-B3D3-3A44C4433E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76722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5/2/2017 3:46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4037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is required. </a:t>
            </a:r>
            <a:r>
              <a:rPr lang="en-US" sz="900" b="1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 NOT delete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 This should be the first slide after your Title Slide. 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pPr lvl="1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should describe what your goals are for this session. This information lets your audience know what you are trying to accomplish with your talk or tutorial—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what value will attendees get by investing 25 minutes or 2 hours of their time listening to you. </a:t>
            </a: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should not spend more than 1 minute presenting this slide.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General examples of session goals </a:t>
            </a:r>
            <a:r>
              <a:rPr lang="en-US" sz="900" b="1" i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could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be (you will have to create your own specific goals):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Introduce a new technique or approach to solve a customer problem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Compare two approaches and explain why one is superior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Describe a project and the learnings that audience members can apply from it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Teach audience members how to use a specific technology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5/2/2017 3:46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</p:spTree>
    <p:extLst>
      <p:ext uri="{BB962C8B-B14F-4D97-AF65-F5344CB8AC3E}">
        <p14:creationId xmlns:p14="http://schemas.microsoft.com/office/powerpoint/2010/main" val="42746708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AI Immersion Workshop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5/2/2017 3:46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758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 Learning, Analytics &amp; Data Science Conference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5/2/2017 3:46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40593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AI Immersion Workshop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5/2/2017 3:46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3296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 Learning, Analytics &amp; Data Science Conference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5/2/2017 3:46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95683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AI Immersion Workshop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5/2/2017 3:46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9672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8E7E68-F91A-4BB1-B3D3-3A44C4433E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55553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8D5E3-B0C4-244E-905F-C9848084E0A1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581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33237">
              <a:defRPr/>
            </a:pPr>
            <a:fld id="{A902FD40-36A5-4F3A-9D07-62800BE1FB4F}" type="slidenum">
              <a:rPr lang="en-US" sz="1800" kern="0">
                <a:solidFill>
                  <a:sysClr val="windowText" lastClr="000000"/>
                </a:solidFill>
              </a:rPr>
              <a:pPr defTabSz="933237">
                <a:defRPr/>
              </a:pPr>
              <a:t>37</a:t>
            </a:fld>
            <a:endParaRPr lang="en-US" sz="1800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3450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E7E68-F91A-4BB1-B3D3-3A44C4433E7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55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E7E68-F91A-4BB1-B3D3-3A44C4433E7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67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18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latin typeface="Segoe UI Light" panose="020B0502040204020203" pitchFamily="34" charset="0"/>
              <a:ea typeface="MS PGothic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88D5E3-B0C4-244E-905F-C9848084E0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48533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8E7E68-F91A-4BB1-B3D3-3A44C4433E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4439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AI Immersion Workshop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5/2/2017 3:46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46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8E7E68-F91A-4BB1-B3D3-3A44C4433E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91952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8E7E68-F91A-4BB1-B3D3-3A44C4433E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5395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AI Immersion Workshop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F5416D-752F-4A27-A7A5-0CB5FC0CFE2E}" type="datetime8">
              <a:rPr lang="en-US" smtClean="0">
                <a:solidFill>
                  <a:prstClr val="black"/>
                </a:solidFill>
              </a:rPr>
              <a:t>5/2/2017 3:46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7F603A-779F-4101-9B83-C34650C566A7}" type="datetime8">
              <a:rPr lang="en-US" smtClean="0"/>
              <a:t>5/2/2017 3:46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51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427" eaLnBrk="0" fontAlgn="base" hangingPunct="0">
              <a:spcBef>
                <a:spcPct val="30000"/>
              </a:spcBef>
              <a:spcAft>
                <a:spcPts val="352"/>
              </a:spcAft>
              <a:defRPr/>
            </a:pPr>
            <a:endParaRPr lang="en-US" dirty="0">
              <a:solidFill>
                <a:srgbClr val="FFFFFF"/>
              </a:solidFill>
              <a:latin typeface="+mn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33237">
              <a:defRPr/>
            </a:pPr>
            <a:fld id="{EC797392-A70C-4ACB-A74C-E4867CE270BC}" type="slidenum">
              <a:rPr lang="en-US" sz="1800" kern="0">
                <a:solidFill>
                  <a:prstClr val="black"/>
                </a:solidFill>
              </a:rPr>
              <a:pPr defTabSz="933237">
                <a:defRPr/>
              </a:pPr>
              <a:t>6</a:t>
            </a:fld>
            <a:endParaRPr lang="en-US" sz="1800" kern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237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E7E68-F91A-4BB1-B3D3-3A44C4433E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31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E7E68-F91A-4BB1-B3D3-3A44C4433E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0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E7E68-F91A-4BB1-B3D3-3A44C4433E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46861" y="1654778"/>
            <a:ext cx="11089614" cy="3989767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 bwMode="auto">
          <a:xfrm>
            <a:off x="1112837" y="1654778"/>
            <a:ext cx="7162800" cy="4038600"/>
          </a:xfrm>
          <a:prstGeom prst="rect">
            <a:avLst/>
          </a:prstGeom>
          <a:gradFill>
            <a:gsLst>
              <a:gs pos="44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68308" y="479425"/>
            <a:ext cx="1448129" cy="310896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TextBox 10"/>
          <p:cNvSpPr txBox="1"/>
          <p:nvPr userDrawn="1"/>
        </p:nvSpPr>
        <p:spPr bwMode="black">
          <a:xfrm>
            <a:off x="294215" y="2659062"/>
            <a:ext cx="11887200" cy="1126462"/>
          </a:xfrm>
          <a:prstGeom prst="rect">
            <a:avLst/>
          </a:prstGeom>
          <a:noFill/>
        </p:spPr>
        <p:txBody>
          <a:bodyPr wrap="square" lIns="137160" tIns="146304" rIns="13716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AI Immersion Workshop</a:t>
            </a:r>
          </a:p>
        </p:txBody>
      </p:sp>
      <p:sp>
        <p:nvSpPr>
          <p:cNvPr id="12" name="TextBox 11"/>
          <p:cNvSpPr txBox="1"/>
          <p:nvPr userDrawn="1"/>
        </p:nvSpPr>
        <p:spPr bwMode="black">
          <a:xfrm>
            <a:off x="294215" y="3649662"/>
            <a:ext cx="10195024" cy="738664"/>
          </a:xfrm>
          <a:prstGeom prst="rect">
            <a:avLst/>
          </a:prstGeom>
          <a:noFill/>
        </p:spPr>
        <p:txBody>
          <a:bodyPr wrap="square" lIns="137160" tIns="146304" rIns="13716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May 9, 2017</a:t>
            </a:r>
            <a:r>
              <a:rPr lang="en-US" sz="3200" baseline="0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 </a:t>
            </a:r>
            <a:r>
              <a:rPr lang="en-US" sz="3200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| W Seattle Hotel, Seattle, WA</a:t>
            </a:r>
          </a:p>
        </p:txBody>
      </p:sp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2280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582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01260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16266" y="0"/>
            <a:ext cx="6120209" cy="699452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73151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68308" y="479425"/>
            <a:ext cx="1448129" cy="310896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1850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308196"/>
          </a:xfrm>
        </p:spPr>
        <p:txBody>
          <a:bodyPr>
            <a:spAutoFit/>
          </a:bodyPr>
          <a:lstStyle>
            <a:lvl1pPr>
              <a:defRPr sz="3599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029541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363596"/>
          </a:xfrm>
        </p:spPr>
        <p:txBody>
          <a:bodyPr>
            <a:spAutoFit/>
          </a:bodyPr>
          <a:lstStyle>
            <a:lvl1pPr>
              <a:defRPr sz="39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371257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308196"/>
          </a:xfrm>
        </p:spPr>
        <p:txBody>
          <a:bodyPr>
            <a:spAutoFit/>
          </a:bodyPr>
          <a:lstStyle>
            <a:lvl1pPr>
              <a:defRPr sz="3599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965175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16266" y="0"/>
            <a:ext cx="6120209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2125677"/>
            <a:ext cx="7315199" cy="1828786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sz="60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4872215"/>
            <a:ext cx="73151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16266" y="0"/>
            <a:ext cx="6120209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73151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467" r:id="rId2"/>
    <p:sldLayoutId id="2147484240" r:id="rId3"/>
    <p:sldLayoutId id="2147484241" r:id="rId4"/>
    <p:sldLayoutId id="214748447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475" r:id="rId12"/>
    <p:sldLayoutId id="2147484463" r:id="rId13"/>
    <p:sldLayoutId id="2147484256" r:id="rId14"/>
    <p:sldLayoutId id="2147484257" r:id="rId15"/>
    <p:sldLayoutId id="2147484260" r:id="rId16"/>
    <p:sldLayoutId id="2147484299" r:id="rId17"/>
    <p:sldLayoutId id="2147484263" r:id="rId18"/>
    <p:sldLayoutId id="2147484476" r:id="rId19"/>
    <p:sldLayoutId id="2147484477" r:id="rId20"/>
    <p:sldLayoutId id="2147484478" r:id="rId21"/>
    <p:sldLayoutId id="2147484479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visualstudio.com/en-us/features/rtvs-vs.aspx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jpg"/><Relationship Id="rId12" Type="http://schemas.openxmlformats.org/officeDocument/2006/relationships/image" Target="../media/image18.jpg"/><Relationship Id="rId17" Type="http://schemas.openxmlformats.org/officeDocument/2006/relationships/image" Target="../media/image23.jp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jpg"/><Relationship Id="rId11" Type="http://schemas.openxmlformats.org/officeDocument/2006/relationships/image" Target="../media/image17.jpg"/><Relationship Id="rId5" Type="http://schemas.openxmlformats.org/officeDocument/2006/relationships/image" Target="../media/image11.png"/><Relationship Id="rId15" Type="http://schemas.openxmlformats.org/officeDocument/2006/relationships/image" Target="../media/image21.jpg"/><Relationship Id="rId10" Type="http://schemas.openxmlformats.org/officeDocument/2006/relationships/image" Target="../media/image16.jp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jpg"/><Relationship Id="rId1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AI-Immersion-ScalingROnAzur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batch/batch-technical-overview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9.xml"/><Relationship Id="rId3" Type="http://schemas.openxmlformats.org/officeDocument/2006/relationships/video" Target="NULL" TargetMode="Externa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1.xml"/><Relationship Id="rId1" Type="http://schemas.openxmlformats.org/officeDocument/2006/relationships/customXml" Target="../../customXml/item5.xml"/><Relationship Id="rId6" Type="http://schemas.microsoft.com/office/2007/relationships/media" Target="../media/media1.mp4"/><Relationship Id="rId5" Type="http://schemas.openxmlformats.org/officeDocument/2006/relationships/tags" Target="../tags/tag2.xml"/><Relationship Id="rId4" Type="http://schemas.openxmlformats.org/officeDocument/2006/relationships/customXml" Target="../../customXml/item4.xml"/><Relationship Id="rId9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nstats.bts.gov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dc.noaa.gov/orders/qclcd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hyperlink" Target="https://msdn.microsoft.com/en-us/microsoft-r/operationalize/admin-utility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msdn.microsoft.com/en-us/microsoft-r/operationalize/configuration-initial" TargetMode="Externa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o.azureml.net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Unix_philosoph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://crantastic.org/package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42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 flipV="1">
            <a:off x="883" y="494"/>
            <a:ext cx="12434711" cy="14221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34" indent="-342834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 3" panose="05040102010807070707" pitchFamily="18" charset="2"/>
              <a:buChar char="Æ"/>
              <a:defRPr/>
            </a:pPr>
            <a:endParaRPr lang="en-US" sz="2000" b="1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31947" y="295731"/>
            <a:ext cx="8415320" cy="917444"/>
          </a:xfrm>
          <a:prstGeom prst="rect">
            <a:avLst/>
          </a:prstGeom>
        </p:spPr>
        <p:txBody>
          <a:bodyPr vert="horz" wrap="square" lIns="149217" tIns="93260" rIns="149217" bIns="93260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r>
              <a:rPr lang="en-US" sz="4799" b="1" dirty="0">
                <a:solidFill>
                  <a:schemeClr val="bg1"/>
                </a:solidFill>
              </a:rPr>
              <a:t>Distributions of R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26B77-004C-4522-ACB4-7F5D94677171}" type="slidenum">
              <a:rPr lang="en-US" sz="1224"/>
              <a:pPr/>
              <a:t>10</a:t>
            </a:fld>
            <a:endParaRPr lang="en-US" sz="1224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D02FF1-F170-4F95-8E7E-F2AFF0322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56" y="1726108"/>
            <a:ext cx="10064861" cy="484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969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 flipV="1">
            <a:off x="883" y="494"/>
            <a:ext cx="12434711" cy="14221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34" indent="-342834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 3" panose="05040102010807070707" pitchFamily="18" charset="2"/>
              <a:buChar char="Æ"/>
              <a:defRPr/>
            </a:pPr>
            <a:endParaRPr lang="en-US" sz="2000" b="1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31947" y="295731"/>
            <a:ext cx="8415320" cy="917444"/>
          </a:xfrm>
          <a:prstGeom prst="rect">
            <a:avLst/>
          </a:prstGeom>
        </p:spPr>
        <p:txBody>
          <a:bodyPr vert="horz" wrap="square" lIns="149217" tIns="93260" rIns="149217" bIns="93260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r>
              <a:rPr lang="en-US" sz="4799" b="1" dirty="0">
                <a:solidFill>
                  <a:schemeClr val="bg1"/>
                </a:solidFill>
              </a:rPr>
              <a:t>R IDEs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26B77-004C-4522-ACB4-7F5D94677171}" type="slidenum">
              <a:rPr lang="en-US" sz="1224"/>
              <a:pPr/>
              <a:t>11</a:t>
            </a:fld>
            <a:endParaRPr lang="en-US" sz="1224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C7BC9A-EEA8-4FDA-B628-1A8CC7041675}"/>
              </a:ext>
            </a:extLst>
          </p:cNvPr>
          <p:cNvSpPr txBox="1">
            <a:spLocks/>
          </p:cNvSpPr>
          <p:nvPr/>
        </p:nvSpPr>
        <p:spPr>
          <a:xfrm>
            <a:off x="482990" y="1690984"/>
            <a:ext cx="11047577" cy="500462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36145" indent="-336145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3921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572691" indent="-236546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353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784338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1961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008435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232531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264" dirty="0">
                <a:solidFill>
                  <a:schemeClr val="accent3"/>
                </a:solidFill>
              </a:rPr>
              <a:t>The most popular integrated development environment for R is </a:t>
            </a:r>
            <a:r>
              <a:rPr lang="en-US" sz="3264" dirty="0" err="1">
                <a:solidFill>
                  <a:schemeClr val="accent3"/>
                </a:solidFill>
                <a:hlinkClick r:id="rId3"/>
              </a:rPr>
              <a:t>Rstudio</a:t>
            </a:r>
            <a:endParaRPr lang="en-US" sz="3264" dirty="0">
              <a:solidFill>
                <a:schemeClr val="accent3"/>
              </a:solidFill>
            </a:endParaRPr>
          </a:p>
          <a:p>
            <a:pPr>
              <a:lnSpc>
                <a:spcPct val="120000"/>
              </a:lnSpc>
            </a:pPr>
            <a:endParaRPr lang="en-US" sz="3264" dirty="0">
              <a:solidFill>
                <a:schemeClr val="accent3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264" dirty="0">
                <a:solidFill>
                  <a:schemeClr val="accent3"/>
                </a:solidFill>
              </a:rPr>
              <a:t>The </a:t>
            </a:r>
            <a:r>
              <a:rPr lang="en-US" sz="3264" dirty="0" err="1">
                <a:solidFill>
                  <a:schemeClr val="accent3"/>
                </a:solidFill>
              </a:rPr>
              <a:t>RStudio</a:t>
            </a:r>
            <a:r>
              <a:rPr lang="en-US" sz="3264" dirty="0">
                <a:solidFill>
                  <a:schemeClr val="accent3"/>
                </a:solidFill>
              </a:rPr>
              <a:t> IDE is entirely html/</a:t>
            </a:r>
            <a:r>
              <a:rPr lang="en-US" sz="3264" dirty="0" err="1">
                <a:solidFill>
                  <a:schemeClr val="accent3"/>
                </a:solidFill>
              </a:rPr>
              <a:t>javascript</a:t>
            </a:r>
            <a:r>
              <a:rPr lang="en-US" sz="3264" dirty="0">
                <a:solidFill>
                  <a:schemeClr val="accent3"/>
                </a:solidFill>
              </a:rPr>
              <a:t> based, so completely cross-platform</a:t>
            </a:r>
          </a:p>
          <a:p>
            <a:pPr>
              <a:lnSpc>
                <a:spcPct val="120000"/>
              </a:lnSpc>
            </a:pPr>
            <a:endParaRPr lang="en-US" sz="3264" dirty="0">
              <a:solidFill>
                <a:schemeClr val="accent3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264" dirty="0" err="1">
                <a:solidFill>
                  <a:schemeClr val="accent3"/>
                </a:solidFill>
              </a:rPr>
              <a:t>RStudio</a:t>
            </a:r>
            <a:r>
              <a:rPr lang="en-US" sz="3264" dirty="0">
                <a:solidFill>
                  <a:schemeClr val="accent3"/>
                </a:solidFill>
              </a:rPr>
              <a:t> Server provides a full IDE in your browser: great for cloud instances</a:t>
            </a:r>
          </a:p>
          <a:p>
            <a:pPr>
              <a:lnSpc>
                <a:spcPct val="120000"/>
              </a:lnSpc>
            </a:pPr>
            <a:endParaRPr lang="en-US" sz="3264" dirty="0">
              <a:solidFill>
                <a:schemeClr val="accent3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264" dirty="0">
                <a:solidFill>
                  <a:schemeClr val="accent3"/>
                </a:solidFill>
                <a:hlinkClick r:id="rId4"/>
              </a:rPr>
              <a:t>R Tools for Visual Studio, RTVS</a:t>
            </a:r>
            <a:r>
              <a:rPr lang="en-US" sz="3264" dirty="0">
                <a:solidFill>
                  <a:schemeClr val="accent3"/>
                </a:solidFill>
              </a:rPr>
              <a:t> became generally available in 2016 for Windows machines</a:t>
            </a:r>
          </a:p>
          <a:p>
            <a:pPr>
              <a:lnSpc>
                <a:spcPct val="120000"/>
              </a:lnSpc>
            </a:pPr>
            <a:endParaRPr lang="en-US" sz="3264" dirty="0">
              <a:solidFill>
                <a:schemeClr val="accent3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264" dirty="0">
                <a:solidFill>
                  <a:schemeClr val="accent3"/>
                </a:solidFill>
              </a:rPr>
              <a:t>RTVS supports connectivity to Azure and SQL Server for remote connectivity</a:t>
            </a:r>
          </a:p>
          <a:p>
            <a:pPr>
              <a:lnSpc>
                <a:spcPct val="120000"/>
              </a:lnSpc>
            </a:pPr>
            <a:endParaRPr lang="en-US" sz="3264" dirty="0">
              <a:solidFill>
                <a:schemeClr val="accent3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264" dirty="0">
                <a:solidFill>
                  <a:schemeClr val="accent3"/>
                </a:solidFill>
              </a:rPr>
              <a:t>And more: </a:t>
            </a:r>
            <a:r>
              <a:rPr lang="en-US" sz="3264" dirty="0" err="1">
                <a:solidFill>
                  <a:schemeClr val="accent3"/>
                </a:solidFill>
              </a:rPr>
              <a:t>Jupyter</a:t>
            </a:r>
            <a:r>
              <a:rPr lang="en-US" sz="3264" dirty="0">
                <a:solidFill>
                  <a:schemeClr val="accent3"/>
                </a:solidFill>
              </a:rPr>
              <a:t> notebooks, Emacs + ESS, etc.</a:t>
            </a:r>
            <a:endParaRPr lang="en-US" sz="3264" dirty="0">
              <a:solidFill>
                <a:schemeClr val="accent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5200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 flipV="1">
            <a:off x="883" y="494"/>
            <a:ext cx="12434711" cy="14221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34" indent="-342834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 3" panose="05040102010807070707" pitchFamily="18" charset="2"/>
              <a:buChar char="Æ"/>
              <a:defRPr/>
            </a:pPr>
            <a:endParaRPr lang="en-US" sz="2000" b="1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31947" y="295731"/>
            <a:ext cx="8415320" cy="917444"/>
          </a:xfrm>
          <a:prstGeom prst="rect">
            <a:avLst/>
          </a:prstGeom>
        </p:spPr>
        <p:txBody>
          <a:bodyPr vert="horz" wrap="square" lIns="149217" tIns="93260" rIns="149217" bIns="93260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r>
              <a:rPr lang="en-US" sz="4799" b="1" dirty="0">
                <a:solidFill>
                  <a:schemeClr val="bg1"/>
                </a:solidFill>
              </a:rPr>
              <a:t>Essential open source packages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26B77-004C-4522-ACB4-7F5D94677171}" type="slidenum">
              <a:rPr lang="en-US" sz="1224"/>
              <a:pPr/>
              <a:t>12</a:t>
            </a:fld>
            <a:endParaRPr lang="en-US" sz="1224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C7BC9A-EEA8-4FDA-B628-1A8CC7041675}"/>
              </a:ext>
            </a:extLst>
          </p:cNvPr>
          <p:cNvSpPr txBox="1">
            <a:spLocks/>
          </p:cNvSpPr>
          <p:nvPr/>
        </p:nvSpPr>
        <p:spPr>
          <a:xfrm>
            <a:off x="630798" y="1690984"/>
            <a:ext cx="10899769" cy="5004629"/>
          </a:xfrm>
          <a:prstGeom prst="rect">
            <a:avLst/>
          </a:prstGeom>
        </p:spPr>
        <p:txBody>
          <a:bodyPr>
            <a:normAutofit/>
          </a:bodyPr>
          <a:lstStyle>
            <a:lvl1pPr marL="336145" indent="-336145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3921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572691" indent="-236546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353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784338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1961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008435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232531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32597" eaLnBrk="0" hangingPunct="0">
              <a:lnSpc>
                <a:spcPct val="100000"/>
              </a:lnSpc>
              <a:spcBef>
                <a:spcPct val="0"/>
              </a:spcBef>
              <a:buSzTx/>
              <a:buNone/>
            </a:pPr>
            <a:r>
              <a:rPr lang="en-US" altLang="en-US" sz="2550" dirty="0">
                <a:solidFill>
                  <a:schemeClr val="accent3"/>
                </a:solidFill>
              </a:rPr>
              <a:t>There are over 10,000 R packages to choose from, what do I start with?</a:t>
            </a:r>
          </a:p>
          <a:p>
            <a:pPr marL="0" indent="0" defTabSz="932597" eaLnBrk="0" hangingPunct="0">
              <a:lnSpc>
                <a:spcPct val="100000"/>
              </a:lnSpc>
              <a:spcBef>
                <a:spcPct val="0"/>
              </a:spcBef>
              <a:buSzTx/>
              <a:buNone/>
            </a:pPr>
            <a:endParaRPr lang="en-US" altLang="en-US" sz="2550" dirty="0">
              <a:solidFill>
                <a:schemeClr val="accent3"/>
              </a:solidFill>
            </a:endParaRPr>
          </a:p>
          <a:p>
            <a:pPr defTabSz="932597" eaLnBrk="0" hangingPunct="0"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r>
              <a:rPr lang="en-US" altLang="en-US" sz="2550" b="1" dirty="0">
                <a:solidFill>
                  <a:schemeClr val="accent3"/>
                </a:solidFill>
              </a:rPr>
              <a:t>Data Management: </a:t>
            </a:r>
            <a:r>
              <a:rPr lang="en-US" altLang="en-US" sz="2550" dirty="0" err="1">
                <a:solidFill>
                  <a:schemeClr val="accent3"/>
                </a:solidFill>
              </a:rPr>
              <a:t>dplyr</a:t>
            </a:r>
            <a:r>
              <a:rPr lang="en-US" altLang="en-US" sz="2550" dirty="0">
                <a:solidFill>
                  <a:schemeClr val="accent3"/>
                </a:solidFill>
              </a:rPr>
              <a:t>, </a:t>
            </a:r>
            <a:r>
              <a:rPr lang="en-US" altLang="en-US" sz="2550" dirty="0" err="1">
                <a:solidFill>
                  <a:schemeClr val="accent3"/>
                </a:solidFill>
              </a:rPr>
              <a:t>tidyr</a:t>
            </a:r>
            <a:r>
              <a:rPr lang="en-US" altLang="en-US" sz="2550" dirty="0">
                <a:solidFill>
                  <a:schemeClr val="accent3"/>
                </a:solidFill>
              </a:rPr>
              <a:t>, </a:t>
            </a:r>
            <a:r>
              <a:rPr lang="en-US" altLang="en-US" sz="2550" dirty="0" err="1">
                <a:solidFill>
                  <a:schemeClr val="accent3"/>
                </a:solidFill>
              </a:rPr>
              <a:t>data.table</a:t>
            </a:r>
            <a:endParaRPr lang="en-US" altLang="en-US" sz="2550" dirty="0">
              <a:solidFill>
                <a:schemeClr val="accent3"/>
              </a:solidFill>
            </a:endParaRPr>
          </a:p>
          <a:p>
            <a:pPr defTabSz="932597" eaLnBrk="0" hangingPunct="0"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endParaRPr lang="en-US" altLang="en-US" sz="2550" dirty="0">
              <a:solidFill>
                <a:schemeClr val="accent3"/>
              </a:solidFill>
            </a:endParaRPr>
          </a:p>
          <a:p>
            <a:pPr defTabSz="932597" eaLnBrk="0" hangingPunct="0"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r>
              <a:rPr lang="en-US" altLang="en-US" sz="2550" b="1" dirty="0">
                <a:solidFill>
                  <a:schemeClr val="accent3"/>
                </a:solidFill>
              </a:rPr>
              <a:t>Visualization</a:t>
            </a:r>
            <a:r>
              <a:rPr lang="en-US" altLang="en-US" sz="2550" dirty="0">
                <a:solidFill>
                  <a:schemeClr val="accent3"/>
                </a:solidFill>
              </a:rPr>
              <a:t>: ggplot2, </a:t>
            </a:r>
            <a:r>
              <a:rPr lang="en-US" altLang="en-US" sz="2550" dirty="0" err="1">
                <a:solidFill>
                  <a:schemeClr val="accent3"/>
                </a:solidFill>
              </a:rPr>
              <a:t>ggvis</a:t>
            </a:r>
            <a:r>
              <a:rPr lang="en-US" altLang="en-US" sz="2550" dirty="0">
                <a:solidFill>
                  <a:schemeClr val="accent3"/>
                </a:solidFill>
              </a:rPr>
              <a:t>, </a:t>
            </a:r>
            <a:r>
              <a:rPr lang="en-US" altLang="en-US" sz="2550" dirty="0" err="1">
                <a:solidFill>
                  <a:schemeClr val="accent3"/>
                </a:solidFill>
              </a:rPr>
              <a:t>htmlwidgets</a:t>
            </a:r>
            <a:r>
              <a:rPr lang="en-US" altLang="en-US" sz="2550" dirty="0">
                <a:solidFill>
                  <a:schemeClr val="accent3"/>
                </a:solidFill>
              </a:rPr>
              <a:t>, shiny</a:t>
            </a:r>
          </a:p>
          <a:p>
            <a:pPr defTabSz="932597" eaLnBrk="0" hangingPunct="0"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endParaRPr lang="en-US" altLang="en-US" sz="2550" dirty="0">
              <a:solidFill>
                <a:schemeClr val="accent3"/>
              </a:solidFill>
            </a:endParaRPr>
          </a:p>
          <a:p>
            <a:pPr defTabSz="932597" eaLnBrk="0" hangingPunct="0"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r>
              <a:rPr lang="en-US" altLang="en-US" sz="2550" b="1" dirty="0">
                <a:solidFill>
                  <a:schemeClr val="accent3"/>
                </a:solidFill>
              </a:rPr>
              <a:t>Data Importing: </a:t>
            </a:r>
            <a:r>
              <a:rPr lang="en-US" altLang="en-US" sz="2550" dirty="0">
                <a:solidFill>
                  <a:schemeClr val="accent3"/>
                </a:solidFill>
              </a:rPr>
              <a:t>haven, RODBC, </a:t>
            </a:r>
            <a:r>
              <a:rPr lang="en-US" altLang="en-US" sz="2550" dirty="0" err="1">
                <a:solidFill>
                  <a:schemeClr val="accent3"/>
                </a:solidFill>
              </a:rPr>
              <a:t>readr</a:t>
            </a:r>
            <a:r>
              <a:rPr lang="en-US" altLang="en-US" sz="2550" dirty="0">
                <a:solidFill>
                  <a:schemeClr val="accent3"/>
                </a:solidFill>
              </a:rPr>
              <a:t>, foreign</a:t>
            </a:r>
          </a:p>
          <a:p>
            <a:pPr defTabSz="932597" eaLnBrk="0" hangingPunct="0"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endParaRPr lang="en-US" altLang="en-US" sz="2550" dirty="0">
              <a:solidFill>
                <a:schemeClr val="accent3"/>
              </a:solidFill>
            </a:endParaRPr>
          </a:p>
          <a:p>
            <a:pPr defTabSz="932597" eaLnBrk="0" hangingPunct="0"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r>
              <a:rPr lang="en-US" altLang="en-US" sz="2550" b="1" dirty="0">
                <a:solidFill>
                  <a:schemeClr val="accent3"/>
                </a:solidFill>
              </a:rPr>
              <a:t>Other favorites: </a:t>
            </a:r>
            <a:r>
              <a:rPr lang="en-US" altLang="en-US" sz="2550" dirty="0" err="1">
                <a:solidFill>
                  <a:schemeClr val="accent3"/>
                </a:solidFill>
              </a:rPr>
              <a:t>magrittr</a:t>
            </a:r>
            <a:r>
              <a:rPr lang="en-US" altLang="en-US" sz="2550" dirty="0">
                <a:solidFill>
                  <a:schemeClr val="accent3"/>
                </a:solidFill>
              </a:rPr>
              <a:t>, </a:t>
            </a:r>
            <a:r>
              <a:rPr lang="en-US" altLang="en-US" sz="2550" dirty="0" err="1">
                <a:solidFill>
                  <a:schemeClr val="accent3"/>
                </a:solidFill>
              </a:rPr>
              <a:t>rmarkdown</a:t>
            </a:r>
            <a:r>
              <a:rPr lang="en-US" altLang="en-US" sz="2550" dirty="0">
                <a:solidFill>
                  <a:schemeClr val="accent3"/>
                </a:solidFill>
              </a:rPr>
              <a:t>, caret</a:t>
            </a:r>
          </a:p>
        </p:txBody>
      </p:sp>
    </p:spTree>
    <p:extLst>
      <p:ext uri="{BB962C8B-B14F-4D97-AF65-F5344CB8AC3E}">
        <p14:creationId xmlns:p14="http://schemas.microsoft.com/office/powerpoint/2010/main" val="3312989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 flipV="1">
            <a:off x="883" y="494"/>
            <a:ext cx="12434711" cy="14221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34" indent="-342834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 3" panose="05040102010807070707" pitchFamily="18" charset="2"/>
              <a:buChar char="Æ"/>
              <a:defRPr/>
            </a:pPr>
            <a:endParaRPr lang="en-US" sz="2000" b="1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152904" y="261826"/>
            <a:ext cx="12010334" cy="913944"/>
          </a:xfrm>
          <a:prstGeom prst="rect">
            <a:avLst/>
          </a:prstGeom>
        </p:spPr>
        <p:txBody>
          <a:bodyPr vert="horz" wrap="square" lIns="149217" tIns="93260" rIns="149217" bIns="93260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r>
              <a:rPr lang="en-US" sz="4080" b="1" dirty="0">
                <a:solidFill>
                  <a:schemeClr val="bg1"/>
                </a:solidFill>
              </a:rPr>
              <a:t>Single node Azure Linux DSVM w/ Spark  (for Hands-On)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17222" y="2337129"/>
            <a:ext cx="7775259" cy="3773876"/>
            <a:chOff x="358228" y="1307676"/>
            <a:chExt cx="10891485" cy="4772617"/>
          </a:xfrm>
        </p:grpSpPr>
        <p:grpSp>
          <p:nvGrpSpPr>
            <p:cNvPr id="8" name="Group 7"/>
            <p:cNvGrpSpPr/>
            <p:nvPr/>
          </p:nvGrpSpPr>
          <p:grpSpPr>
            <a:xfrm>
              <a:off x="3244192" y="1552429"/>
              <a:ext cx="1943570" cy="890803"/>
              <a:chOff x="1653208" y="5118195"/>
              <a:chExt cx="1828800" cy="838200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3208" y="5118195"/>
                <a:ext cx="838200" cy="838200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1408" y="5118195"/>
                <a:ext cx="990600" cy="832104"/>
              </a:xfrm>
              <a:prstGeom prst="rect">
                <a:avLst/>
              </a:prstGeom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9490" y="1567209"/>
              <a:ext cx="787561" cy="78756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0478" y="3852733"/>
              <a:ext cx="1048630" cy="104863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8225176" y="1907817"/>
              <a:ext cx="1666872" cy="665082"/>
            </a:xfrm>
            <a:prstGeom prst="rect">
              <a:avLst/>
            </a:prstGeom>
            <a:noFill/>
          </p:spPr>
          <p:txBody>
            <a:bodyPr wrap="none" lIns="182828" tIns="146262" rIns="182828" bIns="146262" rtlCol="0">
              <a:spAutoFit/>
            </a:bodyPr>
            <a:lstStyle/>
            <a:p>
              <a:pPr defTabSz="914049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632" b="1" kern="0" dirty="0" err="1">
                  <a:solidFill>
                    <a:srgbClr val="FFB900"/>
                  </a:solidFill>
                  <a:latin typeface="Segoe UI"/>
                </a:rPr>
                <a:t>xgboost</a:t>
              </a:r>
              <a:endParaRPr lang="en-US" sz="1632" b="1" kern="0" dirty="0">
                <a:solidFill>
                  <a:srgbClr val="FFB900"/>
                </a:solidFill>
                <a:latin typeface="Segoe U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95668" y="1307676"/>
              <a:ext cx="2766152" cy="665082"/>
            </a:xfrm>
            <a:prstGeom prst="rect">
              <a:avLst/>
            </a:prstGeom>
            <a:noFill/>
          </p:spPr>
          <p:txBody>
            <a:bodyPr wrap="none" lIns="182828" tIns="146262" rIns="182828" bIns="146262" rtlCol="0">
              <a:spAutoFit/>
            </a:bodyPr>
            <a:lstStyle/>
            <a:p>
              <a:pPr defTabSz="914049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632" b="1" kern="0" dirty="0" err="1">
                  <a:solidFill>
                    <a:srgbClr val="FFB900"/>
                  </a:solidFill>
                  <a:latin typeface="Segoe UI"/>
                </a:rPr>
                <a:t>Vowpal</a:t>
              </a:r>
              <a:r>
                <a:rPr lang="en-US" sz="1632" b="1" kern="0" dirty="0">
                  <a:solidFill>
                    <a:srgbClr val="FFB900"/>
                  </a:solidFill>
                  <a:latin typeface="Segoe UI"/>
                </a:rPr>
                <a:t>  Wabbit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551546" y="1923111"/>
              <a:ext cx="1353119" cy="665082"/>
            </a:xfrm>
            <a:prstGeom prst="rect">
              <a:avLst/>
            </a:prstGeom>
            <a:noFill/>
          </p:spPr>
          <p:txBody>
            <a:bodyPr wrap="none" lIns="182828" tIns="146262" rIns="182828" bIns="146262" rtlCol="0">
              <a:spAutoFit/>
            </a:bodyPr>
            <a:lstStyle/>
            <a:p>
              <a:pPr defTabSz="914049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632" b="1" kern="0" dirty="0">
                  <a:solidFill>
                    <a:srgbClr val="FFB900"/>
                  </a:solidFill>
                  <a:latin typeface="Segoe UI"/>
                </a:rPr>
                <a:t>Rattle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4059" y="2665908"/>
              <a:ext cx="914970" cy="914970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/>
          </p:nvGrpSpPr>
          <p:grpSpPr>
            <a:xfrm>
              <a:off x="358228" y="5103514"/>
              <a:ext cx="2415274" cy="933844"/>
              <a:chOff x="4977304" y="5404501"/>
              <a:chExt cx="2941560" cy="1095375"/>
            </a:xfrm>
          </p:grpSpPr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7304" y="5404501"/>
                <a:ext cx="1095375" cy="1095375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72726" y="5404501"/>
                <a:ext cx="1846138" cy="1095375"/>
              </a:xfrm>
              <a:prstGeom prst="rect">
                <a:avLst/>
              </a:prstGeom>
            </p:spPr>
          </p:pic>
        </p:grp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7904" y="1573143"/>
              <a:ext cx="1152020" cy="775694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5482738" y="2954816"/>
              <a:ext cx="2235014" cy="3125477"/>
              <a:chOff x="7208592" y="3390502"/>
              <a:chExt cx="1972770" cy="2758750"/>
            </a:xfrm>
          </p:grpSpPr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00878" y="3390502"/>
                <a:ext cx="1280119" cy="716686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08837" y="3390502"/>
                <a:ext cx="788557" cy="792560"/>
              </a:xfrm>
              <a:prstGeom prst="rect">
                <a:avLst/>
              </a:prstGeom>
            </p:spPr>
          </p:pic>
          <p:grpSp>
            <p:nvGrpSpPr>
              <p:cNvPr id="33" name="Group 32"/>
              <p:cNvGrpSpPr/>
              <p:nvPr/>
            </p:nvGrpSpPr>
            <p:grpSpPr>
              <a:xfrm>
                <a:off x="7208592" y="4049784"/>
                <a:ext cx="1972770" cy="2099468"/>
                <a:chOff x="6963554" y="4339394"/>
                <a:chExt cx="1490913" cy="1858416"/>
              </a:xfrm>
            </p:grpSpPr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63555" y="4339394"/>
                  <a:ext cx="1490911" cy="1332934"/>
                </a:xfrm>
                <a:prstGeom prst="rect">
                  <a:avLst/>
                </a:prstGeom>
              </p:spPr>
            </p:pic>
            <p:pic>
              <p:nvPicPr>
                <p:cNvPr id="35" name="Picture 34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63554" y="5672328"/>
                  <a:ext cx="723883" cy="525482"/>
                </a:xfrm>
                <a:prstGeom prst="rect">
                  <a:avLst/>
                </a:prstGeom>
              </p:spPr>
            </p:pic>
            <p:pic>
              <p:nvPicPr>
                <p:cNvPr id="36" name="Picture 35"/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74049" y="5672328"/>
                  <a:ext cx="780418" cy="525482"/>
                </a:xfrm>
                <a:prstGeom prst="rect">
                  <a:avLst/>
                </a:prstGeom>
              </p:spPr>
            </p:pic>
          </p:grp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830574" y="3802856"/>
              <a:ext cx="1167054" cy="1148382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3244192" y="3020098"/>
              <a:ext cx="1960403" cy="2994913"/>
              <a:chOff x="5055670" y="3446599"/>
              <a:chExt cx="1828800" cy="2793863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055670" y="4926572"/>
                <a:ext cx="1828800" cy="1313890"/>
                <a:chOff x="10924709" y="3117973"/>
                <a:chExt cx="1322800" cy="937905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24709" y="3117973"/>
                  <a:ext cx="1322800" cy="937905"/>
                </a:xfrm>
                <a:prstGeom prst="rect">
                  <a:avLst/>
                </a:prstGeom>
              </p:spPr>
            </p:pic>
            <p:sp>
              <p:nvSpPr>
                <p:cNvPr id="30" name="TextBox 29"/>
                <p:cNvSpPr txBox="1"/>
                <p:nvPr/>
              </p:nvSpPr>
              <p:spPr>
                <a:xfrm>
                  <a:off x="11088430" y="3268410"/>
                  <a:ext cx="848127" cy="442890"/>
                </a:xfrm>
                <a:prstGeom prst="rect">
                  <a:avLst/>
                </a:prstGeom>
                <a:noFill/>
              </p:spPr>
              <p:txBody>
                <a:bodyPr wrap="none" lIns="182828" tIns="146262" rIns="182828" bIns="146262" rtlCol="0">
                  <a:spAutoFit/>
                </a:bodyPr>
                <a:lstStyle/>
                <a:p>
                  <a:pPr defTabSz="914049">
                    <a:lnSpc>
                      <a:spcPct val="90000"/>
                    </a:lnSpc>
                    <a:spcAft>
                      <a:spcPts val="600"/>
                    </a:spcAft>
                    <a:defRPr/>
                  </a:pPr>
                  <a:r>
                    <a:rPr lang="en-US" sz="1632" kern="0" dirty="0">
                      <a:solidFill>
                        <a:srgbClr val="FFB900"/>
                      </a:solidFill>
                      <a:latin typeface="Segoe UI"/>
                    </a:rPr>
                    <a:t>CNTK</a:t>
                  </a:r>
                </a:p>
              </p:txBody>
            </p:sp>
          </p:grp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55670" y="3446599"/>
                <a:ext cx="1828800" cy="1472925"/>
              </a:xfrm>
              <a:prstGeom prst="rect">
                <a:avLst/>
              </a:prstGeom>
            </p:spPr>
          </p:pic>
        </p:grpSp>
        <p:grpSp>
          <p:nvGrpSpPr>
            <p:cNvPr id="20" name="Group 19"/>
            <p:cNvGrpSpPr/>
            <p:nvPr/>
          </p:nvGrpSpPr>
          <p:grpSpPr>
            <a:xfrm>
              <a:off x="401688" y="3361077"/>
              <a:ext cx="1851862" cy="1621820"/>
              <a:chOff x="9597696" y="4718462"/>
              <a:chExt cx="1889263" cy="1654577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19"/>
              <a:srcRect l="11674" t="7316" r="12326"/>
              <a:stretch/>
            </p:blipFill>
            <p:spPr>
              <a:xfrm>
                <a:off x="9597696" y="4718462"/>
                <a:ext cx="1747361" cy="1598199"/>
              </a:xfrm>
              <a:prstGeom prst="rect">
                <a:avLst/>
              </a:prstGeom>
            </p:spPr>
          </p:pic>
          <p:sp>
            <p:nvSpPr>
              <p:cNvPr id="26" name="Rectangle 25"/>
              <p:cNvSpPr/>
              <p:nvPr/>
            </p:nvSpPr>
            <p:spPr>
              <a:xfrm>
                <a:off x="9643056" y="6034699"/>
                <a:ext cx="1843903" cy="338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32384">
                  <a:defRPr/>
                </a:pPr>
                <a:r>
                  <a:rPr lang="en-US" sz="1071" dirty="0">
                    <a:solidFill>
                      <a:srgbClr val="000000"/>
                    </a:solidFill>
                    <a:latin typeface="Segoe UI"/>
                  </a:rPr>
                  <a:t>Developer edition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01687" y="1567211"/>
              <a:ext cx="2240744" cy="1308783"/>
              <a:chOff x="198437" y="2311272"/>
              <a:chExt cx="2286000" cy="1335217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198437" y="2311272"/>
                <a:ext cx="2286000" cy="133521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23" rIns="0" bIns="46623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11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28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pic>
            <p:nvPicPr>
              <p:cNvPr id="24" name="Picture 2" descr="https://www.continuum.io/sites/default/files/Anaconda_Logo_0702_0.png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757" y="2429670"/>
                <a:ext cx="2127480" cy="1063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195668" y="5221614"/>
              <a:ext cx="3054045" cy="717702"/>
            </a:xfrm>
            <a:prstGeom prst="rect">
              <a:avLst/>
            </a:prstGeom>
          </p:spPr>
        </p:pic>
      </p:grpSp>
      <p:sp>
        <p:nvSpPr>
          <p:cNvPr id="41" name="Rectangle 40"/>
          <p:cNvSpPr/>
          <p:nvPr/>
        </p:nvSpPr>
        <p:spPr>
          <a:xfrm>
            <a:off x="9361297" y="2597825"/>
            <a:ext cx="2700707" cy="2407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5577" lvl="2" indent="-466209" defTabSz="950500" fontAlgn="base">
              <a:spcAft>
                <a:spcPts val="624"/>
              </a:spcAft>
              <a:buClr>
                <a:srgbClr val="68217A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en-US" sz="204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Spark 2.0.2</a:t>
            </a:r>
          </a:p>
          <a:p>
            <a:pPr marL="475577" lvl="2" indent="-466209" defTabSz="950500" fontAlgn="base">
              <a:spcAft>
                <a:spcPts val="624"/>
              </a:spcAft>
              <a:buClr>
                <a:srgbClr val="68217A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en-US" sz="204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HDFS (local)</a:t>
            </a:r>
          </a:p>
          <a:p>
            <a:pPr marL="475577" lvl="2" indent="-466209" defTabSz="950500" fontAlgn="base">
              <a:spcAft>
                <a:spcPts val="624"/>
              </a:spcAft>
              <a:buClr>
                <a:srgbClr val="68217A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en-US" sz="204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Yarn</a:t>
            </a:r>
          </a:p>
          <a:p>
            <a:pPr marL="475577" lvl="2" indent="-466209" defTabSz="950500" fontAlgn="base">
              <a:spcAft>
                <a:spcPts val="624"/>
              </a:spcAft>
              <a:buClr>
                <a:srgbClr val="68217A">
                  <a:lumMod val="50000"/>
                </a:srgbClr>
              </a:buClr>
              <a:buFont typeface="Arial" panose="020B0604020202020204" pitchFamily="34" charset="0"/>
              <a:buChar char="•"/>
            </a:pPr>
            <a:endParaRPr lang="en-US" sz="204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369" lvl="2" defTabSz="950500" fontAlgn="base">
              <a:spcAft>
                <a:spcPts val="624"/>
              </a:spcAft>
              <a:buClr>
                <a:srgbClr val="68217A">
                  <a:lumMod val="50000"/>
                </a:srgbClr>
              </a:buClr>
            </a:pPr>
            <a:r>
              <a:rPr lang="en-US" sz="204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 info at:</a:t>
            </a:r>
          </a:p>
          <a:p>
            <a:pPr marL="9369" lvl="2" defTabSz="950500" fontAlgn="base">
              <a:spcAft>
                <a:spcPts val="624"/>
              </a:spcAft>
              <a:buClr>
                <a:srgbClr val="68217A">
                  <a:lumMod val="50000"/>
                </a:srgbClr>
              </a:buClr>
            </a:pPr>
            <a:r>
              <a:rPr lang="en-US" sz="2040" b="1" dirty="0">
                <a:solidFill>
                  <a:schemeClr val="tx2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http://aka.ms/dsvm</a:t>
            </a:r>
          </a:p>
        </p:txBody>
      </p:sp>
      <p:sp>
        <p:nvSpPr>
          <p:cNvPr id="4" name="Rectangle 3"/>
          <p:cNvSpPr/>
          <p:nvPr/>
        </p:nvSpPr>
        <p:spPr>
          <a:xfrm>
            <a:off x="1267818" y="1601327"/>
            <a:ext cx="5283782" cy="4783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48" b="1" dirty="0"/>
              <a:t>Data-science virtual machine (DSVM)</a:t>
            </a:r>
          </a:p>
        </p:txBody>
      </p:sp>
      <p:sp>
        <p:nvSpPr>
          <p:cNvPr id="44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26B77-004C-4522-ACB4-7F5D94677171}" type="slidenum">
              <a:rPr lang="en-US" sz="1224"/>
              <a:pPr/>
              <a:t>13</a:t>
            </a:fld>
            <a:endParaRPr lang="en-US" sz="1224" dirty="0"/>
          </a:p>
        </p:txBody>
      </p:sp>
    </p:spTree>
    <p:extLst>
      <p:ext uri="{BB962C8B-B14F-4D97-AF65-F5344CB8AC3E}">
        <p14:creationId xmlns:p14="http://schemas.microsoft.com/office/powerpoint/2010/main" val="170050977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 flipV="1">
            <a:off x="883" y="494"/>
            <a:ext cx="12434711" cy="14221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34" indent="-342834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 3" panose="05040102010807070707" pitchFamily="18" charset="2"/>
              <a:buChar char="Æ"/>
              <a:defRPr/>
            </a:pPr>
            <a:endParaRPr lang="en-US" sz="2000" b="1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284488" y="370543"/>
            <a:ext cx="12050861" cy="917444"/>
          </a:xfrm>
          <a:prstGeom prst="rect">
            <a:avLst/>
          </a:prstGeom>
        </p:spPr>
        <p:txBody>
          <a:bodyPr vert="horz" wrap="square" lIns="149217" tIns="93260" rIns="149217" bIns="93260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r>
              <a:rPr lang="en-US" sz="4488" b="1" spc="0" dirty="0">
                <a:ln>
                  <a:noFill/>
                </a:ln>
                <a:solidFill>
                  <a:srgbClr val="FFFFFF"/>
                </a:solidFill>
              </a:rPr>
              <a:t>GitHub repository for all code and scripts</a:t>
            </a:r>
            <a:endParaRPr lang="en-US" sz="4488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58413" y="3117831"/>
            <a:ext cx="9031661" cy="574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06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http://tinyurl.com/AI-Immersion-ScalingROnAzure</a:t>
            </a:r>
            <a:endParaRPr lang="en-US" sz="3060" dirty="0">
              <a:solidFill>
                <a:schemeClr val="accent2"/>
              </a:solidFill>
            </a:endParaRP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26B77-004C-4522-ACB4-7F5D94677171}" type="slidenum">
              <a:rPr lang="en-US" sz="1224"/>
              <a:pPr/>
              <a:t>14</a:t>
            </a:fld>
            <a:endParaRPr lang="en-US" sz="1224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23FA77-1433-4E12-994D-14C361D1562B}"/>
              </a:ext>
            </a:extLst>
          </p:cNvPr>
          <p:cNvSpPr txBox="1"/>
          <p:nvPr/>
        </p:nvSpPr>
        <p:spPr>
          <a:xfrm>
            <a:off x="284488" y="1658035"/>
            <a:ext cx="8761564" cy="932603"/>
          </a:xfrm>
          <a:prstGeom prst="rect">
            <a:avLst/>
          </a:prstGeom>
          <a:noFill/>
        </p:spPr>
        <p:txBody>
          <a:bodyPr wrap="none" lIns="186521" tIns="149217" rIns="186521" bIns="149217" rtlCol="0">
            <a:noAutofit/>
          </a:bodyPr>
          <a:lstStyle/>
          <a:p>
            <a:pPr>
              <a:lnSpc>
                <a:spcPct val="90000"/>
              </a:lnSpc>
              <a:spcAft>
                <a:spcPts val="2448"/>
              </a:spcAft>
              <a:buClr>
                <a:srgbClr val="A80000"/>
              </a:buClr>
            </a:pPr>
            <a:r>
              <a:rPr lang="en-US" sz="1836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The </a:t>
            </a:r>
            <a:r>
              <a:rPr lang="en-US" sz="1836" dirty="0" err="1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github</a:t>
            </a:r>
            <a:r>
              <a:rPr lang="en-US" sz="1836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page currently private, will be open to public at the time for event</a:t>
            </a:r>
          </a:p>
        </p:txBody>
      </p:sp>
    </p:spTree>
    <p:extLst>
      <p:ext uri="{BB962C8B-B14F-4D97-AF65-F5344CB8AC3E}">
        <p14:creationId xmlns:p14="http://schemas.microsoft.com/office/powerpoint/2010/main" val="425968417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597">
              <a:defRPr/>
            </a:pPr>
            <a:fld id="{8A026B77-004C-4522-ACB4-7F5D94677171}" type="slidenum">
              <a:rPr lang="en-US" sz="1224">
                <a:solidFill>
                  <a:prstClr val="black"/>
                </a:solidFill>
                <a:latin typeface="Calibri" panose="020F0502020204030204"/>
              </a:rPr>
              <a:pPr defTabSz="932597">
                <a:defRPr/>
              </a:pPr>
              <a:t>15</a:t>
            </a:fld>
            <a:endParaRPr lang="en-US" sz="1224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B80C1E2-1252-4977-99D5-62D036CA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37" y="2227383"/>
            <a:ext cx="12313356" cy="961629"/>
          </a:xfrm>
        </p:spPr>
        <p:txBody>
          <a:bodyPr>
            <a:noAutofit/>
          </a:bodyPr>
          <a:lstStyle/>
          <a:p>
            <a:r>
              <a:rPr lang="en-US" sz="6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Hands 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A0827C-9C27-4CD9-9F2B-2316A39B3953}"/>
              </a:ext>
            </a:extLst>
          </p:cNvPr>
          <p:cNvSpPr/>
          <p:nvPr/>
        </p:nvSpPr>
        <p:spPr>
          <a:xfrm>
            <a:off x="1112837" y="3116262"/>
            <a:ext cx="6217356" cy="86271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indent="-34283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32" dirty="0">
                <a:solidFill>
                  <a:srgbClr val="FFFFFF">
                    <a:lumMod val="65000"/>
                  </a:srgbClr>
                </a:solidFill>
                <a:ea typeface="ＭＳ Ｐゴシック" charset="0"/>
              </a:rPr>
              <a:t>Setup</a:t>
            </a:r>
          </a:p>
          <a:p>
            <a:pPr lvl="1" indent="-34283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32" dirty="0">
                <a:solidFill>
                  <a:srgbClr val="FFFFFF">
                    <a:lumMod val="65000"/>
                  </a:srgbClr>
                </a:solidFill>
                <a:ea typeface="ＭＳ Ｐゴシック" charset="0"/>
              </a:rPr>
              <a:t>Intro to R</a:t>
            </a:r>
            <a:endParaRPr lang="en-US" sz="1632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B17C509-C631-44D7-8A5D-ADA40D08EE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4638" y="4872215"/>
            <a:ext cx="7315199" cy="73866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297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597">
              <a:defRPr/>
            </a:pPr>
            <a:fld id="{8A026B77-004C-4522-ACB4-7F5D94677171}" type="slidenum">
              <a:rPr lang="en-US" sz="1224">
                <a:solidFill>
                  <a:prstClr val="black"/>
                </a:solidFill>
                <a:latin typeface="Calibri" panose="020F0502020204030204"/>
              </a:rPr>
              <a:pPr defTabSz="932597">
                <a:defRPr/>
              </a:pPr>
              <a:t>16</a:t>
            </a:fld>
            <a:endParaRPr lang="en-US" sz="1224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B80C1E2-1252-4977-99D5-62D036CA6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637" y="2227383"/>
            <a:ext cx="12160956" cy="961629"/>
          </a:xfrm>
        </p:spPr>
        <p:txBody>
          <a:bodyPr>
            <a:noAutofit/>
          </a:bodyPr>
          <a:lstStyle/>
          <a:p>
            <a:r>
              <a:rPr lang="en-US" sz="6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R in the Cloud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E636F4-84BF-4113-AD45-115519D5EDDF}"/>
              </a:ext>
            </a:extLst>
          </p:cNvPr>
          <p:cNvSpPr/>
          <p:nvPr/>
        </p:nvSpPr>
        <p:spPr>
          <a:xfrm>
            <a:off x="731837" y="3208783"/>
            <a:ext cx="6217356" cy="8960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584088" lvl="1" indent="-241253" defTabSz="931684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/>
            </a:pPr>
            <a:r>
              <a:rPr lang="en-US" sz="1632" dirty="0">
                <a:solidFill>
                  <a:srgbClr val="FFFFFF">
                    <a:lumMod val="65000"/>
                  </a:srgbClr>
                </a:solidFill>
              </a:rPr>
              <a:t>Spark</a:t>
            </a:r>
          </a:p>
          <a:p>
            <a:pPr marL="584088" lvl="1" indent="-241253" defTabSz="931684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/>
            </a:pPr>
            <a:r>
              <a:rPr lang="en-US" sz="1632" dirty="0">
                <a:solidFill>
                  <a:srgbClr val="FFFFFF">
                    <a:lumMod val="65000"/>
                  </a:srgbClr>
                </a:solidFill>
              </a:rPr>
              <a:t>Azure Batch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5DE99B1-6470-46EB-9886-A0BB346410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4638" y="4872215"/>
            <a:ext cx="7315199" cy="73866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 flipV="1">
            <a:off x="883" y="494"/>
            <a:ext cx="12434711" cy="14221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34" indent="-342834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 3" panose="05040102010807070707" pitchFamily="18" charset="2"/>
              <a:buChar char="Æ"/>
              <a:defRPr/>
            </a:pPr>
            <a:endParaRPr lang="en-US" sz="2000" b="1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77040" y="73013"/>
            <a:ext cx="8415320" cy="1248187"/>
          </a:xfrm>
        </p:spPr>
        <p:txBody>
          <a:bodyPr/>
          <a:lstStyle/>
          <a:p>
            <a:r>
              <a:rPr lang="en-US" sz="4896" b="1" kern="0" dirty="0">
                <a:solidFill>
                  <a:srgbClr val="FFFFFF"/>
                </a:solidFill>
                <a:ea typeface="Segoe UI" pitchFamily="34" charset="0"/>
              </a:rPr>
              <a:t>R adoption is on a Tear</a:t>
            </a:r>
            <a:br>
              <a:rPr lang="en-US" sz="4896" b="1" kern="0" dirty="0">
                <a:solidFill>
                  <a:srgbClr val="FFFFFF"/>
                </a:solidFill>
                <a:ea typeface="Segoe UI" pitchFamily="34" charset="0"/>
              </a:rPr>
            </a:br>
            <a:r>
              <a:rPr lang="en-US" sz="3264" b="1" kern="0" dirty="0">
                <a:solidFill>
                  <a:schemeClr val="bg1">
                    <a:lumMod val="95000"/>
                  </a:schemeClr>
                </a:solidFill>
                <a:ea typeface="Segoe UI" pitchFamily="34" charset="0"/>
              </a:rPr>
              <a:t>But there are several issues regarding scalability </a:t>
            </a:r>
            <a:endParaRPr lang="en-US" sz="3264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31835" y="1857484"/>
            <a:ext cx="4474275" cy="782076"/>
          </a:xfrm>
          <a:prstGeom prst="rect">
            <a:avLst/>
          </a:prstGeom>
        </p:spPr>
        <p:txBody>
          <a:bodyPr>
            <a:noAutofit/>
          </a:bodyPr>
          <a:lstStyle>
            <a:lvl1pPr marL="336145" indent="-336145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3921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572691" indent="-236546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353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784338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1961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008435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232531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022" indent="-349724" defTabSz="914224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856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In-Memory Operation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67" y="1518913"/>
            <a:ext cx="4225861" cy="14178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66" y="2994917"/>
            <a:ext cx="4456188" cy="1771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127" y="5272511"/>
            <a:ext cx="4215703" cy="1582203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31837" y="5707062"/>
            <a:ext cx="4984986" cy="745087"/>
          </a:xfrm>
          <a:prstGeom prst="rect">
            <a:avLst/>
          </a:prstGeom>
        </p:spPr>
        <p:txBody>
          <a:bodyPr>
            <a:noAutofit/>
          </a:bodyPr>
          <a:lstStyle>
            <a:lvl1pPr marL="336145" indent="-336145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3921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572691" indent="-236546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353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784338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1961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008435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232531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022" indent="-349724" defTabSz="914224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856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Lack of Parallelism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31837" y="3660885"/>
            <a:ext cx="4984986" cy="1172250"/>
          </a:xfrm>
          <a:prstGeom prst="rect">
            <a:avLst/>
          </a:prstGeom>
        </p:spPr>
        <p:txBody>
          <a:bodyPr>
            <a:noAutofit/>
          </a:bodyPr>
          <a:lstStyle>
            <a:lvl1pPr marL="336145" indent="-336145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3921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572691" indent="-236546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353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784338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1961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008435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232531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022" indent="-349724" defTabSz="914224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856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Expensive Data Movement </a:t>
            </a:r>
          </a:p>
          <a:p>
            <a:pPr marL="51298" indent="0" defTabSz="914224">
              <a:spcAft>
                <a:spcPts val="200"/>
              </a:spcAft>
              <a:buNone/>
            </a:pPr>
            <a:r>
              <a:rPr lang="en-US" sz="2856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   &amp; Duplication</a:t>
            </a:r>
          </a:p>
        </p:txBody>
      </p:sp>
      <p:sp>
        <p:nvSpPr>
          <p:cNvPr id="11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26B77-004C-4522-ACB4-7F5D94677171}" type="slidenum">
              <a:rPr lang="en-US" sz="1224"/>
              <a:pPr/>
              <a:t>17</a:t>
            </a:fld>
            <a:endParaRPr lang="en-US" sz="1224" dirty="0"/>
          </a:p>
        </p:txBody>
      </p:sp>
    </p:spTree>
    <p:extLst>
      <p:ext uri="{BB962C8B-B14F-4D97-AF65-F5344CB8AC3E}">
        <p14:creationId xmlns:p14="http://schemas.microsoft.com/office/powerpoint/2010/main" val="2824112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 flipV="1">
            <a:off x="883" y="494"/>
            <a:ext cx="12434711" cy="14221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34" indent="-342834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 3" panose="05040102010807070707" pitchFamily="18" charset="2"/>
              <a:buChar char="Æ"/>
              <a:defRPr/>
            </a:pPr>
            <a:endParaRPr lang="en-US" sz="2000" b="1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31947" y="295731"/>
            <a:ext cx="8415320" cy="917444"/>
          </a:xfrm>
          <a:prstGeom prst="rect">
            <a:avLst/>
          </a:prstGeom>
        </p:spPr>
        <p:txBody>
          <a:bodyPr vert="horz" wrap="square" lIns="149217" tIns="93260" rIns="149217" bIns="93260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r>
              <a:rPr lang="en-US" sz="4799" b="1" dirty="0">
                <a:solidFill>
                  <a:schemeClr val="bg1"/>
                </a:solidFill>
              </a:rPr>
              <a:t>Scalable R solutions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5637" y="1845611"/>
            <a:ext cx="10724938" cy="5004629"/>
          </a:xfrm>
          <a:prstGeom prst="rect">
            <a:avLst/>
          </a:prstGeom>
        </p:spPr>
        <p:txBody>
          <a:bodyPr>
            <a:normAutofit/>
          </a:bodyPr>
          <a:lstStyle>
            <a:lvl1pPr marL="336145" indent="-336145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3921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572691" indent="-236546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353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784338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1961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008435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232531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64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 packages for distributed computing</a:t>
            </a:r>
          </a:p>
          <a:p>
            <a:pPr lvl="2"/>
            <a:r>
              <a:rPr lang="en-US" sz="2448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SparkR</a:t>
            </a:r>
            <a:endParaRPr lang="en-US" sz="2448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lvl="2"/>
            <a:r>
              <a:rPr lang="en-US" sz="2448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sparklyr</a:t>
            </a:r>
            <a:endParaRPr lang="en-US" sz="2448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lvl="2"/>
            <a:r>
              <a:rPr lang="en-US" sz="2448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RevoScaleR</a:t>
            </a:r>
            <a:r>
              <a:rPr lang="en-US" sz="2448" dirty="0">
                <a:solidFill>
                  <a:schemeClr val="tx1"/>
                </a:solidFill>
                <a:latin typeface="+mj-lt"/>
              </a:rPr>
              <a:t> (Microsoft R Server)</a:t>
            </a:r>
          </a:p>
          <a:p>
            <a:pPr lvl="2"/>
            <a:r>
              <a:rPr lang="en-US" sz="2448" dirty="0" err="1">
                <a:solidFill>
                  <a:schemeClr val="tx1"/>
                </a:solidFill>
                <a:latin typeface="+mj-lt"/>
              </a:rPr>
              <a:t>MicrosoftML</a:t>
            </a:r>
            <a:r>
              <a:rPr lang="en-US" sz="2448" dirty="0">
                <a:solidFill>
                  <a:schemeClr val="tx1"/>
                </a:solidFill>
                <a:latin typeface="+mj-lt"/>
              </a:rPr>
              <a:t> (Microsoft R Server)</a:t>
            </a:r>
          </a:p>
          <a:p>
            <a:pPr lvl="2"/>
            <a:r>
              <a:rPr lang="en-US" sz="2448" dirty="0" err="1">
                <a:solidFill>
                  <a:schemeClr val="tx1"/>
                </a:solidFill>
                <a:latin typeface="+mj-lt"/>
              </a:rPr>
              <a:t>doAzureParallel</a:t>
            </a:r>
            <a:endParaRPr lang="en-US" sz="2448" dirty="0">
              <a:solidFill>
                <a:schemeClr val="tx1"/>
              </a:solidFill>
              <a:latin typeface="+mj-lt"/>
            </a:endParaRPr>
          </a:p>
          <a:p>
            <a:pPr lvl="2"/>
            <a:r>
              <a:rPr lang="en-US" sz="2448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h2o</a:t>
            </a:r>
          </a:p>
          <a:p>
            <a:pPr lvl="2"/>
            <a:r>
              <a:rPr lang="en-US" sz="2448" dirty="0">
                <a:solidFill>
                  <a:schemeClr val="tx1"/>
                </a:solidFill>
                <a:latin typeface="+mj-lt"/>
              </a:rPr>
              <a:t>and more!</a:t>
            </a:r>
          </a:p>
          <a:p>
            <a:pPr marL="0" indent="0">
              <a:buNone/>
            </a:pPr>
            <a:endParaRPr lang="en-US" sz="1632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26B77-004C-4522-ACB4-7F5D94677171}" type="slidenum">
              <a:rPr lang="en-US" sz="1224"/>
              <a:pPr/>
              <a:t>18</a:t>
            </a:fld>
            <a:endParaRPr lang="en-US" sz="1224" dirty="0"/>
          </a:p>
        </p:txBody>
      </p:sp>
    </p:spTree>
    <p:extLst>
      <p:ext uri="{BB962C8B-B14F-4D97-AF65-F5344CB8AC3E}">
        <p14:creationId xmlns:p14="http://schemas.microsoft.com/office/powerpoint/2010/main" val="1589257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 flipV="1">
            <a:off x="883" y="494"/>
            <a:ext cx="12434711" cy="14221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34" indent="-342834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 3" panose="05040102010807070707" pitchFamily="18" charset="2"/>
              <a:buChar char="Æ"/>
              <a:defRPr/>
            </a:pPr>
            <a:endParaRPr lang="en-US" sz="2000" b="1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31946" y="295731"/>
            <a:ext cx="12010334" cy="917444"/>
          </a:xfrm>
          <a:prstGeom prst="rect">
            <a:avLst/>
          </a:prstGeom>
        </p:spPr>
        <p:txBody>
          <a:bodyPr vert="horz" wrap="square" lIns="149217" tIns="93260" rIns="149217" bIns="93260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r>
              <a:rPr lang="en-US" sz="4799" b="1" dirty="0">
                <a:solidFill>
                  <a:schemeClr val="bg1"/>
                </a:solidFill>
              </a:rPr>
              <a:t>Spark</a:t>
            </a:r>
          </a:p>
        </p:txBody>
      </p:sp>
      <p:sp>
        <p:nvSpPr>
          <p:cNvPr id="6" name="Rectangle 5"/>
          <p:cNvSpPr/>
          <p:nvPr/>
        </p:nvSpPr>
        <p:spPr>
          <a:xfrm>
            <a:off x="794887" y="2956238"/>
            <a:ext cx="4137284" cy="214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9724" lvl="1" indent="-349724">
              <a:buFont typeface="Arial" panose="020B0604020202020204" pitchFamily="34" charset="0"/>
              <a:buChar char="•"/>
            </a:pPr>
            <a:r>
              <a:rPr lang="en-US" sz="3264" dirty="0">
                <a:solidFill>
                  <a:schemeClr val="accent3"/>
                </a:solidFill>
                <a:latin typeface="+mj-lt"/>
                <a:cs typeface="ＭＳ Ｐゴシック" charset="0"/>
              </a:rPr>
              <a:t>What is Spark?</a:t>
            </a:r>
          </a:p>
          <a:p>
            <a:pPr marL="816022" lvl="2" indent="-349724">
              <a:buFont typeface="Arial" panose="020B0604020202020204" pitchFamily="34" charset="0"/>
              <a:buChar char="•"/>
            </a:pPr>
            <a:r>
              <a:rPr lang="en-US" sz="2448" kern="0" dirty="0">
                <a:solidFill>
                  <a:schemeClr val="accent3"/>
                </a:solidFill>
                <a:latin typeface="+mj-lt"/>
              </a:rPr>
              <a:t>An unified, open source, parallel, data processing framework for Big Data Analytics</a:t>
            </a:r>
            <a:endParaRPr lang="en-US" sz="2448" dirty="0">
              <a:solidFill>
                <a:schemeClr val="accent3"/>
              </a:solidFill>
              <a:latin typeface="+mj-lt"/>
              <a:cs typeface="ＭＳ Ｐゴシック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083" y="1871388"/>
            <a:ext cx="6771171" cy="4453974"/>
          </a:xfrm>
          <a:prstGeom prst="rect">
            <a:avLst/>
          </a:prstGeom>
        </p:spPr>
      </p:pic>
      <p:sp>
        <p:nvSpPr>
          <p:cNvPr id="8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26B77-004C-4522-ACB4-7F5D94677171}" type="slidenum">
              <a:rPr lang="en-US" sz="1224"/>
              <a:pPr/>
              <a:t>19</a:t>
            </a:fld>
            <a:endParaRPr lang="en-US" sz="1224" dirty="0"/>
          </a:p>
        </p:txBody>
      </p:sp>
    </p:spTree>
    <p:extLst>
      <p:ext uri="{BB962C8B-B14F-4D97-AF65-F5344CB8AC3E}">
        <p14:creationId xmlns:p14="http://schemas.microsoft.com/office/powerpoint/2010/main" val="2429397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for scaling R using Azure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702" y="4030662"/>
            <a:ext cx="8686736" cy="18280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700" dirty="0"/>
              <a:t>John-Mark Agosta, Principal Data Scientist Manager</a:t>
            </a:r>
          </a:p>
          <a:p>
            <a:pPr>
              <a:lnSpc>
                <a:spcPct val="100000"/>
              </a:lnSpc>
            </a:pPr>
            <a:r>
              <a:rPr lang="en-US" sz="2700" dirty="0"/>
              <a:t>Vanja </a:t>
            </a:r>
            <a:r>
              <a:rPr lang="en-US" sz="2700" dirty="0" err="1"/>
              <a:t>Pauni</a:t>
            </a:r>
            <a:r>
              <a:rPr lang="sr-Latn-BA" sz="2700" dirty="0"/>
              <a:t>ć</a:t>
            </a:r>
            <a:r>
              <a:rPr lang="en-US" sz="2700" dirty="0"/>
              <a:t>, Data Scientist</a:t>
            </a:r>
          </a:p>
          <a:p>
            <a:pPr>
              <a:lnSpc>
                <a:spcPct val="100000"/>
              </a:lnSpc>
            </a:pPr>
            <a:r>
              <a:rPr lang="en-US" sz="2700" dirty="0"/>
              <a:t>Barbara Stortz, Principal SWE Manager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A26890-F868-43FE-9FAC-ED77FCB02A8D}"/>
              </a:ext>
            </a:extLst>
          </p:cNvPr>
          <p:cNvSpPr txBox="1"/>
          <p:nvPr/>
        </p:nvSpPr>
        <p:spPr>
          <a:xfrm>
            <a:off x="6827837" y="5939286"/>
            <a:ext cx="53551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2597">
              <a:defRPr/>
            </a:pPr>
            <a:r>
              <a:rPr lang="en-US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rPr>
              <a:t>Acknowledgements: Ali-Kazim Zaidi</a:t>
            </a:r>
            <a:r>
              <a:rPr lang="sr-Latn-BA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rPr>
              <a:t>,</a:t>
            </a:r>
            <a:r>
              <a:rPr lang="en-US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rPr>
              <a:t> Microsoft</a:t>
            </a:r>
          </a:p>
          <a:p>
            <a:pPr defTabSz="932597">
              <a:defRPr/>
            </a:pPr>
            <a:r>
              <a:rPr lang="en-US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rPr>
              <a:t>		  Mario Inchiosa, Microsoft</a:t>
            </a:r>
          </a:p>
          <a:p>
            <a:pPr defTabSz="932597">
              <a:defRPr/>
            </a:pPr>
            <a:r>
              <a:rPr lang="en-US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rPr>
              <a:t>		  Debraj GuhaThakurta, Microsoft</a:t>
            </a:r>
          </a:p>
        </p:txBody>
      </p:sp>
    </p:spTree>
    <p:extLst>
      <p:ext uri="{BB962C8B-B14F-4D97-AF65-F5344CB8AC3E}">
        <p14:creationId xmlns:p14="http://schemas.microsoft.com/office/powerpoint/2010/main" val="10057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 flipV="1">
            <a:off x="883" y="494"/>
            <a:ext cx="12434711" cy="14221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34" indent="-342834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 3" panose="05040102010807070707" pitchFamily="18" charset="2"/>
              <a:buChar char="Æ"/>
              <a:defRPr/>
            </a:pPr>
            <a:endParaRPr lang="en-US" sz="2000" b="1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31946" y="295731"/>
            <a:ext cx="12010334" cy="917444"/>
          </a:xfrm>
          <a:prstGeom prst="rect">
            <a:avLst/>
          </a:prstGeom>
        </p:spPr>
        <p:txBody>
          <a:bodyPr vert="horz" wrap="square" lIns="149217" tIns="93260" rIns="149217" bIns="93260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r>
              <a:rPr lang="en-US" sz="4799" b="1" dirty="0">
                <a:solidFill>
                  <a:schemeClr val="bg1"/>
                </a:solidFill>
              </a:rPr>
              <a:t>Spark clusters in Azure HDInsight</a:t>
            </a:r>
          </a:p>
        </p:txBody>
      </p:sp>
      <p:sp>
        <p:nvSpPr>
          <p:cNvPr id="6" name="Rectangle 5"/>
          <p:cNvSpPr/>
          <p:nvPr/>
        </p:nvSpPr>
        <p:spPr>
          <a:xfrm>
            <a:off x="7528650" y="2135458"/>
            <a:ext cx="4137284" cy="4041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5577" lvl="2" indent="-466209" defTabSz="950500" fontAlgn="base">
              <a:spcAft>
                <a:spcPts val="624"/>
              </a:spcAft>
              <a:buClr>
                <a:srgbClr val="68217A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en-US" sz="2448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Provisions Azure compute resources with Spark 2.0.2 installed and configured.</a:t>
            </a:r>
          </a:p>
          <a:p>
            <a:pPr marL="475577" lvl="2" indent="-466209" defTabSz="950500" fontAlgn="base">
              <a:spcAft>
                <a:spcPts val="624"/>
              </a:spcAft>
              <a:buClr>
                <a:srgbClr val="68217A">
                  <a:lumMod val="50000"/>
                </a:srgbClr>
              </a:buClr>
              <a:buFont typeface="Arial" panose="020B0604020202020204" pitchFamily="34" charset="0"/>
              <a:buChar char="•"/>
            </a:pPr>
            <a:endParaRPr lang="en-US" sz="816" kern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475577" lvl="2" indent="-466209" defTabSz="950500" fontAlgn="base">
              <a:spcAft>
                <a:spcPts val="624"/>
              </a:spcAft>
              <a:buClr>
                <a:srgbClr val="68217A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en-US" sz="2448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Supports multiple versions (e.g. Spark 1.6).</a:t>
            </a:r>
          </a:p>
          <a:p>
            <a:pPr marL="475577" lvl="2" indent="-466209" defTabSz="950500" fontAlgn="base">
              <a:spcAft>
                <a:spcPts val="624"/>
              </a:spcAft>
              <a:buClr>
                <a:srgbClr val="68217A">
                  <a:lumMod val="50000"/>
                </a:srgbClr>
              </a:buClr>
              <a:buFont typeface="Arial" panose="020B0604020202020204" pitchFamily="34" charset="0"/>
              <a:buChar char="•"/>
            </a:pPr>
            <a:endParaRPr lang="en-US" sz="816" kern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475577" lvl="2" indent="-466209" defTabSz="950500" fontAlgn="base">
              <a:spcAft>
                <a:spcPts val="624"/>
              </a:spcAft>
              <a:buClr>
                <a:srgbClr val="68217A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en-US" sz="2448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Stores data in Azure Blob storage (WASB), Azure Data Lake Store or Local HDFS.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84" y="1136084"/>
            <a:ext cx="6594920" cy="5779419"/>
          </a:xfrm>
          <a:prstGeom prst="rect">
            <a:avLst/>
          </a:prstGeom>
        </p:spPr>
      </p:pic>
      <p:sp>
        <p:nvSpPr>
          <p:cNvPr id="7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26B77-004C-4522-ACB4-7F5D94677171}" type="slidenum">
              <a:rPr lang="en-US" sz="1224"/>
              <a:pPr/>
              <a:t>20</a:t>
            </a:fld>
            <a:endParaRPr lang="en-US" sz="1224" dirty="0"/>
          </a:p>
        </p:txBody>
      </p:sp>
    </p:spTree>
    <p:extLst>
      <p:ext uri="{BB962C8B-B14F-4D97-AF65-F5344CB8AC3E}">
        <p14:creationId xmlns:p14="http://schemas.microsoft.com/office/powerpoint/2010/main" val="304102791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 flipV="1">
            <a:off x="883" y="494"/>
            <a:ext cx="12434711" cy="14221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34" indent="-342834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 3" panose="05040102010807070707" pitchFamily="18" charset="2"/>
              <a:buChar char="Æ"/>
              <a:defRPr/>
            </a:pPr>
            <a:endParaRPr lang="en-US" sz="2000" b="1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31947" y="295731"/>
            <a:ext cx="8415320" cy="917444"/>
          </a:xfrm>
          <a:prstGeom prst="rect">
            <a:avLst/>
          </a:prstGeom>
        </p:spPr>
        <p:txBody>
          <a:bodyPr vert="horz" wrap="square" lIns="149217" tIns="93260" rIns="149217" bIns="93260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r>
              <a:rPr lang="en-US" sz="4799" b="1" dirty="0" err="1">
                <a:solidFill>
                  <a:schemeClr val="bg1"/>
                </a:solidFill>
              </a:rPr>
              <a:t>SparkR</a:t>
            </a:r>
            <a:r>
              <a:rPr lang="en-US" sz="4799" b="1" dirty="0">
                <a:solidFill>
                  <a:schemeClr val="bg1"/>
                </a:solidFill>
              </a:rPr>
              <a:t>: a Spark API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3237" y="1744627"/>
            <a:ext cx="11065846" cy="430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2pPr marL="558686" lvl="1" indent="-448193" defTabSz="913770" fontAlgn="base">
              <a:lnSpc>
                <a:spcPct val="90000"/>
              </a:lnSpc>
              <a:spcBef>
                <a:spcPts val="588"/>
              </a:spcBef>
              <a:spcAft>
                <a:spcPts val="600"/>
              </a:spcAft>
              <a:buClr>
                <a:srgbClr val="68217A">
                  <a:lumMod val="50000"/>
                </a:srgbClr>
              </a:buClr>
              <a:buBlip>
                <a:blip r:embed="rId3"/>
              </a:buBlip>
              <a:tabLst>
                <a:tab pos="645523" algn="l"/>
              </a:tabLst>
              <a:defRPr sz="280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85321">
                      <a:srgbClr val="505050"/>
                    </a:gs>
                    <a:gs pos="57000">
                      <a:srgbClr val="505050"/>
                    </a:gs>
                  </a:gsLst>
                </a:gradFill>
                <a:ea typeface="Segoe UI" pitchFamily="34" charset="0"/>
                <a:cs typeface="Segoe UI" pitchFamily="34" charset="0"/>
              </a:defRPr>
            </a:lvl2pPr>
          </a:lstStyle>
          <a:p>
            <a:pPr marL="581143" lvl="1" indent="-466209" defTabSz="950500">
              <a:lnSpc>
                <a:spcPct val="100000"/>
              </a:lnSpc>
              <a:spcBef>
                <a:spcPts val="624"/>
              </a:spcBef>
              <a:spcAft>
                <a:spcPts val="624"/>
              </a:spcAft>
              <a:buFont typeface="Arial" panose="020B0604020202020204" pitchFamily="34" charset="0"/>
              <a:buChar char="•"/>
              <a:tabLst>
                <a:tab pos="671471" algn="l"/>
              </a:tabLst>
            </a:pPr>
            <a:r>
              <a:rPr lang="en-US" sz="2856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An R package provides a light-weight frontend to use Apache Spark from R and allows data scientists to analyze large datasets.</a:t>
            </a:r>
          </a:p>
          <a:p>
            <a:pPr marL="581143" lvl="1" indent="-466209" defTabSz="950500">
              <a:lnSpc>
                <a:spcPct val="100000"/>
              </a:lnSpc>
              <a:spcBef>
                <a:spcPts val="624"/>
              </a:spcBef>
              <a:spcAft>
                <a:spcPts val="624"/>
              </a:spcAft>
              <a:buFont typeface="Arial" panose="020B0604020202020204" pitchFamily="34" charset="0"/>
              <a:buChar char="•"/>
              <a:tabLst>
                <a:tab pos="671471" algn="l"/>
              </a:tabLst>
            </a:pPr>
            <a:r>
              <a:rPr lang="en-US" sz="2856" b="1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SparkDataFrame</a:t>
            </a:r>
            <a:r>
              <a:rPr lang="en-US" sz="2856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is distributed collection of data organized into named columns.</a:t>
            </a:r>
          </a:p>
          <a:p>
            <a:pPr marL="581143" lvl="1" indent="-466209" defTabSz="950500">
              <a:lnSpc>
                <a:spcPct val="100000"/>
              </a:lnSpc>
              <a:spcBef>
                <a:spcPts val="624"/>
              </a:spcBef>
              <a:spcAft>
                <a:spcPts val="624"/>
              </a:spcAft>
              <a:buFont typeface="Arial" panose="020B0604020202020204" pitchFamily="34" charset="0"/>
              <a:buChar char="•"/>
              <a:tabLst>
                <a:tab pos="671471" algn="l"/>
              </a:tabLst>
            </a:pPr>
            <a:r>
              <a:rPr lang="en-US" sz="2856" b="1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SparkR</a:t>
            </a:r>
            <a:r>
              <a:rPr lang="en-US" sz="2856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can create </a:t>
            </a:r>
            <a:r>
              <a:rPr lang="en-US" sz="2856" b="1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SparkDataFrames</a:t>
            </a:r>
            <a:r>
              <a:rPr lang="en-US" sz="2856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from local R data frames, csv, </a:t>
            </a:r>
            <a:r>
              <a:rPr lang="en-US" sz="2856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json</a:t>
            </a:r>
            <a:r>
              <a:rPr lang="en-US" sz="2856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and parquet files.</a:t>
            </a:r>
          </a:p>
          <a:p>
            <a:pPr marL="581143" lvl="1" indent="-466209" defTabSz="950500">
              <a:lnSpc>
                <a:spcPct val="100000"/>
              </a:lnSpc>
              <a:spcBef>
                <a:spcPts val="624"/>
              </a:spcBef>
              <a:spcAft>
                <a:spcPts val="624"/>
              </a:spcAft>
              <a:buFont typeface="Arial" panose="020B0604020202020204" pitchFamily="34" charset="0"/>
              <a:buChar char="•"/>
              <a:tabLst>
                <a:tab pos="671471" algn="l"/>
              </a:tabLst>
            </a:pPr>
            <a:r>
              <a:rPr lang="en-US" sz="2856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With </a:t>
            </a:r>
            <a:r>
              <a:rPr lang="en-US" sz="2856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Hive support</a:t>
            </a:r>
            <a:r>
              <a:rPr lang="en-US" sz="2856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it can also access tables from Hive </a:t>
            </a:r>
            <a:r>
              <a:rPr lang="en-US" sz="2856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MetaStore</a:t>
            </a:r>
            <a:r>
              <a:rPr lang="en-US" sz="2856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</a:t>
            </a:r>
          </a:p>
          <a:p>
            <a:pPr marL="581143" lvl="1" indent="-466209" defTabSz="950500">
              <a:lnSpc>
                <a:spcPct val="100000"/>
              </a:lnSpc>
              <a:spcBef>
                <a:spcPts val="624"/>
              </a:spcBef>
              <a:spcAft>
                <a:spcPts val="624"/>
              </a:spcAft>
              <a:buFont typeface="Arial" panose="020B0604020202020204" pitchFamily="34" charset="0"/>
              <a:buChar char="•"/>
              <a:tabLst>
                <a:tab pos="671471" algn="l"/>
              </a:tabLst>
            </a:pPr>
            <a:r>
              <a:rPr lang="en-US" sz="2856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Pre-configured on Spark clusters in Azure HDInsight.</a:t>
            </a: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26B77-004C-4522-ACB4-7F5D94677171}" type="slidenum">
              <a:rPr lang="en-US" sz="1224"/>
              <a:pPr/>
              <a:t>21</a:t>
            </a:fld>
            <a:endParaRPr lang="en-US" sz="1224" dirty="0"/>
          </a:p>
        </p:txBody>
      </p:sp>
    </p:spTree>
    <p:extLst>
      <p:ext uri="{BB962C8B-B14F-4D97-AF65-F5344CB8AC3E}">
        <p14:creationId xmlns:p14="http://schemas.microsoft.com/office/powerpoint/2010/main" val="3306909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 flipV="1">
            <a:off x="883" y="494"/>
            <a:ext cx="12434711" cy="14221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34" indent="-342834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 3" panose="05040102010807070707" pitchFamily="18" charset="2"/>
              <a:buChar char="Æ"/>
              <a:defRPr/>
            </a:pPr>
            <a:endParaRPr lang="en-US" sz="2000" b="1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31947" y="295731"/>
            <a:ext cx="11861430" cy="917444"/>
          </a:xfrm>
          <a:prstGeom prst="rect">
            <a:avLst/>
          </a:prstGeom>
        </p:spPr>
        <p:txBody>
          <a:bodyPr vert="horz" wrap="square" lIns="149217" tIns="93260" rIns="149217" bIns="93260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r>
              <a:rPr lang="en-US" sz="4799" b="1" dirty="0" err="1">
                <a:solidFill>
                  <a:schemeClr val="bg1"/>
                </a:solidFill>
              </a:rPr>
              <a:t>SparkR</a:t>
            </a:r>
            <a:r>
              <a:rPr lang="en-US" sz="4799" b="1" dirty="0">
                <a:solidFill>
                  <a:schemeClr val="bg1"/>
                </a:solidFill>
              </a:rPr>
              <a:t>: Data processing and modeling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2247" y="1807121"/>
            <a:ext cx="10680829" cy="5124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2pPr marL="558686" lvl="1" indent="-448193" defTabSz="913770" fontAlgn="base">
              <a:lnSpc>
                <a:spcPct val="90000"/>
              </a:lnSpc>
              <a:spcBef>
                <a:spcPts val="588"/>
              </a:spcBef>
              <a:spcAft>
                <a:spcPts val="600"/>
              </a:spcAft>
              <a:buClr>
                <a:srgbClr val="68217A">
                  <a:lumMod val="50000"/>
                </a:srgbClr>
              </a:buClr>
              <a:buBlip>
                <a:blip r:embed="rId3"/>
              </a:buBlip>
              <a:tabLst>
                <a:tab pos="645523" algn="l"/>
              </a:tabLst>
              <a:defRPr sz="280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85321">
                      <a:srgbClr val="505050"/>
                    </a:gs>
                    <a:gs pos="57000">
                      <a:srgbClr val="505050"/>
                    </a:gs>
                  </a:gsLst>
                </a:gradFill>
                <a:ea typeface="Segoe UI" pitchFamily="34" charset="0"/>
                <a:cs typeface="Segoe UI" pitchFamily="34" charset="0"/>
              </a:defRPr>
            </a:lvl2pPr>
          </a:lstStyle>
          <a:p>
            <a:pPr marL="581143" lvl="1" indent="-466209" defTabSz="950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71471" algn="l"/>
              </a:tabLst>
            </a:pPr>
            <a:r>
              <a:rPr lang="en-US" sz="306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Supports functions for structured data processing: </a:t>
            </a:r>
          </a:p>
          <a:p>
            <a:pPr marL="943936" lvl="2" indent="-466209" defTabSz="950500">
              <a:buFont typeface="Arial" panose="020B0604020202020204" pitchFamily="34" charset="0"/>
              <a:buChar char="•"/>
              <a:tabLst>
                <a:tab pos="671471" algn="l"/>
              </a:tabLst>
            </a:pPr>
            <a:r>
              <a:rPr lang="en-US" sz="2040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Selections: select, filter</a:t>
            </a:r>
          </a:p>
          <a:p>
            <a:pPr marL="943936" lvl="2" indent="-466209" defTabSz="950500">
              <a:buFont typeface="Arial" panose="020B0604020202020204" pitchFamily="34" charset="0"/>
              <a:buChar char="•"/>
              <a:tabLst>
                <a:tab pos="671471" algn="l"/>
              </a:tabLst>
            </a:pPr>
            <a:r>
              <a:rPr lang="en-US" sz="2040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Grouping, Aggregations: summarize, arrange</a:t>
            </a:r>
          </a:p>
          <a:p>
            <a:pPr marL="943936" lvl="2" indent="-466209" defTabSz="950500">
              <a:buFont typeface="Arial" panose="020B0604020202020204" pitchFamily="34" charset="0"/>
              <a:buChar char="•"/>
              <a:tabLst>
                <a:tab pos="671471" algn="l"/>
              </a:tabLst>
            </a:pPr>
            <a:r>
              <a:rPr lang="en-US" sz="2040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Running local R functions distributed: </a:t>
            </a:r>
            <a:r>
              <a:rPr lang="en-US" sz="2040" kern="0" dirty="0" err="1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spark.lapply</a:t>
            </a:r>
            <a:endParaRPr lang="en-US" sz="2040" kern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marL="943936" lvl="2" indent="-466209" defTabSz="950500">
              <a:buFont typeface="Arial" panose="020B0604020202020204" pitchFamily="34" charset="0"/>
              <a:buChar char="•"/>
              <a:tabLst>
                <a:tab pos="671471" algn="l"/>
              </a:tabLst>
            </a:pPr>
            <a:r>
              <a:rPr lang="en-US" sz="2040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Applying UDFs on each partition/group of a </a:t>
            </a:r>
            <a:r>
              <a:rPr lang="en-US" sz="2040" kern="0" dirty="0" err="1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SparkDataFrame</a:t>
            </a:r>
            <a:r>
              <a:rPr lang="en-US" sz="2040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: </a:t>
            </a:r>
            <a:r>
              <a:rPr lang="en-US" sz="2040" kern="0" dirty="0" err="1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dapply</a:t>
            </a:r>
            <a:r>
              <a:rPr lang="en-US" sz="2040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, </a:t>
            </a:r>
            <a:r>
              <a:rPr lang="en-US" sz="2040" kern="0" dirty="0" err="1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dapplyCollect</a:t>
            </a:r>
            <a:r>
              <a:rPr lang="en-US" sz="2040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, </a:t>
            </a:r>
            <a:r>
              <a:rPr lang="en-US" sz="2040" kern="0" dirty="0" err="1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gapply</a:t>
            </a:r>
            <a:r>
              <a:rPr lang="en-US" sz="2040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, </a:t>
            </a:r>
            <a:r>
              <a:rPr lang="en-US" sz="2040" kern="0" dirty="0" err="1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gapplyCollect</a:t>
            </a:r>
            <a:r>
              <a:rPr lang="en-US" sz="2040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 </a:t>
            </a:r>
          </a:p>
          <a:p>
            <a:pPr marL="945504" lvl="4" indent="-291436" defTabSz="951156">
              <a:buFont typeface="Arial" panose="020B0604020202020204" pitchFamily="34" charset="0"/>
              <a:buChar char="•"/>
            </a:pPr>
            <a:endParaRPr lang="en-US" sz="1836" kern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marL="581143" lvl="1" indent="-466209" defTabSz="950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71471" algn="l"/>
              </a:tabLst>
            </a:pPr>
            <a:r>
              <a:rPr lang="en-US" sz="2856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Uses </a:t>
            </a:r>
            <a:r>
              <a:rPr lang="en-US" sz="2856" b="1" kern="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MLlib</a:t>
            </a:r>
            <a:r>
              <a:rPr lang="en-US" sz="2856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train models and allows model persistence.</a:t>
            </a:r>
          </a:p>
          <a:p>
            <a:pPr marL="943936" lvl="2" indent="-466209" defTabSz="950500">
              <a:buFont typeface="Arial" panose="020B0604020202020204" pitchFamily="34" charset="0"/>
              <a:buChar char="•"/>
              <a:tabLst>
                <a:tab pos="671471" algn="l"/>
              </a:tabLst>
            </a:pPr>
            <a:r>
              <a:rPr lang="en-US" sz="1836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Generalized Linear Model</a:t>
            </a:r>
          </a:p>
          <a:p>
            <a:pPr marL="943936" lvl="2" indent="-466209" defTabSz="950500">
              <a:buFont typeface="Arial" panose="020B0604020202020204" pitchFamily="34" charset="0"/>
              <a:buChar char="•"/>
              <a:tabLst>
                <a:tab pos="671471" algn="l"/>
              </a:tabLst>
            </a:pPr>
            <a:r>
              <a:rPr lang="en-US" sz="1836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Survival regression </a:t>
            </a:r>
          </a:p>
          <a:p>
            <a:pPr marL="943936" lvl="2" indent="-466209" defTabSz="950500">
              <a:buFont typeface="Arial" panose="020B0604020202020204" pitchFamily="34" charset="0"/>
              <a:buChar char="•"/>
              <a:tabLst>
                <a:tab pos="671471" algn="l"/>
              </a:tabLst>
            </a:pPr>
            <a:r>
              <a:rPr lang="en-US" sz="1836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Naive Bayes</a:t>
            </a:r>
          </a:p>
          <a:p>
            <a:pPr marL="943936" lvl="2" indent="-466209" defTabSz="950500">
              <a:buFont typeface="Arial" panose="020B0604020202020204" pitchFamily="34" charset="0"/>
              <a:buChar char="•"/>
              <a:tabLst>
                <a:tab pos="671471" algn="l"/>
              </a:tabLst>
            </a:pPr>
            <a:r>
              <a:rPr lang="en-US" sz="1836" kern="0" dirty="0" err="1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KMeans</a:t>
            </a:r>
            <a:endParaRPr lang="en-US" sz="1836" kern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accent2"/>
              </a:solidFill>
              <a:ea typeface="Segoe UI" pitchFamily="34" charset="0"/>
              <a:cs typeface="Segoe UI" pitchFamily="34" charset="0"/>
            </a:endParaRPr>
          </a:p>
          <a:p>
            <a:pPr marL="943936" lvl="2" indent="-466209" defTabSz="950500">
              <a:buFont typeface="Arial" panose="020B0604020202020204" pitchFamily="34" charset="0"/>
              <a:buChar char="•"/>
              <a:tabLst>
                <a:tab pos="671471" algn="l"/>
              </a:tabLst>
            </a:pPr>
            <a:r>
              <a:rPr lang="en-US" sz="1836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Logistic Regression</a:t>
            </a:r>
          </a:p>
          <a:p>
            <a:pPr marL="943936" lvl="2" indent="-466209" defTabSz="950500">
              <a:buFont typeface="Arial" panose="020B0604020202020204" pitchFamily="34" charset="0"/>
              <a:buChar char="•"/>
              <a:tabLst>
                <a:tab pos="671471" algn="l"/>
              </a:tabLst>
            </a:pPr>
            <a:r>
              <a:rPr lang="en-US" sz="1836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Gradient Boosted Tree</a:t>
            </a:r>
          </a:p>
          <a:p>
            <a:pPr marL="943936" lvl="2" indent="-466209" defTabSz="950500">
              <a:buFont typeface="Arial" panose="020B0604020202020204" pitchFamily="34" charset="0"/>
              <a:buChar char="•"/>
              <a:tabLst>
                <a:tab pos="671471" algn="l"/>
              </a:tabLst>
            </a:pPr>
            <a:r>
              <a:rPr lang="en-US" sz="1836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Random Forest </a:t>
            </a:r>
          </a:p>
          <a:p>
            <a:pPr marL="943936" lvl="2" indent="-466209" defTabSz="950500">
              <a:buFont typeface="Arial" panose="020B0604020202020204" pitchFamily="34" charset="0"/>
              <a:buChar char="•"/>
              <a:tabLst>
                <a:tab pos="671471" algn="l"/>
              </a:tabLst>
            </a:pPr>
            <a:r>
              <a:rPr lang="en-US" sz="1836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… others</a:t>
            </a: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26B77-004C-4522-ACB4-7F5D94677171}" type="slidenum">
              <a:rPr lang="en-US" sz="1224"/>
              <a:pPr/>
              <a:t>22</a:t>
            </a:fld>
            <a:endParaRPr lang="en-US" sz="1224" dirty="0"/>
          </a:p>
        </p:txBody>
      </p:sp>
    </p:spTree>
    <p:extLst>
      <p:ext uri="{BB962C8B-B14F-4D97-AF65-F5344CB8AC3E}">
        <p14:creationId xmlns:p14="http://schemas.microsoft.com/office/powerpoint/2010/main" val="4215872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 flipV="1">
            <a:off x="883" y="494"/>
            <a:ext cx="12434711" cy="14221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34" indent="-342834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 3" panose="05040102010807070707" pitchFamily="18" charset="2"/>
              <a:buChar char="Æ"/>
              <a:defRPr/>
            </a:pPr>
            <a:endParaRPr lang="en-US" sz="2000" b="1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31946" y="295731"/>
            <a:ext cx="12050861" cy="917444"/>
          </a:xfrm>
          <a:prstGeom prst="rect">
            <a:avLst/>
          </a:prstGeom>
        </p:spPr>
        <p:txBody>
          <a:bodyPr vert="horz" wrap="square" lIns="149217" tIns="93260" rIns="149217" bIns="93260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r>
              <a:rPr lang="en-US" altLang="zh-CN" sz="4804" b="1" spc="0" dirty="0">
                <a:ln>
                  <a:noFill/>
                </a:ln>
                <a:solidFill>
                  <a:srgbClr val="FFFFFF"/>
                </a:solidFill>
              </a:rPr>
              <a:t>sparklyr: </a:t>
            </a:r>
            <a:r>
              <a:rPr lang="en-US" altLang="zh-CN" sz="4804" b="1" spc="0" dirty="0">
                <a:ln>
                  <a:noFill/>
                </a:ln>
                <a:solidFill>
                  <a:srgbClr val="FFFFFF"/>
                </a:solidFill>
                <a:ea typeface="Segoe UI" pitchFamily="34" charset="0"/>
              </a:rPr>
              <a:t>R </a:t>
            </a:r>
            <a:r>
              <a:rPr lang="en-US" altLang="zh-CN" sz="4804" b="1" spc="0" dirty="0">
                <a:ln>
                  <a:noFill/>
                </a:ln>
                <a:solidFill>
                  <a:srgbClr val="FFFFFF"/>
                </a:solidFill>
              </a:rPr>
              <a:t>interface</a:t>
            </a:r>
            <a:r>
              <a:rPr lang="en-US" altLang="zh-CN" sz="4804" b="1" spc="0" dirty="0">
                <a:ln>
                  <a:noFill/>
                </a:ln>
                <a:solidFill>
                  <a:srgbClr val="FFFFFF"/>
                </a:solidFill>
                <a:ea typeface="Segoe UI" pitchFamily="34" charset="0"/>
              </a:rPr>
              <a:t> for Apache Spark </a:t>
            </a:r>
            <a:endParaRPr lang="en-US" sz="4804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spark.rstudio.com/images/sparklyr-illustr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65" y="2554491"/>
            <a:ext cx="5693709" cy="308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86088" y="6661058"/>
            <a:ext cx="2078303" cy="254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0" b="1" dirty="0"/>
              <a:t>Source</a:t>
            </a:r>
            <a:r>
              <a:rPr lang="en-US" sz="1020" dirty="0"/>
              <a:t>: http://spark.rstudio.com/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257378" y="1682389"/>
            <a:ext cx="6033202" cy="526866"/>
          </a:xfrm>
          <a:prstGeom prst="rect">
            <a:avLst/>
          </a:prstGeom>
        </p:spPr>
        <p:txBody>
          <a:bodyPr>
            <a:noAutofit/>
          </a:bodyPr>
          <a:lstStyle>
            <a:lvl1pPr marL="336145" indent="-336145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3921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572691" indent="-236546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353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784338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1961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008435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232531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52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Easy installation from CRAN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6257378" y="5404430"/>
            <a:ext cx="6033202" cy="1457567"/>
          </a:xfrm>
          <a:prstGeom prst="rect">
            <a:avLst/>
          </a:prstGeom>
        </p:spPr>
        <p:txBody>
          <a:bodyPr>
            <a:noAutofit/>
          </a:bodyPr>
          <a:lstStyle>
            <a:lvl1pPr marL="336145" indent="-336145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3921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572691" indent="-236546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353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784338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1961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008435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232531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52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Loads data into </a:t>
            </a:r>
            <a:r>
              <a:rPr lang="en-US" sz="2652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SparkDataFrame</a:t>
            </a:r>
            <a:r>
              <a:rPr lang="en-US" sz="2652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from: local R data frames, Hive tables, CSV, JSON, and Parquet files.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218239" y="2904455"/>
            <a:ext cx="6033202" cy="796958"/>
          </a:xfrm>
          <a:prstGeom prst="rect">
            <a:avLst/>
          </a:prstGeom>
        </p:spPr>
        <p:txBody>
          <a:bodyPr>
            <a:noAutofit/>
          </a:bodyPr>
          <a:lstStyle>
            <a:lvl1pPr marL="336145" indent="-336145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3921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572691" indent="-236546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353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784338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1961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008435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232531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52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Connect to both local instances of Spark and remote Spark clusters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048" y="3850260"/>
            <a:ext cx="5427860" cy="133847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3469" y="2209255"/>
            <a:ext cx="3428838" cy="46920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26B77-004C-4522-ACB4-7F5D94677171}" type="slidenum">
              <a:rPr lang="en-US" sz="1224"/>
              <a:pPr/>
              <a:t>23</a:t>
            </a:fld>
            <a:endParaRPr lang="en-US" sz="1224" dirty="0"/>
          </a:p>
        </p:txBody>
      </p:sp>
    </p:spTree>
    <p:extLst>
      <p:ext uri="{BB962C8B-B14F-4D97-AF65-F5344CB8AC3E}">
        <p14:creationId xmlns:p14="http://schemas.microsoft.com/office/powerpoint/2010/main" val="3918737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 flipV="1">
            <a:off x="883" y="494"/>
            <a:ext cx="12434711" cy="14221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34" indent="-342834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 3" panose="05040102010807070707" pitchFamily="18" charset="2"/>
              <a:buChar char="Æ"/>
              <a:defRPr/>
            </a:pPr>
            <a:endParaRPr lang="en-US" sz="2000" b="1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31946" y="295731"/>
            <a:ext cx="12050861" cy="917444"/>
          </a:xfrm>
          <a:prstGeom prst="rect">
            <a:avLst/>
          </a:prstGeom>
        </p:spPr>
        <p:txBody>
          <a:bodyPr vert="horz" wrap="square" lIns="149217" tIns="93260" rIns="149217" bIns="93260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r>
              <a:rPr lang="en-US" sz="4804" b="1" spc="0" dirty="0" err="1">
                <a:ln>
                  <a:noFill/>
                </a:ln>
                <a:solidFill>
                  <a:srgbClr val="FFFFFF"/>
                </a:solidFill>
                <a:cs typeface="Courier New" panose="02070309020205020404" pitchFamily="49" charset="0"/>
              </a:rPr>
              <a:t>sparklyr</a:t>
            </a:r>
            <a:r>
              <a:rPr lang="en-US" sz="4804" b="1" spc="0" dirty="0">
                <a:ln>
                  <a:noFill/>
                </a:ln>
                <a:solidFill>
                  <a:srgbClr val="FFFFFF"/>
                </a:solidFill>
                <a:cs typeface="Courier New" panose="02070309020205020404" pitchFamily="49" charset="0"/>
              </a:rPr>
              <a:t>: </a:t>
            </a:r>
            <a:r>
              <a:rPr lang="en-US" sz="4804" b="1" spc="0" dirty="0" err="1">
                <a:ln>
                  <a:noFill/>
                </a:ln>
                <a:solidFill>
                  <a:srgbClr val="FFFFFF"/>
                </a:solidFill>
                <a:cs typeface="Courier New" panose="02070309020205020404" pitchFamily="49" charset="0"/>
              </a:rPr>
              <a:t>dplyr</a:t>
            </a:r>
            <a:r>
              <a:rPr lang="en-US" sz="4804" b="1" spc="0" dirty="0">
                <a:ln>
                  <a:noFill/>
                </a:ln>
                <a:solidFill>
                  <a:srgbClr val="FFFFFF"/>
                </a:solidFill>
                <a:cs typeface="Courier New" panose="02070309020205020404" pitchFamily="49" charset="0"/>
              </a:rPr>
              <a:t> and ML</a:t>
            </a:r>
            <a:endParaRPr lang="en-US" sz="4804" b="1" dirty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7309" y="4229422"/>
            <a:ext cx="11469247" cy="2721244"/>
          </a:xfrm>
          <a:prstGeom prst="rect">
            <a:avLst/>
          </a:prstGeom>
        </p:spPr>
        <p:txBody>
          <a:bodyPr>
            <a:noAutofit/>
          </a:bodyPr>
          <a:lstStyle>
            <a:lvl1pPr marL="336145" indent="-336145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3921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572691" indent="-236546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353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784338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1961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008435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232531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56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Includes 3 family of functions for machine learning pipeline</a:t>
            </a:r>
            <a:endParaRPr lang="en-US" sz="204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lvl="2">
              <a:lnSpc>
                <a:spcPct val="150000"/>
              </a:lnSpc>
            </a:pPr>
            <a:r>
              <a:rPr lang="en-US" sz="1836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ml_*</a:t>
            </a:r>
            <a:r>
              <a:rPr lang="en-US" sz="1836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Machine learning algorithms for analyzing data provided by the </a:t>
            </a:r>
            <a:r>
              <a:rPr lang="en-US" sz="1836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spark.ml</a:t>
            </a:r>
            <a:r>
              <a:rPr lang="en-US" sz="1836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36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package.</a:t>
            </a:r>
          </a:p>
          <a:p>
            <a:pPr lvl="4">
              <a:lnSpc>
                <a:spcPct val="150000"/>
              </a:lnSpc>
            </a:pPr>
            <a:r>
              <a:rPr lang="en-US" sz="1836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K-Means, GLM, LR, Survival Regression, DT, RF, GBT, PCA, Naive-Bayes, Multilayer Perceptron, LDA</a:t>
            </a:r>
          </a:p>
          <a:p>
            <a:pPr lvl="2">
              <a:lnSpc>
                <a:spcPct val="150000"/>
              </a:lnSpc>
            </a:pPr>
            <a:r>
              <a:rPr lang="en-US" sz="1836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ft_*</a:t>
            </a:r>
            <a:r>
              <a:rPr lang="en-US" sz="1836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Feature transformers for manipulating individual features.</a:t>
            </a:r>
          </a:p>
          <a:p>
            <a:pPr lvl="2">
              <a:lnSpc>
                <a:spcPct val="150000"/>
              </a:lnSpc>
            </a:pPr>
            <a:r>
              <a:rPr lang="en-US" sz="1836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sdf_*</a:t>
            </a:r>
            <a:r>
              <a:rPr lang="en-US" sz="1836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Functions for manipulating </a:t>
            </a:r>
            <a:r>
              <a:rPr lang="en-US" sz="1836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SparkDataFrames</a:t>
            </a:r>
            <a:r>
              <a:rPr lang="en-US" sz="1836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57309" y="1631632"/>
            <a:ext cx="11332306" cy="985926"/>
          </a:xfrm>
          <a:prstGeom prst="rect">
            <a:avLst/>
          </a:prstGeom>
        </p:spPr>
        <p:txBody>
          <a:bodyPr>
            <a:noAutofit/>
          </a:bodyPr>
          <a:lstStyle>
            <a:lvl1pPr marL="336145" indent="-336145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3921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572691" indent="-236546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353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784338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1961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008435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232531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56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Provides a complete </a:t>
            </a:r>
            <a:r>
              <a:rPr lang="en-US" sz="2856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2856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 backend for data manipulation, analysis and visualization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19227" y="2589419"/>
            <a:ext cx="6513660" cy="1613832"/>
            <a:chOff x="2596114" y="2125815"/>
            <a:chExt cx="6386521" cy="158233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6114" y="2511287"/>
              <a:ext cx="6386521" cy="1196860"/>
            </a:xfrm>
            <a:prstGeom prst="rect">
              <a:avLst/>
            </a:prstGeom>
            <a:ln w="3175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4" name="Oval Callout 3"/>
            <p:cNvSpPr/>
            <p:nvPr/>
          </p:nvSpPr>
          <p:spPr bwMode="auto">
            <a:xfrm>
              <a:off x="6006544" y="2125815"/>
              <a:ext cx="1903016" cy="1022996"/>
            </a:xfrm>
            <a:prstGeom prst="wedgeEllipseCallout">
              <a:avLst>
                <a:gd name="adj1" fmla="val -52309"/>
                <a:gd name="adj2" fmla="val 42968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264" b="1" dirty="0">
                  <a:solidFill>
                    <a:srgbClr val="FF6633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%&gt;%</a:t>
              </a:r>
            </a:p>
          </p:txBody>
        </p:sp>
      </p:grpSp>
      <p:sp>
        <p:nvSpPr>
          <p:cNvPr id="9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26B77-004C-4522-ACB4-7F5D94677171}" type="slidenum">
              <a:rPr lang="en-US" sz="1224"/>
              <a:pPr/>
              <a:t>24</a:t>
            </a:fld>
            <a:endParaRPr lang="en-US" sz="1224" dirty="0"/>
          </a:p>
        </p:txBody>
      </p:sp>
    </p:spTree>
    <p:extLst>
      <p:ext uri="{BB962C8B-B14F-4D97-AF65-F5344CB8AC3E}">
        <p14:creationId xmlns:p14="http://schemas.microsoft.com/office/powerpoint/2010/main" val="3726371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 rot="10800000" flipV="1">
            <a:off x="883" y="494"/>
            <a:ext cx="12434711" cy="14221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4799" b="1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7"/>
          <p:cNvSpPr>
            <a:spLocks noGrp="1"/>
          </p:cNvSpPr>
          <p:nvPr>
            <p:ph type="title"/>
          </p:nvPr>
        </p:nvSpPr>
        <p:spPr>
          <a:xfrm>
            <a:off x="246867" y="337667"/>
            <a:ext cx="12188725" cy="1085025"/>
          </a:xfrm>
        </p:spPr>
        <p:txBody>
          <a:bodyPr/>
          <a:lstStyle/>
          <a:p>
            <a:r>
              <a:rPr lang="en-US" sz="4799" b="1" spc="0" dirty="0">
                <a:ln>
                  <a:noFill/>
                </a:ln>
                <a:solidFill>
                  <a:srgbClr val="FFFFFF"/>
                </a:solidFill>
                <a:latin typeface="Segoe UI Light"/>
                <a:ea typeface="Segoe UI" pitchFamily="34" charset="0"/>
              </a:rPr>
              <a:t>R Server: scale-out R, enterprise class</a:t>
            </a:r>
            <a:br>
              <a:rPr lang="en-US" sz="4799" b="1" spc="0" dirty="0">
                <a:ln>
                  <a:noFill/>
                </a:ln>
                <a:solidFill>
                  <a:srgbClr val="FFFFFF"/>
                </a:solidFill>
                <a:latin typeface="Segoe UI Light"/>
                <a:ea typeface="Segoe UI" pitchFamily="34" charset="0"/>
              </a:rPr>
            </a:br>
            <a:endParaRPr lang="en-US" sz="2718" b="1" dirty="0">
              <a:solidFill>
                <a:schemeClr val="bg1"/>
              </a:solidFill>
            </a:endParaRPr>
          </a:p>
        </p:txBody>
      </p:sp>
      <p:sp>
        <p:nvSpPr>
          <p:cNvPr id="20" name="Text Placeholder 22"/>
          <p:cNvSpPr txBox="1">
            <a:spLocks/>
          </p:cNvSpPr>
          <p:nvPr/>
        </p:nvSpPr>
        <p:spPr>
          <a:xfrm>
            <a:off x="823768" y="1691235"/>
            <a:ext cx="10924781" cy="5118939"/>
          </a:xfrm>
          <a:prstGeom prst="rect">
            <a:avLst/>
          </a:prstGeom>
        </p:spPr>
        <p:txBody>
          <a:bodyPr/>
          <a:lstStyle>
            <a:lvl1pPr marL="342900" indent="-342900" algn="l" defTabSz="931863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4000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584200" indent="-241300" algn="l" defTabSz="931863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800100" indent="-228600" algn="l" defTabSz="931863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028700" indent="-228600" algn="l" defTabSz="931863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257300" indent="-228600" algn="l" defTabSz="931863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3"/>
                </a:solidFill>
              </a:rPr>
              <a:t>100%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compatible with open source R </a:t>
            </a:r>
          </a:p>
          <a:p>
            <a:pPr lvl="2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Any code/package that works today with R will work in R Server.</a:t>
            </a:r>
          </a:p>
          <a:p>
            <a:pPr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parallelize any R function</a:t>
            </a:r>
          </a:p>
          <a:p>
            <a:pPr lvl="2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Ideal for parameter sweeps, simulation, scoring. 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Wide range of scalable and distributed </a:t>
            </a:r>
            <a:r>
              <a:rPr lang="en-US" sz="2000" b="1" dirty="0" err="1">
                <a:solidFill>
                  <a:schemeClr val="accent3"/>
                </a:solidFill>
                <a:cs typeface="Courier New" panose="02070309020205020404" pitchFamily="49" charset="0"/>
              </a:rPr>
              <a:t>rx</a:t>
            </a:r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pre-fixed functions in </a:t>
            </a:r>
            <a:r>
              <a:rPr lang="en-US" sz="2000" b="1" dirty="0" err="1">
                <a:solidFill>
                  <a:schemeClr val="accent3"/>
                </a:solidFill>
                <a:cs typeface="Courier New" panose="02070309020205020404" pitchFamily="49" charset="0"/>
              </a:rPr>
              <a:t>RevoScaleR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package.</a:t>
            </a:r>
          </a:p>
          <a:p>
            <a:pPr lvl="2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Transformations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rxDataStep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lvl="2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Statistics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rxSummary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rxQuantile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rxChiSquaredTest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rxCrossTabs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…</a:t>
            </a:r>
          </a:p>
          <a:p>
            <a:pPr lvl="2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Algorithms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rxLinMod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rxLogit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rxKmeans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rxBTrees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rxDForest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…</a:t>
            </a:r>
          </a:p>
          <a:p>
            <a:pPr lvl="2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Parallelism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rxSetComputeContext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lvl="2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Runs on Spark, Hadoop, SQL Server, Teradata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26B77-004C-4522-ACB4-7F5D94677171}" type="slidenum">
              <a:rPr lang="en-US" sz="1224"/>
              <a:pPr/>
              <a:t>25</a:t>
            </a:fld>
            <a:endParaRPr lang="en-US" sz="1224" dirty="0"/>
          </a:p>
        </p:txBody>
      </p:sp>
    </p:spTree>
    <p:extLst>
      <p:ext uri="{BB962C8B-B14F-4D97-AF65-F5344CB8AC3E}">
        <p14:creationId xmlns:p14="http://schemas.microsoft.com/office/powerpoint/2010/main" val="3675311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 flipV="1">
            <a:off x="1765" y="990"/>
            <a:ext cx="12432948" cy="142199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768" indent="-342768"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 3" panose="05040102010807070707" pitchFamily="18" charset="2"/>
              <a:buChar char="Æ"/>
              <a:defRPr/>
            </a:pPr>
            <a:endParaRPr lang="en-US" sz="2000" b="1" kern="0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32797" y="69726"/>
            <a:ext cx="10498094" cy="1143775"/>
          </a:xfrm>
        </p:spPr>
        <p:txBody>
          <a:bodyPr/>
          <a:lstStyle/>
          <a:p>
            <a:r>
              <a:rPr lang="en-US" sz="4398" b="1" dirty="0">
                <a:solidFill>
                  <a:schemeClr val="bg1"/>
                </a:solidFill>
              </a:rPr>
              <a:t>R Server + Azure HDInsight:</a:t>
            </a:r>
            <a:br>
              <a:rPr lang="en-US" sz="4398" b="1" dirty="0">
                <a:solidFill>
                  <a:schemeClr val="bg1"/>
                </a:solidFill>
              </a:rPr>
            </a:br>
            <a:r>
              <a:rPr lang="en-US" sz="3060" b="1" dirty="0">
                <a:solidFill>
                  <a:schemeClr val="bg1"/>
                </a:solidFill>
              </a:rPr>
              <a:t>Managed Hadoop for Advanced Analytics in the Cloud  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256327" y="3214340"/>
            <a:ext cx="2490859" cy="823570"/>
          </a:xfrm>
          <a:prstGeom prst="rect">
            <a:avLst/>
          </a:prstGeom>
          <a:solidFill>
            <a:srgbClr val="5C2D91">
              <a:lumMod val="7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468" tIns="149175" rIns="186468" bIns="14917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0663">
              <a:lnSpc>
                <a:spcPct val="90000"/>
              </a:lnSpc>
              <a:defRPr/>
            </a:pPr>
            <a:r>
              <a:rPr lang="en-US" sz="1598" kern="0" dirty="0" err="1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Light"/>
                <a:ea typeface="Segoe UI" pitchFamily="34" charset="0"/>
                <a:cs typeface="Segoe UI" pitchFamily="34" charset="0"/>
              </a:rPr>
              <a:t>SparkR</a:t>
            </a:r>
            <a:r>
              <a:rPr lang="en-US" sz="1598" kern="0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Light"/>
                <a:ea typeface="Segoe UI" pitchFamily="34" charset="0"/>
                <a:cs typeface="Segoe UI" pitchFamily="34" charset="0"/>
              </a:rPr>
              <a:t> functions</a:t>
            </a:r>
          </a:p>
          <a:p>
            <a:pPr algn="ctr" defTabSz="950663">
              <a:lnSpc>
                <a:spcPct val="90000"/>
              </a:lnSpc>
              <a:defRPr/>
            </a:pPr>
            <a:endParaRPr lang="en-US" sz="1598" kern="0" dirty="0">
              <a:ln w="0"/>
              <a:solidFill>
                <a:srgbClr val="FFF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 Light"/>
              <a:ea typeface="Segoe UI" pitchFamily="34" charset="0"/>
              <a:cs typeface="Segoe UI" pitchFamily="34" charset="0"/>
            </a:endParaRPr>
          </a:p>
          <a:p>
            <a:pPr algn="ctr" defTabSz="950663">
              <a:lnSpc>
                <a:spcPct val="90000"/>
              </a:lnSpc>
              <a:defRPr/>
            </a:pPr>
            <a:endParaRPr lang="en-US" sz="1598" kern="0" dirty="0">
              <a:ln w="0"/>
              <a:solidFill>
                <a:srgbClr val="FFF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3415101" y="3214340"/>
            <a:ext cx="2760288" cy="823570"/>
          </a:xfrm>
          <a:prstGeom prst="rect">
            <a:avLst/>
          </a:prstGeom>
          <a:solidFill>
            <a:srgbClr val="5C2D91">
              <a:lumMod val="7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468" tIns="149175" rIns="186468" bIns="14917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0663">
              <a:lnSpc>
                <a:spcPct val="90000"/>
              </a:lnSpc>
              <a:defRPr/>
            </a:pPr>
            <a:r>
              <a:rPr lang="en-US" sz="1598" kern="0" dirty="0" err="1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Light"/>
                <a:ea typeface="Segoe UI" pitchFamily="34" charset="0"/>
                <a:cs typeface="Segoe UI" pitchFamily="34" charset="0"/>
              </a:rPr>
              <a:t>RevoScaleR</a:t>
            </a:r>
            <a:r>
              <a:rPr lang="en-US" sz="1598" kern="0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Light"/>
                <a:ea typeface="Segoe UI" pitchFamily="34" charset="0"/>
                <a:cs typeface="Segoe UI" pitchFamily="34" charset="0"/>
              </a:rPr>
              <a:t> functions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2476696" y="1884992"/>
            <a:ext cx="1379643" cy="706715"/>
          </a:xfrm>
          <a:prstGeom prst="rect">
            <a:avLst/>
          </a:prstGeom>
          <a:solidFill>
            <a:srgbClr val="BAD80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/>
          <a:p>
            <a:pPr algn="ctr" defTabSz="932114">
              <a:defRPr/>
            </a:pPr>
            <a:r>
              <a:rPr lang="en-US" sz="1598" kern="0" dirty="0">
                <a:solidFill>
                  <a:sysClr val="windowText" lastClr="000000"/>
                </a:solidFill>
                <a:latin typeface="Segoe UI"/>
                <a:ea typeface="MS PGothic" charset="0"/>
              </a:rPr>
              <a:t>R</a:t>
            </a:r>
          </a:p>
        </p:txBody>
      </p:sp>
      <p:cxnSp>
        <p:nvCxnSpPr>
          <p:cNvPr id="61" name="Elbow Connector 27"/>
          <p:cNvCxnSpPr>
            <a:endCxn id="58" idx="0"/>
          </p:cNvCxnSpPr>
          <p:nvPr/>
        </p:nvCxnSpPr>
        <p:spPr>
          <a:xfrm flipH="1">
            <a:off x="1501757" y="2598214"/>
            <a:ext cx="1664760" cy="616127"/>
          </a:xfrm>
          <a:prstGeom prst="straightConnector1">
            <a:avLst/>
          </a:prstGeom>
          <a:noFill/>
          <a:ln w="9525" cap="flat" cmpd="sng" algn="ctr">
            <a:solidFill>
              <a:srgbClr val="505050"/>
            </a:solidFill>
            <a:prstDash val="solid"/>
            <a:headEnd type="none"/>
            <a:tailEnd type="triangle" w="lg" len="med"/>
          </a:ln>
          <a:effectLst/>
        </p:spPr>
      </p:cxnSp>
      <p:cxnSp>
        <p:nvCxnSpPr>
          <p:cNvPr id="62" name="Elbow Connector 31"/>
          <p:cNvCxnSpPr>
            <a:stCxn id="60" idx="2"/>
            <a:endCxn id="59" idx="0"/>
          </p:cNvCxnSpPr>
          <p:nvPr/>
        </p:nvCxnSpPr>
        <p:spPr>
          <a:xfrm>
            <a:off x="3166519" y="2591706"/>
            <a:ext cx="1628727" cy="622635"/>
          </a:xfrm>
          <a:prstGeom prst="straightConnector1">
            <a:avLst/>
          </a:prstGeom>
          <a:noFill/>
          <a:ln w="9525" cap="flat" cmpd="sng" algn="ctr">
            <a:solidFill>
              <a:srgbClr val="505050"/>
            </a:solidFill>
            <a:prstDash val="solid"/>
            <a:headEnd type="none"/>
            <a:tailEnd type="triangle" w="lg" len="med"/>
          </a:ln>
          <a:effectLst/>
        </p:spPr>
      </p:cxnSp>
      <p:sp>
        <p:nvSpPr>
          <p:cNvPr id="63" name="Rectangle 62"/>
          <p:cNvSpPr/>
          <p:nvPr/>
        </p:nvSpPr>
        <p:spPr bwMode="auto">
          <a:xfrm>
            <a:off x="256329" y="4102438"/>
            <a:ext cx="5919061" cy="549153"/>
          </a:xfrm>
          <a:prstGeom prst="rect">
            <a:avLst/>
          </a:prstGeom>
          <a:solidFill>
            <a:srgbClr val="0078D7">
              <a:lumMod val="60000"/>
              <a:lumOff val="4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468" tIns="149175" rIns="186468" bIns="14917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0663">
              <a:lnSpc>
                <a:spcPct val="90000"/>
              </a:lnSpc>
              <a:defRPr/>
            </a:pPr>
            <a:r>
              <a:rPr lang="en-US" sz="1598" kern="0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Light"/>
                <a:ea typeface="Segoe UI" pitchFamily="34" charset="0"/>
                <a:cs typeface="Segoe UI" pitchFamily="34" charset="0"/>
              </a:rPr>
              <a:t>Spark and Hadoop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256329" y="4716119"/>
            <a:ext cx="5919061" cy="754778"/>
          </a:xfrm>
          <a:prstGeom prst="rect">
            <a:avLst/>
          </a:prstGeom>
          <a:solidFill>
            <a:srgbClr val="FFFFFF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468" tIns="149175" rIns="186468" bIns="14917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0663">
              <a:lnSpc>
                <a:spcPct val="90000"/>
              </a:lnSpc>
              <a:defRPr/>
            </a:pPr>
            <a:r>
              <a:rPr lang="en-US" sz="1598" kern="0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Light"/>
                <a:ea typeface="Segoe UI" pitchFamily="34" charset="0"/>
                <a:cs typeface="Segoe UI" pitchFamily="34" charset="0"/>
              </a:rPr>
              <a:t>Blob Storage </a:t>
            </a:r>
          </a:p>
          <a:p>
            <a:pPr algn="ctr" defTabSz="950663">
              <a:lnSpc>
                <a:spcPct val="90000"/>
              </a:lnSpc>
              <a:defRPr/>
            </a:pPr>
            <a:r>
              <a:rPr lang="en-US" sz="1598" kern="0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Light"/>
                <a:ea typeface="Segoe UI" pitchFamily="34" charset="0"/>
                <a:cs typeface="Segoe UI" pitchFamily="34" charset="0"/>
              </a:rPr>
              <a:t>Data Lake Storage</a:t>
            </a:r>
          </a:p>
        </p:txBody>
      </p:sp>
      <p:sp>
        <p:nvSpPr>
          <p:cNvPr id="69" name="Text Placeholder 22"/>
          <p:cNvSpPr txBox="1">
            <a:spLocks/>
          </p:cNvSpPr>
          <p:nvPr/>
        </p:nvSpPr>
        <p:spPr>
          <a:xfrm>
            <a:off x="6345137" y="1896104"/>
            <a:ext cx="5732908" cy="4972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342900" indent="-342900" algn="l" defTabSz="931863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4000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584200" indent="-241300" algn="l" defTabSz="931863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800100" indent="-228600" algn="l" defTabSz="931863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028700" indent="-228600" algn="l" defTabSz="931863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257300" indent="-228600" algn="l" defTabSz="931863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768" indent="-342768" algn="just" defTabSz="931505">
              <a:lnSpc>
                <a:spcPct val="100000"/>
              </a:lnSpc>
              <a:defRPr/>
            </a:pPr>
            <a:r>
              <a:rPr lang="en-US" sz="3672" b="1" dirty="0">
                <a:solidFill>
                  <a:schemeClr val="accent3"/>
                </a:solidFill>
                <a:latin typeface="Segoe UI Light"/>
              </a:rPr>
              <a:t>Easy setup, elastic, SLA</a:t>
            </a:r>
          </a:p>
          <a:p>
            <a:pPr marL="342768" indent="-342768" algn="just" defTabSz="931505">
              <a:lnSpc>
                <a:spcPct val="100000"/>
              </a:lnSpc>
              <a:defRPr/>
            </a:pPr>
            <a:r>
              <a:rPr lang="en-US" sz="3672" b="1" dirty="0">
                <a:solidFill>
                  <a:schemeClr val="accent3"/>
                </a:solidFill>
                <a:latin typeface="Segoe UI Light"/>
              </a:rPr>
              <a:t>Ubuntu Linux</a:t>
            </a:r>
          </a:p>
          <a:p>
            <a:pPr marL="342768" indent="-342768" algn="just" defTabSz="931505">
              <a:lnSpc>
                <a:spcPct val="100000"/>
              </a:lnSpc>
              <a:defRPr/>
            </a:pPr>
            <a:r>
              <a:rPr lang="en-US" sz="3672" b="1" dirty="0">
                <a:solidFill>
                  <a:schemeClr val="accent3"/>
                </a:solidFill>
                <a:latin typeface="Segoe UI Light"/>
              </a:rPr>
              <a:t>Cloud Storage</a:t>
            </a:r>
          </a:p>
          <a:p>
            <a:pPr marL="342768" indent="-342768" algn="just" defTabSz="931505">
              <a:lnSpc>
                <a:spcPct val="100000"/>
              </a:lnSpc>
              <a:defRPr/>
            </a:pPr>
            <a:r>
              <a:rPr lang="en-US" sz="3672" b="1" dirty="0">
                <a:solidFill>
                  <a:schemeClr val="accent3"/>
                </a:solidFill>
                <a:latin typeface="Segoe UI Light"/>
              </a:rPr>
              <a:t>Spark</a:t>
            </a:r>
          </a:p>
          <a:p>
            <a:pPr marL="342768" indent="-342768" algn="just" defTabSz="931505">
              <a:lnSpc>
                <a:spcPct val="100000"/>
              </a:lnSpc>
              <a:defRPr/>
            </a:pPr>
            <a:r>
              <a:rPr lang="en-US" sz="3672" b="1" dirty="0">
                <a:solidFill>
                  <a:schemeClr val="accent3"/>
                </a:solidFill>
                <a:latin typeface="Segoe UI Light"/>
              </a:rPr>
              <a:t>R Server</a:t>
            </a:r>
          </a:p>
          <a:p>
            <a:pPr marL="583975" lvl="1" indent="-241206" algn="just" defTabSz="931505">
              <a:lnSpc>
                <a:spcPct val="100000"/>
              </a:lnSpc>
              <a:defRPr/>
            </a:pPr>
            <a:r>
              <a:rPr lang="en-US" sz="2040" dirty="0">
                <a:solidFill>
                  <a:schemeClr val="accent3"/>
                </a:solidFill>
                <a:latin typeface="Segoe UI"/>
              </a:rPr>
              <a:t>Leverage R skills with massively scalable algorithms and statistical functions</a:t>
            </a:r>
          </a:p>
          <a:p>
            <a:pPr marL="583975" lvl="1" indent="-241206" algn="just" defTabSz="931505">
              <a:lnSpc>
                <a:spcPct val="100000"/>
              </a:lnSpc>
              <a:defRPr/>
            </a:pPr>
            <a:r>
              <a:rPr lang="en-US" sz="2040" dirty="0">
                <a:solidFill>
                  <a:schemeClr val="accent3"/>
                </a:solidFill>
                <a:latin typeface="Segoe UI"/>
              </a:rPr>
              <a:t>Reuse existing R functions over multiple machines</a:t>
            </a:r>
          </a:p>
        </p:txBody>
      </p:sp>
      <p:pic>
        <p:nvPicPr>
          <p:cNvPr id="70" name="Picture 69" descr="Z:\Pictures\MICROSOFT IMAGES\CloudnEnterprise_Symbols_Public_v2.02\CloudnEnterprise_Symbols_Public_v2.02\CnE_PNGs\CnE_Cloud_PNGs\HDInsig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023" y="69724"/>
            <a:ext cx="1325929" cy="132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560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3" grpId="0" animBg="1"/>
      <p:bldP spid="6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 flipV="1">
            <a:off x="883" y="494"/>
            <a:ext cx="12434711" cy="14221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34" indent="-342834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 3" panose="05040102010807070707" pitchFamily="18" charset="2"/>
              <a:buChar char="Æ"/>
              <a:defRPr/>
            </a:pPr>
            <a:endParaRPr lang="en-US" sz="2000" b="1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31947" y="295731"/>
            <a:ext cx="8415320" cy="917444"/>
          </a:xfrm>
          <a:prstGeom prst="rect">
            <a:avLst/>
          </a:prstGeom>
        </p:spPr>
        <p:txBody>
          <a:bodyPr vert="horz" wrap="square" lIns="149217" tIns="93260" rIns="149217" bIns="93260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r>
              <a:rPr lang="en-US" sz="4799" b="1" dirty="0">
                <a:solidFill>
                  <a:schemeClr val="bg1"/>
                </a:solidFill>
              </a:rPr>
              <a:t>Azure Batch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26B77-004C-4522-ACB4-7F5D94677171}" type="slidenum">
              <a:rPr lang="en-US" sz="1224"/>
              <a:pPr/>
              <a:t>27</a:t>
            </a:fld>
            <a:endParaRPr lang="en-US" sz="1224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C7BC9A-EEA8-4FDA-B628-1A8CC7041675}"/>
              </a:ext>
            </a:extLst>
          </p:cNvPr>
          <p:cNvSpPr txBox="1">
            <a:spLocks/>
          </p:cNvSpPr>
          <p:nvPr/>
        </p:nvSpPr>
        <p:spPr>
          <a:xfrm>
            <a:off x="467184" y="1690984"/>
            <a:ext cx="6495112" cy="5004629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36145" indent="-336145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3921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572691" indent="-236546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353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784338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1961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008435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232531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264" b="1" dirty="0" err="1">
                <a:solidFill>
                  <a:schemeClr val="accent3"/>
                </a:solidFill>
                <a:latin typeface="+mn-lt"/>
              </a:rPr>
              <a:t>doAzureParallel</a:t>
            </a:r>
            <a:r>
              <a:rPr lang="en-US" sz="3264" dirty="0">
                <a:solidFill>
                  <a:schemeClr val="accent3"/>
                </a:solidFill>
                <a:latin typeface="+mn-lt"/>
              </a:rPr>
              <a:t> - </a:t>
            </a:r>
            <a:r>
              <a:rPr lang="en-US" sz="3264" dirty="0">
                <a:solidFill>
                  <a:schemeClr val="accent3"/>
                </a:solidFill>
              </a:rPr>
              <a:t>a lightweight R package built on top of </a:t>
            </a:r>
            <a:r>
              <a:rPr lang="en-US" sz="3264" dirty="0">
                <a:solidFill>
                  <a:schemeClr val="accent3"/>
                </a:solidFill>
                <a:hlinkClick r:id="rId3"/>
              </a:rPr>
              <a:t>Azure Batch</a:t>
            </a:r>
            <a:endParaRPr lang="en-US" sz="3264" dirty="0">
              <a:solidFill>
                <a:schemeClr val="accent3"/>
              </a:solidFill>
            </a:endParaRPr>
          </a:p>
          <a:p>
            <a:pPr>
              <a:lnSpc>
                <a:spcPct val="120000"/>
              </a:lnSpc>
            </a:pPr>
            <a:endParaRPr lang="en-US" sz="3264" dirty="0">
              <a:solidFill>
                <a:schemeClr val="accent3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264" dirty="0" err="1">
                <a:solidFill>
                  <a:schemeClr val="accent3"/>
                </a:solidFill>
              </a:rPr>
              <a:t>doAzureParallel</a:t>
            </a:r>
            <a:r>
              <a:rPr lang="en-US" sz="3264" dirty="0">
                <a:solidFill>
                  <a:schemeClr val="accent3"/>
                </a:solidFill>
              </a:rPr>
              <a:t> lets you execute multiple processes across a cluster of Azure virtual machines, from your local R session</a:t>
            </a:r>
          </a:p>
          <a:p>
            <a:pPr>
              <a:lnSpc>
                <a:spcPct val="120000"/>
              </a:lnSpc>
            </a:pPr>
            <a:endParaRPr lang="en-US" sz="3264" dirty="0">
              <a:solidFill>
                <a:schemeClr val="accent3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264" dirty="0">
                <a:solidFill>
                  <a:schemeClr val="accent3"/>
                </a:solidFill>
              </a:rPr>
              <a:t>In just a few lines of code, the package helps you create and manage a pool of Azure VMs, and register it as a parallel backend.</a:t>
            </a:r>
          </a:p>
        </p:txBody>
      </p:sp>
      <p:pic>
        <p:nvPicPr>
          <p:cNvPr id="5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86653E8C-77E0-4471-B6AC-E12B92A9AB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842" y="2428604"/>
            <a:ext cx="5208487" cy="292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14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597">
              <a:defRPr/>
            </a:pPr>
            <a:fld id="{8A026B77-004C-4522-ACB4-7F5D94677171}" type="slidenum">
              <a:rPr lang="en-US" sz="1224">
                <a:solidFill>
                  <a:prstClr val="black"/>
                </a:solidFill>
                <a:latin typeface="Calibri" panose="020F0502020204030204"/>
              </a:rPr>
              <a:pPr defTabSz="932597">
                <a:defRPr/>
              </a:pPr>
              <a:t>28</a:t>
            </a:fld>
            <a:endParaRPr lang="en-US" sz="1224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B80C1E2-1252-4977-99D5-62D036CA6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637" y="2227383"/>
            <a:ext cx="12160956" cy="961629"/>
          </a:xfrm>
        </p:spPr>
        <p:txBody>
          <a:bodyPr>
            <a:noAutofit/>
          </a:bodyPr>
          <a:lstStyle/>
          <a:p>
            <a:r>
              <a:rPr lang="en-US" sz="6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Hands on: </a:t>
            </a:r>
            <a:br>
              <a:rPr lang="en-US" sz="6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6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SparkR</a:t>
            </a:r>
            <a:r>
              <a:rPr lang="en-US" sz="6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and R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0EBD82-9C34-45B4-84AF-74ACC14805C0}"/>
              </a:ext>
            </a:extLst>
          </p:cNvPr>
          <p:cNvSpPr/>
          <p:nvPr/>
        </p:nvSpPr>
        <p:spPr>
          <a:xfrm>
            <a:off x="1189037" y="3995199"/>
            <a:ext cx="6217356" cy="47844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indent="-34283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32" dirty="0">
                <a:solidFill>
                  <a:srgbClr val="FFFFFF">
                    <a:lumMod val="65000"/>
                  </a:srgbClr>
                </a:solidFill>
              </a:rPr>
              <a:t>Airline delay prediction demo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F518D51-210B-4A6A-9A31-4447CE41DB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4637" y="5097462"/>
            <a:ext cx="7315199" cy="73866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5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2617" y="1722817"/>
            <a:ext cx="4346232" cy="194620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sz="2800" b="1" dirty="0"/>
              <a:t>Prepare</a:t>
            </a:r>
            <a:r>
              <a:rPr lang="en-US" sz="2800" dirty="0"/>
              <a:t>:  Assemble, cleanse, profile and transform diverse data relevant to the subject.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36890" y="4377308"/>
            <a:ext cx="10506195" cy="1263260"/>
            <a:chOff x="49037" y="2658138"/>
            <a:chExt cx="8518217" cy="1024227"/>
          </a:xfrm>
        </p:grpSpPr>
        <p:sp>
          <p:nvSpPr>
            <p:cNvPr id="12" name="Chevron 11"/>
            <p:cNvSpPr/>
            <p:nvPr/>
          </p:nvSpPr>
          <p:spPr>
            <a:xfrm>
              <a:off x="5696464" y="2678223"/>
              <a:ext cx="2870790" cy="984058"/>
            </a:xfrm>
            <a:prstGeom prst="chevron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defTabSz="93150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0" dirty="0">
                  <a:solidFill>
                    <a:srgbClr val="FFFFFF"/>
                  </a:solidFill>
                  <a:latin typeface="Segoe UI"/>
                </a:rPr>
                <a:t>Operationalize</a:t>
              </a:r>
            </a:p>
          </p:txBody>
        </p:sp>
        <p:cxnSp>
          <p:nvCxnSpPr>
            <p:cNvPr id="13" name="Elbow Connector 12"/>
            <p:cNvCxnSpPr>
              <a:cxnSpLocks/>
            </p:cNvCxnSpPr>
            <p:nvPr/>
          </p:nvCxnSpPr>
          <p:spPr>
            <a:xfrm flipV="1">
              <a:off x="5501006" y="3172670"/>
              <a:ext cx="591039" cy="3471"/>
            </a:xfrm>
            <a:prstGeom prst="bentConnector3">
              <a:avLst>
                <a:gd name="adj1" fmla="val 50000"/>
              </a:avLst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2473714" y="2669916"/>
              <a:ext cx="2983720" cy="1012449"/>
              <a:chOff x="6681275" y="2796363"/>
              <a:chExt cx="2983720" cy="1012449"/>
            </a:xfrm>
            <a:solidFill>
              <a:srgbClr val="00B050"/>
            </a:solidFill>
          </p:grpSpPr>
          <p:sp>
            <p:nvSpPr>
              <p:cNvPr id="19" name="Chevron 18"/>
              <p:cNvSpPr/>
              <p:nvPr/>
            </p:nvSpPr>
            <p:spPr>
              <a:xfrm>
                <a:off x="6996223" y="2796363"/>
                <a:ext cx="2668772" cy="1012449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 anchorCtr="1"/>
              <a:lstStyle/>
              <a:p>
                <a:pPr defTabSz="931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kern="0" dirty="0">
                    <a:solidFill>
                      <a:srgbClr val="FFFFFF"/>
                    </a:solidFill>
                    <a:latin typeface="Segoe UI"/>
                  </a:rPr>
                  <a:t>Model</a:t>
                </a:r>
              </a:p>
            </p:txBody>
          </p:sp>
          <p:cxnSp>
            <p:nvCxnSpPr>
              <p:cNvPr id="20" name="Elbow Connector 19"/>
              <p:cNvCxnSpPr>
                <a:cxnSpLocks/>
              </p:cNvCxnSpPr>
              <p:nvPr/>
            </p:nvCxnSpPr>
            <p:spPr>
              <a:xfrm flipV="1">
                <a:off x="6681275" y="3290127"/>
                <a:ext cx="614560" cy="683"/>
              </a:xfrm>
              <a:prstGeom prst="bentConnector3">
                <a:avLst>
                  <a:gd name="adj1" fmla="val 50000"/>
                </a:avLst>
              </a:prstGeom>
              <a:grpFill/>
              <a:ln w="3810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49037" y="2658138"/>
              <a:ext cx="2318359" cy="1012449"/>
              <a:chOff x="49037" y="2796363"/>
              <a:chExt cx="2318359" cy="1012449"/>
            </a:xfrm>
          </p:grpSpPr>
          <p:sp>
            <p:nvSpPr>
              <p:cNvPr id="17" name="Chevron 16"/>
              <p:cNvSpPr/>
              <p:nvPr/>
            </p:nvSpPr>
            <p:spPr>
              <a:xfrm>
                <a:off x="308044" y="2796363"/>
                <a:ext cx="2059352" cy="1012449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1"/>
              <a:lstStyle/>
              <a:p>
                <a:pPr defTabSz="931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kern="0" dirty="0">
                    <a:solidFill>
                      <a:srgbClr val="FFFFFF"/>
                    </a:solidFill>
                    <a:latin typeface="Segoe UI"/>
                  </a:rPr>
                  <a:t>Prepare</a:t>
                </a:r>
              </a:p>
            </p:txBody>
          </p:sp>
          <p:cxnSp>
            <p:nvCxnSpPr>
              <p:cNvPr id="18" name="Elbow Connector 17"/>
              <p:cNvCxnSpPr/>
              <p:nvPr/>
            </p:nvCxnSpPr>
            <p:spPr>
              <a:xfrm>
                <a:off x="49037" y="3301905"/>
                <a:ext cx="558558" cy="682"/>
              </a:xfrm>
              <a:prstGeom prst="bentConnector3">
                <a:avLst>
                  <a:gd name="adj1" fmla="val 50000"/>
                </a:avLst>
              </a:prstGeom>
              <a:ln w="38100" cmpd="sng">
                <a:solidFill>
                  <a:schemeClr val="tx1">
                    <a:lumMod val="65000"/>
                  </a:schemeClr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Elbow Connector 15"/>
            <p:cNvCxnSpPr>
              <a:stCxn id="12" idx="3"/>
              <a:endCxn id="17" idx="2"/>
            </p:cNvCxnSpPr>
            <p:nvPr/>
          </p:nvCxnSpPr>
          <p:spPr>
            <a:xfrm flipH="1">
              <a:off x="1084608" y="3170252"/>
              <a:ext cx="7482646" cy="500335"/>
            </a:xfrm>
            <a:prstGeom prst="bentConnector4">
              <a:avLst>
                <a:gd name="adj1" fmla="val -5953"/>
                <a:gd name="adj2" fmla="val 204466"/>
              </a:avLst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 Placeholder 2"/>
          <p:cNvSpPr txBox="1">
            <a:spLocks/>
          </p:cNvSpPr>
          <p:nvPr/>
        </p:nvSpPr>
        <p:spPr>
          <a:xfrm>
            <a:off x="4128680" y="1722818"/>
            <a:ext cx="3782006" cy="2381627"/>
          </a:xfrm>
          <a:prstGeom prst="rect">
            <a:avLst/>
          </a:prstGeom>
        </p:spPr>
        <p:txBody>
          <a:bodyPr vert="horz" wrap="square" lIns="146262" tIns="91414" rIns="146262" bIns="91414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384">
              <a:lnSpc>
                <a:spcPct val="100000"/>
              </a:lnSpc>
              <a:spcBef>
                <a:spcPts val="3000"/>
              </a:spcBef>
              <a:defRPr/>
            </a:pPr>
            <a:r>
              <a:rPr lang="en-US" sz="2800" b="1" dirty="0">
                <a:gradFill>
                  <a:gsLst>
                    <a:gs pos="1250">
                      <a:srgbClr val="000000"/>
                    </a:gs>
                    <a:gs pos="99000">
                      <a:srgbClr val="000000"/>
                    </a:gs>
                  </a:gsLst>
                  <a:lin ang="5400000" scaled="0"/>
                </a:gradFill>
                <a:latin typeface="Segoe UI Light"/>
              </a:rPr>
              <a:t>Model</a:t>
            </a:r>
            <a:r>
              <a:rPr lang="en-US" sz="2800" dirty="0">
                <a:gradFill>
                  <a:gsLst>
                    <a:gs pos="1250">
                      <a:srgbClr val="000000"/>
                    </a:gs>
                    <a:gs pos="99000">
                      <a:srgbClr val="000000"/>
                    </a:gs>
                  </a:gsLst>
                  <a:lin ang="5400000" scaled="0"/>
                </a:gradFill>
                <a:latin typeface="Segoe UI Light"/>
              </a:rPr>
              <a:t>:  Use statistical and machine learning algorithms to build classifiers and regression models</a:t>
            </a:r>
          </a:p>
        </p:txBody>
      </p:sp>
      <p:sp>
        <p:nvSpPr>
          <p:cNvPr id="22" name="Text Placeholder 2"/>
          <p:cNvSpPr txBox="1">
            <a:spLocks/>
          </p:cNvSpPr>
          <p:nvPr/>
        </p:nvSpPr>
        <p:spPr>
          <a:xfrm>
            <a:off x="8036472" y="1722818"/>
            <a:ext cx="4346232" cy="1942224"/>
          </a:xfrm>
          <a:prstGeom prst="rect">
            <a:avLst/>
          </a:prstGeom>
        </p:spPr>
        <p:txBody>
          <a:bodyPr vert="horz" wrap="square" lIns="146262" tIns="91414" rIns="146262" bIns="91414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384">
              <a:lnSpc>
                <a:spcPct val="100000"/>
              </a:lnSpc>
              <a:spcBef>
                <a:spcPts val="3000"/>
              </a:spcBef>
              <a:defRPr/>
            </a:pPr>
            <a:r>
              <a:rPr lang="en-US" sz="2800" b="1" dirty="0">
                <a:gradFill>
                  <a:gsLst>
                    <a:gs pos="1250">
                      <a:srgbClr val="000000"/>
                    </a:gs>
                    <a:gs pos="99000">
                      <a:srgbClr val="000000"/>
                    </a:gs>
                  </a:gsLst>
                  <a:lin ang="5400000" scaled="0"/>
                </a:gradFill>
                <a:latin typeface="Segoe UI Light"/>
              </a:rPr>
              <a:t>Operationalize</a:t>
            </a:r>
            <a:r>
              <a:rPr lang="en-US" sz="2800">
                <a:gradFill>
                  <a:gsLst>
                    <a:gs pos="1250">
                      <a:srgbClr val="000000"/>
                    </a:gs>
                    <a:gs pos="99000">
                      <a:srgbClr val="000000"/>
                    </a:gs>
                  </a:gsLst>
                  <a:lin ang="5400000" scaled="0"/>
                </a:gradFill>
                <a:latin typeface="Segoe UI Light"/>
              </a:rPr>
              <a:t>:  Make </a:t>
            </a:r>
            <a:r>
              <a:rPr lang="en-US" sz="2800" dirty="0">
                <a:gradFill>
                  <a:gsLst>
                    <a:gs pos="1250">
                      <a:srgbClr val="000000"/>
                    </a:gs>
                    <a:gs pos="99000">
                      <a:srgbClr val="000000"/>
                    </a:gs>
                  </a:gsLst>
                  <a:lin ang="5400000" scaled="0"/>
                </a:gradFill>
                <a:latin typeface="Segoe UI Light"/>
              </a:rPr>
              <a:t>predictions and visualizations to support business applications</a:t>
            </a:r>
          </a:p>
        </p:txBody>
      </p:sp>
      <p:pic>
        <p:nvPicPr>
          <p:cNvPr id="4" name="tmp890F">
            <a:hlinkClick r:id="" action="ppaction://media"/>
          </p:cNvPr>
          <p:cNvPicPr>
            <a:picLocks noChangeAspect="1"/>
          </p:cNvPicPr>
          <p:nvPr>
            <a:videoFile r:link="rId3"/>
            <p:custDataLst>
              <p:custData r:id="rId4"/>
              <p:tags r:id="rId5"/>
            </p:custDataLst>
            <p:extLst>
              <p:ext uri="{DAA4B4D4-6D71-4841-9C94-3DE7FCFB9230}">
                <p14:media xmlns:p14="http://schemas.microsoft.com/office/powerpoint/2010/main" r:embed="rId6">
                  <p14:trim end="66.4353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2104606" y="102564"/>
            <a:ext cx="228535" cy="22853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 bwMode="auto">
          <a:xfrm flipV="1">
            <a:off x="1765" y="992"/>
            <a:ext cx="12432948" cy="142199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768" indent="-342768" algn="ctr" defTabSz="932114">
              <a:lnSpc>
                <a:spcPct val="90000"/>
              </a:lnSpc>
              <a:buFont typeface="Wingdings 3" panose="05040102010807070707" pitchFamily="18" charset="2"/>
              <a:buChar char="Æ"/>
              <a:defRPr/>
            </a:pPr>
            <a:endParaRPr lang="en-US" sz="2000" b="1" kern="0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Title 2"/>
          <p:cNvSpPr>
            <a:spLocks noGrp="1"/>
          </p:cNvSpPr>
          <p:nvPr>
            <p:ph type="title" idx="4294967295"/>
          </p:nvPr>
        </p:nvSpPr>
        <p:spPr>
          <a:xfrm>
            <a:off x="232796" y="296185"/>
            <a:ext cx="11885414" cy="917314"/>
          </a:xfrm>
        </p:spPr>
        <p:txBody>
          <a:bodyPr/>
          <a:lstStyle/>
          <a:p>
            <a:r>
              <a:rPr lang="en-US" sz="4798" dirty="0">
                <a:solidFill>
                  <a:schemeClr val="bg1"/>
                </a:solidFill>
              </a:rPr>
              <a:t>Typical advanced analytics lifecycle</a:t>
            </a: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3216371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Goals</a:t>
            </a:r>
            <a:br>
              <a:rPr lang="en-US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516063"/>
            <a:ext cx="11888787" cy="5203012"/>
          </a:xfrm>
        </p:spPr>
        <p:txBody>
          <a:bodyPr/>
          <a:lstStyle/>
          <a:p>
            <a:pPr lvl="0">
              <a:defRPr/>
            </a:pPr>
            <a:r>
              <a:rPr lang="en-US" sz="3400" dirty="0"/>
              <a:t>How to scale R code with distributed, parallel, and off-memory processing </a:t>
            </a:r>
          </a:p>
          <a:p>
            <a:pPr lvl="0">
              <a:defRPr/>
            </a:pPr>
            <a:endParaRPr lang="en-US" sz="3400" dirty="0"/>
          </a:p>
          <a:p>
            <a:pPr lvl="0">
              <a:defRPr/>
            </a:pPr>
            <a:r>
              <a:rPr lang="en-US" sz="3400" dirty="0"/>
              <a:t>How to develop scalable E2E R data-science process</a:t>
            </a:r>
          </a:p>
          <a:p>
            <a:pPr lvl="0">
              <a:defRPr/>
            </a:pPr>
            <a:endParaRPr lang="en-US" sz="3400" dirty="0"/>
          </a:p>
          <a:p>
            <a:pPr lvl="0">
              <a:defRPr/>
            </a:pPr>
            <a:r>
              <a:rPr lang="en-US" sz="3400" dirty="0"/>
              <a:t>How to easily operationalize code and models written in R</a:t>
            </a:r>
          </a:p>
          <a:p>
            <a:pPr lvl="0">
              <a:defRPr/>
            </a:pPr>
            <a:endParaRPr lang="en-US" sz="3400" dirty="0"/>
          </a:p>
          <a:p>
            <a:pPr lvl="0">
              <a:defRPr/>
            </a:pPr>
            <a:r>
              <a:rPr lang="en-US" sz="3400" dirty="0"/>
              <a:t>How to use cloud infrastructure (single node or clusters) to develop, scale, operationalize</a:t>
            </a:r>
          </a:p>
        </p:txBody>
      </p:sp>
    </p:spTree>
    <p:extLst>
      <p:ext uri="{BB962C8B-B14F-4D97-AF65-F5344CB8AC3E}">
        <p14:creationId xmlns:p14="http://schemas.microsoft.com/office/powerpoint/2010/main" val="363210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6324" y="1135733"/>
            <a:ext cx="11883829" cy="4233805"/>
          </a:xfrm>
        </p:spPr>
        <p:txBody>
          <a:bodyPr/>
          <a:lstStyle/>
          <a:p>
            <a:pPr lvl="0">
              <a:lnSpc>
                <a:spcPct val="200000"/>
              </a:lnSpc>
            </a:pPr>
            <a:r>
              <a:rPr lang="en-US" dirty="0"/>
              <a:t>Clean/Join – Using </a:t>
            </a:r>
            <a:r>
              <a:rPr lang="en-US" dirty="0" err="1"/>
              <a:t>SparkR</a:t>
            </a:r>
            <a:r>
              <a:rPr lang="en-US" dirty="0"/>
              <a:t> from R Server</a:t>
            </a:r>
          </a:p>
          <a:p>
            <a:pPr lvl="0">
              <a:lnSpc>
                <a:spcPct val="200000"/>
              </a:lnSpc>
            </a:pPr>
            <a:r>
              <a:rPr lang="en-US" dirty="0"/>
              <a:t>Train/Score/Evaluate – Scalable R Server functions</a:t>
            </a:r>
          </a:p>
          <a:p>
            <a:pPr lvl="0">
              <a:lnSpc>
                <a:spcPct val="200000"/>
              </a:lnSpc>
            </a:pPr>
            <a:r>
              <a:rPr lang="en-US" dirty="0"/>
              <a:t>Deploy/Consume – Using </a:t>
            </a:r>
            <a:r>
              <a:rPr lang="en-US" dirty="0" err="1"/>
              <a:t>mrsdeploy</a:t>
            </a:r>
            <a:r>
              <a:rPr lang="en-US" dirty="0"/>
              <a:t> from R Server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Airline Arrival Delay Prediction Demo</a:t>
            </a:r>
          </a:p>
        </p:txBody>
      </p:sp>
    </p:spTree>
    <p:extLst>
      <p:ext uri="{BB962C8B-B14F-4D97-AF65-F5344CB8AC3E}">
        <p14:creationId xmlns:p14="http://schemas.microsoft.com/office/powerpoint/2010/main" val="334776864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6324" y="1135734"/>
            <a:ext cx="11883829" cy="5341486"/>
          </a:xfrm>
        </p:spPr>
        <p:txBody>
          <a:bodyPr/>
          <a:lstStyle/>
          <a:p>
            <a:r>
              <a:rPr lang="en-US" dirty="0"/>
              <a:t>Passenger flight on-time performance data from the US Department of Transportation’s </a:t>
            </a:r>
            <a:r>
              <a:rPr lang="en-US" dirty="0" err="1"/>
              <a:t>TranStats</a:t>
            </a:r>
            <a:r>
              <a:rPr lang="en-US" dirty="0"/>
              <a:t> data collection</a:t>
            </a:r>
          </a:p>
          <a:p>
            <a:r>
              <a:rPr lang="en-US" dirty="0"/>
              <a:t>&gt;20 years of data</a:t>
            </a:r>
          </a:p>
          <a:p>
            <a:r>
              <a:rPr lang="en-US" dirty="0"/>
              <a:t>300+ Airports</a:t>
            </a:r>
          </a:p>
          <a:p>
            <a:r>
              <a:rPr lang="en-US" dirty="0"/>
              <a:t>Every carrier, every commercial flight</a:t>
            </a:r>
          </a:p>
          <a:p>
            <a:r>
              <a:rPr lang="en-US" dirty="0">
                <a:hlinkClick r:id="rId3"/>
              </a:rPr>
              <a:t>http://www.transtats.bts.gov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Airline data set</a:t>
            </a:r>
          </a:p>
        </p:txBody>
      </p:sp>
    </p:spTree>
    <p:extLst>
      <p:ext uri="{BB962C8B-B14F-4D97-AF65-F5344CB8AC3E}">
        <p14:creationId xmlns:p14="http://schemas.microsoft.com/office/powerpoint/2010/main" val="251235721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6324" y="1135733"/>
            <a:ext cx="11883829" cy="3446456"/>
          </a:xfrm>
        </p:spPr>
        <p:txBody>
          <a:bodyPr/>
          <a:lstStyle/>
          <a:p>
            <a:r>
              <a:rPr lang="en-US" dirty="0"/>
              <a:t>Hourly land-based weather observations from NOAA</a:t>
            </a:r>
          </a:p>
          <a:p>
            <a:r>
              <a:rPr lang="en-US" dirty="0"/>
              <a:t>&gt; 2,000 weather stations</a:t>
            </a:r>
          </a:p>
          <a:p>
            <a:r>
              <a:rPr lang="en-US" dirty="0">
                <a:hlinkClick r:id="rId3"/>
              </a:rPr>
              <a:t>http://www.ncdc.noaa.gov/orders/qclcd/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data set</a:t>
            </a:r>
          </a:p>
        </p:txBody>
      </p:sp>
    </p:spTree>
    <p:extLst>
      <p:ext uri="{BB962C8B-B14F-4D97-AF65-F5344CB8AC3E}">
        <p14:creationId xmlns:p14="http://schemas.microsoft.com/office/powerpoint/2010/main" val="3097412168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and Join using </a:t>
            </a:r>
            <a:r>
              <a:rPr lang="en-US" dirty="0" err="1"/>
              <a:t>SparkR</a:t>
            </a:r>
            <a:r>
              <a:rPr lang="en-US" dirty="0"/>
              <a:t> in R Server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9338" t="33122" r="25300" b="19230"/>
          <a:stretch/>
        </p:blipFill>
        <p:spPr>
          <a:xfrm>
            <a:off x="2879066" y="1940638"/>
            <a:ext cx="6679932" cy="3572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9711696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Train, Score, and Evaluate using R Server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8950" t="32145" r="21028" b="20684"/>
          <a:stretch/>
        </p:blipFill>
        <p:spPr>
          <a:xfrm>
            <a:off x="2199341" y="1769332"/>
            <a:ext cx="8039377" cy="3656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983483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597">
              <a:defRPr/>
            </a:pPr>
            <a:fld id="{8A026B77-004C-4522-ACB4-7F5D94677171}" type="slidenum">
              <a:rPr lang="en-US" sz="1224">
                <a:solidFill>
                  <a:prstClr val="black"/>
                </a:solidFill>
                <a:latin typeface="Calibri" panose="020F0502020204030204"/>
              </a:rPr>
              <a:pPr defTabSz="932597">
                <a:defRPr/>
              </a:pPr>
              <a:t>35</a:t>
            </a:fld>
            <a:endParaRPr lang="en-US" sz="1224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B80C1E2-1252-4977-99D5-62D036CA6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637" y="2227383"/>
            <a:ext cx="12160956" cy="961629"/>
          </a:xfrm>
        </p:spPr>
        <p:txBody>
          <a:bodyPr>
            <a:noAutofit/>
          </a:bodyPr>
          <a:lstStyle/>
          <a:p>
            <a:r>
              <a:rPr lang="en-US" sz="6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R operationalization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65AE7F-FB52-4319-BC09-CDB3CDE64287}"/>
              </a:ext>
            </a:extLst>
          </p:cNvPr>
          <p:cNvSpPr/>
          <p:nvPr/>
        </p:nvSpPr>
        <p:spPr>
          <a:xfrm>
            <a:off x="1036637" y="3177624"/>
            <a:ext cx="6217356" cy="101046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indent="-34283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326" dirty="0" err="1">
                <a:solidFill>
                  <a:srgbClr val="FFFFFF">
                    <a:lumMod val="65000"/>
                  </a:srgbClr>
                </a:solidFill>
              </a:rPr>
              <a:t>mrsdeploy</a:t>
            </a:r>
            <a:endParaRPr lang="en-US" sz="1326" dirty="0">
              <a:solidFill>
                <a:srgbClr val="FFFFFF">
                  <a:lumMod val="65000"/>
                </a:srgbClr>
              </a:solidFill>
            </a:endParaRPr>
          </a:p>
          <a:p>
            <a:pPr lvl="1" indent="-34283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326" dirty="0">
                <a:solidFill>
                  <a:srgbClr val="FFFFFF">
                    <a:lumMod val="65000"/>
                  </a:srgbClr>
                </a:solidFill>
              </a:rPr>
              <a:t>Azure ML</a:t>
            </a:r>
          </a:p>
          <a:p>
            <a:pPr lvl="1" indent="-34283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326" dirty="0">
                <a:solidFill>
                  <a:srgbClr val="FFFFFF">
                    <a:lumMod val="65000"/>
                  </a:srgbClr>
                </a:solidFill>
              </a:rPr>
              <a:t>R Server with SQL Server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7057481-0D74-4D41-AC20-11B3122146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4638" y="4872215"/>
            <a:ext cx="7315199" cy="73866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75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 bwMode="auto">
          <a:xfrm flipV="1">
            <a:off x="882" y="383"/>
            <a:ext cx="12434711" cy="14221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34" indent="-342834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 3" panose="05040102010807070707" pitchFamily="18" charset="2"/>
              <a:buChar char="Æ"/>
              <a:defRPr/>
            </a:pPr>
            <a:endParaRPr lang="en-US" sz="2000" b="1" dirty="0">
              <a:solidFill>
                <a:schemeClr val="bg1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764" y="323161"/>
            <a:ext cx="11887100" cy="917575"/>
          </a:xfrm>
        </p:spPr>
        <p:txBody>
          <a:bodyPr/>
          <a:lstStyle/>
          <a:p>
            <a:r>
              <a:rPr lang="en-US" sz="4488" dirty="0">
                <a:solidFill>
                  <a:schemeClr val="bg1"/>
                </a:solidFill>
              </a:rPr>
              <a:t>Microsoft R Server: </a:t>
            </a:r>
            <a:r>
              <a:rPr lang="en-US" sz="4488" dirty="0" err="1">
                <a:solidFill>
                  <a:schemeClr val="bg1"/>
                </a:solidFill>
              </a:rPr>
              <a:t>mrsdeploy</a:t>
            </a:r>
            <a:endParaRPr lang="en-US" sz="4488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36870" y="1479232"/>
            <a:ext cx="11580994" cy="5636470"/>
            <a:chOff x="427479" y="957199"/>
            <a:chExt cx="11418822" cy="6061309"/>
          </a:xfrm>
        </p:grpSpPr>
        <p:grpSp>
          <p:nvGrpSpPr>
            <p:cNvPr id="45" name="Group 44"/>
            <p:cNvGrpSpPr/>
            <p:nvPr/>
          </p:nvGrpSpPr>
          <p:grpSpPr>
            <a:xfrm>
              <a:off x="427479" y="2078882"/>
              <a:ext cx="1138238" cy="916536"/>
              <a:chOff x="1" y="770872"/>
              <a:chExt cx="1219200" cy="981728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" y="1404235"/>
                <a:ext cx="1219200" cy="348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50425"/>
                <a:r>
                  <a:rPr lang="en-US" sz="1428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Data Scientist</a:t>
                </a:r>
              </a:p>
            </p:txBody>
          </p:sp>
          <p:grpSp>
            <p:nvGrpSpPr>
              <p:cNvPr id="47" name="Group 46"/>
              <p:cNvGrpSpPr>
                <a:grpSpLocks noChangeAspect="1"/>
              </p:cNvGrpSpPr>
              <p:nvPr/>
            </p:nvGrpSpPr>
            <p:grpSpPr>
              <a:xfrm>
                <a:off x="243002" y="770872"/>
                <a:ext cx="564718" cy="522569"/>
                <a:chOff x="5809310" y="1674658"/>
                <a:chExt cx="4585732" cy="4226967"/>
              </a:xfrm>
              <a:solidFill>
                <a:srgbClr val="505050">
                  <a:lumMod val="50000"/>
                </a:srgbClr>
              </a:solidFill>
            </p:grpSpPr>
            <p:sp>
              <p:nvSpPr>
                <p:cNvPr id="48" name="Oval 47"/>
                <p:cNvSpPr/>
                <p:nvPr/>
              </p:nvSpPr>
              <p:spPr>
                <a:xfrm>
                  <a:off x="6881217" y="1674658"/>
                  <a:ext cx="2210082" cy="2210082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50425">
                    <a:defRPr/>
                  </a:pPr>
                  <a:endParaRPr lang="en-IN" sz="1836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9" name="Freeform 48"/>
                <p:cNvSpPr/>
                <p:nvPr/>
              </p:nvSpPr>
              <p:spPr>
                <a:xfrm>
                  <a:off x="5809310" y="3984172"/>
                  <a:ext cx="3316029" cy="1917453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50425">
                    <a:defRPr/>
                  </a:pPr>
                  <a:endParaRPr lang="en-IN" sz="1836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0" name="Freeform 49"/>
                <p:cNvSpPr/>
                <p:nvPr/>
              </p:nvSpPr>
              <p:spPr>
                <a:xfrm>
                  <a:off x="7703901" y="4266374"/>
                  <a:ext cx="426246" cy="1117201"/>
                </a:xfrm>
                <a:custGeom>
                  <a:avLst/>
                  <a:gdLst>
                    <a:gd name="connsiteX0" fmla="*/ 73823 w 426246"/>
                    <a:gd name="connsiteY0" fmla="*/ 402431 h 1117201"/>
                    <a:gd name="connsiteX1" fmla="*/ 352424 w 426246"/>
                    <a:gd name="connsiteY1" fmla="*/ 402431 h 1117201"/>
                    <a:gd name="connsiteX2" fmla="*/ 426246 w 426246"/>
                    <a:gd name="connsiteY2" fmla="*/ 726281 h 1117201"/>
                    <a:gd name="connsiteX3" fmla="*/ 426245 w 426246"/>
                    <a:gd name="connsiteY3" fmla="*/ 726281 h 1117201"/>
                    <a:gd name="connsiteX4" fmla="*/ 213123 w 426246"/>
                    <a:gd name="connsiteY4" fmla="*/ 1117201 h 1117201"/>
                    <a:gd name="connsiteX5" fmla="*/ 0 w 426246"/>
                    <a:gd name="connsiteY5" fmla="*/ 726281 h 1117201"/>
                    <a:gd name="connsiteX6" fmla="*/ 1 w 426246"/>
                    <a:gd name="connsiteY6" fmla="*/ 726281 h 1117201"/>
                    <a:gd name="connsiteX7" fmla="*/ 46437 w 426246"/>
                    <a:gd name="connsiteY7" fmla="*/ 0 h 1117201"/>
                    <a:gd name="connsiteX8" fmla="*/ 379811 w 426246"/>
                    <a:gd name="connsiteY8" fmla="*/ 0 h 1117201"/>
                    <a:gd name="connsiteX9" fmla="*/ 426246 w 426246"/>
                    <a:gd name="connsiteY9" fmla="*/ 46435 h 1117201"/>
                    <a:gd name="connsiteX10" fmla="*/ 358380 w 426246"/>
                    <a:gd name="connsiteY10" fmla="*/ 335756 h 1117201"/>
                    <a:gd name="connsiteX11" fmla="*/ 65488 w 426246"/>
                    <a:gd name="connsiteY11" fmla="*/ 335756 h 1117201"/>
                    <a:gd name="connsiteX12" fmla="*/ 2 w 426246"/>
                    <a:gd name="connsiteY12" fmla="*/ 46435 h 1117201"/>
                    <a:gd name="connsiteX13" fmla="*/ 46437 w 426246"/>
                    <a:gd name="connsiteY13" fmla="*/ 0 h 1117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6246" h="1117201">
                      <a:moveTo>
                        <a:pt x="73823" y="402431"/>
                      </a:moveTo>
                      <a:lnTo>
                        <a:pt x="352424" y="402431"/>
                      </a:lnTo>
                      <a:lnTo>
                        <a:pt x="426246" y="726281"/>
                      </a:lnTo>
                      <a:lnTo>
                        <a:pt x="426245" y="726281"/>
                      </a:lnTo>
                      <a:lnTo>
                        <a:pt x="213123" y="1117201"/>
                      </a:lnTo>
                      <a:lnTo>
                        <a:pt x="0" y="726281"/>
                      </a:lnTo>
                      <a:lnTo>
                        <a:pt x="1" y="726281"/>
                      </a:lnTo>
                      <a:close/>
                      <a:moveTo>
                        <a:pt x="46437" y="0"/>
                      </a:moveTo>
                      <a:lnTo>
                        <a:pt x="379811" y="0"/>
                      </a:lnTo>
                      <a:cubicBezTo>
                        <a:pt x="405456" y="0"/>
                        <a:pt x="426246" y="20790"/>
                        <a:pt x="426246" y="46435"/>
                      </a:cubicBezTo>
                      <a:lnTo>
                        <a:pt x="358380" y="335756"/>
                      </a:lnTo>
                      <a:lnTo>
                        <a:pt x="65488" y="335756"/>
                      </a:lnTo>
                      <a:cubicBezTo>
                        <a:pt x="49813" y="273249"/>
                        <a:pt x="2" y="102394"/>
                        <a:pt x="2" y="46435"/>
                      </a:cubicBezTo>
                      <a:cubicBezTo>
                        <a:pt x="2" y="20790"/>
                        <a:pt x="20792" y="0"/>
                        <a:pt x="46437" y="0"/>
                      </a:cubicBezTo>
                      <a:close/>
                    </a:path>
                  </a:pathLst>
                </a:custGeom>
                <a:solidFill>
                  <a:srgbClr val="003963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50425">
                    <a:defRPr/>
                  </a:pPr>
                  <a:endParaRPr lang="en-IN" sz="1836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1" name="Freeform 50"/>
                <p:cNvSpPr/>
                <p:nvPr/>
              </p:nvSpPr>
              <p:spPr>
                <a:xfrm>
                  <a:off x="8847534" y="3857942"/>
                  <a:ext cx="1547508" cy="2041525"/>
                </a:xfrm>
                <a:custGeom>
                  <a:avLst/>
                  <a:gdLst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39750 w 1543050"/>
                    <a:gd name="connsiteY17" fmla="*/ 679450 h 2041525"/>
                    <a:gd name="connsiteX18" fmla="*/ 558800 w 1543050"/>
                    <a:gd name="connsiteY18" fmla="*/ 536575 h 2041525"/>
                    <a:gd name="connsiteX19" fmla="*/ 552450 w 1543050"/>
                    <a:gd name="connsiteY19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20775 w 1543050"/>
                    <a:gd name="connsiteY11" fmla="*/ 12700 h 2041525"/>
                    <a:gd name="connsiteX12" fmla="*/ 996950 w 1543050"/>
                    <a:gd name="connsiteY12" fmla="*/ 12700 h 2041525"/>
                    <a:gd name="connsiteX13" fmla="*/ 1079500 w 1543050"/>
                    <a:gd name="connsiteY13" fmla="*/ 936625 h 2041525"/>
                    <a:gd name="connsiteX14" fmla="*/ 463550 w 1543050"/>
                    <a:gd name="connsiteY14" fmla="*/ 930275 h 2041525"/>
                    <a:gd name="connsiteX15" fmla="*/ 555625 w 1543050"/>
                    <a:gd name="connsiteY15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20775 w 1543050"/>
                    <a:gd name="connsiteY10" fmla="*/ 12700 h 2041525"/>
                    <a:gd name="connsiteX11" fmla="*/ 996950 w 1543050"/>
                    <a:gd name="connsiteY11" fmla="*/ 12700 h 2041525"/>
                    <a:gd name="connsiteX12" fmla="*/ 1079500 w 1543050"/>
                    <a:gd name="connsiteY12" fmla="*/ 936625 h 2041525"/>
                    <a:gd name="connsiteX13" fmla="*/ 463550 w 1543050"/>
                    <a:gd name="connsiteY13" fmla="*/ 930275 h 2041525"/>
                    <a:gd name="connsiteX14" fmla="*/ 555625 w 1543050"/>
                    <a:gd name="connsiteY14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0 w 1543050"/>
                    <a:gd name="connsiteY3" fmla="*/ 1873250 h 2041525"/>
                    <a:gd name="connsiteX4" fmla="*/ 57150 w 1543050"/>
                    <a:gd name="connsiteY4" fmla="*/ 1997075 h 2041525"/>
                    <a:gd name="connsiteX5" fmla="*/ 171450 w 1543050"/>
                    <a:gd name="connsiteY5" fmla="*/ 2041525 h 2041525"/>
                    <a:gd name="connsiteX6" fmla="*/ 1381125 w 1543050"/>
                    <a:gd name="connsiteY6" fmla="*/ 2041525 h 2041525"/>
                    <a:gd name="connsiteX7" fmla="*/ 1508125 w 1543050"/>
                    <a:gd name="connsiteY7" fmla="*/ 1990725 h 2041525"/>
                    <a:gd name="connsiteX8" fmla="*/ 1543050 w 1543050"/>
                    <a:gd name="connsiteY8" fmla="*/ 180657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16025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43050 w 1543050"/>
                    <a:gd name="connsiteY6" fmla="*/ 1806575 h 2041525"/>
                    <a:gd name="connsiteX7" fmla="*/ 1244600 w 1543050"/>
                    <a:gd name="connsiteY7" fmla="*/ 96202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6413"/>
                    <a:gd name="connsiteY0" fmla="*/ 3175 h 2041525"/>
                    <a:gd name="connsiteX1" fmla="*/ 422275 w 1546413"/>
                    <a:gd name="connsiteY1" fmla="*/ 0 h 2041525"/>
                    <a:gd name="connsiteX2" fmla="*/ 0 w 1546413"/>
                    <a:gd name="connsiteY2" fmla="*/ 1873250 h 2041525"/>
                    <a:gd name="connsiteX3" fmla="*/ 171450 w 1546413"/>
                    <a:gd name="connsiteY3" fmla="*/ 2041525 h 2041525"/>
                    <a:gd name="connsiteX4" fmla="*/ 1381125 w 1546413"/>
                    <a:gd name="connsiteY4" fmla="*/ 2041525 h 2041525"/>
                    <a:gd name="connsiteX5" fmla="*/ 1543050 w 1546413"/>
                    <a:gd name="connsiteY5" fmla="*/ 1806575 h 2041525"/>
                    <a:gd name="connsiteX6" fmla="*/ 1244600 w 1546413"/>
                    <a:gd name="connsiteY6" fmla="*/ 962025 h 2041525"/>
                    <a:gd name="connsiteX7" fmla="*/ 1120775 w 1546413"/>
                    <a:gd name="connsiteY7" fmla="*/ 12700 h 2041525"/>
                    <a:gd name="connsiteX8" fmla="*/ 996950 w 1546413"/>
                    <a:gd name="connsiteY8" fmla="*/ 12700 h 2041525"/>
                    <a:gd name="connsiteX9" fmla="*/ 1079500 w 1546413"/>
                    <a:gd name="connsiteY9" fmla="*/ 936625 h 2041525"/>
                    <a:gd name="connsiteX10" fmla="*/ 463550 w 1546413"/>
                    <a:gd name="connsiteY10" fmla="*/ 930275 h 2041525"/>
                    <a:gd name="connsiteX11" fmla="*/ 555625 w 1546413"/>
                    <a:gd name="connsiteY11" fmla="*/ 3175 h 2041525"/>
                    <a:gd name="connsiteX0" fmla="*/ 557163 w 1547951"/>
                    <a:gd name="connsiteY0" fmla="*/ 3175 h 2041525"/>
                    <a:gd name="connsiteX1" fmla="*/ 423813 w 1547951"/>
                    <a:gd name="connsiteY1" fmla="*/ 0 h 2041525"/>
                    <a:gd name="connsiteX2" fmla="*/ 1538 w 1547951"/>
                    <a:gd name="connsiteY2" fmla="*/ 1873250 h 2041525"/>
                    <a:gd name="connsiteX3" fmla="*/ 172988 w 1547951"/>
                    <a:gd name="connsiteY3" fmla="*/ 2041525 h 2041525"/>
                    <a:gd name="connsiteX4" fmla="*/ 1382663 w 1547951"/>
                    <a:gd name="connsiteY4" fmla="*/ 2041525 h 2041525"/>
                    <a:gd name="connsiteX5" fmla="*/ 1544588 w 1547951"/>
                    <a:gd name="connsiteY5" fmla="*/ 1806575 h 2041525"/>
                    <a:gd name="connsiteX6" fmla="*/ 1246138 w 1547951"/>
                    <a:gd name="connsiteY6" fmla="*/ 962025 h 2041525"/>
                    <a:gd name="connsiteX7" fmla="*/ 1122313 w 1547951"/>
                    <a:gd name="connsiteY7" fmla="*/ 12700 h 2041525"/>
                    <a:gd name="connsiteX8" fmla="*/ 998488 w 1547951"/>
                    <a:gd name="connsiteY8" fmla="*/ 12700 h 2041525"/>
                    <a:gd name="connsiteX9" fmla="*/ 1081038 w 1547951"/>
                    <a:gd name="connsiteY9" fmla="*/ 936625 h 2041525"/>
                    <a:gd name="connsiteX10" fmla="*/ 465088 w 1547951"/>
                    <a:gd name="connsiteY10" fmla="*/ 930275 h 2041525"/>
                    <a:gd name="connsiteX11" fmla="*/ 557163 w 1547951"/>
                    <a:gd name="connsiteY11" fmla="*/ 3175 h 2041525"/>
                    <a:gd name="connsiteX0" fmla="*/ 557820 w 1548608"/>
                    <a:gd name="connsiteY0" fmla="*/ 3175 h 2041525"/>
                    <a:gd name="connsiteX1" fmla="*/ 424470 w 1548608"/>
                    <a:gd name="connsiteY1" fmla="*/ 0 h 2041525"/>
                    <a:gd name="connsiteX2" fmla="*/ 2195 w 1548608"/>
                    <a:gd name="connsiteY2" fmla="*/ 1873250 h 2041525"/>
                    <a:gd name="connsiteX3" fmla="*/ 173645 w 1548608"/>
                    <a:gd name="connsiteY3" fmla="*/ 2041525 h 2041525"/>
                    <a:gd name="connsiteX4" fmla="*/ 1383320 w 1548608"/>
                    <a:gd name="connsiteY4" fmla="*/ 2041525 h 2041525"/>
                    <a:gd name="connsiteX5" fmla="*/ 1545245 w 1548608"/>
                    <a:gd name="connsiteY5" fmla="*/ 1806575 h 2041525"/>
                    <a:gd name="connsiteX6" fmla="*/ 1246795 w 1548608"/>
                    <a:gd name="connsiteY6" fmla="*/ 962025 h 2041525"/>
                    <a:gd name="connsiteX7" fmla="*/ 1122970 w 1548608"/>
                    <a:gd name="connsiteY7" fmla="*/ 12700 h 2041525"/>
                    <a:gd name="connsiteX8" fmla="*/ 999145 w 1548608"/>
                    <a:gd name="connsiteY8" fmla="*/ 12700 h 2041525"/>
                    <a:gd name="connsiteX9" fmla="*/ 1081695 w 1548608"/>
                    <a:gd name="connsiteY9" fmla="*/ 936625 h 2041525"/>
                    <a:gd name="connsiteX10" fmla="*/ 465745 w 1548608"/>
                    <a:gd name="connsiteY10" fmla="*/ 930275 h 2041525"/>
                    <a:gd name="connsiteX11" fmla="*/ 557820 w 1548608"/>
                    <a:gd name="connsiteY11" fmla="*/ 3175 h 2041525"/>
                    <a:gd name="connsiteX0" fmla="*/ 557820 w 1547508"/>
                    <a:gd name="connsiteY0" fmla="*/ 3175 h 2041525"/>
                    <a:gd name="connsiteX1" fmla="*/ 424470 w 1547508"/>
                    <a:gd name="connsiteY1" fmla="*/ 0 h 2041525"/>
                    <a:gd name="connsiteX2" fmla="*/ 2195 w 1547508"/>
                    <a:gd name="connsiteY2" fmla="*/ 1873250 h 2041525"/>
                    <a:gd name="connsiteX3" fmla="*/ 173645 w 1547508"/>
                    <a:gd name="connsiteY3" fmla="*/ 2041525 h 2041525"/>
                    <a:gd name="connsiteX4" fmla="*/ 1383320 w 1547508"/>
                    <a:gd name="connsiteY4" fmla="*/ 2041525 h 2041525"/>
                    <a:gd name="connsiteX5" fmla="*/ 1545245 w 1547508"/>
                    <a:gd name="connsiteY5" fmla="*/ 1806575 h 2041525"/>
                    <a:gd name="connsiteX6" fmla="*/ 1246795 w 1547508"/>
                    <a:gd name="connsiteY6" fmla="*/ 962025 h 2041525"/>
                    <a:gd name="connsiteX7" fmla="*/ 1122970 w 1547508"/>
                    <a:gd name="connsiteY7" fmla="*/ 12700 h 2041525"/>
                    <a:gd name="connsiteX8" fmla="*/ 999145 w 1547508"/>
                    <a:gd name="connsiteY8" fmla="*/ 12700 h 2041525"/>
                    <a:gd name="connsiteX9" fmla="*/ 1081695 w 1547508"/>
                    <a:gd name="connsiteY9" fmla="*/ 936625 h 2041525"/>
                    <a:gd name="connsiteX10" fmla="*/ 465745 w 1547508"/>
                    <a:gd name="connsiteY10" fmla="*/ 930275 h 2041525"/>
                    <a:gd name="connsiteX11" fmla="*/ 557820 w 1547508"/>
                    <a:gd name="connsiteY11" fmla="*/ 3175 h 2041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47508" h="2041525">
                      <a:moveTo>
                        <a:pt x="557820" y="3175"/>
                      </a:moveTo>
                      <a:lnTo>
                        <a:pt x="424470" y="0"/>
                      </a:lnTo>
                      <a:cubicBezTo>
                        <a:pt x="486912" y="795867"/>
                        <a:pt x="184228" y="1204383"/>
                        <a:pt x="2195" y="1873250"/>
                      </a:cubicBezTo>
                      <a:cubicBezTo>
                        <a:pt x="-10505" y="1940454"/>
                        <a:pt x="29976" y="2035439"/>
                        <a:pt x="173645" y="2041525"/>
                      </a:cubicBezTo>
                      <a:lnTo>
                        <a:pt x="1383320" y="2041525"/>
                      </a:lnTo>
                      <a:cubicBezTo>
                        <a:pt x="1492064" y="2017977"/>
                        <a:pt x="1561120" y="1948392"/>
                        <a:pt x="1545245" y="1806575"/>
                      </a:cubicBezTo>
                      <a:cubicBezTo>
                        <a:pt x="1496562" y="1635125"/>
                        <a:pt x="1333049" y="1194329"/>
                        <a:pt x="1246795" y="962025"/>
                      </a:cubicBezTo>
                      <a:cubicBezTo>
                        <a:pt x="1106566" y="609071"/>
                        <a:pt x="1134083" y="189971"/>
                        <a:pt x="1122970" y="12700"/>
                      </a:cubicBezTo>
                      <a:lnTo>
                        <a:pt x="999145" y="12700"/>
                      </a:lnTo>
                      <a:cubicBezTo>
                        <a:pt x="1004966" y="176212"/>
                        <a:pt x="961045" y="701146"/>
                        <a:pt x="1081695" y="936625"/>
                      </a:cubicBezTo>
                      <a:lnTo>
                        <a:pt x="465745" y="930275"/>
                      </a:lnTo>
                      <a:cubicBezTo>
                        <a:pt x="581103" y="772583"/>
                        <a:pt x="567874" y="183621"/>
                        <a:pt x="557820" y="3175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50425">
                    <a:defRPr/>
                  </a:pPr>
                  <a:endParaRPr lang="en-IN" sz="1836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2" name="Rounded Rectangle 51"/>
                <p:cNvSpPr/>
                <p:nvPr/>
              </p:nvSpPr>
              <p:spPr>
                <a:xfrm>
                  <a:off x="9157704" y="3537266"/>
                  <a:ext cx="946824" cy="263525"/>
                </a:xfrm>
                <a:prstGeom prst="roundRect">
                  <a:avLst>
                    <a:gd name="adj" fmla="val 21666"/>
                  </a:avLst>
                </a:prstGeom>
                <a:solidFill>
                  <a:srgbClr val="003963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50425">
                    <a:defRPr/>
                  </a:pPr>
                  <a:endParaRPr lang="en-IN" sz="1836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3" name="Freeform 52"/>
                <p:cNvSpPr/>
                <p:nvPr/>
              </p:nvSpPr>
              <p:spPr>
                <a:xfrm>
                  <a:off x="7089322" y="2425771"/>
                  <a:ext cx="1793873" cy="629817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50425">
                    <a:defRPr/>
                  </a:pPr>
                  <a:endParaRPr lang="en-IN" sz="1836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61" name="Group 60"/>
            <p:cNvGrpSpPr/>
            <p:nvPr/>
          </p:nvGrpSpPr>
          <p:grpSpPr>
            <a:xfrm>
              <a:off x="8028650" y="5704045"/>
              <a:ext cx="1796576" cy="1006081"/>
              <a:chOff x="5004633" y="4648754"/>
              <a:chExt cx="2331508" cy="1134424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5004633" y="5316876"/>
                <a:ext cx="2331508" cy="4663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50425">
                  <a:defRPr/>
                </a:pPr>
                <a:r>
                  <a:rPr lang="en-US" sz="1428" b="1" kern="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Developer</a:t>
                </a:r>
              </a:p>
            </p:txBody>
          </p:sp>
          <p:grpSp>
            <p:nvGrpSpPr>
              <p:cNvPr id="64" name="Group 63"/>
              <p:cNvGrpSpPr>
                <a:grpSpLocks noChangeAspect="1"/>
              </p:cNvGrpSpPr>
              <p:nvPr/>
            </p:nvGrpSpPr>
            <p:grpSpPr>
              <a:xfrm>
                <a:off x="5847038" y="4648754"/>
                <a:ext cx="573865" cy="594357"/>
                <a:chOff x="3666777" y="2914650"/>
                <a:chExt cx="637627" cy="660397"/>
              </a:xfrm>
              <a:solidFill>
                <a:srgbClr val="003963"/>
              </a:solidFill>
            </p:grpSpPr>
            <p:sp>
              <p:nvSpPr>
                <p:cNvPr id="65" name="Oval 64"/>
                <p:cNvSpPr/>
                <p:nvPr/>
              </p:nvSpPr>
              <p:spPr>
                <a:xfrm>
                  <a:off x="3913881" y="2914650"/>
                  <a:ext cx="273051" cy="273050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50425">
                    <a:defRPr/>
                  </a:pPr>
                  <a:endParaRPr lang="en-IN" sz="1873" kern="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6" name="Freeform 65"/>
                <p:cNvSpPr/>
                <p:nvPr/>
              </p:nvSpPr>
              <p:spPr>
                <a:xfrm>
                  <a:off x="3747717" y="3201605"/>
                  <a:ext cx="556687" cy="373442"/>
                </a:xfrm>
                <a:custGeom>
                  <a:avLst/>
                  <a:gdLst>
                    <a:gd name="connsiteX0" fmla="*/ 34925 w 558800"/>
                    <a:gd name="connsiteY0" fmla="*/ 266700 h 371475"/>
                    <a:gd name="connsiteX1" fmla="*/ 203200 w 558800"/>
                    <a:gd name="connsiteY1" fmla="*/ 250825 h 371475"/>
                    <a:gd name="connsiteX2" fmla="*/ 260350 w 558800"/>
                    <a:gd name="connsiteY2" fmla="*/ 73025 h 371475"/>
                    <a:gd name="connsiteX3" fmla="*/ 320675 w 558800"/>
                    <a:gd name="connsiteY3" fmla="*/ 15875 h 371475"/>
                    <a:gd name="connsiteX4" fmla="*/ 419100 w 558800"/>
                    <a:gd name="connsiteY4" fmla="*/ 0 h 371475"/>
                    <a:gd name="connsiteX5" fmla="*/ 501650 w 558800"/>
                    <a:gd name="connsiteY5" fmla="*/ 44450 h 371475"/>
                    <a:gd name="connsiteX6" fmla="*/ 536575 w 558800"/>
                    <a:gd name="connsiteY6" fmla="*/ 98425 h 371475"/>
                    <a:gd name="connsiteX7" fmla="*/ 558800 w 558800"/>
                    <a:gd name="connsiteY7" fmla="*/ 346075 h 371475"/>
                    <a:gd name="connsiteX8" fmla="*/ 349250 w 558800"/>
                    <a:gd name="connsiteY8" fmla="*/ 355600 h 371475"/>
                    <a:gd name="connsiteX9" fmla="*/ 346075 w 558800"/>
                    <a:gd name="connsiteY9" fmla="*/ 349250 h 371475"/>
                    <a:gd name="connsiteX10" fmla="*/ 415925 w 558800"/>
                    <a:gd name="connsiteY10" fmla="*/ 196850 h 371475"/>
                    <a:gd name="connsiteX11" fmla="*/ 412750 w 558800"/>
                    <a:gd name="connsiteY11" fmla="*/ 184150 h 371475"/>
                    <a:gd name="connsiteX12" fmla="*/ 381000 w 558800"/>
                    <a:gd name="connsiteY12" fmla="*/ 187325 h 371475"/>
                    <a:gd name="connsiteX13" fmla="*/ 301625 w 558800"/>
                    <a:gd name="connsiteY13" fmla="*/ 365125 h 371475"/>
                    <a:gd name="connsiteX14" fmla="*/ 28575 w 558800"/>
                    <a:gd name="connsiteY14" fmla="*/ 371475 h 371475"/>
                    <a:gd name="connsiteX15" fmla="*/ 0 w 558800"/>
                    <a:gd name="connsiteY15" fmla="*/ 336550 h 371475"/>
                    <a:gd name="connsiteX16" fmla="*/ 34925 w 558800"/>
                    <a:gd name="connsiteY16" fmla="*/ 266700 h 371475"/>
                    <a:gd name="connsiteX0" fmla="*/ 34925 w 558800"/>
                    <a:gd name="connsiteY0" fmla="*/ 266700 h 371475"/>
                    <a:gd name="connsiteX1" fmla="*/ 203200 w 558800"/>
                    <a:gd name="connsiteY1" fmla="*/ 250825 h 371475"/>
                    <a:gd name="connsiteX2" fmla="*/ 260350 w 558800"/>
                    <a:gd name="connsiteY2" fmla="*/ 73025 h 371475"/>
                    <a:gd name="connsiteX3" fmla="*/ 419100 w 558800"/>
                    <a:gd name="connsiteY3" fmla="*/ 0 h 371475"/>
                    <a:gd name="connsiteX4" fmla="*/ 501650 w 558800"/>
                    <a:gd name="connsiteY4" fmla="*/ 44450 h 371475"/>
                    <a:gd name="connsiteX5" fmla="*/ 536575 w 558800"/>
                    <a:gd name="connsiteY5" fmla="*/ 98425 h 371475"/>
                    <a:gd name="connsiteX6" fmla="*/ 558800 w 558800"/>
                    <a:gd name="connsiteY6" fmla="*/ 346075 h 371475"/>
                    <a:gd name="connsiteX7" fmla="*/ 349250 w 558800"/>
                    <a:gd name="connsiteY7" fmla="*/ 355600 h 371475"/>
                    <a:gd name="connsiteX8" fmla="*/ 346075 w 558800"/>
                    <a:gd name="connsiteY8" fmla="*/ 349250 h 371475"/>
                    <a:gd name="connsiteX9" fmla="*/ 415925 w 558800"/>
                    <a:gd name="connsiteY9" fmla="*/ 196850 h 371475"/>
                    <a:gd name="connsiteX10" fmla="*/ 412750 w 558800"/>
                    <a:gd name="connsiteY10" fmla="*/ 184150 h 371475"/>
                    <a:gd name="connsiteX11" fmla="*/ 381000 w 558800"/>
                    <a:gd name="connsiteY11" fmla="*/ 187325 h 371475"/>
                    <a:gd name="connsiteX12" fmla="*/ 301625 w 558800"/>
                    <a:gd name="connsiteY12" fmla="*/ 365125 h 371475"/>
                    <a:gd name="connsiteX13" fmla="*/ 28575 w 558800"/>
                    <a:gd name="connsiteY13" fmla="*/ 371475 h 371475"/>
                    <a:gd name="connsiteX14" fmla="*/ 0 w 558800"/>
                    <a:gd name="connsiteY14" fmla="*/ 336550 h 371475"/>
                    <a:gd name="connsiteX15" fmla="*/ 34925 w 558800"/>
                    <a:gd name="connsiteY15" fmla="*/ 266700 h 371475"/>
                    <a:gd name="connsiteX0" fmla="*/ 34925 w 558800"/>
                    <a:gd name="connsiteY0" fmla="*/ 222250 h 327025"/>
                    <a:gd name="connsiteX1" fmla="*/ 203200 w 558800"/>
                    <a:gd name="connsiteY1" fmla="*/ 206375 h 327025"/>
                    <a:gd name="connsiteX2" fmla="*/ 260350 w 558800"/>
                    <a:gd name="connsiteY2" fmla="*/ 28575 h 327025"/>
                    <a:gd name="connsiteX3" fmla="*/ 501650 w 558800"/>
                    <a:gd name="connsiteY3" fmla="*/ 0 h 327025"/>
                    <a:gd name="connsiteX4" fmla="*/ 536575 w 558800"/>
                    <a:gd name="connsiteY4" fmla="*/ 53975 h 327025"/>
                    <a:gd name="connsiteX5" fmla="*/ 558800 w 558800"/>
                    <a:gd name="connsiteY5" fmla="*/ 301625 h 327025"/>
                    <a:gd name="connsiteX6" fmla="*/ 349250 w 558800"/>
                    <a:gd name="connsiteY6" fmla="*/ 311150 h 327025"/>
                    <a:gd name="connsiteX7" fmla="*/ 346075 w 558800"/>
                    <a:gd name="connsiteY7" fmla="*/ 304800 h 327025"/>
                    <a:gd name="connsiteX8" fmla="*/ 415925 w 558800"/>
                    <a:gd name="connsiteY8" fmla="*/ 152400 h 327025"/>
                    <a:gd name="connsiteX9" fmla="*/ 412750 w 558800"/>
                    <a:gd name="connsiteY9" fmla="*/ 139700 h 327025"/>
                    <a:gd name="connsiteX10" fmla="*/ 381000 w 558800"/>
                    <a:gd name="connsiteY10" fmla="*/ 142875 h 327025"/>
                    <a:gd name="connsiteX11" fmla="*/ 301625 w 558800"/>
                    <a:gd name="connsiteY11" fmla="*/ 320675 h 327025"/>
                    <a:gd name="connsiteX12" fmla="*/ 28575 w 558800"/>
                    <a:gd name="connsiteY12" fmla="*/ 327025 h 327025"/>
                    <a:gd name="connsiteX13" fmla="*/ 0 w 558800"/>
                    <a:gd name="connsiteY13" fmla="*/ 292100 h 327025"/>
                    <a:gd name="connsiteX14" fmla="*/ 34925 w 558800"/>
                    <a:gd name="connsiteY14" fmla="*/ 222250 h 327025"/>
                    <a:gd name="connsiteX0" fmla="*/ 34925 w 558800"/>
                    <a:gd name="connsiteY0" fmla="*/ 246288 h 351063"/>
                    <a:gd name="connsiteX1" fmla="*/ 203200 w 558800"/>
                    <a:gd name="connsiteY1" fmla="*/ 230413 h 351063"/>
                    <a:gd name="connsiteX2" fmla="*/ 260350 w 558800"/>
                    <a:gd name="connsiteY2" fmla="*/ 52613 h 351063"/>
                    <a:gd name="connsiteX3" fmla="*/ 501650 w 558800"/>
                    <a:gd name="connsiteY3" fmla="*/ 24038 h 351063"/>
                    <a:gd name="connsiteX4" fmla="*/ 536575 w 558800"/>
                    <a:gd name="connsiteY4" fmla="*/ 78013 h 351063"/>
                    <a:gd name="connsiteX5" fmla="*/ 558800 w 558800"/>
                    <a:gd name="connsiteY5" fmla="*/ 325663 h 351063"/>
                    <a:gd name="connsiteX6" fmla="*/ 349250 w 558800"/>
                    <a:gd name="connsiteY6" fmla="*/ 335188 h 351063"/>
                    <a:gd name="connsiteX7" fmla="*/ 346075 w 558800"/>
                    <a:gd name="connsiteY7" fmla="*/ 328838 h 351063"/>
                    <a:gd name="connsiteX8" fmla="*/ 415925 w 558800"/>
                    <a:gd name="connsiteY8" fmla="*/ 176438 h 351063"/>
                    <a:gd name="connsiteX9" fmla="*/ 412750 w 558800"/>
                    <a:gd name="connsiteY9" fmla="*/ 163738 h 351063"/>
                    <a:gd name="connsiteX10" fmla="*/ 381000 w 558800"/>
                    <a:gd name="connsiteY10" fmla="*/ 166913 h 351063"/>
                    <a:gd name="connsiteX11" fmla="*/ 301625 w 558800"/>
                    <a:gd name="connsiteY11" fmla="*/ 344713 h 351063"/>
                    <a:gd name="connsiteX12" fmla="*/ 28575 w 558800"/>
                    <a:gd name="connsiteY12" fmla="*/ 351063 h 351063"/>
                    <a:gd name="connsiteX13" fmla="*/ 0 w 558800"/>
                    <a:gd name="connsiteY13" fmla="*/ 316138 h 351063"/>
                    <a:gd name="connsiteX14" fmla="*/ 34925 w 558800"/>
                    <a:gd name="connsiteY14" fmla="*/ 246288 h 351063"/>
                    <a:gd name="connsiteX0" fmla="*/ 34925 w 558800"/>
                    <a:gd name="connsiteY0" fmla="*/ 263928 h 368703"/>
                    <a:gd name="connsiteX1" fmla="*/ 203200 w 558800"/>
                    <a:gd name="connsiteY1" fmla="*/ 248053 h 368703"/>
                    <a:gd name="connsiteX2" fmla="*/ 260350 w 558800"/>
                    <a:gd name="connsiteY2" fmla="*/ 70253 h 368703"/>
                    <a:gd name="connsiteX3" fmla="*/ 501650 w 558800"/>
                    <a:gd name="connsiteY3" fmla="*/ 41678 h 368703"/>
                    <a:gd name="connsiteX4" fmla="*/ 536575 w 558800"/>
                    <a:gd name="connsiteY4" fmla="*/ 95653 h 368703"/>
                    <a:gd name="connsiteX5" fmla="*/ 558800 w 558800"/>
                    <a:gd name="connsiteY5" fmla="*/ 343303 h 368703"/>
                    <a:gd name="connsiteX6" fmla="*/ 349250 w 558800"/>
                    <a:gd name="connsiteY6" fmla="*/ 352828 h 368703"/>
                    <a:gd name="connsiteX7" fmla="*/ 346075 w 558800"/>
                    <a:gd name="connsiteY7" fmla="*/ 346478 h 368703"/>
                    <a:gd name="connsiteX8" fmla="*/ 415925 w 558800"/>
                    <a:gd name="connsiteY8" fmla="*/ 194078 h 368703"/>
                    <a:gd name="connsiteX9" fmla="*/ 412750 w 558800"/>
                    <a:gd name="connsiteY9" fmla="*/ 181378 h 368703"/>
                    <a:gd name="connsiteX10" fmla="*/ 381000 w 558800"/>
                    <a:gd name="connsiteY10" fmla="*/ 184553 h 368703"/>
                    <a:gd name="connsiteX11" fmla="*/ 301625 w 558800"/>
                    <a:gd name="connsiteY11" fmla="*/ 362353 h 368703"/>
                    <a:gd name="connsiteX12" fmla="*/ 28575 w 558800"/>
                    <a:gd name="connsiteY12" fmla="*/ 368703 h 368703"/>
                    <a:gd name="connsiteX13" fmla="*/ 0 w 558800"/>
                    <a:gd name="connsiteY13" fmla="*/ 333778 h 368703"/>
                    <a:gd name="connsiteX14" fmla="*/ 34925 w 558800"/>
                    <a:gd name="connsiteY14" fmla="*/ 263928 h 368703"/>
                    <a:gd name="connsiteX0" fmla="*/ 34925 w 558800"/>
                    <a:gd name="connsiteY0" fmla="*/ 263928 h 368703"/>
                    <a:gd name="connsiteX1" fmla="*/ 203200 w 558800"/>
                    <a:gd name="connsiteY1" fmla="*/ 248053 h 368703"/>
                    <a:gd name="connsiteX2" fmla="*/ 260350 w 558800"/>
                    <a:gd name="connsiteY2" fmla="*/ 70253 h 368703"/>
                    <a:gd name="connsiteX3" fmla="*/ 501650 w 558800"/>
                    <a:gd name="connsiteY3" fmla="*/ 41678 h 368703"/>
                    <a:gd name="connsiteX4" fmla="*/ 558800 w 558800"/>
                    <a:gd name="connsiteY4" fmla="*/ 343303 h 368703"/>
                    <a:gd name="connsiteX5" fmla="*/ 349250 w 558800"/>
                    <a:gd name="connsiteY5" fmla="*/ 352828 h 368703"/>
                    <a:gd name="connsiteX6" fmla="*/ 346075 w 558800"/>
                    <a:gd name="connsiteY6" fmla="*/ 346478 h 368703"/>
                    <a:gd name="connsiteX7" fmla="*/ 415925 w 558800"/>
                    <a:gd name="connsiteY7" fmla="*/ 194078 h 368703"/>
                    <a:gd name="connsiteX8" fmla="*/ 412750 w 558800"/>
                    <a:gd name="connsiteY8" fmla="*/ 181378 h 368703"/>
                    <a:gd name="connsiteX9" fmla="*/ 381000 w 558800"/>
                    <a:gd name="connsiteY9" fmla="*/ 184553 h 368703"/>
                    <a:gd name="connsiteX10" fmla="*/ 301625 w 558800"/>
                    <a:gd name="connsiteY10" fmla="*/ 362353 h 368703"/>
                    <a:gd name="connsiteX11" fmla="*/ 28575 w 558800"/>
                    <a:gd name="connsiteY11" fmla="*/ 368703 h 368703"/>
                    <a:gd name="connsiteX12" fmla="*/ 0 w 558800"/>
                    <a:gd name="connsiteY12" fmla="*/ 333778 h 368703"/>
                    <a:gd name="connsiteX13" fmla="*/ 34925 w 558800"/>
                    <a:gd name="connsiteY13" fmla="*/ 263928 h 368703"/>
                    <a:gd name="connsiteX0" fmla="*/ 34925 w 558800"/>
                    <a:gd name="connsiteY0" fmla="*/ 263928 h 368703"/>
                    <a:gd name="connsiteX1" fmla="*/ 203200 w 558800"/>
                    <a:gd name="connsiteY1" fmla="*/ 248053 h 368703"/>
                    <a:gd name="connsiteX2" fmla="*/ 260350 w 558800"/>
                    <a:gd name="connsiteY2" fmla="*/ 70253 h 368703"/>
                    <a:gd name="connsiteX3" fmla="*/ 501650 w 558800"/>
                    <a:gd name="connsiteY3" fmla="*/ 41678 h 368703"/>
                    <a:gd name="connsiteX4" fmla="*/ 558800 w 558800"/>
                    <a:gd name="connsiteY4" fmla="*/ 343303 h 368703"/>
                    <a:gd name="connsiteX5" fmla="*/ 349250 w 558800"/>
                    <a:gd name="connsiteY5" fmla="*/ 352828 h 368703"/>
                    <a:gd name="connsiteX6" fmla="*/ 346075 w 558800"/>
                    <a:gd name="connsiteY6" fmla="*/ 346478 h 368703"/>
                    <a:gd name="connsiteX7" fmla="*/ 415925 w 558800"/>
                    <a:gd name="connsiteY7" fmla="*/ 194078 h 368703"/>
                    <a:gd name="connsiteX8" fmla="*/ 412750 w 558800"/>
                    <a:gd name="connsiteY8" fmla="*/ 181378 h 368703"/>
                    <a:gd name="connsiteX9" fmla="*/ 381000 w 558800"/>
                    <a:gd name="connsiteY9" fmla="*/ 184553 h 368703"/>
                    <a:gd name="connsiteX10" fmla="*/ 301625 w 558800"/>
                    <a:gd name="connsiteY10" fmla="*/ 362353 h 368703"/>
                    <a:gd name="connsiteX11" fmla="*/ 28575 w 558800"/>
                    <a:gd name="connsiteY11" fmla="*/ 368703 h 368703"/>
                    <a:gd name="connsiteX12" fmla="*/ 0 w 558800"/>
                    <a:gd name="connsiteY12" fmla="*/ 333778 h 368703"/>
                    <a:gd name="connsiteX13" fmla="*/ 34925 w 558800"/>
                    <a:gd name="connsiteY13" fmla="*/ 263928 h 368703"/>
                    <a:gd name="connsiteX0" fmla="*/ 34925 w 558800"/>
                    <a:gd name="connsiteY0" fmla="*/ 263928 h 368703"/>
                    <a:gd name="connsiteX1" fmla="*/ 203200 w 558800"/>
                    <a:gd name="connsiteY1" fmla="*/ 248053 h 368703"/>
                    <a:gd name="connsiteX2" fmla="*/ 260350 w 558800"/>
                    <a:gd name="connsiteY2" fmla="*/ 70253 h 368703"/>
                    <a:gd name="connsiteX3" fmla="*/ 501650 w 558800"/>
                    <a:gd name="connsiteY3" fmla="*/ 41678 h 368703"/>
                    <a:gd name="connsiteX4" fmla="*/ 558800 w 558800"/>
                    <a:gd name="connsiteY4" fmla="*/ 343303 h 368703"/>
                    <a:gd name="connsiteX5" fmla="*/ 349250 w 558800"/>
                    <a:gd name="connsiteY5" fmla="*/ 352828 h 368703"/>
                    <a:gd name="connsiteX6" fmla="*/ 346075 w 558800"/>
                    <a:gd name="connsiteY6" fmla="*/ 346478 h 368703"/>
                    <a:gd name="connsiteX7" fmla="*/ 415925 w 558800"/>
                    <a:gd name="connsiteY7" fmla="*/ 194078 h 368703"/>
                    <a:gd name="connsiteX8" fmla="*/ 412750 w 558800"/>
                    <a:gd name="connsiteY8" fmla="*/ 181378 h 368703"/>
                    <a:gd name="connsiteX9" fmla="*/ 381000 w 558800"/>
                    <a:gd name="connsiteY9" fmla="*/ 184553 h 368703"/>
                    <a:gd name="connsiteX10" fmla="*/ 301625 w 558800"/>
                    <a:gd name="connsiteY10" fmla="*/ 362353 h 368703"/>
                    <a:gd name="connsiteX11" fmla="*/ 28575 w 558800"/>
                    <a:gd name="connsiteY11" fmla="*/ 368703 h 368703"/>
                    <a:gd name="connsiteX12" fmla="*/ 0 w 558800"/>
                    <a:gd name="connsiteY12" fmla="*/ 333778 h 368703"/>
                    <a:gd name="connsiteX13" fmla="*/ 34925 w 558800"/>
                    <a:gd name="connsiteY13" fmla="*/ 263928 h 368703"/>
                    <a:gd name="connsiteX0" fmla="*/ 34925 w 558800"/>
                    <a:gd name="connsiteY0" fmla="*/ 263928 h 368703"/>
                    <a:gd name="connsiteX1" fmla="*/ 203200 w 558800"/>
                    <a:gd name="connsiteY1" fmla="*/ 248053 h 368703"/>
                    <a:gd name="connsiteX2" fmla="*/ 260350 w 558800"/>
                    <a:gd name="connsiteY2" fmla="*/ 70253 h 368703"/>
                    <a:gd name="connsiteX3" fmla="*/ 501650 w 558800"/>
                    <a:gd name="connsiteY3" fmla="*/ 41678 h 368703"/>
                    <a:gd name="connsiteX4" fmla="*/ 558800 w 558800"/>
                    <a:gd name="connsiteY4" fmla="*/ 343303 h 368703"/>
                    <a:gd name="connsiteX5" fmla="*/ 349250 w 558800"/>
                    <a:gd name="connsiteY5" fmla="*/ 352828 h 368703"/>
                    <a:gd name="connsiteX6" fmla="*/ 346075 w 558800"/>
                    <a:gd name="connsiteY6" fmla="*/ 346478 h 368703"/>
                    <a:gd name="connsiteX7" fmla="*/ 415925 w 558800"/>
                    <a:gd name="connsiteY7" fmla="*/ 194078 h 368703"/>
                    <a:gd name="connsiteX8" fmla="*/ 381000 w 558800"/>
                    <a:gd name="connsiteY8" fmla="*/ 184553 h 368703"/>
                    <a:gd name="connsiteX9" fmla="*/ 301625 w 558800"/>
                    <a:gd name="connsiteY9" fmla="*/ 362353 h 368703"/>
                    <a:gd name="connsiteX10" fmla="*/ 28575 w 558800"/>
                    <a:gd name="connsiteY10" fmla="*/ 368703 h 368703"/>
                    <a:gd name="connsiteX11" fmla="*/ 0 w 558800"/>
                    <a:gd name="connsiteY11" fmla="*/ 333778 h 368703"/>
                    <a:gd name="connsiteX12" fmla="*/ 34925 w 558800"/>
                    <a:gd name="connsiteY12" fmla="*/ 263928 h 368703"/>
                    <a:gd name="connsiteX0" fmla="*/ 6350 w 530225"/>
                    <a:gd name="connsiteY0" fmla="*/ 263928 h 368703"/>
                    <a:gd name="connsiteX1" fmla="*/ 174625 w 530225"/>
                    <a:gd name="connsiteY1" fmla="*/ 248053 h 368703"/>
                    <a:gd name="connsiteX2" fmla="*/ 231775 w 530225"/>
                    <a:gd name="connsiteY2" fmla="*/ 70253 h 368703"/>
                    <a:gd name="connsiteX3" fmla="*/ 473075 w 530225"/>
                    <a:gd name="connsiteY3" fmla="*/ 41678 h 368703"/>
                    <a:gd name="connsiteX4" fmla="*/ 530225 w 530225"/>
                    <a:gd name="connsiteY4" fmla="*/ 343303 h 368703"/>
                    <a:gd name="connsiteX5" fmla="*/ 320675 w 530225"/>
                    <a:gd name="connsiteY5" fmla="*/ 352828 h 368703"/>
                    <a:gd name="connsiteX6" fmla="*/ 317500 w 530225"/>
                    <a:gd name="connsiteY6" fmla="*/ 346478 h 368703"/>
                    <a:gd name="connsiteX7" fmla="*/ 387350 w 530225"/>
                    <a:gd name="connsiteY7" fmla="*/ 194078 h 368703"/>
                    <a:gd name="connsiteX8" fmla="*/ 352425 w 530225"/>
                    <a:gd name="connsiteY8" fmla="*/ 184553 h 368703"/>
                    <a:gd name="connsiteX9" fmla="*/ 273050 w 530225"/>
                    <a:gd name="connsiteY9" fmla="*/ 362353 h 368703"/>
                    <a:gd name="connsiteX10" fmla="*/ 0 w 530225"/>
                    <a:gd name="connsiteY10" fmla="*/ 368703 h 368703"/>
                    <a:gd name="connsiteX11" fmla="*/ 6350 w 530225"/>
                    <a:gd name="connsiteY11" fmla="*/ 263928 h 368703"/>
                    <a:gd name="connsiteX0" fmla="*/ 28984 w 552859"/>
                    <a:gd name="connsiteY0" fmla="*/ 263928 h 368703"/>
                    <a:gd name="connsiteX1" fmla="*/ 197259 w 552859"/>
                    <a:gd name="connsiteY1" fmla="*/ 248053 h 368703"/>
                    <a:gd name="connsiteX2" fmla="*/ 254409 w 552859"/>
                    <a:gd name="connsiteY2" fmla="*/ 70253 h 368703"/>
                    <a:gd name="connsiteX3" fmla="*/ 495709 w 552859"/>
                    <a:gd name="connsiteY3" fmla="*/ 41678 h 368703"/>
                    <a:gd name="connsiteX4" fmla="*/ 552859 w 552859"/>
                    <a:gd name="connsiteY4" fmla="*/ 343303 h 368703"/>
                    <a:gd name="connsiteX5" fmla="*/ 343309 w 552859"/>
                    <a:gd name="connsiteY5" fmla="*/ 352828 h 368703"/>
                    <a:gd name="connsiteX6" fmla="*/ 340134 w 552859"/>
                    <a:gd name="connsiteY6" fmla="*/ 346478 h 368703"/>
                    <a:gd name="connsiteX7" fmla="*/ 409984 w 552859"/>
                    <a:gd name="connsiteY7" fmla="*/ 194078 h 368703"/>
                    <a:gd name="connsiteX8" fmla="*/ 375059 w 552859"/>
                    <a:gd name="connsiteY8" fmla="*/ 184553 h 368703"/>
                    <a:gd name="connsiteX9" fmla="*/ 295684 w 552859"/>
                    <a:gd name="connsiteY9" fmla="*/ 362353 h 368703"/>
                    <a:gd name="connsiteX10" fmla="*/ 22634 w 552859"/>
                    <a:gd name="connsiteY10" fmla="*/ 368703 h 368703"/>
                    <a:gd name="connsiteX11" fmla="*/ 28984 w 552859"/>
                    <a:gd name="connsiteY11" fmla="*/ 263928 h 368703"/>
                    <a:gd name="connsiteX0" fmla="*/ 35058 w 558933"/>
                    <a:gd name="connsiteY0" fmla="*/ 263928 h 369620"/>
                    <a:gd name="connsiteX1" fmla="*/ 203333 w 558933"/>
                    <a:gd name="connsiteY1" fmla="*/ 248053 h 369620"/>
                    <a:gd name="connsiteX2" fmla="*/ 260483 w 558933"/>
                    <a:gd name="connsiteY2" fmla="*/ 70253 h 369620"/>
                    <a:gd name="connsiteX3" fmla="*/ 501783 w 558933"/>
                    <a:gd name="connsiteY3" fmla="*/ 41678 h 369620"/>
                    <a:gd name="connsiteX4" fmla="*/ 558933 w 558933"/>
                    <a:gd name="connsiteY4" fmla="*/ 343303 h 369620"/>
                    <a:gd name="connsiteX5" fmla="*/ 349383 w 558933"/>
                    <a:gd name="connsiteY5" fmla="*/ 352828 h 369620"/>
                    <a:gd name="connsiteX6" fmla="*/ 346208 w 558933"/>
                    <a:gd name="connsiteY6" fmla="*/ 346478 h 369620"/>
                    <a:gd name="connsiteX7" fmla="*/ 416058 w 558933"/>
                    <a:gd name="connsiteY7" fmla="*/ 194078 h 369620"/>
                    <a:gd name="connsiteX8" fmla="*/ 381133 w 558933"/>
                    <a:gd name="connsiteY8" fmla="*/ 184553 h 369620"/>
                    <a:gd name="connsiteX9" fmla="*/ 301758 w 558933"/>
                    <a:gd name="connsiteY9" fmla="*/ 362353 h 369620"/>
                    <a:gd name="connsiteX10" fmla="*/ 28708 w 558933"/>
                    <a:gd name="connsiteY10" fmla="*/ 368703 h 369620"/>
                    <a:gd name="connsiteX11" fmla="*/ 35058 w 558933"/>
                    <a:gd name="connsiteY11" fmla="*/ 263928 h 369620"/>
                    <a:gd name="connsiteX0" fmla="*/ 38101 w 561976"/>
                    <a:gd name="connsiteY0" fmla="*/ 263928 h 368703"/>
                    <a:gd name="connsiteX1" fmla="*/ 206376 w 561976"/>
                    <a:gd name="connsiteY1" fmla="*/ 248053 h 368703"/>
                    <a:gd name="connsiteX2" fmla="*/ 263526 w 561976"/>
                    <a:gd name="connsiteY2" fmla="*/ 70253 h 368703"/>
                    <a:gd name="connsiteX3" fmla="*/ 504826 w 561976"/>
                    <a:gd name="connsiteY3" fmla="*/ 41678 h 368703"/>
                    <a:gd name="connsiteX4" fmla="*/ 561976 w 561976"/>
                    <a:gd name="connsiteY4" fmla="*/ 343303 h 368703"/>
                    <a:gd name="connsiteX5" fmla="*/ 352426 w 561976"/>
                    <a:gd name="connsiteY5" fmla="*/ 352828 h 368703"/>
                    <a:gd name="connsiteX6" fmla="*/ 349251 w 561976"/>
                    <a:gd name="connsiteY6" fmla="*/ 346478 h 368703"/>
                    <a:gd name="connsiteX7" fmla="*/ 419101 w 561976"/>
                    <a:gd name="connsiteY7" fmla="*/ 194078 h 368703"/>
                    <a:gd name="connsiteX8" fmla="*/ 384176 w 561976"/>
                    <a:gd name="connsiteY8" fmla="*/ 184553 h 368703"/>
                    <a:gd name="connsiteX9" fmla="*/ 304801 w 561976"/>
                    <a:gd name="connsiteY9" fmla="*/ 362353 h 368703"/>
                    <a:gd name="connsiteX10" fmla="*/ 31751 w 561976"/>
                    <a:gd name="connsiteY10" fmla="*/ 368703 h 368703"/>
                    <a:gd name="connsiteX11" fmla="*/ 38101 w 561976"/>
                    <a:gd name="connsiteY11" fmla="*/ 263928 h 368703"/>
                    <a:gd name="connsiteX0" fmla="*/ 35796 w 559671"/>
                    <a:gd name="connsiteY0" fmla="*/ 263928 h 368703"/>
                    <a:gd name="connsiteX1" fmla="*/ 204071 w 559671"/>
                    <a:gd name="connsiteY1" fmla="*/ 248053 h 368703"/>
                    <a:gd name="connsiteX2" fmla="*/ 261221 w 559671"/>
                    <a:gd name="connsiteY2" fmla="*/ 70253 h 368703"/>
                    <a:gd name="connsiteX3" fmla="*/ 502521 w 559671"/>
                    <a:gd name="connsiteY3" fmla="*/ 41678 h 368703"/>
                    <a:gd name="connsiteX4" fmla="*/ 559671 w 559671"/>
                    <a:gd name="connsiteY4" fmla="*/ 343303 h 368703"/>
                    <a:gd name="connsiteX5" fmla="*/ 350121 w 559671"/>
                    <a:gd name="connsiteY5" fmla="*/ 352828 h 368703"/>
                    <a:gd name="connsiteX6" fmla="*/ 346946 w 559671"/>
                    <a:gd name="connsiteY6" fmla="*/ 346478 h 368703"/>
                    <a:gd name="connsiteX7" fmla="*/ 416796 w 559671"/>
                    <a:gd name="connsiteY7" fmla="*/ 194078 h 368703"/>
                    <a:gd name="connsiteX8" fmla="*/ 381871 w 559671"/>
                    <a:gd name="connsiteY8" fmla="*/ 184553 h 368703"/>
                    <a:gd name="connsiteX9" fmla="*/ 302496 w 559671"/>
                    <a:gd name="connsiteY9" fmla="*/ 362353 h 368703"/>
                    <a:gd name="connsiteX10" fmla="*/ 29446 w 559671"/>
                    <a:gd name="connsiteY10" fmla="*/ 368703 h 368703"/>
                    <a:gd name="connsiteX11" fmla="*/ 35796 w 559671"/>
                    <a:gd name="connsiteY11" fmla="*/ 263928 h 368703"/>
                    <a:gd name="connsiteX0" fmla="*/ 33802 w 557677"/>
                    <a:gd name="connsiteY0" fmla="*/ 263928 h 368703"/>
                    <a:gd name="connsiteX1" fmla="*/ 202077 w 557677"/>
                    <a:gd name="connsiteY1" fmla="*/ 248053 h 368703"/>
                    <a:gd name="connsiteX2" fmla="*/ 259227 w 557677"/>
                    <a:gd name="connsiteY2" fmla="*/ 70253 h 368703"/>
                    <a:gd name="connsiteX3" fmla="*/ 500527 w 557677"/>
                    <a:gd name="connsiteY3" fmla="*/ 41678 h 368703"/>
                    <a:gd name="connsiteX4" fmla="*/ 557677 w 557677"/>
                    <a:gd name="connsiteY4" fmla="*/ 343303 h 368703"/>
                    <a:gd name="connsiteX5" fmla="*/ 348127 w 557677"/>
                    <a:gd name="connsiteY5" fmla="*/ 352828 h 368703"/>
                    <a:gd name="connsiteX6" fmla="*/ 344952 w 557677"/>
                    <a:gd name="connsiteY6" fmla="*/ 346478 h 368703"/>
                    <a:gd name="connsiteX7" fmla="*/ 414802 w 557677"/>
                    <a:gd name="connsiteY7" fmla="*/ 194078 h 368703"/>
                    <a:gd name="connsiteX8" fmla="*/ 379877 w 557677"/>
                    <a:gd name="connsiteY8" fmla="*/ 184553 h 368703"/>
                    <a:gd name="connsiteX9" fmla="*/ 300502 w 557677"/>
                    <a:gd name="connsiteY9" fmla="*/ 362353 h 368703"/>
                    <a:gd name="connsiteX10" fmla="*/ 27452 w 557677"/>
                    <a:gd name="connsiteY10" fmla="*/ 368703 h 368703"/>
                    <a:gd name="connsiteX11" fmla="*/ 33802 w 557677"/>
                    <a:gd name="connsiteY11" fmla="*/ 263928 h 368703"/>
                    <a:gd name="connsiteX0" fmla="*/ 32812 w 556687"/>
                    <a:gd name="connsiteY0" fmla="*/ 263928 h 368703"/>
                    <a:gd name="connsiteX1" fmla="*/ 201087 w 556687"/>
                    <a:gd name="connsiteY1" fmla="*/ 248053 h 368703"/>
                    <a:gd name="connsiteX2" fmla="*/ 258237 w 556687"/>
                    <a:gd name="connsiteY2" fmla="*/ 70253 h 368703"/>
                    <a:gd name="connsiteX3" fmla="*/ 499537 w 556687"/>
                    <a:gd name="connsiteY3" fmla="*/ 41678 h 368703"/>
                    <a:gd name="connsiteX4" fmla="*/ 556687 w 556687"/>
                    <a:gd name="connsiteY4" fmla="*/ 343303 h 368703"/>
                    <a:gd name="connsiteX5" fmla="*/ 347137 w 556687"/>
                    <a:gd name="connsiteY5" fmla="*/ 352828 h 368703"/>
                    <a:gd name="connsiteX6" fmla="*/ 343962 w 556687"/>
                    <a:gd name="connsiteY6" fmla="*/ 346478 h 368703"/>
                    <a:gd name="connsiteX7" fmla="*/ 413812 w 556687"/>
                    <a:gd name="connsiteY7" fmla="*/ 194078 h 368703"/>
                    <a:gd name="connsiteX8" fmla="*/ 378887 w 556687"/>
                    <a:gd name="connsiteY8" fmla="*/ 184553 h 368703"/>
                    <a:gd name="connsiteX9" fmla="*/ 299512 w 556687"/>
                    <a:gd name="connsiteY9" fmla="*/ 362353 h 368703"/>
                    <a:gd name="connsiteX10" fmla="*/ 26462 w 556687"/>
                    <a:gd name="connsiteY10" fmla="*/ 368703 h 368703"/>
                    <a:gd name="connsiteX11" fmla="*/ 32812 w 556687"/>
                    <a:gd name="connsiteY11" fmla="*/ 263928 h 368703"/>
                    <a:gd name="connsiteX0" fmla="*/ 32812 w 556687"/>
                    <a:gd name="connsiteY0" fmla="*/ 263928 h 368703"/>
                    <a:gd name="connsiteX1" fmla="*/ 201087 w 556687"/>
                    <a:gd name="connsiteY1" fmla="*/ 248053 h 368703"/>
                    <a:gd name="connsiteX2" fmla="*/ 258237 w 556687"/>
                    <a:gd name="connsiteY2" fmla="*/ 70253 h 368703"/>
                    <a:gd name="connsiteX3" fmla="*/ 499537 w 556687"/>
                    <a:gd name="connsiteY3" fmla="*/ 41678 h 368703"/>
                    <a:gd name="connsiteX4" fmla="*/ 556687 w 556687"/>
                    <a:gd name="connsiteY4" fmla="*/ 343303 h 368703"/>
                    <a:gd name="connsiteX5" fmla="*/ 347137 w 556687"/>
                    <a:gd name="connsiteY5" fmla="*/ 352828 h 368703"/>
                    <a:gd name="connsiteX6" fmla="*/ 413812 w 556687"/>
                    <a:gd name="connsiteY6" fmla="*/ 194078 h 368703"/>
                    <a:gd name="connsiteX7" fmla="*/ 378887 w 556687"/>
                    <a:gd name="connsiteY7" fmla="*/ 184553 h 368703"/>
                    <a:gd name="connsiteX8" fmla="*/ 299512 w 556687"/>
                    <a:gd name="connsiteY8" fmla="*/ 362353 h 368703"/>
                    <a:gd name="connsiteX9" fmla="*/ 26462 w 556687"/>
                    <a:gd name="connsiteY9" fmla="*/ 368703 h 368703"/>
                    <a:gd name="connsiteX10" fmla="*/ 32812 w 556687"/>
                    <a:gd name="connsiteY10" fmla="*/ 263928 h 368703"/>
                    <a:gd name="connsiteX0" fmla="*/ 32812 w 556687"/>
                    <a:gd name="connsiteY0" fmla="*/ 263928 h 368703"/>
                    <a:gd name="connsiteX1" fmla="*/ 201087 w 556687"/>
                    <a:gd name="connsiteY1" fmla="*/ 248053 h 368703"/>
                    <a:gd name="connsiteX2" fmla="*/ 258237 w 556687"/>
                    <a:gd name="connsiteY2" fmla="*/ 70253 h 368703"/>
                    <a:gd name="connsiteX3" fmla="*/ 499537 w 556687"/>
                    <a:gd name="connsiteY3" fmla="*/ 41678 h 368703"/>
                    <a:gd name="connsiteX4" fmla="*/ 556687 w 556687"/>
                    <a:gd name="connsiteY4" fmla="*/ 343303 h 368703"/>
                    <a:gd name="connsiteX5" fmla="*/ 347137 w 556687"/>
                    <a:gd name="connsiteY5" fmla="*/ 352828 h 368703"/>
                    <a:gd name="connsiteX6" fmla="*/ 413812 w 556687"/>
                    <a:gd name="connsiteY6" fmla="*/ 194078 h 368703"/>
                    <a:gd name="connsiteX7" fmla="*/ 378887 w 556687"/>
                    <a:gd name="connsiteY7" fmla="*/ 184553 h 368703"/>
                    <a:gd name="connsiteX8" fmla="*/ 299512 w 556687"/>
                    <a:gd name="connsiteY8" fmla="*/ 362353 h 368703"/>
                    <a:gd name="connsiteX9" fmla="*/ 26462 w 556687"/>
                    <a:gd name="connsiteY9" fmla="*/ 368703 h 368703"/>
                    <a:gd name="connsiteX10" fmla="*/ 32812 w 556687"/>
                    <a:gd name="connsiteY10" fmla="*/ 263928 h 368703"/>
                    <a:gd name="connsiteX0" fmla="*/ 32812 w 556687"/>
                    <a:gd name="connsiteY0" fmla="*/ 263928 h 368703"/>
                    <a:gd name="connsiteX1" fmla="*/ 201087 w 556687"/>
                    <a:gd name="connsiteY1" fmla="*/ 248053 h 368703"/>
                    <a:gd name="connsiteX2" fmla="*/ 258237 w 556687"/>
                    <a:gd name="connsiteY2" fmla="*/ 70253 h 368703"/>
                    <a:gd name="connsiteX3" fmla="*/ 499537 w 556687"/>
                    <a:gd name="connsiteY3" fmla="*/ 41678 h 368703"/>
                    <a:gd name="connsiteX4" fmla="*/ 556687 w 556687"/>
                    <a:gd name="connsiteY4" fmla="*/ 343303 h 368703"/>
                    <a:gd name="connsiteX5" fmla="*/ 347137 w 556687"/>
                    <a:gd name="connsiteY5" fmla="*/ 352828 h 368703"/>
                    <a:gd name="connsiteX6" fmla="*/ 413812 w 556687"/>
                    <a:gd name="connsiteY6" fmla="*/ 194078 h 368703"/>
                    <a:gd name="connsiteX7" fmla="*/ 378887 w 556687"/>
                    <a:gd name="connsiteY7" fmla="*/ 184553 h 368703"/>
                    <a:gd name="connsiteX8" fmla="*/ 299512 w 556687"/>
                    <a:gd name="connsiteY8" fmla="*/ 362353 h 368703"/>
                    <a:gd name="connsiteX9" fmla="*/ 26462 w 556687"/>
                    <a:gd name="connsiteY9" fmla="*/ 368703 h 368703"/>
                    <a:gd name="connsiteX10" fmla="*/ 32812 w 556687"/>
                    <a:gd name="connsiteY10" fmla="*/ 263928 h 368703"/>
                    <a:gd name="connsiteX0" fmla="*/ 32812 w 556687"/>
                    <a:gd name="connsiteY0" fmla="*/ 263928 h 368703"/>
                    <a:gd name="connsiteX1" fmla="*/ 201087 w 556687"/>
                    <a:gd name="connsiteY1" fmla="*/ 248053 h 368703"/>
                    <a:gd name="connsiteX2" fmla="*/ 258237 w 556687"/>
                    <a:gd name="connsiteY2" fmla="*/ 70253 h 368703"/>
                    <a:gd name="connsiteX3" fmla="*/ 499537 w 556687"/>
                    <a:gd name="connsiteY3" fmla="*/ 41678 h 368703"/>
                    <a:gd name="connsiteX4" fmla="*/ 556687 w 556687"/>
                    <a:gd name="connsiteY4" fmla="*/ 343303 h 368703"/>
                    <a:gd name="connsiteX5" fmla="*/ 347137 w 556687"/>
                    <a:gd name="connsiteY5" fmla="*/ 352828 h 368703"/>
                    <a:gd name="connsiteX6" fmla="*/ 413812 w 556687"/>
                    <a:gd name="connsiteY6" fmla="*/ 194078 h 368703"/>
                    <a:gd name="connsiteX7" fmla="*/ 378887 w 556687"/>
                    <a:gd name="connsiteY7" fmla="*/ 184553 h 368703"/>
                    <a:gd name="connsiteX8" fmla="*/ 299512 w 556687"/>
                    <a:gd name="connsiteY8" fmla="*/ 362353 h 368703"/>
                    <a:gd name="connsiteX9" fmla="*/ 26462 w 556687"/>
                    <a:gd name="connsiteY9" fmla="*/ 368703 h 368703"/>
                    <a:gd name="connsiteX10" fmla="*/ 32812 w 556687"/>
                    <a:gd name="connsiteY10" fmla="*/ 263928 h 368703"/>
                    <a:gd name="connsiteX0" fmla="*/ 32812 w 556687"/>
                    <a:gd name="connsiteY0" fmla="*/ 260508 h 365283"/>
                    <a:gd name="connsiteX1" fmla="*/ 201087 w 556687"/>
                    <a:gd name="connsiteY1" fmla="*/ 244633 h 365283"/>
                    <a:gd name="connsiteX2" fmla="*/ 258237 w 556687"/>
                    <a:gd name="connsiteY2" fmla="*/ 66833 h 365283"/>
                    <a:gd name="connsiteX3" fmla="*/ 426512 w 556687"/>
                    <a:gd name="connsiteY3" fmla="*/ 7302 h 365283"/>
                    <a:gd name="connsiteX4" fmla="*/ 499537 w 556687"/>
                    <a:gd name="connsiteY4" fmla="*/ 38258 h 365283"/>
                    <a:gd name="connsiteX5" fmla="*/ 556687 w 556687"/>
                    <a:gd name="connsiteY5" fmla="*/ 339883 h 365283"/>
                    <a:gd name="connsiteX6" fmla="*/ 347137 w 556687"/>
                    <a:gd name="connsiteY6" fmla="*/ 349408 h 365283"/>
                    <a:gd name="connsiteX7" fmla="*/ 413812 w 556687"/>
                    <a:gd name="connsiteY7" fmla="*/ 190658 h 365283"/>
                    <a:gd name="connsiteX8" fmla="*/ 378887 w 556687"/>
                    <a:gd name="connsiteY8" fmla="*/ 181133 h 365283"/>
                    <a:gd name="connsiteX9" fmla="*/ 299512 w 556687"/>
                    <a:gd name="connsiteY9" fmla="*/ 358933 h 365283"/>
                    <a:gd name="connsiteX10" fmla="*/ 26462 w 556687"/>
                    <a:gd name="connsiteY10" fmla="*/ 365283 h 365283"/>
                    <a:gd name="connsiteX11" fmla="*/ 32812 w 556687"/>
                    <a:gd name="connsiteY11" fmla="*/ 260508 h 365283"/>
                    <a:gd name="connsiteX0" fmla="*/ 32812 w 557953"/>
                    <a:gd name="connsiteY0" fmla="*/ 268685 h 373460"/>
                    <a:gd name="connsiteX1" fmla="*/ 201087 w 557953"/>
                    <a:gd name="connsiteY1" fmla="*/ 252810 h 373460"/>
                    <a:gd name="connsiteX2" fmla="*/ 258237 w 557953"/>
                    <a:gd name="connsiteY2" fmla="*/ 75010 h 373460"/>
                    <a:gd name="connsiteX3" fmla="*/ 426512 w 557953"/>
                    <a:gd name="connsiteY3" fmla="*/ 15479 h 373460"/>
                    <a:gd name="connsiteX4" fmla="*/ 556687 w 557953"/>
                    <a:gd name="connsiteY4" fmla="*/ 348060 h 373460"/>
                    <a:gd name="connsiteX5" fmla="*/ 347137 w 557953"/>
                    <a:gd name="connsiteY5" fmla="*/ 357585 h 373460"/>
                    <a:gd name="connsiteX6" fmla="*/ 413812 w 557953"/>
                    <a:gd name="connsiteY6" fmla="*/ 198835 h 373460"/>
                    <a:gd name="connsiteX7" fmla="*/ 378887 w 557953"/>
                    <a:gd name="connsiteY7" fmla="*/ 189310 h 373460"/>
                    <a:gd name="connsiteX8" fmla="*/ 299512 w 557953"/>
                    <a:gd name="connsiteY8" fmla="*/ 367110 h 373460"/>
                    <a:gd name="connsiteX9" fmla="*/ 26462 w 557953"/>
                    <a:gd name="connsiteY9" fmla="*/ 373460 h 373460"/>
                    <a:gd name="connsiteX10" fmla="*/ 32812 w 557953"/>
                    <a:gd name="connsiteY10" fmla="*/ 268685 h 373460"/>
                    <a:gd name="connsiteX0" fmla="*/ 32812 w 557953"/>
                    <a:gd name="connsiteY0" fmla="*/ 260976 h 365751"/>
                    <a:gd name="connsiteX1" fmla="*/ 201087 w 557953"/>
                    <a:gd name="connsiteY1" fmla="*/ 245101 h 365751"/>
                    <a:gd name="connsiteX2" fmla="*/ 258237 w 557953"/>
                    <a:gd name="connsiteY2" fmla="*/ 67301 h 365751"/>
                    <a:gd name="connsiteX3" fmla="*/ 426512 w 557953"/>
                    <a:gd name="connsiteY3" fmla="*/ 7770 h 365751"/>
                    <a:gd name="connsiteX4" fmla="*/ 556687 w 557953"/>
                    <a:gd name="connsiteY4" fmla="*/ 340351 h 365751"/>
                    <a:gd name="connsiteX5" fmla="*/ 347137 w 557953"/>
                    <a:gd name="connsiteY5" fmla="*/ 349876 h 365751"/>
                    <a:gd name="connsiteX6" fmla="*/ 413812 w 557953"/>
                    <a:gd name="connsiteY6" fmla="*/ 191126 h 365751"/>
                    <a:gd name="connsiteX7" fmla="*/ 378887 w 557953"/>
                    <a:gd name="connsiteY7" fmla="*/ 181601 h 365751"/>
                    <a:gd name="connsiteX8" fmla="*/ 299512 w 557953"/>
                    <a:gd name="connsiteY8" fmla="*/ 359401 h 365751"/>
                    <a:gd name="connsiteX9" fmla="*/ 26462 w 557953"/>
                    <a:gd name="connsiteY9" fmla="*/ 365751 h 365751"/>
                    <a:gd name="connsiteX10" fmla="*/ 32812 w 557953"/>
                    <a:gd name="connsiteY10" fmla="*/ 260976 h 365751"/>
                    <a:gd name="connsiteX0" fmla="*/ 32812 w 558115"/>
                    <a:gd name="connsiteY0" fmla="*/ 269583 h 374358"/>
                    <a:gd name="connsiteX1" fmla="*/ 201087 w 558115"/>
                    <a:gd name="connsiteY1" fmla="*/ 253708 h 374358"/>
                    <a:gd name="connsiteX2" fmla="*/ 258237 w 558115"/>
                    <a:gd name="connsiteY2" fmla="*/ 75908 h 374358"/>
                    <a:gd name="connsiteX3" fmla="*/ 438418 w 558115"/>
                    <a:gd name="connsiteY3" fmla="*/ 6852 h 374358"/>
                    <a:gd name="connsiteX4" fmla="*/ 556687 w 558115"/>
                    <a:gd name="connsiteY4" fmla="*/ 348958 h 374358"/>
                    <a:gd name="connsiteX5" fmla="*/ 347137 w 558115"/>
                    <a:gd name="connsiteY5" fmla="*/ 358483 h 374358"/>
                    <a:gd name="connsiteX6" fmla="*/ 413812 w 558115"/>
                    <a:gd name="connsiteY6" fmla="*/ 199733 h 374358"/>
                    <a:gd name="connsiteX7" fmla="*/ 378887 w 558115"/>
                    <a:gd name="connsiteY7" fmla="*/ 190208 h 374358"/>
                    <a:gd name="connsiteX8" fmla="*/ 299512 w 558115"/>
                    <a:gd name="connsiteY8" fmla="*/ 368008 h 374358"/>
                    <a:gd name="connsiteX9" fmla="*/ 26462 w 558115"/>
                    <a:gd name="connsiteY9" fmla="*/ 374358 h 374358"/>
                    <a:gd name="connsiteX10" fmla="*/ 32812 w 558115"/>
                    <a:gd name="connsiteY10" fmla="*/ 269583 h 374358"/>
                    <a:gd name="connsiteX0" fmla="*/ 32812 w 558706"/>
                    <a:gd name="connsiteY0" fmla="*/ 269583 h 374358"/>
                    <a:gd name="connsiteX1" fmla="*/ 201087 w 558706"/>
                    <a:gd name="connsiteY1" fmla="*/ 253708 h 374358"/>
                    <a:gd name="connsiteX2" fmla="*/ 258237 w 558706"/>
                    <a:gd name="connsiteY2" fmla="*/ 75908 h 374358"/>
                    <a:gd name="connsiteX3" fmla="*/ 438418 w 558706"/>
                    <a:gd name="connsiteY3" fmla="*/ 6852 h 374358"/>
                    <a:gd name="connsiteX4" fmla="*/ 556687 w 558706"/>
                    <a:gd name="connsiteY4" fmla="*/ 348958 h 374358"/>
                    <a:gd name="connsiteX5" fmla="*/ 347137 w 558706"/>
                    <a:gd name="connsiteY5" fmla="*/ 358483 h 374358"/>
                    <a:gd name="connsiteX6" fmla="*/ 413812 w 558706"/>
                    <a:gd name="connsiteY6" fmla="*/ 199733 h 374358"/>
                    <a:gd name="connsiteX7" fmla="*/ 378887 w 558706"/>
                    <a:gd name="connsiteY7" fmla="*/ 190208 h 374358"/>
                    <a:gd name="connsiteX8" fmla="*/ 299512 w 558706"/>
                    <a:gd name="connsiteY8" fmla="*/ 368008 h 374358"/>
                    <a:gd name="connsiteX9" fmla="*/ 26462 w 558706"/>
                    <a:gd name="connsiteY9" fmla="*/ 374358 h 374358"/>
                    <a:gd name="connsiteX10" fmla="*/ 32812 w 558706"/>
                    <a:gd name="connsiteY10" fmla="*/ 269583 h 374358"/>
                    <a:gd name="connsiteX0" fmla="*/ 32812 w 558706"/>
                    <a:gd name="connsiteY0" fmla="*/ 265576 h 370351"/>
                    <a:gd name="connsiteX1" fmla="*/ 201087 w 558706"/>
                    <a:gd name="connsiteY1" fmla="*/ 249701 h 370351"/>
                    <a:gd name="connsiteX2" fmla="*/ 258237 w 558706"/>
                    <a:gd name="connsiteY2" fmla="*/ 71901 h 370351"/>
                    <a:gd name="connsiteX3" fmla="*/ 438418 w 558706"/>
                    <a:gd name="connsiteY3" fmla="*/ 2845 h 370351"/>
                    <a:gd name="connsiteX4" fmla="*/ 556687 w 558706"/>
                    <a:gd name="connsiteY4" fmla="*/ 344951 h 370351"/>
                    <a:gd name="connsiteX5" fmla="*/ 347137 w 558706"/>
                    <a:gd name="connsiteY5" fmla="*/ 354476 h 370351"/>
                    <a:gd name="connsiteX6" fmla="*/ 413812 w 558706"/>
                    <a:gd name="connsiteY6" fmla="*/ 195726 h 370351"/>
                    <a:gd name="connsiteX7" fmla="*/ 378887 w 558706"/>
                    <a:gd name="connsiteY7" fmla="*/ 186201 h 370351"/>
                    <a:gd name="connsiteX8" fmla="*/ 299512 w 558706"/>
                    <a:gd name="connsiteY8" fmla="*/ 364001 h 370351"/>
                    <a:gd name="connsiteX9" fmla="*/ 26462 w 558706"/>
                    <a:gd name="connsiteY9" fmla="*/ 370351 h 370351"/>
                    <a:gd name="connsiteX10" fmla="*/ 32812 w 558706"/>
                    <a:gd name="connsiteY10" fmla="*/ 265576 h 370351"/>
                    <a:gd name="connsiteX0" fmla="*/ 32812 w 558706"/>
                    <a:gd name="connsiteY0" fmla="*/ 268667 h 373442"/>
                    <a:gd name="connsiteX1" fmla="*/ 201087 w 558706"/>
                    <a:gd name="connsiteY1" fmla="*/ 252792 h 373442"/>
                    <a:gd name="connsiteX2" fmla="*/ 258237 w 558706"/>
                    <a:gd name="connsiteY2" fmla="*/ 74992 h 373442"/>
                    <a:gd name="connsiteX3" fmla="*/ 438418 w 558706"/>
                    <a:gd name="connsiteY3" fmla="*/ 5936 h 373442"/>
                    <a:gd name="connsiteX4" fmla="*/ 556687 w 558706"/>
                    <a:gd name="connsiteY4" fmla="*/ 348042 h 373442"/>
                    <a:gd name="connsiteX5" fmla="*/ 347137 w 558706"/>
                    <a:gd name="connsiteY5" fmla="*/ 357567 h 373442"/>
                    <a:gd name="connsiteX6" fmla="*/ 413812 w 558706"/>
                    <a:gd name="connsiteY6" fmla="*/ 198817 h 373442"/>
                    <a:gd name="connsiteX7" fmla="*/ 378887 w 558706"/>
                    <a:gd name="connsiteY7" fmla="*/ 189292 h 373442"/>
                    <a:gd name="connsiteX8" fmla="*/ 299512 w 558706"/>
                    <a:gd name="connsiteY8" fmla="*/ 367092 h 373442"/>
                    <a:gd name="connsiteX9" fmla="*/ 26462 w 558706"/>
                    <a:gd name="connsiteY9" fmla="*/ 373442 h 373442"/>
                    <a:gd name="connsiteX10" fmla="*/ 32812 w 558706"/>
                    <a:gd name="connsiteY10" fmla="*/ 268667 h 373442"/>
                    <a:gd name="connsiteX0" fmla="*/ 32812 w 556687"/>
                    <a:gd name="connsiteY0" fmla="*/ 268667 h 373442"/>
                    <a:gd name="connsiteX1" fmla="*/ 201087 w 556687"/>
                    <a:gd name="connsiteY1" fmla="*/ 252792 h 373442"/>
                    <a:gd name="connsiteX2" fmla="*/ 258237 w 556687"/>
                    <a:gd name="connsiteY2" fmla="*/ 74992 h 373442"/>
                    <a:gd name="connsiteX3" fmla="*/ 438418 w 556687"/>
                    <a:gd name="connsiteY3" fmla="*/ 5936 h 373442"/>
                    <a:gd name="connsiteX4" fmla="*/ 556687 w 556687"/>
                    <a:gd name="connsiteY4" fmla="*/ 348042 h 373442"/>
                    <a:gd name="connsiteX5" fmla="*/ 347137 w 556687"/>
                    <a:gd name="connsiteY5" fmla="*/ 357567 h 373442"/>
                    <a:gd name="connsiteX6" fmla="*/ 413812 w 556687"/>
                    <a:gd name="connsiteY6" fmla="*/ 198817 h 373442"/>
                    <a:gd name="connsiteX7" fmla="*/ 378887 w 556687"/>
                    <a:gd name="connsiteY7" fmla="*/ 189292 h 373442"/>
                    <a:gd name="connsiteX8" fmla="*/ 299512 w 556687"/>
                    <a:gd name="connsiteY8" fmla="*/ 367092 h 373442"/>
                    <a:gd name="connsiteX9" fmla="*/ 26462 w 556687"/>
                    <a:gd name="connsiteY9" fmla="*/ 373442 h 373442"/>
                    <a:gd name="connsiteX10" fmla="*/ 32812 w 556687"/>
                    <a:gd name="connsiteY10" fmla="*/ 268667 h 373442"/>
                    <a:gd name="connsiteX0" fmla="*/ 32812 w 556687"/>
                    <a:gd name="connsiteY0" fmla="*/ 268667 h 373442"/>
                    <a:gd name="connsiteX1" fmla="*/ 201087 w 556687"/>
                    <a:gd name="connsiteY1" fmla="*/ 252792 h 373442"/>
                    <a:gd name="connsiteX2" fmla="*/ 258237 w 556687"/>
                    <a:gd name="connsiteY2" fmla="*/ 74992 h 373442"/>
                    <a:gd name="connsiteX3" fmla="*/ 438418 w 556687"/>
                    <a:gd name="connsiteY3" fmla="*/ 5936 h 373442"/>
                    <a:gd name="connsiteX4" fmla="*/ 556687 w 556687"/>
                    <a:gd name="connsiteY4" fmla="*/ 348042 h 373442"/>
                    <a:gd name="connsiteX5" fmla="*/ 347137 w 556687"/>
                    <a:gd name="connsiteY5" fmla="*/ 357567 h 373442"/>
                    <a:gd name="connsiteX6" fmla="*/ 413812 w 556687"/>
                    <a:gd name="connsiteY6" fmla="*/ 198817 h 373442"/>
                    <a:gd name="connsiteX7" fmla="*/ 378887 w 556687"/>
                    <a:gd name="connsiteY7" fmla="*/ 189292 h 373442"/>
                    <a:gd name="connsiteX8" fmla="*/ 299512 w 556687"/>
                    <a:gd name="connsiteY8" fmla="*/ 367092 h 373442"/>
                    <a:gd name="connsiteX9" fmla="*/ 26462 w 556687"/>
                    <a:gd name="connsiteY9" fmla="*/ 373442 h 373442"/>
                    <a:gd name="connsiteX10" fmla="*/ 32812 w 556687"/>
                    <a:gd name="connsiteY10" fmla="*/ 268667 h 373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6687" h="373442">
                      <a:moveTo>
                        <a:pt x="32812" y="268667"/>
                      </a:moveTo>
                      <a:lnTo>
                        <a:pt x="201087" y="252792"/>
                      </a:lnTo>
                      <a:lnTo>
                        <a:pt x="258237" y="74992"/>
                      </a:lnTo>
                      <a:cubicBezTo>
                        <a:pt x="302951" y="-282"/>
                        <a:pt x="376770" y="-8615"/>
                        <a:pt x="438418" y="5936"/>
                      </a:cubicBezTo>
                      <a:cubicBezTo>
                        <a:pt x="516735" y="49062"/>
                        <a:pt x="546104" y="71949"/>
                        <a:pt x="556687" y="348042"/>
                      </a:cubicBezTo>
                      <a:cubicBezTo>
                        <a:pt x="479693" y="353599"/>
                        <a:pt x="416987" y="354392"/>
                        <a:pt x="347137" y="357567"/>
                      </a:cubicBezTo>
                      <a:cubicBezTo>
                        <a:pt x="357456" y="321318"/>
                        <a:pt x="389206" y="251734"/>
                        <a:pt x="413812" y="198817"/>
                      </a:cubicBezTo>
                      <a:lnTo>
                        <a:pt x="378887" y="189292"/>
                      </a:lnTo>
                      <a:lnTo>
                        <a:pt x="299512" y="367092"/>
                      </a:lnTo>
                      <a:lnTo>
                        <a:pt x="26462" y="373442"/>
                      </a:lnTo>
                      <a:cubicBezTo>
                        <a:pt x="3972" y="361535"/>
                        <a:pt x="-22485" y="302005"/>
                        <a:pt x="32812" y="26866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50425">
                    <a:defRPr/>
                  </a:pPr>
                  <a:endParaRPr lang="en-IN" sz="1873" kern="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7" name="Freeform 66"/>
                <p:cNvSpPr/>
                <p:nvPr/>
              </p:nvSpPr>
              <p:spPr>
                <a:xfrm rot="20245202">
                  <a:off x="3666777" y="3312921"/>
                  <a:ext cx="255167" cy="149644"/>
                </a:xfrm>
                <a:custGeom>
                  <a:avLst/>
                  <a:gdLst>
                    <a:gd name="connsiteX0" fmla="*/ 246244 w 255167"/>
                    <a:gd name="connsiteY0" fmla="*/ 8923 h 128920"/>
                    <a:gd name="connsiteX1" fmla="*/ 255167 w 255167"/>
                    <a:gd name="connsiteY1" fmla="*/ 30466 h 128920"/>
                    <a:gd name="connsiteX2" fmla="*/ 255167 w 255167"/>
                    <a:gd name="connsiteY2" fmla="*/ 101784 h 128920"/>
                    <a:gd name="connsiteX3" fmla="*/ 246244 w 255167"/>
                    <a:gd name="connsiteY3" fmla="*/ 123327 h 128920"/>
                    <a:gd name="connsiteX4" fmla="*/ 232739 w 255167"/>
                    <a:gd name="connsiteY4" fmla="*/ 128920 h 128920"/>
                    <a:gd name="connsiteX5" fmla="*/ 232739 w 255167"/>
                    <a:gd name="connsiteY5" fmla="*/ 29639 h 128920"/>
                    <a:gd name="connsiteX6" fmla="*/ 223504 w 255167"/>
                    <a:gd name="connsiteY6" fmla="*/ 20404 h 128920"/>
                    <a:gd name="connsiteX7" fmla="*/ 31662 w 255167"/>
                    <a:gd name="connsiteY7" fmla="*/ 20404 h 128920"/>
                    <a:gd name="connsiteX8" fmla="*/ 22427 w 255167"/>
                    <a:gd name="connsiteY8" fmla="*/ 29639 h 128920"/>
                    <a:gd name="connsiteX9" fmla="*/ 22427 w 255167"/>
                    <a:gd name="connsiteY9" fmla="*/ 128920 h 128920"/>
                    <a:gd name="connsiteX10" fmla="*/ 8923 w 255167"/>
                    <a:gd name="connsiteY10" fmla="*/ 123327 h 128920"/>
                    <a:gd name="connsiteX11" fmla="*/ 0 w 255167"/>
                    <a:gd name="connsiteY11" fmla="*/ 101784 h 128920"/>
                    <a:gd name="connsiteX12" fmla="*/ 0 w 255167"/>
                    <a:gd name="connsiteY12" fmla="*/ 30466 h 128920"/>
                    <a:gd name="connsiteX13" fmla="*/ 30466 w 255167"/>
                    <a:gd name="connsiteY13" fmla="*/ 0 h 128920"/>
                    <a:gd name="connsiteX14" fmla="*/ 224701 w 255167"/>
                    <a:gd name="connsiteY14" fmla="*/ 0 h 128920"/>
                    <a:gd name="connsiteX15" fmla="*/ 246244 w 255167"/>
                    <a:gd name="connsiteY15" fmla="*/ 8923 h 128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55167" h="128920">
                      <a:moveTo>
                        <a:pt x="246244" y="8923"/>
                      </a:moveTo>
                      <a:cubicBezTo>
                        <a:pt x="251757" y="14437"/>
                        <a:pt x="255167" y="22053"/>
                        <a:pt x="255167" y="30466"/>
                      </a:cubicBezTo>
                      <a:lnTo>
                        <a:pt x="255167" y="101784"/>
                      </a:lnTo>
                      <a:cubicBezTo>
                        <a:pt x="255167" y="110197"/>
                        <a:pt x="251757" y="117814"/>
                        <a:pt x="246244" y="123327"/>
                      </a:cubicBezTo>
                      <a:lnTo>
                        <a:pt x="232739" y="128920"/>
                      </a:lnTo>
                      <a:lnTo>
                        <a:pt x="232739" y="29639"/>
                      </a:lnTo>
                      <a:cubicBezTo>
                        <a:pt x="232739" y="24539"/>
                        <a:pt x="228604" y="20404"/>
                        <a:pt x="223504" y="20404"/>
                      </a:cubicBezTo>
                      <a:lnTo>
                        <a:pt x="31662" y="20404"/>
                      </a:lnTo>
                      <a:cubicBezTo>
                        <a:pt x="26562" y="20404"/>
                        <a:pt x="22427" y="24539"/>
                        <a:pt x="22427" y="29639"/>
                      </a:cubicBezTo>
                      <a:lnTo>
                        <a:pt x="22427" y="128920"/>
                      </a:lnTo>
                      <a:lnTo>
                        <a:pt x="8923" y="123327"/>
                      </a:lnTo>
                      <a:cubicBezTo>
                        <a:pt x="3410" y="117813"/>
                        <a:pt x="0" y="110197"/>
                        <a:pt x="0" y="101784"/>
                      </a:cubicBezTo>
                      <a:lnTo>
                        <a:pt x="0" y="30466"/>
                      </a:lnTo>
                      <a:cubicBezTo>
                        <a:pt x="0" y="13640"/>
                        <a:pt x="13640" y="0"/>
                        <a:pt x="30466" y="0"/>
                      </a:cubicBezTo>
                      <a:lnTo>
                        <a:pt x="224701" y="0"/>
                      </a:lnTo>
                      <a:cubicBezTo>
                        <a:pt x="233114" y="0"/>
                        <a:pt x="240731" y="3410"/>
                        <a:pt x="246244" y="8923"/>
                      </a:cubicBez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50425">
                    <a:defRPr/>
                  </a:pPr>
                  <a:endParaRPr lang="en-IN" sz="1873" kern="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76" name="TextBox 75"/>
            <p:cNvSpPr txBox="1"/>
            <p:nvPr/>
          </p:nvSpPr>
          <p:spPr>
            <a:xfrm rot="1990396">
              <a:off x="6980434" y="4191225"/>
              <a:ext cx="1219027" cy="3483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50425"/>
              <a:r>
                <a:rPr lang="en-US" sz="1632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REST</a:t>
              </a:r>
              <a:r>
                <a:rPr lang="en-US" sz="1428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API calls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480574" y="5470046"/>
              <a:ext cx="2318133" cy="1548462"/>
            </a:xfrm>
            <a:prstGeom prst="rect">
              <a:avLst/>
            </a:prstGeom>
            <a:noFill/>
          </p:spPr>
          <p:txBody>
            <a:bodyPr wrap="square" lIns="182854" tIns="146283" rIns="182854" bIns="146283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836" dirty="0">
                  <a:solidFill>
                    <a:srgbClr val="00B0F0"/>
                  </a:solidFill>
                </a:rPr>
                <a:t>Easy Integration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28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Swagger-based APIs: easy to consume with any programming language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512948" y="2020906"/>
              <a:ext cx="2341824" cy="1114693"/>
            </a:xfrm>
            <a:prstGeom prst="rect">
              <a:avLst/>
            </a:prstGeom>
            <a:noFill/>
          </p:spPr>
          <p:txBody>
            <a:bodyPr wrap="square" lIns="182854" tIns="146283" rIns="182854" bIns="146283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836" dirty="0">
                  <a:solidFill>
                    <a:srgbClr val="00B0F0"/>
                  </a:solidFill>
                </a:rPr>
                <a:t>Easy Deployment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28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Turn R into web services in one line of code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951875" y="4983660"/>
              <a:ext cx="3364207" cy="15128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32418">
                <a:defRPr/>
              </a:pPr>
              <a:r>
                <a:rPr lang="en-US" sz="1836" dirty="0">
                  <a:solidFill>
                    <a:srgbClr val="00B0F0"/>
                  </a:solidFill>
                </a:rPr>
                <a:t>Easy Setup</a:t>
              </a:r>
            </a:p>
            <a:p>
              <a:pPr defTabSz="932418">
                <a:defRPr/>
              </a:pPr>
              <a:endParaRPr lang="en-US" sz="816" dirty="0">
                <a:cs typeface="Segoe UI Semilight" panose="020B0402040204020203" pitchFamily="34" charset="0"/>
              </a:endParaRPr>
            </a:p>
            <a:p>
              <a:pPr marL="285695" indent="-285695" defTabSz="932418">
                <a:buFont typeface="Wingdings" panose="05000000000000000000" pitchFamily="2" charset="2"/>
                <a:buChar char="§"/>
                <a:defRPr/>
              </a:pPr>
              <a:r>
                <a:rPr lang="en-US" sz="1428" dirty="0">
                  <a:cs typeface="Segoe UI Semilight" panose="020B0402040204020203" pitchFamily="34" charset="0"/>
                </a:rPr>
                <a:t>In-cloud or on-prem</a:t>
              </a:r>
            </a:p>
            <a:p>
              <a:pPr marL="285695" indent="-285695" defTabSz="932418">
                <a:buFont typeface="Wingdings" panose="05000000000000000000" pitchFamily="2" charset="2"/>
                <a:buChar char="§"/>
                <a:defRPr/>
              </a:pPr>
              <a:r>
                <a:rPr lang="en-US" sz="1428" dirty="0">
                  <a:cs typeface="Segoe UI Semilight" panose="020B0402040204020203" pitchFamily="34" charset="0"/>
                </a:rPr>
                <a:t>Adding nodes to scale</a:t>
              </a:r>
            </a:p>
            <a:p>
              <a:pPr marL="285695" indent="-285695" defTabSz="932418">
                <a:buFont typeface="Wingdings" panose="05000000000000000000" pitchFamily="2" charset="2"/>
                <a:buChar char="§"/>
                <a:defRPr/>
              </a:pPr>
              <a:r>
                <a:rPr lang="en-US" sz="1428" dirty="0">
                  <a:cs typeface="Segoe UI Semilight" panose="020B0402040204020203" pitchFamily="34" charset="0"/>
                </a:rPr>
                <a:t>High availability &amp; load balancing</a:t>
              </a:r>
            </a:p>
            <a:p>
              <a:pPr marL="285695" indent="-285695" defTabSz="932418">
                <a:buFont typeface="Wingdings" panose="05000000000000000000" pitchFamily="2" charset="2"/>
                <a:buChar char="§"/>
                <a:defRPr/>
              </a:pPr>
              <a:r>
                <a:rPr lang="en-US" sz="1428" dirty="0">
                  <a:solidFill>
                    <a:srgbClr val="00B0F0"/>
                  </a:solidFill>
                  <a:cs typeface="Segoe UI Semilight" panose="020B0402040204020203" pitchFamily="34" charset="0"/>
                  <a:sym typeface="Wingdings" panose="05000000000000000000" pitchFamily="2" charset="2"/>
                </a:rPr>
                <a:t>Remote execution server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053893" y="2245170"/>
              <a:ext cx="2809691" cy="2639661"/>
              <a:chOff x="5290698" y="3018644"/>
              <a:chExt cx="2809691" cy="2639661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5290698" y="3018644"/>
                <a:ext cx="2795162" cy="2639661"/>
              </a:xfrm>
              <a:prstGeom prst="rect">
                <a:avLst/>
              </a:prstGeom>
              <a:solidFill>
                <a:srgbClr val="00B0F0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3207" tIns="46604" rIns="93207" bIns="46604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49677">
                  <a:defRPr/>
                </a:pPr>
                <a:endParaRPr lang="en-US" sz="1224" b="1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297963" y="4615182"/>
                <a:ext cx="2795162" cy="927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49677">
                  <a:defRPr/>
                </a:pPr>
                <a:r>
                  <a:rPr lang="en-US" sz="2040" b="1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Microsoft R Server</a:t>
                </a:r>
              </a:p>
              <a:p>
                <a:pPr algn="ctr" defTabSz="949677">
                  <a:defRPr/>
                </a:pPr>
                <a:r>
                  <a:rPr lang="en-US" sz="1428" b="1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configured for</a:t>
                </a:r>
              </a:p>
              <a:p>
                <a:pPr algn="ctr" defTabSz="949677">
                  <a:defRPr/>
                </a:pPr>
                <a:r>
                  <a:rPr lang="en-US" sz="1428" b="1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operationalizing R analytics</a:t>
                </a:r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3960" y="3205422"/>
                <a:ext cx="996196" cy="1138510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6690333" y="3539331"/>
                <a:ext cx="1410056" cy="819857"/>
              </a:xfrm>
              <a:prstGeom prst="rect">
                <a:avLst/>
              </a:prstGeom>
              <a:noFill/>
            </p:spPr>
            <p:txBody>
              <a:bodyPr wrap="square" lIns="186521" tIns="149217" rIns="186521" bIns="149217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12"/>
                  </a:spcAft>
                </a:pPr>
                <a:r>
                  <a:rPr lang="en-US" sz="1632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Services / Sessions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8696763" y="3945176"/>
              <a:ext cx="1467255" cy="1541547"/>
              <a:chOff x="9426074" y="4576906"/>
              <a:chExt cx="1520669" cy="1597665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9426074" y="4576906"/>
                <a:ext cx="1520669" cy="1520274"/>
                <a:chOff x="9638894" y="4976320"/>
                <a:chExt cx="1097280" cy="1096995"/>
              </a:xfrm>
            </p:grpSpPr>
            <p:sp>
              <p:nvSpPr>
                <p:cNvPr id="57" name="Oval 2"/>
                <p:cNvSpPr>
                  <a:spLocks noChangeAspect="1"/>
                </p:cNvSpPr>
                <p:nvPr/>
              </p:nvSpPr>
              <p:spPr bwMode="auto">
                <a:xfrm>
                  <a:off x="9638894" y="4976320"/>
                  <a:ext cx="1097280" cy="1096995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5117" tIns="47558" rIns="47558" bIns="95117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5084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81" spc="-52" dirty="0">
                    <a:solidFill>
                      <a:schemeClr val="tx1"/>
                    </a:soli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8" name="Freeform 53"/>
                <p:cNvSpPr>
                  <a:spLocks noEditPoints="1"/>
                </p:cNvSpPr>
                <p:nvPr/>
              </p:nvSpPr>
              <p:spPr bwMode="auto">
                <a:xfrm>
                  <a:off x="10010231" y="5143786"/>
                  <a:ext cx="451892" cy="644949"/>
                </a:xfrm>
                <a:custGeom>
                  <a:avLst/>
                  <a:gdLst>
                    <a:gd name="T0" fmla="*/ 1011 w 1280"/>
                    <a:gd name="T1" fmla="*/ 1048 h 1827"/>
                    <a:gd name="T2" fmla="*/ 958 w 1280"/>
                    <a:gd name="T3" fmla="*/ 1013 h 1827"/>
                    <a:gd name="T4" fmla="*/ 847 w 1280"/>
                    <a:gd name="T5" fmla="*/ 961 h 1827"/>
                    <a:gd name="T6" fmla="*/ 814 w 1280"/>
                    <a:gd name="T7" fmla="*/ 965 h 1827"/>
                    <a:gd name="T8" fmla="*/ 710 w 1280"/>
                    <a:gd name="T9" fmla="*/ 572 h 1827"/>
                    <a:gd name="T10" fmla="*/ 601 w 1280"/>
                    <a:gd name="T11" fmla="*/ 594 h 1827"/>
                    <a:gd name="T12" fmla="*/ 705 w 1280"/>
                    <a:gd name="T13" fmla="*/ 1159 h 1827"/>
                    <a:gd name="T14" fmla="*/ 663 w 1280"/>
                    <a:gd name="T15" fmla="*/ 1238 h 1827"/>
                    <a:gd name="T16" fmla="*/ 504 w 1280"/>
                    <a:gd name="T17" fmla="*/ 1112 h 1827"/>
                    <a:gd name="T18" fmla="*/ 348 w 1280"/>
                    <a:gd name="T19" fmla="*/ 1032 h 1827"/>
                    <a:gd name="T20" fmla="*/ 378 w 1280"/>
                    <a:gd name="T21" fmla="*/ 1138 h 1827"/>
                    <a:gd name="T22" fmla="*/ 416 w 1280"/>
                    <a:gd name="T23" fmla="*/ 1245 h 1827"/>
                    <a:gd name="T24" fmla="*/ 492 w 1280"/>
                    <a:gd name="T25" fmla="*/ 1368 h 1827"/>
                    <a:gd name="T26" fmla="*/ 729 w 1280"/>
                    <a:gd name="T27" fmla="*/ 1659 h 1827"/>
                    <a:gd name="T28" fmla="*/ 805 w 1280"/>
                    <a:gd name="T29" fmla="*/ 1827 h 1827"/>
                    <a:gd name="T30" fmla="*/ 1238 w 1280"/>
                    <a:gd name="T31" fmla="*/ 1652 h 1827"/>
                    <a:gd name="T32" fmla="*/ 1257 w 1280"/>
                    <a:gd name="T33" fmla="*/ 1576 h 1827"/>
                    <a:gd name="T34" fmla="*/ 1273 w 1280"/>
                    <a:gd name="T35" fmla="*/ 1354 h 1827"/>
                    <a:gd name="T36" fmla="*/ 1198 w 1280"/>
                    <a:gd name="T37" fmla="*/ 1207 h 1827"/>
                    <a:gd name="T38" fmla="*/ 1131 w 1280"/>
                    <a:gd name="T39" fmla="*/ 1112 h 1827"/>
                    <a:gd name="T40" fmla="*/ 826 w 1280"/>
                    <a:gd name="T41" fmla="*/ 381 h 1827"/>
                    <a:gd name="T42" fmla="*/ 442 w 1280"/>
                    <a:gd name="T43" fmla="*/ 0 h 1827"/>
                    <a:gd name="T44" fmla="*/ 826 w 1280"/>
                    <a:gd name="T45" fmla="*/ 381 h 1827"/>
                    <a:gd name="T46" fmla="*/ 386 w 1280"/>
                    <a:gd name="T47" fmla="*/ 381 h 1827"/>
                    <a:gd name="T48" fmla="*/ 0 w 1280"/>
                    <a:gd name="T49" fmla="*/ 0 h 1827"/>
                    <a:gd name="T50" fmla="*/ 386 w 1280"/>
                    <a:gd name="T51" fmla="*/ 381 h 1827"/>
                    <a:gd name="T52" fmla="*/ 594 w 1280"/>
                    <a:gd name="T53" fmla="*/ 821 h 1827"/>
                    <a:gd name="T54" fmla="*/ 442 w 1280"/>
                    <a:gd name="T55" fmla="*/ 437 h 1827"/>
                    <a:gd name="T56" fmla="*/ 826 w 1280"/>
                    <a:gd name="T57" fmla="*/ 821 h 1827"/>
                    <a:gd name="T58" fmla="*/ 755 w 1280"/>
                    <a:gd name="T59" fmla="*/ 561 h 1827"/>
                    <a:gd name="T60" fmla="*/ 755 w 1280"/>
                    <a:gd name="T61" fmla="*/ 561 h 1827"/>
                    <a:gd name="T62" fmla="*/ 636 w 1280"/>
                    <a:gd name="T63" fmla="*/ 480 h 1827"/>
                    <a:gd name="T64" fmla="*/ 554 w 1280"/>
                    <a:gd name="T65" fmla="*/ 601 h 1827"/>
                    <a:gd name="T66" fmla="*/ 594 w 1280"/>
                    <a:gd name="T67" fmla="*/ 821 h 1827"/>
                    <a:gd name="T68" fmla="*/ 0 w 1280"/>
                    <a:gd name="T69" fmla="*/ 1261 h 1827"/>
                    <a:gd name="T70" fmla="*/ 606 w 1280"/>
                    <a:gd name="T71" fmla="*/ 880 h 1827"/>
                    <a:gd name="T72" fmla="*/ 658 w 1280"/>
                    <a:gd name="T73" fmla="*/ 1157 h 1827"/>
                    <a:gd name="T74" fmla="*/ 658 w 1280"/>
                    <a:gd name="T75" fmla="*/ 1159 h 1827"/>
                    <a:gd name="T76" fmla="*/ 644 w 1280"/>
                    <a:gd name="T77" fmla="*/ 1193 h 1827"/>
                    <a:gd name="T78" fmla="*/ 608 w 1280"/>
                    <a:gd name="T79" fmla="*/ 1178 h 1827"/>
                    <a:gd name="T80" fmla="*/ 563 w 1280"/>
                    <a:gd name="T81" fmla="*/ 1117 h 1827"/>
                    <a:gd name="T82" fmla="*/ 532 w 1280"/>
                    <a:gd name="T83" fmla="*/ 1067 h 1827"/>
                    <a:gd name="T84" fmla="*/ 388 w 1280"/>
                    <a:gd name="T85" fmla="*/ 972 h 1827"/>
                    <a:gd name="T86" fmla="*/ 298 w 1280"/>
                    <a:gd name="T87" fmla="*/ 1105 h 1827"/>
                    <a:gd name="T88" fmla="*/ 336 w 1280"/>
                    <a:gd name="T89" fmla="*/ 1157 h 1827"/>
                    <a:gd name="T90" fmla="*/ 357 w 1280"/>
                    <a:gd name="T91" fmla="*/ 1219 h 1827"/>
                    <a:gd name="T92" fmla="*/ 386 w 1280"/>
                    <a:gd name="T93" fmla="*/ 821 h 1827"/>
                    <a:gd name="T94" fmla="*/ 0 w 1280"/>
                    <a:gd name="T95" fmla="*/ 437 h 1827"/>
                    <a:gd name="T96" fmla="*/ 386 w 1280"/>
                    <a:gd name="T97" fmla="*/ 821 h 18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80" h="1827">
                      <a:moveTo>
                        <a:pt x="1013" y="1048"/>
                      </a:moveTo>
                      <a:cubicBezTo>
                        <a:pt x="1011" y="1048"/>
                        <a:pt x="1011" y="1048"/>
                        <a:pt x="1011" y="1048"/>
                      </a:cubicBezTo>
                      <a:cubicBezTo>
                        <a:pt x="977" y="1046"/>
                        <a:pt x="977" y="1046"/>
                        <a:pt x="977" y="1046"/>
                      </a:cubicBezTo>
                      <a:cubicBezTo>
                        <a:pt x="958" y="1013"/>
                        <a:pt x="958" y="1013"/>
                        <a:pt x="958" y="1013"/>
                      </a:cubicBezTo>
                      <a:cubicBezTo>
                        <a:pt x="954" y="1008"/>
                        <a:pt x="951" y="1003"/>
                        <a:pt x="947" y="998"/>
                      </a:cubicBezTo>
                      <a:cubicBezTo>
                        <a:pt x="918" y="975"/>
                        <a:pt x="885" y="961"/>
                        <a:pt x="847" y="961"/>
                      </a:cubicBezTo>
                      <a:cubicBezTo>
                        <a:pt x="814" y="968"/>
                        <a:pt x="814" y="968"/>
                        <a:pt x="814" y="968"/>
                      </a:cubicBezTo>
                      <a:cubicBezTo>
                        <a:pt x="814" y="965"/>
                        <a:pt x="814" y="965"/>
                        <a:pt x="814" y="965"/>
                      </a:cubicBezTo>
                      <a:cubicBezTo>
                        <a:pt x="814" y="963"/>
                        <a:pt x="814" y="963"/>
                        <a:pt x="814" y="963"/>
                      </a:cubicBezTo>
                      <a:cubicBezTo>
                        <a:pt x="710" y="572"/>
                        <a:pt x="710" y="572"/>
                        <a:pt x="710" y="572"/>
                      </a:cubicBezTo>
                      <a:cubicBezTo>
                        <a:pt x="696" y="523"/>
                        <a:pt x="672" y="523"/>
                        <a:pt x="644" y="527"/>
                      </a:cubicBezTo>
                      <a:cubicBezTo>
                        <a:pt x="644" y="527"/>
                        <a:pt x="589" y="535"/>
                        <a:pt x="601" y="594"/>
                      </a:cubicBezTo>
                      <a:cubicBezTo>
                        <a:pt x="703" y="1140"/>
                        <a:pt x="703" y="1140"/>
                        <a:pt x="703" y="1140"/>
                      </a:cubicBezTo>
                      <a:cubicBezTo>
                        <a:pt x="703" y="1148"/>
                        <a:pt x="705" y="1152"/>
                        <a:pt x="705" y="1159"/>
                      </a:cubicBezTo>
                      <a:cubicBezTo>
                        <a:pt x="705" y="1183"/>
                        <a:pt x="696" y="1207"/>
                        <a:pt x="679" y="1226"/>
                      </a:cubicBezTo>
                      <a:cubicBezTo>
                        <a:pt x="674" y="1233"/>
                        <a:pt x="667" y="1238"/>
                        <a:pt x="663" y="1238"/>
                      </a:cubicBezTo>
                      <a:cubicBezTo>
                        <a:pt x="632" y="1242"/>
                        <a:pt x="603" y="1235"/>
                        <a:pt x="577" y="1216"/>
                      </a:cubicBezTo>
                      <a:cubicBezTo>
                        <a:pt x="547" y="1193"/>
                        <a:pt x="525" y="1143"/>
                        <a:pt x="504" y="1112"/>
                      </a:cubicBezTo>
                      <a:cubicBezTo>
                        <a:pt x="492" y="1093"/>
                        <a:pt x="483" y="1072"/>
                        <a:pt x="468" y="1055"/>
                      </a:cubicBezTo>
                      <a:cubicBezTo>
                        <a:pt x="440" y="1027"/>
                        <a:pt x="383" y="1003"/>
                        <a:pt x="348" y="1032"/>
                      </a:cubicBezTo>
                      <a:cubicBezTo>
                        <a:pt x="338" y="1041"/>
                        <a:pt x="326" y="1065"/>
                        <a:pt x="336" y="1077"/>
                      </a:cubicBezTo>
                      <a:cubicBezTo>
                        <a:pt x="350" y="1096"/>
                        <a:pt x="369" y="1117"/>
                        <a:pt x="378" y="1138"/>
                      </a:cubicBezTo>
                      <a:cubicBezTo>
                        <a:pt x="388" y="1155"/>
                        <a:pt x="393" y="1174"/>
                        <a:pt x="400" y="1193"/>
                      </a:cubicBezTo>
                      <a:cubicBezTo>
                        <a:pt x="404" y="1204"/>
                        <a:pt x="407" y="1235"/>
                        <a:pt x="416" y="1245"/>
                      </a:cubicBezTo>
                      <a:cubicBezTo>
                        <a:pt x="426" y="1254"/>
                        <a:pt x="435" y="1273"/>
                        <a:pt x="442" y="1285"/>
                      </a:cubicBezTo>
                      <a:cubicBezTo>
                        <a:pt x="459" y="1311"/>
                        <a:pt x="483" y="1339"/>
                        <a:pt x="492" y="1368"/>
                      </a:cubicBezTo>
                      <a:cubicBezTo>
                        <a:pt x="525" y="1415"/>
                        <a:pt x="539" y="1477"/>
                        <a:pt x="575" y="1522"/>
                      </a:cubicBezTo>
                      <a:cubicBezTo>
                        <a:pt x="620" y="1576"/>
                        <a:pt x="663" y="1628"/>
                        <a:pt x="729" y="1659"/>
                      </a:cubicBezTo>
                      <a:cubicBezTo>
                        <a:pt x="752" y="1673"/>
                        <a:pt x="769" y="1692"/>
                        <a:pt x="783" y="1713"/>
                      </a:cubicBezTo>
                      <a:cubicBezTo>
                        <a:pt x="805" y="1827"/>
                        <a:pt x="805" y="1827"/>
                        <a:pt x="805" y="1827"/>
                      </a:cubicBezTo>
                      <a:cubicBezTo>
                        <a:pt x="887" y="1813"/>
                        <a:pt x="1224" y="1756"/>
                        <a:pt x="1259" y="1749"/>
                      </a:cubicBezTo>
                      <a:cubicBezTo>
                        <a:pt x="1238" y="1652"/>
                        <a:pt x="1238" y="1652"/>
                        <a:pt x="1238" y="1652"/>
                      </a:cubicBezTo>
                      <a:cubicBezTo>
                        <a:pt x="1235" y="1649"/>
                        <a:pt x="1235" y="1649"/>
                        <a:pt x="1235" y="1649"/>
                      </a:cubicBezTo>
                      <a:cubicBezTo>
                        <a:pt x="1245" y="1626"/>
                        <a:pt x="1250" y="1600"/>
                        <a:pt x="1257" y="1576"/>
                      </a:cubicBezTo>
                      <a:cubicBezTo>
                        <a:pt x="1262" y="1555"/>
                        <a:pt x="1266" y="1536"/>
                        <a:pt x="1266" y="1514"/>
                      </a:cubicBezTo>
                      <a:cubicBezTo>
                        <a:pt x="1269" y="1462"/>
                        <a:pt x="1271" y="1408"/>
                        <a:pt x="1273" y="1354"/>
                      </a:cubicBezTo>
                      <a:cubicBezTo>
                        <a:pt x="1273" y="1344"/>
                        <a:pt x="1273" y="1335"/>
                        <a:pt x="1276" y="1325"/>
                      </a:cubicBezTo>
                      <a:cubicBezTo>
                        <a:pt x="1280" y="1294"/>
                        <a:pt x="1262" y="1211"/>
                        <a:pt x="1198" y="1207"/>
                      </a:cubicBezTo>
                      <a:cubicBezTo>
                        <a:pt x="1195" y="1207"/>
                        <a:pt x="1195" y="1207"/>
                        <a:pt x="1195" y="1204"/>
                      </a:cubicBezTo>
                      <a:cubicBezTo>
                        <a:pt x="1179" y="1171"/>
                        <a:pt x="1157" y="1140"/>
                        <a:pt x="1131" y="1112"/>
                      </a:cubicBezTo>
                      <a:cubicBezTo>
                        <a:pt x="1101" y="1079"/>
                        <a:pt x="1058" y="1055"/>
                        <a:pt x="1013" y="1048"/>
                      </a:cubicBezTo>
                      <a:close/>
                      <a:moveTo>
                        <a:pt x="826" y="381"/>
                      </a:moveTo>
                      <a:cubicBezTo>
                        <a:pt x="442" y="381"/>
                        <a:pt x="442" y="381"/>
                        <a:pt x="442" y="38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cubicBezTo>
                        <a:pt x="826" y="0"/>
                        <a:pt x="826" y="0"/>
                        <a:pt x="826" y="0"/>
                      </a:cubicBezTo>
                      <a:cubicBezTo>
                        <a:pt x="826" y="381"/>
                        <a:pt x="826" y="381"/>
                        <a:pt x="826" y="381"/>
                      </a:cubicBezTo>
                      <a:cubicBezTo>
                        <a:pt x="826" y="381"/>
                        <a:pt x="826" y="381"/>
                        <a:pt x="826" y="381"/>
                      </a:cubicBezTo>
                      <a:close/>
                      <a:moveTo>
                        <a:pt x="386" y="381"/>
                      </a:moveTo>
                      <a:cubicBezTo>
                        <a:pt x="0" y="381"/>
                        <a:pt x="0" y="381"/>
                        <a:pt x="0" y="38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86" y="0"/>
                        <a:pt x="386" y="0"/>
                        <a:pt x="386" y="0"/>
                      </a:cubicBezTo>
                      <a:cubicBezTo>
                        <a:pt x="386" y="381"/>
                        <a:pt x="386" y="381"/>
                        <a:pt x="386" y="381"/>
                      </a:cubicBezTo>
                      <a:cubicBezTo>
                        <a:pt x="386" y="381"/>
                        <a:pt x="386" y="381"/>
                        <a:pt x="386" y="381"/>
                      </a:cubicBezTo>
                      <a:close/>
                      <a:moveTo>
                        <a:pt x="594" y="821"/>
                      </a:moveTo>
                      <a:cubicBezTo>
                        <a:pt x="442" y="821"/>
                        <a:pt x="442" y="821"/>
                        <a:pt x="442" y="821"/>
                      </a:cubicBezTo>
                      <a:cubicBezTo>
                        <a:pt x="442" y="437"/>
                        <a:pt x="442" y="437"/>
                        <a:pt x="442" y="437"/>
                      </a:cubicBezTo>
                      <a:cubicBezTo>
                        <a:pt x="826" y="437"/>
                        <a:pt x="826" y="437"/>
                        <a:pt x="826" y="437"/>
                      </a:cubicBezTo>
                      <a:cubicBezTo>
                        <a:pt x="826" y="821"/>
                        <a:pt x="826" y="821"/>
                        <a:pt x="826" y="821"/>
                      </a:cubicBezTo>
                      <a:cubicBezTo>
                        <a:pt x="826" y="821"/>
                        <a:pt x="826" y="821"/>
                        <a:pt x="826" y="821"/>
                      </a:cubicBezTo>
                      <a:cubicBezTo>
                        <a:pt x="755" y="561"/>
                        <a:pt x="755" y="561"/>
                        <a:pt x="755" y="561"/>
                      </a:cubicBezTo>
                      <a:cubicBezTo>
                        <a:pt x="755" y="561"/>
                        <a:pt x="755" y="561"/>
                        <a:pt x="755" y="561"/>
                      </a:cubicBezTo>
                      <a:cubicBezTo>
                        <a:pt x="755" y="561"/>
                        <a:pt x="755" y="561"/>
                        <a:pt x="755" y="561"/>
                      </a:cubicBezTo>
                      <a:cubicBezTo>
                        <a:pt x="736" y="492"/>
                        <a:pt x="693" y="478"/>
                        <a:pt x="663" y="478"/>
                      </a:cubicBezTo>
                      <a:cubicBezTo>
                        <a:pt x="653" y="478"/>
                        <a:pt x="644" y="478"/>
                        <a:pt x="636" y="480"/>
                      </a:cubicBezTo>
                      <a:cubicBezTo>
                        <a:pt x="627" y="482"/>
                        <a:pt x="591" y="490"/>
                        <a:pt x="570" y="520"/>
                      </a:cubicBezTo>
                      <a:cubicBezTo>
                        <a:pt x="558" y="537"/>
                        <a:pt x="547" y="563"/>
                        <a:pt x="554" y="601"/>
                      </a:cubicBezTo>
                      <a:cubicBezTo>
                        <a:pt x="594" y="821"/>
                        <a:pt x="594" y="821"/>
                        <a:pt x="594" y="821"/>
                      </a:cubicBezTo>
                      <a:cubicBezTo>
                        <a:pt x="594" y="821"/>
                        <a:pt x="594" y="821"/>
                        <a:pt x="594" y="821"/>
                      </a:cubicBezTo>
                      <a:close/>
                      <a:moveTo>
                        <a:pt x="371" y="1261"/>
                      </a:moveTo>
                      <a:cubicBezTo>
                        <a:pt x="0" y="1261"/>
                        <a:pt x="0" y="1261"/>
                        <a:pt x="0" y="1261"/>
                      </a:cubicBezTo>
                      <a:cubicBezTo>
                        <a:pt x="0" y="880"/>
                        <a:pt x="0" y="880"/>
                        <a:pt x="0" y="880"/>
                      </a:cubicBezTo>
                      <a:cubicBezTo>
                        <a:pt x="606" y="880"/>
                        <a:pt x="606" y="880"/>
                        <a:pt x="606" y="880"/>
                      </a:cubicBezTo>
                      <a:cubicBezTo>
                        <a:pt x="655" y="1150"/>
                        <a:pt x="655" y="1150"/>
                        <a:pt x="655" y="1150"/>
                      </a:cubicBezTo>
                      <a:cubicBezTo>
                        <a:pt x="655" y="1152"/>
                        <a:pt x="658" y="1155"/>
                        <a:pt x="658" y="1157"/>
                      </a:cubicBezTo>
                      <a:cubicBezTo>
                        <a:pt x="658" y="1157"/>
                        <a:pt x="658" y="1157"/>
                        <a:pt x="658" y="1157"/>
                      </a:cubicBezTo>
                      <a:cubicBezTo>
                        <a:pt x="658" y="1159"/>
                        <a:pt x="658" y="1159"/>
                        <a:pt x="658" y="1159"/>
                      </a:cubicBezTo>
                      <a:cubicBezTo>
                        <a:pt x="658" y="1171"/>
                        <a:pt x="653" y="1181"/>
                        <a:pt x="646" y="1193"/>
                      </a:cubicBezTo>
                      <a:cubicBezTo>
                        <a:pt x="644" y="1193"/>
                        <a:pt x="644" y="1193"/>
                        <a:pt x="644" y="1193"/>
                      </a:cubicBezTo>
                      <a:cubicBezTo>
                        <a:pt x="632" y="1193"/>
                        <a:pt x="620" y="1188"/>
                        <a:pt x="608" y="1178"/>
                      </a:cubicBezTo>
                      <a:cubicBezTo>
                        <a:pt x="608" y="1178"/>
                        <a:pt x="608" y="1178"/>
                        <a:pt x="608" y="1178"/>
                      </a:cubicBezTo>
                      <a:cubicBezTo>
                        <a:pt x="608" y="1178"/>
                        <a:pt x="608" y="1178"/>
                        <a:pt x="608" y="1178"/>
                      </a:cubicBezTo>
                      <a:cubicBezTo>
                        <a:pt x="591" y="1167"/>
                        <a:pt x="577" y="1140"/>
                        <a:pt x="563" y="1117"/>
                      </a:cubicBezTo>
                      <a:cubicBezTo>
                        <a:pt x="556" y="1107"/>
                        <a:pt x="551" y="1096"/>
                        <a:pt x="544" y="1086"/>
                      </a:cubicBezTo>
                      <a:cubicBezTo>
                        <a:pt x="539" y="1079"/>
                        <a:pt x="537" y="1074"/>
                        <a:pt x="532" y="1067"/>
                      </a:cubicBezTo>
                      <a:cubicBezTo>
                        <a:pt x="525" y="1053"/>
                        <a:pt x="516" y="1036"/>
                        <a:pt x="502" y="1022"/>
                      </a:cubicBezTo>
                      <a:cubicBezTo>
                        <a:pt x="473" y="991"/>
                        <a:pt x="428" y="972"/>
                        <a:pt x="388" y="972"/>
                      </a:cubicBezTo>
                      <a:cubicBezTo>
                        <a:pt x="362" y="972"/>
                        <a:pt x="338" y="980"/>
                        <a:pt x="319" y="994"/>
                      </a:cubicBezTo>
                      <a:cubicBezTo>
                        <a:pt x="293" y="1017"/>
                        <a:pt x="270" y="1069"/>
                        <a:pt x="298" y="1105"/>
                      </a:cubicBezTo>
                      <a:cubicBezTo>
                        <a:pt x="303" y="1110"/>
                        <a:pt x="305" y="1114"/>
                        <a:pt x="310" y="1119"/>
                      </a:cubicBezTo>
                      <a:cubicBezTo>
                        <a:pt x="319" y="1133"/>
                        <a:pt x="331" y="1148"/>
                        <a:pt x="336" y="1157"/>
                      </a:cubicBezTo>
                      <a:cubicBezTo>
                        <a:pt x="343" y="1174"/>
                        <a:pt x="350" y="1193"/>
                        <a:pt x="355" y="1207"/>
                      </a:cubicBezTo>
                      <a:cubicBezTo>
                        <a:pt x="355" y="1209"/>
                        <a:pt x="357" y="1214"/>
                        <a:pt x="357" y="1219"/>
                      </a:cubicBezTo>
                      <a:cubicBezTo>
                        <a:pt x="359" y="1233"/>
                        <a:pt x="364" y="1247"/>
                        <a:pt x="371" y="1261"/>
                      </a:cubicBezTo>
                      <a:close/>
                      <a:moveTo>
                        <a:pt x="386" y="821"/>
                      </a:moveTo>
                      <a:cubicBezTo>
                        <a:pt x="0" y="821"/>
                        <a:pt x="0" y="821"/>
                        <a:pt x="0" y="821"/>
                      </a:cubicBezTo>
                      <a:cubicBezTo>
                        <a:pt x="0" y="437"/>
                        <a:pt x="0" y="437"/>
                        <a:pt x="0" y="437"/>
                      </a:cubicBezTo>
                      <a:cubicBezTo>
                        <a:pt x="386" y="437"/>
                        <a:pt x="386" y="437"/>
                        <a:pt x="386" y="437"/>
                      </a:cubicBezTo>
                      <a:cubicBezTo>
                        <a:pt x="386" y="821"/>
                        <a:pt x="386" y="821"/>
                        <a:pt x="386" y="821"/>
                      </a:cubicBezTo>
                      <a:cubicBezTo>
                        <a:pt x="386" y="821"/>
                        <a:pt x="386" y="821"/>
                        <a:pt x="386" y="821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vert="horz" wrap="square" lIns="93234" tIns="46616" rIns="93234" bIns="4661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50938">
                    <a:defRPr/>
                  </a:pPr>
                  <a:endParaRPr lang="en-US" sz="1836">
                    <a:latin typeface="Segoe UI"/>
                  </a:endParaRPr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>
              <a:xfrm>
                <a:off x="9707930" y="5549720"/>
                <a:ext cx="993314" cy="624851"/>
              </a:xfrm>
              <a:prstGeom prst="rect">
                <a:avLst/>
              </a:prstGeom>
              <a:noFill/>
            </p:spPr>
            <p:txBody>
              <a:bodyPr wrap="square" lIns="186521" tIns="149217" rIns="186521" bIns="149217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12"/>
                  </a:spcAft>
                </a:pPr>
                <a:r>
                  <a:rPr lang="en-US" sz="1836" b="1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Apps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8629524" y="1798170"/>
              <a:ext cx="1924208" cy="1911290"/>
              <a:chOff x="2084627" y="1114466"/>
              <a:chExt cx="2209847" cy="2032632"/>
            </a:xfrm>
          </p:grpSpPr>
          <p:pic>
            <p:nvPicPr>
              <p:cNvPr id="77" name="Picture 79"/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084627" y="1114466"/>
                <a:ext cx="2209847" cy="20326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" name="TextBox 81"/>
              <p:cNvSpPr txBox="1"/>
              <p:nvPr/>
            </p:nvSpPr>
            <p:spPr>
              <a:xfrm>
                <a:off x="2292804" y="1600128"/>
                <a:ext cx="1858965" cy="7775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50425"/>
                <a:r>
                  <a:rPr lang="en-US" sz="1632" b="1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Microsoft R Client</a:t>
                </a:r>
              </a:p>
              <a:p>
                <a:pPr algn="ctr" defTabSz="950425"/>
                <a:endParaRPr lang="en-US" sz="714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50425"/>
                <a:r>
                  <a:rPr lang="en-US" sz="1224" b="1" dirty="0">
                    <a:solidFill>
                      <a:schemeClr val="tx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(mrsdeploy package</a:t>
                </a:r>
                <a:r>
                  <a:rPr lang="en-US" sz="1632" b="1" dirty="0">
                    <a:solidFill>
                      <a:schemeClr val="tx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</a:p>
            </p:txBody>
          </p:sp>
        </p:grpSp>
        <p:cxnSp>
          <p:nvCxnSpPr>
            <p:cNvPr id="26" name="Straight Arrow Connector 25"/>
            <p:cNvCxnSpPr>
              <a:cxnSpLocks/>
              <a:stCxn id="56" idx="3"/>
              <a:endCxn id="57" idx="2"/>
            </p:cNvCxnSpPr>
            <p:nvPr/>
          </p:nvCxnSpPr>
          <p:spPr>
            <a:xfrm>
              <a:off x="6849055" y="3565001"/>
              <a:ext cx="1847708" cy="1113611"/>
            </a:xfrm>
            <a:prstGeom prst="straightConnector1">
              <a:avLst/>
            </a:prstGeom>
            <a:ln w="317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cxnSpLocks/>
              <a:stCxn id="56" idx="3"/>
              <a:endCxn id="77" idx="3"/>
            </p:cNvCxnSpPr>
            <p:nvPr/>
          </p:nvCxnSpPr>
          <p:spPr>
            <a:xfrm flipV="1">
              <a:off x="6849055" y="2753815"/>
              <a:ext cx="1780469" cy="811186"/>
            </a:xfrm>
            <a:prstGeom prst="straightConnector1">
              <a:avLst/>
            </a:prstGeom>
            <a:ln w="317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9552924" y="957199"/>
              <a:ext cx="2293377" cy="1114693"/>
            </a:xfrm>
            <a:prstGeom prst="rect">
              <a:avLst/>
            </a:prstGeom>
            <a:noFill/>
          </p:spPr>
          <p:txBody>
            <a:bodyPr wrap="square" lIns="182854" tIns="146283" rIns="182854" bIns="146283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836" dirty="0">
                  <a:solidFill>
                    <a:srgbClr val="00B0F0"/>
                  </a:solidFill>
                </a:rPr>
                <a:t>Easy Consumption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28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Explore and consume services in R directly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590446" y="3210427"/>
              <a:ext cx="1361165" cy="3300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50425"/>
              <a:r>
                <a:rPr lang="en-US" altLang="zh-CN" sz="1632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publishService</a:t>
              </a:r>
              <a:endParaRPr lang="en-US" sz="1632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 rot="19899132">
              <a:off x="7006499" y="2761113"/>
              <a:ext cx="1219027" cy="3483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50425"/>
              <a:r>
                <a:rPr lang="en-US" sz="1632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getService</a:t>
              </a: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510036" y="2881971"/>
              <a:ext cx="1982054" cy="1790733"/>
              <a:chOff x="2084627" y="1114466"/>
              <a:chExt cx="2209847" cy="2032632"/>
            </a:xfrm>
          </p:grpSpPr>
          <p:pic>
            <p:nvPicPr>
              <p:cNvPr id="101" name="Picture 79"/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084627" y="1114466"/>
                <a:ext cx="2209847" cy="20326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2" name="TextBox 101"/>
              <p:cNvSpPr txBox="1"/>
              <p:nvPr/>
            </p:nvSpPr>
            <p:spPr>
              <a:xfrm>
                <a:off x="2309742" y="1600127"/>
                <a:ext cx="1858965" cy="7775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50425"/>
                <a:r>
                  <a:rPr lang="en-US" sz="1632" b="1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Microsoft R Client</a:t>
                </a:r>
              </a:p>
              <a:p>
                <a:pPr algn="ctr" defTabSz="950425"/>
                <a:endParaRPr lang="en-US" sz="714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50425"/>
                <a:r>
                  <a:rPr lang="en-US" sz="1224" b="1" dirty="0">
                    <a:solidFill>
                      <a:schemeClr val="tx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(mrsdeploy package</a:t>
                </a:r>
                <a:r>
                  <a:rPr lang="en-US" sz="1632" b="1" dirty="0">
                    <a:solidFill>
                      <a:schemeClr val="tx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</a:p>
            </p:txBody>
          </p:sp>
        </p:grpSp>
        <p:cxnSp>
          <p:nvCxnSpPr>
            <p:cNvPr id="103" name="Straight Arrow Connector 102"/>
            <p:cNvCxnSpPr>
              <a:endCxn id="56" idx="1"/>
            </p:cNvCxnSpPr>
            <p:nvPr/>
          </p:nvCxnSpPr>
          <p:spPr>
            <a:xfrm>
              <a:off x="2492090" y="3565001"/>
              <a:ext cx="1561803" cy="0"/>
            </a:xfrm>
            <a:prstGeom prst="straightConnector1">
              <a:avLst/>
            </a:prstGeom>
            <a:ln w="317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8374708" y="1135848"/>
              <a:ext cx="1138238" cy="916536"/>
              <a:chOff x="1" y="770872"/>
              <a:chExt cx="1219200" cy="981728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1" y="1404235"/>
                <a:ext cx="1219200" cy="348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50425"/>
                <a:r>
                  <a:rPr lang="en-US" sz="1428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Data Scientist</a:t>
                </a:r>
              </a:p>
            </p:txBody>
          </p:sp>
          <p:grpSp>
            <p:nvGrpSpPr>
              <p:cNvPr id="69" name="Group 68"/>
              <p:cNvGrpSpPr>
                <a:grpSpLocks noChangeAspect="1"/>
              </p:cNvGrpSpPr>
              <p:nvPr/>
            </p:nvGrpSpPr>
            <p:grpSpPr>
              <a:xfrm>
                <a:off x="243002" y="770872"/>
                <a:ext cx="564718" cy="522569"/>
                <a:chOff x="5809310" y="1674658"/>
                <a:chExt cx="4585732" cy="4226967"/>
              </a:xfrm>
              <a:solidFill>
                <a:srgbClr val="505050">
                  <a:lumMod val="50000"/>
                </a:srgbClr>
              </a:solidFill>
            </p:grpSpPr>
            <p:sp>
              <p:nvSpPr>
                <p:cNvPr id="70" name="Oval 69"/>
                <p:cNvSpPr/>
                <p:nvPr/>
              </p:nvSpPr>
              <p:spPr>
                <a:xfrm>
                  <a:off x="6881217" y="1674658"/>
                  <a:ext cx="2210082" cy="2210082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50425">
                    <a:defRPr/>
                  </a:pPr>
                  <a:endParaRPr lang="en-IN" sz="1836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1" name="Freeform 48"/>
                <p:cNvSpPr/>
                <p:nvPr/>
              </p:nvSpPr>
              <p:spPr>
                <a:xfrm>
                  <a:off x="5809310" y="3984172"/>
                  <a:ext cx="3316029" cy="1917453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50425">
                    <a:defRPr/>
                  </a:pPr>
                  <a:endParaRPr lang="en-IN" sz="1836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2" name="Freeform 49"/>
                <p:cNvSpPr/>
                <p:nvPr/>
              </p:nvSpPr>
              <p:spPr>
                <a:xfrm>
                  <a:off x="7703901" y="4266374"/>
                  <a:ext cx="426246" cy="1117201"/>
                </a:xfrm>
                <a:custGeom>
                  <a:avLst/>
                  <a:gdLst>
                    <a:gd name="connsiteX0" fmla="*/ 73823 w 426246"/>
                    <a:gd name="connsiteY0" fmla="*/ 402431 h 1117201"/>
                    <a:gd name="connsiteX1" fmla="*/ 352424 w 426246"/>
                    <a:gd name="connsiteY1" fmla="*/ 402431 h 1117201"/>
                    <a:gd name="connsiteX2" fmla="*/ 426246 w 426246"/>
                    <a:gd name="connsiteY2" fmla="*/ 726281 h 1117201"/>
                    <a:gd name="connsiteX3" fmla="*/ 426245 w 426246"/>
                    <a:gd name="connsiteY3" fmla="*/ 726281 h 1117201"/>
                    <a:gd name="connsiteX4" fmla="*/ 213123 w 426246"/>
                    <a:gd name="connsiteY4" fmla="*/ 1117201 h 1117201"/>
                    <a:gd name="connsiteX5" fmla="*/ 0 w 426246"/>
                    <a:gd name="connsiteY5" fmla="*/ 726281 h 1117201"/>
                    <a:gd name="connsiteX6" fmla="*/ 1 w 426246"/>
                    <a:gd name="connsiteY6" fmla="*/ 726281 h 1117201"/>
                    <a:gd name="connsiteX7" fmla="*/ 46437 w 426246"/>
                    <a:gd name="connsiteY7" fmla="*/ 0 h 1117201"/>
                    <a:gd name="connsiteX8" fmla="*/ 379811 w 426246"/>
                    <a:gd name="connsiteY8" fmla="*/ 0 h 1117201"/>
                    <a:gd name="connsiteX9" fmla="*/ 426246 w 426246"/>
                    <a:gd name="connsiteY9" fmla="*/ 46435 h 1117201"/>
                    <a:gd name="connsiteX10" fmla="*/ 358380 w 426246"/>
                    <a:gd name="connsiteY10" fmla="*/ 335756 h 1117201"/>
                    <a:gd name="connsiteX11" fmla="*/ 65488 w 426246"/>
                    <a:gd name="connsiteY11" fmla="*/ 335756 h 1117201"/>
                    <a:gd name="connsiteX12" fmla="*/ 2 w 426246"/>
                    <a:gd name="connsiteY12" fmla="*/ 46435 h 1117201"/>
                    <a:gd name="connsiteX13" fmla="*/ 46437 w 426246"/>
                    <a:gd name="connsiteY13" fmla="*/ 0 h 1117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6246" h="1117201">
                      <a:moveTo>
                        <a:pt x="73823" y="402431"/>
                      </a:moveTo>
                      <a:lnTo>
                        <a:pt x="352424" y="402431"/>
                      </a:lnTo>
                      <a:lnTo>
                        <a:pt x="426246" y="726281"/>
                      </a:lnTo>
                      <a:lnTo>
                        <a:pt x="426245" y="726281"/>
                      </a:lnTo>
                      <a:lnTo>
                        <a:pt x="213123" y="1117201"/>
                      </a:lnTo>
                      <a:lnTo>
                        <a:pt x="0" y="726281"/>
                      </a:lnTo>
                      <a:lnTo>
                        <a:pt x="1" y="726281"/>
                      </a:lnTo>
                      <a:close/>
                      <a:moveTo>
                        <a:pt x="46437" y="0"/>
                      </a:moveTo>
                      <a:lnTo>
                        <a:pt x="379811" y="0"/>
                      </a:lnTo>
                      <a:cubicBezTo>
                        <a:pt x="405456" y="0"/>
                        <a:pt x="426246" y="20790"/>
                        <a:pt x="426246" y="46435"/>
                      </a:cubicBezTo>
                      <a:lnTo>
                        <a:pt x="358380" y="335756"/>
                      </a:lnTo>
                      <a:lnTo>
                        <a:pt x="65488" y="335756"/>
                      </a:lnTo>
                      <a:cubicBezTo>
                        <a:pt x="49813" y="273249"/>
                        <a:pt x="2" y="102394"/>
                        <a:pt x="2" y="46435"/>
                      </a:cubicBezTo>
                      <a:cubicBezTo>
                        <a:pt x="2" y="20790"/>
                        <a:pt x="20792" y="0"/>
                        <a:pt x="46437" y="0"/>
                      </a:cubicBezTo>
                      <a:close/>
                    </a:path>
                  </a:pathLst>
                </a:custGeom>
                <a:solidFill>
                  <a:srgbClr val="003963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50425">
                    <a:defRPr/>
                  </a:pPr>
                  <a:endParaRPr lang="en-IN" sz="1836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3" name="Freeform 50"/>
                <p:cNvSpPr/>
                <p:nvPr/>
              </p:nvSpPr>
              <p:spPr>
                <a:xfrm>
                  <a:off x="8847534" y="3857942"/>
                  <a:ext cx="1547508" cy="2041525"/>
                </a:xfrm>
                <a:custGeom>
                  <a:avLst/>
                  <a:gdLst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39750 w 1543050"/>
                    <a:gd name="connsiteY17" fmla="*/ 679450 h 2041525"/>
                    <a:gd name="connsiteX18" fmla="*/ 558800 w 1543050"/>
                    <a:gd name="connsiteY18" fmla="*/ 536575 h 2041525"/>
                    <a:gd name="connsiteX19" fmla="*/ 552450 w 1543050"/>
                    <a:gd name="connsiteY19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20775 w 1543050"/>
                    <a:gd name="connsiteY11" fmla="*/ 12700 h 2041525"/>
                    <a:gd name="connsiteX12" fmla="*/ 996950 w 1543050"/>
                    <a:gd name="connsiteY12" fmla="*/ 12700 h 2041525"/>
                    <a:gd name="connsiteX13" fmla="*/ 1079500 w 1543050"/>
                    <a:gd name="connsiteY13" fmla="*/ 936625 h 2041525"/>
                    <a:gd name="connsiteX14" fmla="*/ 463550 w 1543050"/>
                    <a:gd name="connsiteY14" fmla="*/ 930275 h 2041525"/>
                    <a:gd name="connsiteX15" fmla="*/ 555625 w 1543050"/>
                    <a:gd name="connsiteY15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20775 w 1543050"/>
                    <a:gd name="connsiteY10" fmla="*/ 12700 h 2041525"/>
                    <a:gd name="connsiteX11" fmla="*/ 996950 w 1543050"/>
                    <a:gd name="connsiteY11" fmla="*/ 12700 h 2041525"/>
                    <a:gd name="connsiteX12" fmla="*/ 1079500 w 1543050"/>
                    <a:gd name="connsiteY12" fmla="*/ 936625 h 2041525"/>
                    <a:gd name="connsiteX13" fmla="*/ 463550 w 1543050"/>
                    <a:gd name="connsiteY13" fmla="*/ 930275 h 2041525"/>
                    <a:gd name="connsiteX14" fmla="*/ 555625 w 1543050"/>
                    <a:gd name="connsiteY14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0 w 1543050"/>
                    <a:gd name="connsiteY3" fmla="*/ 1873250 h 2041525"/>
                    <a:gd name="connsiteX4" fmla="*/ 57150 w 1543050"/>
                    <a:gd name="connsiteY4" fmla="*/ 1997075 h 2041525"/>
                    <a:gd name="connsiteX5" fmla="*/ 171450 w 1543050"/>
                    <a:gd name="connsiteY5" fmla="*/ 2041525 h 2041525"/>
                    <a:gd name="connsiteX6" fmla="*/ 1381125 w 1543050"/>
                    <a:gd name="connsiteY6" fmla="*/ 2041525 h 2041525"/>
                    <a:gd name="connsiteX7" fmla="*/ 1508125 w 1543050"/>
                    <a:gd name="connsiteY7" fmla="*/ 1990725 h 2041525"/>
                    <a:gd name="connsiteX8" fmla="*/ 1543050 w 1543050"/>
                    <a:gd name="connsiteY8" fmla="*/ 180657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16025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43050 w 1543050"/>
                    <a:gd name="connsiteY6" fmla="*/ 1806575 h 2041525"/>
                    <a:gd name="connsiteX7" fmla="*/ 1244600 w 1543050"/>
                    <a:gd name="connsiteY7" fmla="*/ 96202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6413"/>
                    <a:gd name="connsiteY0" fmla="*/ 3175 h 2041525"/>
                    <a:gd name="connsiteX1" fmla="*/ 422275 w 1546413"/>
                    <a:gd name="connsiteY1" fmla="*/ 0 h 2041525"/>
                    <a:gd name="connsiteX2" fmla="*/ 0 w 1546413"/>
                    <a:gd name="connsiteY2" fmla="*/ 1873250 h 2041525"/>
                    <a:gd name="connsiteX3" fmla="*/ 171450 w 1546413"/>
                    <a:gd name="connsiteY3" fmla="*/ 2041525 h 2041525"/>
                    <a:gd name="connsiteX4" fmla="*/ 1381125 w 1546413"/>
                    <a:gd name="connsiteY4" fmla="*/ 2041525 h 2041525"/>
                    <a:gd name="connsiteX5" fmla="*/ 1543050 w 1546413"/>
                    <a:gd name="connsiteY5" fmla="*/ 1806575 h 2041525"/>
                    <a:gd name="connsiteX6" fmla="*/ 1244600 w 1546413"/>
                    <a:gd name="connsiteY6" fmla="*/ 962025 h 2041525"/>
                    <a:gd name="connsiteX7" fmla="*/ 1120775 w 1546413"/>
                    <a:gd name="connsiteY7" fmla="*/ 12700 h 2041525"/>
                    <a:gd name="connsiteX8" fmla="*/ 996950 w 1546413"/>
                    <a:gd name="connsiteY8" fmla="*/ 12700 h 2041525"/>
                    <a:gd name="connsiteX9" fmla="*/ 1079500 w 1546413"/>
                    <a:gd name="connsiteY9" fmla="*/ 936625 h 2041525"/>
                    <a:gd name="connsiteX10" fmla="*/ 463550 w 1546413"/>
                    <a:gd name="connsiteY10" fmla="*/ 930275 h 2041525"/>
                    <a:gd name="connsiteX11" fmla="*/ 555625 w 1546413"/>
                    <a:gd name="connsiteY11" fmla="*/ 3175 h 2041525"/>
                    <a:gd name="connsiteX0" fmla="*/ 557163 w 1547951"/>
                    <a:gd name="connsiteY0" fmla="*/ 3175 h 2041525"/>
                    <a:gd name="connsiteX1" fmla="*/ 423813 w 1547951"/>
                    <a:gd name="connsiteY1" fmla="*/ 0 h 2041525"/>
                    <a:gd name="connsiteX2" fmla="*/ 1538 w 1547951"/>
                    <a:gd name="connsiteY2" fmla="*/ 1873250 h 2041525"/>
                    <a:gd name="connsiteX3" fmla="*/ 172988 w 1547951"/>
                    <a:gd name="connsiteY3" fmla="*/ 2041525 h 2041525"/>
                    <a:gd name="connsiteX4" fmla="*/ 1382663 w 1547951"/>
                    <a:gd name="connsiteY4" fmla="*/ 2041525 h 2041525"/>
                    <a:gd name="connsiteX5" fmla="*/ 1544588 w 1547951"/>
                    <a:gd name="connsiteY5" fmla="*/ 1806575 h 2041525"/>
                    <a:gd name="connsiteX6" fmla="*/ 1246138 w 1547951"/>
                    <a:gd name="connsiteY6" fmla="*/ 962025 h 2041525"/>
                    <a:gd name="connsiteX7" fmla="*/ 1122313 w 1547951"/>
                    <a:gd name="connsiteY7" fmla="*/ 12700 h 2041525"/>
                    <a:gd name="connsiteX8" fmla="*/ 998488 w 1547951"/>
                    <a:gd name="connsiteY8" fmla="*/ 12700 h 2041525"/>
                    <a:gd name="connsiteX9" fmla="*/ 1081038 w 1547951"/>
                    <a:gd name="connsiteY9" fmla="*/ 936625 h 2041525"/>
                    <a:gd name="connsiteX10" fmla="*/ 465088 w 1547951"/>
                    <a:gd name="connsiteY10" fmla="*/ 930275 h 2041525"/>
                    <a:gd name="connsiteX11" fmla="*/ 557163 w 1547951"/>
                    <a:gd name="connsiteY11" fmla="*/ 3175 h 2041525"/>
                    <a:gd name="connsiteX0" fmla="*/ 557820 w 1548608"/>
                    <a:gd name="connsiteY0" fmla="*/ 3175 h 2041525"/>
                    <a:gd name="connsiteX1" fmla="*/ 424470 w 1548608"/>
                    <a:gd name="connsiteY1" fmla="*/ 0 h 2041525"/>
                    <a:gd name="connsiteX2" fmla="*/ 2195 w 1548608"/>
                    <a:gd name="connsiteY2" fmla="*/ 1873250 h 2041525"/>
                    <a:gd name="connsiteX3" fmla="*/ 173645 w 1548608"/>
                    <a:gd name="connsiteY3" fmla="*/ 2041525 h 2041525"/>
                    <a:gd name="connsiteX4" fmla="*/ 1383320 w 1548608"/>
                    <a:gd name="connsiteY4" fmla="*/ 2041525 h 2041525"/>
                    <a:gd name="connsiteX5" fmla="*/ 1545245 w 1548608"/>
                    <a:gd name="connsiteY5" fmla="*/ 1806575 h 2041525"/>
                    <a:gd name="connsiteX6" fmla="*/ 1246795 w 1548608"/>
                    <a:gd name="connsiteY6" fmla="*/ 962025 h 2041525"/>
                    <a:gd name="connsiteX7" fmla="*/ 1122970 w 1548608"/>
                    <a:gd name="connsiteY7" fmla="*/ 12700 h 2041525"/>
                    <a:gd name="connsiteX8" fmla="*/ 999145 w 1548608"/>
                    <a:gd name="connsiteY8" fmla="*/ 12700 h 2041525"/>
                    <a:gd name="connsiteX9" fmla="*/ 1081695 w 1548608"/>
                    <a:gd name="connsiteY9" fmla="*/ 936625 h 2041525"/>
                    <a:gd name="connsiteX10" fmla="*/ 465745 w 1548608"/>
                    <a:gd name="connsiteY10" fmla="*/ 930275 h 2041525"/>
                    <a:gd name="connsiteX11" fmla="*/ 557820 w 1548608"/>
                    <a:gd name="connsiteY11" fmla="*/ 3175 h 2041525"/>
                    <a:gd name="connsiteX0" fmla="*/ 557820 w 1547508"/>
                    <a:gd name="connsiteY0" fmla="*/ 3175 h 2041525"/>
                    <a:gd name="connsiteX1" fmla="*/ 424470 w 1547508"/>
                    <a:gd name="connsiteY1" fmla="*/ 0 h 2041525"/>
                    <a:gd name="connsiteX2" fmla="*/ 2195 w 1547508"/>
                    <a:gd name="connsiteY2" fmla="*/ 1873250 h 2041525"/>
                    <a:gd name="connsiteX3" fmla="*/ 173645 w 1547508"/>
                    <a:gd name="connsiteY3" fmla="*/ 2041525 h 2041525"/>
                    <a:gd name="connsiteX4" fmla="*/ 1383320 w 1547508"/>
                    <a:gd name="connsiteY4" fmla="*/ 2041525 h 2041525"/>
                    <a:gd name="connsiteX5" fmla="*/ 1545245 w 1547508"/>
                    <a:gd name="connsiteY5" fmla="*/ 1806575 h 2041525"/>
                    <a:gd name="connsiteX6" fmla="*/ 1246795 w 1547508"/>
                    <a:gd name="connsiteY6" fmla="*/ 962025 h 2041525"/>
                    <a:gd name="connsiteX7" fmla="*/ 1122970 w 1547508"/>
                    <a:gd name="connsiteY7" fmla="*/ 12700 h 2041525"/>
                    <a:gd name="connsiteX8" fmla="*/ 999145 w 1547508"/>
                    <a:gd name="connsiteY8" fmla="*/ 12700 h 2041525"/>
                    <a:gd name="connsiteX9" fmla="*/ 1081695 w 1547508"/>
                    <a:gd name="connsiteY9" fmla="*/ 936625 h 2041525"/>
                    <a:gd name="connsiteX10" fmla="*/ 465745 w 1547508"/>
                    <a:gd name="connsiteY10" fmla="*/ 930275 h 2041525"/>
                    <a:gd name="connsiteX11" fmla="*/ 557820 w 1547508"/>
                    <a:gd name="connsiteY11" fmla="*/ 3175 h 2041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47508" h="2041525">
                      <a:moveTo>
                        <a:pt x="557820" y="3175"/>
                      </a:moveTo>
                      <a:lnTo>
                        <a:pt x="424470" y="0"/>
                      </a:lnTo>
                      <a:cubicBezTo>
                        <a:pt x="486912" y="795867"/>
                        <a:pt x="184228" y="1204383"/>
                        <a:pt x="2195" y="1873250"/>
                      </a:cubicBezTo>
                      <a:cubicBezTo>
                        <a:pt x="-10505" y="1940454"/>
                        <a:pt x="29976" y="2035439"/>
                        <a:pt x="173645" y="2041525"/>
                      </a:cubicBezTo>
                      <a:lnTo>
                        <a:pt x="1383320" y="2041525"/>
                      </a:lnTo>
                      <a:cubicBezTo>
                        <a:pt x="1492064" y="2017977"/>
                        <a:pt x="1561120" y="1948392"/>
                        <a:pt x="1545245" y="1806575"/>
                      </a:cubicBezTo>
                      <a:cubicBezTo>
                        <a:pt x="1496562" y="1635125"/>
                        <a:pt x="1333049" y="1194329"/>
                        <a:pt x="1246795" y="962025"/>
                      </a:cubicBezTo>
                      <a:cubicBezTo>
                        <a:pt x="1106566" y="609071"/>
                        <a:pt x="1134083" y="189971"/>
                        <a:pt x="1122970" y="12700"/>
                      </a:cubicBezTo>
                      <a:lnTo>
                        <a:pt x="999145" y="12700"/>
                      </a:lnTo>
                      <a:cubicBezTo>
                        <a:pt x="1004966" y="176212"/>
                        <a:pt x="961045" y="701146"/>
                        <a:pt x="1081695" y="936625"/>
                      </a:cubicBezTo>
                      <a:lnTo>
                        <a:pt x="465745" y="930275"/>
                      </a:lnTo>
                      <a:cubicBezTo>
                        <a:pt x="581103" y="772583"/>
                        <a:pt x="567874" y="183621"/>
                        <a:pt x="557820" y="3175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50425">
                    <a:defRPr/>
                  </a:pPr>
                  <a:endParaRPr lang="en-IN" sz="1836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4" name="Rounded Rectangle 51"/>
                <p:cNvSpPr/>
                <p:nvPr/>
              </p:nvSpPr>
              <p:spPr>
                <a:xfrm>
                  <a:off x="9157704" y="3537266"/>
                  <a:ext cx="946824" cy="263525"/>
                </a:xfrm>
                <a:prstGeom prst="roundRect">
                  <a:avLst>
                    <a:gd name="adj" fmla="val 21666"/>
                  </a:avLst>
                </a:prstGeom>
                <a:solidFill>
                  <a:srgbClr val="003963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50425">
                    <a:defRPr/>
                  </a:pPr>
                  <a:endParaRPr lang="en-IN" sz="1836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5" name="Freeform 52"/>
                <p:cNvSpPr/>
                <p:nvPr/>
              </p:nvSpPr>
              <p:spPr>
                <a:xfrm>
                  <a:off x="7089322" y="2425771"/>
                  <a:ext cx="1793873" cy="629817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50425">
                    <a:defRPr/>
                  </a:pPr>
                  <a:endParaRPr lang="en-IN" sz="1836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</p:grpSp>
      <p:sp>
        <p:nvSpPr>
          <p:cNvPr id="78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26B77-004C-4522-ACB4-7F5D94677171}" type="slidenum">
              <a:rPr lang="en-US" sz="1224"/>
              <a:pPr/>
              <a:t>36</a:t>
            </a:fld>
            <a:endParaRPr lang="en-US" sz="1224" dirty="0"/>
          </a:p>
        </p:txBody>
      </p:sp>
    </p:spTree>
    <p:extLst>
      <p:ext uri="{BB962C8B-B14F-4D97-AF65-F5344CB8AC3E}">
        <p14:creationId xmlns:p14="http://schemas.microsoft.com/office/powerpoint/2010/main" val="2042327463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 flipV="1">
            <a:off x="882" y="383"/>
            <a:ext cx="12434711" cy="14221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34" indent="-342834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 3" panose="05040102010807070707" pitchFamily="18" charset="2"/>
              <a:buChar char="Æ"/>
              <a:defRPr/>
            </a:pPr>
            <a:endParaRPr lang="en-US" sz="2000" b="1" dirty="0">
              <a:solidFill>
                <a:schemeClr val="bg1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433" y="2248934"/>
            <a:ext cx="5032172" cy="35846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87" y="2248934"/>
            <a:ext cx="5032172" cy="35846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" name="TextBox 20"/>
          <p:cNvSpPr txBox="1"/>
          <p:nvPr/>
        </p:nvSpPr>
        <p:spPr>
          <a:xfrm>
            <a:off x="1648777" y="1665073"/>
            <a:ext cx="2710212" cy="583860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12"/>
              </a:spcAft>
            </a:pPr>
            <a:r>
              <a:rPr lang="en-US" sz="2040" dirty="0">
                <a:solidFill>
                  <a:schemeClr val="accent3"/>
                </a:solidFill>
              </a:rPr>
              <a:t>Build the model first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40139" y="1665073"/>
            <a:ext cx="4470760" cy="583860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12"/>
              </a:spcAft>
            </a:pPr>
            <a:r>
              <a:rPr lang="en-US" sz="2040" dirty="0">
                <a:solidFill>
                  <a:schemeClr val="accent3"/>
                </a:solidFill>
              </a:rPr>
              <a:t>Deploy as a web service instantly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068" y="2336867"/>
            <a:ext cx="4774684" cy="33873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38" y="2336866"/>
            <a:ext cx="4829167" cy="32895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29964" y="6326897"/>
            <a:ext cx="46629" cy="46629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noAutofit/>
          </a:bodyPr>
          <a:lstStyle/>
          <a:p>
            <a:pPr>
              <a:lnSpc>
                <a:spcPct val="90000"/>
              </a:lnSpc>
              <a:spcAft>
                <a:spcPts val="2448"/>
              </a:spcAft>
              <a:buClr>
                <a:srgbClr val="A80000"/>
              </a:buClr>
            </a:pPr>
            <a:endParaRPr lang="en-US" sz="1836" dirty="0">
              <a:solidFill>
                <a:srgbClr val="00205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77" y="6388353"/>
            <a:ext cx="6217356" cy="47844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24" dirty="0">
                <a:hlinkClick r:id="rId6"/>
              </a:rPr>
              <a:t>https://msdn.microsoft.com/en-us/microsoft-r/operationalize/configuration-initial</a:t>
            </a:r>
            <a:endParaRPr lang="en-US" sz="1224" dirty="0"/>
          </a:p>
          <a:p>
            <a:r>
              <a:rPr lang="en-US" sz="1224" dirty="0">
                <a:hlinkClick r:id="rId7"/>
              </a:rPr>
              <a:t>https://msdn.microsoft.com/en-us/microsoft-r/operationalize/admin-utility</a:t>
            </a:r>
            <a:r>
              <a:rPr lang="en-US" sz="1224" dirty="0"/>
              <a:t> </a:t>
            </a:r>
          </a:p>
        </p:txBody>
      </p:sp>
      <p:sp>
        <p:nvSpPr>
          <p:cNvPr id="13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26B77-004C-4522-ACB4-7F5D94677171}" type="slidenum">
              <a:rPr lang="en-US" sz="1224"/>
              <a:pPr/>
              <a:t>37</a:t>
            </a:fld>
            <a:endParaRPr lang="en-US" sz="1224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CE70341-98A9-4C41-8464-A86EC67CE022}"/>
              </a:ext>
            </a:extLst>
          </p:cNvPr>
          <p:cNvSpPr txBox="1">
            <a:spLocks/>
          </p:cNvSpPr>
          <p:nvPr/>
        </p:nvSpPr>
        <p:spPr>
          <a:xfrm>
            <a:off x="130764" y="323161"/>
            <a:ext cx="11887100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488">
                <a:solidFill>
                  <a:schemeClr val="bg1"/>
                </a:solidFill>
              </a:rPr>
              <a:t>Microsoft R Server: mrsdeploy</a:t>
            </a:r>
          </a:p>
        </p:txBody>
      </p:sp>
    </p:spTree>
    <p:extLst>
      <p:ext uri="{BB962C8B-B14F-4D97-AF65-F5344CB8AC3E}">
        <p14:creationId xmlns:p14="http://schemas.microsoft.com/office/powerpoint/2010/main" val="3022357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 flipV="1">
            <a:off x="883" y="494"/>
            <a:ext cx="12434711" cy="14221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34" indent="-342834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 3" panose="05040102010807070707" pitchFamily="18" charset="2"/>
              <a:buChar char="Æ"/>
              <a:defRPr/>
            </a:pPr>
            <a:endParaRPr lang="en-US" sz="2000" b="1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31947" y="295731"/>
            <a:ext cx="11861429" cy="917444"/>
          </a:xfrm>
          <a:prstGeom prst="rect">
            <a:avLst/>
          </a:prstGeom>
        </p:spPr>
        <p:txBody>
          <a:bodyPr vert="horz" wrap="square" lIns="149217" tIns="93260" rIns="149217" bIns="93260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r>
              <a:rPr lang="en-US" sz="4799" b="1" dirty="0" err="1">
                <a:solidFill>
                  <a:schemeClr val="bg1"/>
                </a:solidFill>
              </a:rPr>
              <a:t>AzureML</a:t>
            </a:r>
            <a:endParaRPr lang="en-US" sz="4799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0810" y="1717928"/>
            <a:ext cx="11039897" cy="4425801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36145" indent="-336145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3921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572691" indent="-236546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353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784338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1961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008435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232531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999" dirty="0" err="1">
                <a:solidFill>
                  <a:schemeClr val="accent3"/>
                </a:solidFill>
              </a:rPr>
              <a:t>AzureML</a:t>
            </a:r>
            <a:r>
              <a:rPr lang="en-US" sz="3999" dirty="0">
                <a:solidFill>
                  <a:schemeClr val="accent3"/>
                </a:solidFill>
              </a:rPr>
              <a:t>: An R interface to </a:t>
            </a:r>
            <a:r>
              <a:rPr lang="en-US" sz="3999" dirty="0" err="1">
                <a:solidFill>
                  <a:schemeClr val="accent3"/>
                </a:solidFill>
                <a:hlinkClick r:id="rId3"/>
              </a:rPr>
              <a:t>AzureML</a:t>
            </a:r>
            <a:r>
              <a:rPr lang="en-US" sz="3999" dirty="0">
                <a:solidFill>
                  <a:schemeClr val="accent3"/>
                </a:solidFill>
              </a:rPr>
              <a:t> experiments, datasets, and web services from your local R environment. </a:t>
            </a:r>
          </a:p>
          <a:p>
            <a:pPr>
              <a:lnSpc>
                <a:spcPct val="120000"/>
              </a:lnSpc>
            </a:pPr>
            <a:endParaRPr lang="en-US" sz="3999" dirty="0">
              <a:solidFill>
                <a:schemeClr val="accent3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999" dirty="0">
                <a:solidFill>
                  <a:schemeClr val="accent3"/>
                </a:solidFill>
              </a:rPr>
              <a:t>The main functions in the package cover: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chemeClr val="accent3"/>
                </a:solidFill>
                <a:latin typeface="+mj-lt"/>
              </a:rPr>
              <a:t>Workspace: connect to and manage </a:t>
            </a:r>
            <a:r>
              <a:rPr lang="en-US" sz="2400" dirty="0" err="1">
                <a:solidFill>
                  <a:schemeClr val="accent3"/>
                </a:solidFill>
                <a:latin typeface="+mj-lt"/>
              </a:rPr>
              <a:t>AzureML</a:t>
            </a:r>
            <a:r>
              <a:rPr lang="en-US" sz="2400" dirty="0">
                <a:solidFill>
                  <a:schemeClr val="accent3"/>
                </a:solidFill>
                <a:latin typeface="+mj-lt"/>
              </a:rPr>
              <a:t> workspaces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chemeClr val="accent3"/>
                </a:solidFill>
                <a:latin typeface="+mj-lt"/>
              </a:rPr>
              <a:t>Datasets: upload and download datasets to and from </a:t>
            </a:r>
            <a:r>
              <a:rPr lang="en-US" sz="2400" dirty="0" err="1">
                <a:solidFill>
                  <a:schemeClr val="accent3"/>
                </a:solidFill>
                <a:latin typeface="+mj-lt"/>
              </a:rPr>
              <a:t>AzureML</a:t>
            </a:r>
            <a:r>
              <a:rPr lang="en-US" sz="2400" dirty="0">
                <a:solidFill>
                  <a:schemeClr val="accent3"/>
                </a:solidFill>
                <a:latin typeface="+mj-lt"/>
              </a:rPr>
              <a:t> workspaces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chemeClr val="accent3"/>
                </a:solidFill>
                <a:latin typeface="+mj-lt"/>
              </a:rPr>
              <a:t>Publish: define a custom function or train a model and publish it as an Azure Web Service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chemeClr val="accent3"/>
                </a:solidFill>
                <a:latin typeface="+mj-lt"/>
              </a:rPr>
              <a:t>Consume: use available web services from R in a variety of convenient formats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26B77-004C-4522-ACB4-7F5D94677171}" type="slidenum">
              <a:rPr lang="en-US" sz="1224"/>
              <a:pPr/>
              <a:t>38</a:t>
            </a:fld>
            <a:endParaRPr lang="en-US" sz="1224" dirty="0"/>
          </a:p>
        </p:txBody>
      </p:sp>
    </p:spTree>
    <p:extLst>
      <p:ext uri="{BB962C8B-B14F-4D97-AF65-F5344CB8AC3E}">
        <p14:creationId xmlns:p14="http://schemas.microsoft.com/office/powerpoint/2010/main" val="2844533434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 flipV="1">
            <a:off x="883" y="494"/>
            <a:ext cx="12434711" cy="14221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34" indent="-342834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 3" panose="05040102010807070707" pitchFamily="18" charset="2"/>
              <a:buChar char="Æ"/>
              <a:defRPr/>
            </a:pPr>
            <a:endParaRPr lang="en-US" sz="2000" b="1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31947" y="295731"/>
            <a:ext cx="11861429" cy="917444"/>
          </a:xfrm>
          <a:prstGeom prst="rect">
            <a:avLst/>
          </a:prstGeom>
        </p:spPr>
        <p:txBody>
          <a:bodyPr vert="horz" wrap="square" lIns="149217" tIns="93260" rIns="149217" bIns="93260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r>
              <a:rPr lang="en-US" sz="4799" b="1" dirty="0">
                <a:solidFill>
                  <a:schemeClr val="bg1"/>
                </a:solidFill>
              </a:rPr>
              <a:t>SQL Server R Services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55768" y="1607770"/>
            <a:ext cx="10724938" cy="3376800"/>
          </a:xfrm>
          <a:prstGeom prst="rect">
            <a:avLst/>
          </a:prstGeom>
        </p:spPr>
        <p:txBody>
          <a:bodyPr>
            <a:normAutofit/>
          </a:bodyPr>
          <a:lstStyle>
            <a:lvl1pPr marL="336145" indent="-336145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3921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572691" indent="-236546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353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784338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1961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008435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232531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34" lvl="1" indent="-342834"/>
            <a:endParaRPr lang="en-US" sz="2448" i="1" dirty="0">
              <a:cs typeface="ＭＳ Ｐゴシック" charset="0"/>
            </a:endParaRP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26B77-004C-4522-ACB4-7F5D94677171}" type="slidenum">
              <a:rPr lang="en-US" sz="1224"/>
              <a:pPr/>
              <a:t>39</a:t>
            </a:fld>
            <a:endParaRPr lang="en-US" sz="1224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A2F687-D9A2-40CA-961D-A44942C0F4D6}"/>
              </a:ext>
            </a:extLst>
          </p:cNvPr>
          <p:cNvSpPr/>
          <p:nvPr/>
        </p:nvSpPr>
        <p:spPr>
          <a:xfrm>
            <a:off x="405497" y="1504577"/>
            <a:ext cx="11514328" cy="670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36" dirty="0">
                <a:latin typeface="+mj-lt"/>
              </a:rPr>
              <a:t>SQL Server R Services is a feature that became available in SQL Server 2016 which allows you to build predictive applications at scale using the open-source R language (Python became available in SQL Server 2017).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39A076-B057-417E-9350-099917F24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72" y="2996960"/>
            <a:ext cx="5257837" cy="20908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8F9F49-249E-425C-9381-B0AC5E7C2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415" y="4640036"/>
            <a:ext cx="6498081" cy="22146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CC6F1D2-4925-452A-88A5-29B245EBB125}"/>
              </a:ext>
            </a:extLst>
          </p:cNvPr>
          <p:cNvSpPr/>
          <p:nvPr/>
        </p:nvSpPr>
        <p:spPr>
          <a:xfrm>
            <a:off x="579437" y="2412597"/>
            <a:ext cx="3920689" cy="374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36" b="1" dirty="0"/>
              <a:t>Develop Your R (or Python) Solutions</a:t>
            </a:r>
            <a:endParaRPr lang="en-US" sz="1836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B0304C-71EA-4C50-9A4B-77D2B04983A7}"/>
              </a:ext>
            </a:extLst>
          </p:cNvPr>
          <p:cNvSpPr/>
          <p:nvPr/>
        </p:nvSpPr>
        <p:spPr>
          <a:xfrm>
            <a:off x="7589837" y="4113027"/>
            <a:ext cx="2416731" cy="382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36" b="1" dirty="0"/>
              <a:t>Deploy and Consume</a:t>
            </a:r>
            <a:endParaRPr lang="en-US" sz="1836" dirty="0"/>
          </a:p>
        </p:txBody>
      </p:sp>
    </p:spTree>
    <p:extLst>
      <p:ext uri="{BB962C8B-B14F-4D97-AF65-F5344CB8AC3E}">
        <p14:creationId xmlns:p14="http://schemas.microsoft.com/office/powerpoint/2010/main" val="243507421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 flipV="1">
            <a:off x="883" y="494"/>
            <a:ext cx="12434711" cy="14221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34" indent="-342834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 3" panose="05040102010807070707" pitchFamily="18" charset="2"/>
              <a:buChar char="Æ"/>
              <a:defRPr/>
            </a:pPr>
            <a:endParaRPr lang="en-US" sz="2000" b="1" kern="0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31947" y="295731"/>
            <a:ext cx="8415320" cy="917444"/>
          </a:xfrm>
        </p:spPr>
        <p:txBody>
          <a:bodyPr/>
          <a:lstStyle/>
          <a:p>
            <a:r>
              <a:rPr lang="en-US" sz="4799" b="1" dirty="0">
                <a:solidFill>
                  <a:schemeClr val="bg1"/>
                </a:solidFill>
              </a:rPr>
              <a:t>Tutorial Outline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82492" y="1657960"/>
            <a:ext cx="10809316" cy="481110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36145" indent="-336145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3921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572691" indent="-236546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353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784338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1961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008435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232531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34" indent="-342834" defTabSz="931684">
              <a:lnSpc>
                <a:spcPct val="150000"/>
              </a:lnSpc>
              <a:defRPr/>
            </a:pPr>
            <a:r>
              <a:rPr lang="en-US" sz="2856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Introduction </a:t>
            </a:r>
            <a:r>
              <a:rPr lang="en-US" sz="2856" dirty="0">
                <a:solidFill>
                  <a:srgbClr val="FFFFFF">
                    <a:lumMod val="65000"/>
                  </a:srgbClr>
                </a:solidFill>
                <a:latin typeface="Segoe UI"/>
              </a:rPr>
              <a:t>[40 mins]</a:t>
            </a:r>
          </a:p>
          <a:p>
            <a:pPr lvl="1" indent="-342834">
              <a:lnSpc>
                <a:spcPct val="150000"/>
              </a:lnSpc>
              <a:defRPr/>
            </a:pPr>
            <a:r>
              <a:rPr lang="en-US" sz="1326" dirty="0">
                <a:solidFill>
                  <a:srgbClr val="FFFFFF">
                    <a:lumMod val="65000"/>
                  </a:srgbClr>
                </a:solidFill>
                <a:latin typeface="Segoe UI"/>
              </a:rPr>
              <a:t>R language</a:t>
            </a:r>
          </a:p>
          <a:p>
            <a:pPr lvl="1" indent="-342834">
              <a:lnSpc>
                <a:spcPct val="150000"/>
              </a:lnSpc>
              <a:defRPr/>
            </a:pPr>
            <a:r>
              <a:rPr lang="en-US" sz="1326" dirty="0">
                <a:solidFill>
                  <a:srgbClr val="FFFFFF">
                    <a:lumMod val="65000"/>
                  </a:srgbClr>
                </a:solidFill>
                <a:latin typeface="Segoe UI"/>
              </a:rPr>
              <a:t>IDEs for R</a:t>
            </a:r>
          </a:p>
          <a:p>
            <a:pPr lvl="1" indent="-342834">
              <a:lnSpc>
                <a:spcPct val="150000"/>
              </a:lnSpc>
              <a:defRPr/>
            </a:pPr>
            <a:r>
              <a:rPr lang="en-US" sz="1326" dirty="0">
                <a:solidFill>
                  <a:srgbClr val="FFFFFF">
                    <a:lumMod val="65000"/>
                  </a:srgbClr>
                </a:solidFill>
                <a:latin typeface="Segoe UI"/>
              </a:rPr>
              <a:t>Libraries most used</a:t>
            </a:r>
          </a:p>
          <a:p>
            <a:pPr marL="342834" indent="-342834" defTabSz="931684">
              <a:lnSpc>
                <a:spcPct val="150000"/>
              </a:lnSpc>
              <a:defRPr/>
            </a:pPr>
            <a:r>
              <a:rPr lang="en-US" sz="2856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R in the Cloud </a:t>
            </a:r>
            <a:r>
              <a:rPr lang="en-US" sz="2856" dirty="0">
                <a:solidFill>
                  <a:srgbClr val="FFFFFF">
                    <a:lumMod val="65000"/>
                  </a:srgbClr>
                </a:solidFill>
                <a:latin typeface="Segoe UI"/>
              </a:rPr>
              <a:t>[50 mins]</a:t>
            </a:r>
          </a:p>
          <a:p>
            <a:pPr marL="584088" lvl="1" indent="-241253" defTabSz="931684">
              <a:lnSpc>
                <a:spcPct val="150000"/>
              </a:lnSpc>
              <a:defRPr/>
            </a:pPr>
            <a:r>
              <a:rPr lang="en-US" sz="1326" dirty="0">
                <a:solidFill>
                  <a:srgbClr val="FFFFFF">
                    <a:lumMod val="65000"/>
                  </a:srgbClr>
                </a:solidFill>
                <a:latin typeface="Segoe UI"/>
              </a:rPr>
              <a:t>Spark</a:t>
            </a:r>
          </a:p>
          <a:p>
            <a:pPr marL="584088" lvl="1" indent="-241253" defTabSz="931684">
              <a:lnSpc>
                <a:spcPct val="150000"/>
              </a:lnSpc>
              <a:defRPr/>
            </a:pPr>
            <a:r>
              <a:rPr lang="en-US" sz="1326" dirty="0">
                <a:solidFill>
                  <a:srgbClr val="FFFFFF">
                    <a:lumMod val="65000"/>
                  </a:srgbClr>
                </a:solidFill>
                <a:latin typeface="Segoe UI"/>
              </a:rPr>
              <a:t>Azure Batch</a:t>
            </a:r>
          </a:p>
          <a:p>
            <a:pPr marL="584088" lvl="1" indent="-241253" defTabSz="931684">
              <a:lnSpc>
                <a:spcPct val="150000"/>
              </a:lnSpc>
              <a:defRPr/>
            </a:pPr>
            <a:r>
              <a:rPr lang="en-US" sz="1326" dirty="0" err="1">
                <a:solidFill>
                  <a:srgbClr val="FFFFFF">
                    <a:lumMod val="65000"/>
                  </a:srgbClr>
                </a:solidFill>
                <a:latin typeface="Segoe UI"/>
              </a:rPr>
              <a:t>RevoScaleR</a:t>
            </a:r>
            <a:r>
              <a:rPr lang="en-US" sz="1326" dirty="0">
                <a:solidFill>
                  <a:srgbClr val="FFFFFF">
                    <a:lumMod val="65000"/>
                  </a:srgbClr>
                </a:solidFill>
                <a:latin typeface="Segoe UI"/>
              </a:rPr>
              <a:t>, </a:t>
            </a:r>
            <a:r>
              <a:rPr lang="en-US" sz="1326" dirty="0" err="1">
                <a:solidFill>
                  <a:srgbClr val="FFFFFF">
                    <a:lumMod val="65000"/>
                  </a:srgbClr>
                </a:solidFill>
                <a:latin typeface="Segoe UI"/>
              </a:rPr>
              <a:t>MicrosoftML</a:t>
            </a:r>
            <a:r>
              <a:rPr lang="en-US" sz="1326">
                <a:solidFill>
                  <a:srgbClr val="FFFFFF">
                    <a:lumMod val="65000"/>
                  </a:srgbClr>
                </a:solidFill>
                <a:latin typeface="Segoe UI"/>
              </a:rPr>
              <a:t>, h2o</a:t>
            </a:r>
            <a:endParaRPr lang="en-US" sz="1326" dirty="0">
              <a:solidFill>
                <a:srgbClr val="FFFFFF">
                  <a:lumMod val="65000"/>
                </a:srgbClr>
              </a:solidFill>
              <a:latin typeface="Segoe UI"/>
            </a:endParaRPr>
          </a:p>
          <a:p>
            <a:pPr marL="342834" indent="-342834" defTabSz="931684">
              <a:lnSpc>
                <a:spcPct val="150000"/>
              </a:lnSpc>
              <a:defRPr/>
            </a:pPr>
            <a:r>
              <a:rPr lang="en-US" sz="2856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R operationalization </a:t>
            </a:r>
            <a:r>
              <a:rPr lang="en-US" sz="2856" dirty="0">
                <a:solidFill>
                  <a:srgbClr val="FFFFFF">
                    <a:lumMod val="65000"/>
                  </a:srgbClr>
                </a:solidFill>
                <a:latin typeface="Segoe UI"/>
              </a:rPr>
              <a:t>[50 mins]</a:t>
            </a:r>
          </a:p>
          <a:p>
            <a:pPr lvl="1" indent="-342834">
              <a:lnSpc>
                <a:spcPct val="150000"/>
              </a:lnSpc>
              <a:defRPr/>
            </a:pPr>
            <a:r>
              <a:rPr lang="en-US" sz="1326" dirty="0">
                <a:solidFill>
                  <a:srgbClr val="FFFFFF">
                    <a:lumMod val="65000"/>
                  </a:srgbClr>
                </a:solidFill>
                <a:latin typeface="Segoe UI"/>
              </a:rPr>
              <a:t>Azure ML</a:t>
            </a:r>
          </a:p>
          <a:p>
            <a:pPr lvl="1" indent="-342834">
              <a:lnSpc>
                <a:spcPct val="150000"/>
              </a:lnSpc>
              <a:defRPr/>
            </a:pPr>
            <a:r>
              <a:rPr lang="en-US" sz="1326" dirty="0">
                <a:solidFill>
                  <a:srgbClr val="FFFFFF">
                    <a:lumMod val="65000"/>
                  </a:srgbClr>
                </a:solidFill>
                <a:latin typeface="Segoe UI"/>
              </a:rPr>
              <a:t>R Server with SQL Server</a:t>
            </a:r>
          </a:p>
          <a:p>
            <a:pPr lvl="1" indent="-342834">
              <a:lnSpc>
                <a:spcPct val="150000"/>
              </a:lnSpc>
              <a:defRPr/>
            </a:pPr>
            <a:r>
              <a:rPr lang="en-US" sz="1326" dirty="0" err="1">
                <a:solidFill>
                  <a:srgbClr val="FFFFFF">
                    <a:lumMod val="65000"/>
                  </a:srgbClr>
                </a:solidFill>
                <a:latin typeface="Segoe UI"/>
              </a:rPr>
              <a:t>mrsdeploy</a:t>
            </a:r>
            <a:endParaRPr lang="en-US" sz="1326" dirty="0">
              <a:solidFill>
                <a:srgbClr val="FFFFFF">
                  <a:lumMod val="65000"/>
                </a:srgbClr>
              </a:solidFill>
              <a:latin typeface="Segoe UI"/>
            </a:endParaRP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597">
              <a:defRPr/>
            </a:pPr>
            <a:fld id="{8A026B77-004C-4522-ACB4-7F5D94677171}" type="slidenum">
              <a:rPr lang="en-US" sz="1224">
                <a:solidFill>
                  <a:srgbClr val="000000"/>
                </a:solidFill>
                <a:latin typeface="Segoe UI"/>
              </a:rPr>
              <a:pPr defTabSz="932597">
                <a:defRPr/>
              </a:pPr>
              <a:t>4</a:t>
            </a:fld>
            <a:endParaRPr lang="en-US" sz="1224" dirty="0">
              <a:solidFill>
                <a:srgbClr val="000000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474405100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597">
              <a:defRPr/>
            </a:pPr>
            <a:fld id="{8A026B77-004C-4522-ACB4-7F5D94677171}" type="slidenum">
              <a:rPr lang="en-US" sz="1224">
                <a:solidFill>
                  <a:prstClr val="black"/>
                </a:solidFill>
                <a:latin typeface="Calibri" panose="020F0502020204030204"/>
              </a:rPr>
              <a:pPr defTabSz="932597">
                <a:defRPr/>
              </a:pPr>
              <a:t>40</a:t>
            </a:fld>
            <a:endParaRPr lang="en-US" sz="1224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B80C1E2-1252-4977-99D5-62D036CA6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637" y="2227383"/>
            <a:ext cx="12160956" cy="961629"/>
          </a:xfrm>
        </p:spPr>
        <p:txBody>
          <a:bodyPr>
            <a:noAutofit/>
          </a:bodyPr>
          <a:lstStyle/>
          <a:p>
            <a:r>
              <a:rPr lang="en-US" sz="6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Hands 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0EBD82-9C34-45B4-84AF-74ACC14805C0}"/>
              </a:ext>
            </a:extLst>
          </p:cNvPr>
          <p:cNvSpPr/>
          <p:nvPr/>
        </p:nvSpPr>
        <p:spPr>
          <a:xfrm>
            <a:off x="884237" y="3116262"/>
            <a:ext cx="6217356" cy="86271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indent="-34283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32" dirty="0" err="1">
                <a:solidFill>
                  <a:srgbClr val="FFFFFF">
                    <a:lumMod val="65000"/>
                  </a:srgbClr>
                </a:solidFill>
              </a:rPr>
              <a:t>mrdeploy</a:t>
            </a:r>
            <a:r>
              <a:rPr lang="en-US" sz="1632" dirty="0">
                <a:solidFill>
                  <a:srgbClr val="FFFFFF">
                    <a:lumMod val="65000"/>
                  </a:srgbClr>
                </a:solidFill>
              </a:rPr>
              <a:t>: Airline delay prediction demo</a:t>
            </a:r>
          </a:p>
          <a:p>
            <a:pPr lvl="1" indent="-34283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32" dirty="0" err="1">
                <a:solidFill>
                  <a:srgbClr val="FFFFFF">
                    <a:lumMod val="65000"/>
                  </a:srgbClr>
                </a:solidFill>
              </a:rPr>
              <a:t>AzureML</a:t>
            </a:r>
            <a:endParaRPr lang="en-US" sz="1632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536ACC9-24E6-4F4C-8D5D-27B6AE955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4638" y="4872215"/>
            <a:ext cx="7315199" cy="73866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1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Web Service from 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251" y="1886929"/>
            <a:ext cx="5881561" cy="3962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5812537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597">
              <a:defRPr/>
            </a:pPr>
            <a:fld id="{8A026B77-004C-4522-ACB4-7F5D94677171}" type="slidenum">
              <a:rPr lang="en-US" sz="1224">
                <a:solidFill>
                  <a:prstClr val="black"/>
                </a:solidFill>
                <a:latin typeface="Calibri" panose="020F0502020204030204"/>
              </a:rPr>
              <a:pPr defTabSz="932597">
                <a:defRPr/>
              </a:pPr>
              <a:t>42</a:t>
            </a:fld>
            <a:endParaRPr lang="en-US" sz="1224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B80C1E2-1252-4977-99D5-62D036CA6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837" y="2227383"/>
            <a:ext cx="12084756" cy="961629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Q &amp; A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597">
              <a:defRPr/>
            </a:pPr>
            <a:fld id="{8A026B77-004C-4522-ACB4-7F5D94677171}" type="slidenum">
              <a:rPr lang="en-US" sz="1224">
                <a:solidFill>
                  <a:prstClr val="black"/>
                </a:solidFill>
                <a:latin typeface="Calibri" panose="020F0502020204030204"/>
              </a:rPr>
              <a:pPr defTabSz="932597">
                <a:defRPr/>
              </a:pPr>
              <a:t>43</a:t>
            </a:fld>
            <a:endParaRPr lang="en-US" sz="1224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B80C1E2-1252-4977-99D5-62D036CA6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037" y="2227383"/>
            <a:ext cx="12008556" cy="961629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Extras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58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64A276-D59F-4CB7-BC1E-8FF216D5A382}"/>
              </a:ext>
            </a:extLst>
          </p:cNvPr>
          <p:cNvSpPr/>
          <p:nvPr/>
        </p:nvSpPr>
        <p:spPr>
          <a:xfrm>
            <a:off x="1265237" y="3166357"/>
            <a:ext cx="6217356" cy="124698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indent="-34283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32" dirty="0">
                <a:solidFill>
                  <a:srgbClr val="FFFFFF">
                    <a:lumMod val="65000"/>
                  </a:srgbClr>
                </a:solidFill>
                <a:ea typeface="ＭＳ Ｐゴシック" charset="0"/>
              </a:rPr>
              <a:t>R language</a:t>
            </a:r>
          </a:p>
          <a:p>
            <a:pPr lvl="1" indent="-34283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32" dirty="0">
                <a:solidFill>
                  <a:srgbClr val="FFFFFF">
                    <a:lumMod val="65000"/>
                  </a:srgbClr>
                </a:solidFill>
              </a:rPr>
              <a:t>IDEs for R</a:t>
            </a:r>
          </a:p>
          <a:p>
            <a:pPr lvl="1" indent="-34283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32" dirty="0">
                <a:solidFill>
                  <a:srgbClr val="FFFFFF">
                    <a:lumMod val="65000"/>
                  </a:srgbClr>
                </a:solidFill>
                <a:ea typeface="ＭＳ Ｐゴシック" charset="0"/>
              </a:rPr>
              <a:t>Libraries most used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C35E62-063E-4219-862C-DDBBA10417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2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>
            <a:spLocks noChangeAspect="1"/>
          </p:cNvSpPr>
          <p:nvPr/>
        </p:nvSpPr>
        <p:spPr bwMode="auto">
          <a:xfrm>
            <a:off x="-1226812" y="733859"/>
            <a:ext cx="5173404" cy="517340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935">
              <a:defRPr/>
            </a:pPr>
            <a:r>
              <a:rPr lang="en-US" sz="6599" kern="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What is</a:t>
            </a:r>
            <a:br>
              <a:rPr lang="en-US" sz="6599" kern="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endParaRPr lang="en-US" sz="6599" kern="0" dirty="0">
              <a:solidFill>
                <a:sysClr val="windowText" lastClr="0000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0" name="Title 1"/>
          <p:cNvSpPr txBox="1">
            <a:spLocks/>
          </p:cNvSpPr>
          <p:nvPr/>
        </p:nvSpPr>
        <p:spPr>
          <a:xfrm>
            <a:off x="49232" y="295730"/>
            <a:ext cx="2955419" cy="1664885"/>
          </a:xfrm>
          <a:prstGeom prst="rect">
            <a:avLst/>
          </a:prstGeom>
        </p:spPr>
        <p:txBody>
          <a:bodyPr vert="horz" wrap="square" lIns="146283" tIns="91427" rIns="146283" bIns="91427" rtlCol="0" anchor="t">
            <a:noAutofit/>
          </a:bodyPr>
          <a:lstStyle>
            <a:lvl1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kern="1200" spc="-102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572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9144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716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8288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pPr defTabSz="931684"/>
            <a:endParaRPr lang="en-US" sz="4799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3946591" y="517946"/>
            <a:ext cx="7844428" cy="1668376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9763" indent="-289763" defTabSz="931935">
              <a:spcAft>
                <a:spcPts val="612"/>
              </a:spcAft>
              <a:buFont typeface="Arial" panose="020B0604020202020204" pitchFamily="34" charset="0"/>
              <a:buChar char="•"/>
            </a:pPr>
            <a:r>
              <a:rPr lang="en-US" sz="204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The most popular statistical programming language</a:t>
            </a:r>
          </a:p>
          <a:p>
            <a:pPr marL="289763" indent="-289763" defTabSz="931935">
              <a:spcAft>
                <a:spcPts val="612"/>
              </a:spcAft>
              <a:buFont typeface="Arial" panose="020B0604020202020204" pitchFamily="34" charset="0"/>
              <a:buChar char="•"/>
            </a:pPr>
            <a:r>
              <a:rPr lang="en-US" sz="204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itchFamily="34" charset="0"/>
              </a:rPr>
              <a:t>Originally designed by two University of Auckland Professors for their introductory statistics course</a:t>
            </a:r>
          </a:p>
          <a:p>
            <a:pPr marL="289763" indent="-289763" defTabSz="931935">
              <a:spcAft>
                <a:spcPts val="612"/>
              </a:spcAft>
              <a:buFont typeface="Arial" panose="020B0604020202020204" pitchFamily="34" charset="0"/>
              <a:buChar char="•"/>
            </a:pPr>
            <a:r>
              <a:rPr lang="en-US" sz="204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rPr>
              <a:t>A </a:t>
            </a:r>
            <a:r>
              <a:rPr lang="en-US" sz="204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itchFamily="34" charset="0"/>
              </a:rPr>
              <a:t>data</a:t>
            </a:r>
            <a:r>
              <a:rPr lang="en-US" sz="204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rPr>
              <a:t> visualization tool</a:t>
            </a:r>
          </a:p>
          <a:p>
            <a:pPr marL="289763" indent="-289763" defTabSz="931935">
              <a:spcAft>
                <a:spcPts val="612"/>
              </a:spcAft>
              <a:buFont typeface="Arial" panose="020B0604020202020204" pitchFamily="34" charset="0"/>
              <a:buChar char="•"/>
            </a:pPr>
            <a:r>
              <a:rPr lang="en-US" sz="204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rPr>
              <a:t>Open source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4964463" y="2678414"/>
            <a:ext cx="7844428" cy="2061443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9763" indent="-289763" defTabSz="931935">
              <a:spcAft>
                <a:spcPts val="612"/>
              </a:spcAft>
              <a:buFont typeface="Arial" panose="020B0604020202020204" pitchFamily="34" charset="0"/>
              <a:buChar char="•"/>
            </a:pPr>
            <a:r>
              <a:rPr lang="en-US" sz="204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2.5+M users</a:t>
            </a:r>
          </a:p>
          <a:p>
            <a:pPr marL="289763" indent="-289763" defTabSz="931935">
              <a:spcAft>
                <a:spcPts val="612"/>
              </a:spcAft>
              <a:buFont typeface="Arial" panose="020B0604020202020204" pitchFamily="34" charset="0"/>
              <a:buChar char="•"/>
            </a:pPr>
            <a:r>
              <a:rPr lang="en-US" sz="204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Taught in most universities</a:t>
            </a:r>
          </a:p>
          <a:p>
            <a:pPr marL="289763" indent="-289763" defTabSz="931935">
              <a:spcAft>
                <a:spcPts val="612"/>
              </a:spcAft>
              <a:buFont typeface="Arial" panose="020B0604020202020204" pitchFamily="34" charset="0"/>
              <a:buChar char="•"/>
            </a:pPr>
            <a:r>
              <a:rPr lang="en-US" sz="204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Many common use cases across industry</a:t>
            </a:r>
          </a:p>
          <a:p>
            <a:pPr marL="289763" indent="-289763" defTabSz="931935">
              <a:spcAft>
                <a:spcPts val="612"/>
              </a:spcAft>
              <a:buFont typeface="Arial" panose="020B0604020202020204" pitchFamily="34" charset="0"/>
              <a:buChar char="•"/>
            </a:pPr>
            <a:r>
              <a:rPr lang="en-US" sz="204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Thriving user groups worldwide</a:t>
            </a:r>
          </a:p>
          <a:p>
            <a:pPr marL="756061" lvl="1" indent="-289763" defTabSz="931935">
              <a:spcAft>
                <a:spcPts val="612"/>
              </a:spcAft>
              <a:buFont typeface="Arial" panose="020B0604020202020204" pitchFamily="34" charset="0"/>
              <a:buChar char="•"/>
            </a:pPr>
            <a:r>
              <a:rPr lang="en-US" sz="1632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rPr>
              <a:t>5</a:t>
            </a:r>
            <a:r>
              <a:rPr lang="en-US" sz="1632" kern="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rPr>
              <a:t>th</a:t>
            </a:r>
            <a:r>
              <a:rPr lang="en-US" sz="1632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rPr>
              <a:t> in 2016 IEEE Spectrum rank</a:t>
            </a:r>
          </a:p>
          <a:p>
            <a:pPr marL="756061" lvl="1" indent="-289763" defTabSz="931935">
              <a:spcAft>
                <a:spcPts val="612"/>
              </a:spcAft>
              <a:buFont typeface="Arial" panose="020B0604020202020204" pitchFamily="34" charset="0"/>
              <a:buChar char="•"/>
            </a:pPr>
            <a:r>
              <a:rPr lang="en-US" sz="1632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rPr>
              <a:t>42% pro analysts prefer R (highest amongst R, SAS, python)</a:t>
            </a:r>
            <a:r>
              <a:rPr lang="en-US" sz="204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115" name="Rectangle 114"/>
          <p:cNvSpPr/>
          <p:nvPr/>
        </p:nvSpPr>
        <p:spPr bwMode="auto">
          <a:xfrm>
            <a:off x="3613946" y="5364955"/>
            <a:ext cx="8197260" cy="885767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9763" indent="-289763" defTabSz="931935">
              <a:spcAft>
                <a:spcPts val="612"/>
              </a:spcAft>
              <a:buFont typeface="Arial" panose="020B0604020202020204" pitchFamily="34" charset="0"/>
              <a:buChar char="•"/>
            </a:pPr>
            <a:r>
              <a:rPr lang="en-US" sz="204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10,000+ contributed packages</a:t>
            </a:r>
          </a:p>
          <a:p>
            <a:pPr marL="289763" indent="-289763" defTabSz="931935">
              <a:spcAft>
                <a:spcPts val="612"/>
              </a:spcAft>
              <a:buFont typeface="Arial" panose="020B0604020202020204" pitchFamily="34" charset="0"/>
              <a:buChar char="•"/>
            </a:pPr>
            <a:r>
              <a:rPr lang="en-US" sz="204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Rich application &amp; platform integration</a:t>
            </a:r>
          </a:p>
        </p:txBody>
      </p:sp>
      <p:sp>
        <p:nvSpPr>
          <p:cNvPr id="106" name="Oval 105"/>
          <p:cNvSpPr>
            <a:spLocks noChangeAspect="1"/>
          </p:cNvSpPr>
          <p:nvPr/>
        </p:nvSpPr>
        <p:spPr bwMode="auto">
          <a:xfrm>
            <a:off x="2139500" y="634423"/>
            <a:ext cx="1499108" cy="1499108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171DC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935">
              <a:defRPr/>
            </a:pPr>
            <a:r>
              <a:rPr lang="en-US" sz="2000" kern="0" dirty="0">
                <a:solidFill>
                  <a:srgbClr val="164F7E"/>
                </a:solidFill>
                <a:ea typeface="Segoe UI" pitchFamily="34" charset="0"/>
                <a:cs typeface="Segoe UI" pitchFamily="34" charset="0"/>
              </a:rPr>
              <a:t> Language </a:t>
            </a:r>
          </a:p>
          <a:p>
            <a:pPr algn="ctr" defTabSz="931935">
              <a:defRPr/>
            </a:pPr>
            <a:r>
              <a:rPr lang="en-US" sz="2000" kern="0" dirty="0">
                <a:solidFill>
                  <a:srgbClr val="164F7E"/>
                </a:solidFill>
                <a:ea typeface="Segoe UI" pitchFamily="34" charset="0"/>
                <a:cs typeface="Segoe UI" pitchFamily="34" charset="0"/>
              </a:rPr>
              <a:t>Platform</a:t>
            </a:r>
            <a:endParaRPr lang="en-US" sz="6599" kern="0" dirty="0">
              <a:solidFill>
                <a:srgbClr val="164F7E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7" name="Oval 106"/>
          <p:cNvSpPr>
            <a:spLocks noChangeAspect="1"/>
          </p:cNvSpPr>
          <p:nvPr/>
        </p:nvSpPr>
        <p:spPr bwMode="auto">
          <a:xfrm>
            <a:off x="3197037" y="2553830"/>
            <a:ext cx="1499108" cy="1499108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171DC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935">
              <a:defRPr/>
            </a:pPr>
            <a:r>
              <a:rPr lang="en-US" sz="2000" kern="0" dirty="0">
                <a:solidFill>
                  <a:srgbClr val="164F7E"/>
                </a:solidFill>
                <a:ea typeface="Segoe UI" pitchFamily="34" charset="0"/>
                <a:cs typeface="Segoe UI" pitchFamily="34" charset="0"/>
              </a:rPr>
              <a:t>Community</a:t>
            </a:r>
          </a:p>
        </p:txBody>
      </p:sp>
      <p:sp>
        <p:nvSpPr>
          <p:cNvPr id="108" name="Oval 107"/>
          <p:cNvSpPr>
            <a:spLocks noChangeAspect="1"/>
          </p:cNvSpPr>
          <p:nvPr/>
        </p:nvSpPr>
        <p:spPr bwMode="auto">
          <a:xfrm>
            <a:off x="1926682" y="4739857"/>
            <a:ext cx="1499108" cy="1499108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171DC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935">
              <a:defRPr/>
            </a:pPr>
            <a:r>
              <a:rPr lang="en-US" sz="2000" kern="0" dirty="0">
                <a:solidFill>
                  <a:srgbClr val="164F7E"/>
                </a:solidFill>
                <a:ea typeface="Segoe UI" pitchFamily="34" charset="0"/>
                <a:cs typeface="Segoe UI" pitchFamily="34" charset="0"/>
              </a:rPr>
              <a:t>Ecosystem</a:t>
            </a:r>
            <a:endParaRPr lang="en-US" sz="6599" kern="0" dirty="0">
              <a:solidFill>
                <a:srgbClr val="164F7E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24" y="3461428"/>
            <a:ext cx="1315795" cy="1153514"/>
          </a:xfrm>
          <a:prstGeom prst="rect">
            <a:avLst/>
          </a:prstGeom>
        </p:spPr>
      </p:pic>
      <p:sp>
        <p:nvSpPr>
          <p:cNvPr id="19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26B77-004C-4522-ACB4-7F5D94677171}" type="slidenum">
              <a:rPr lang="en-US" sz="1224"/>
              <a:pPr/>
              <a:t>6</a:t>
            </a:fld>
            <a:endParaRPr lang="en-US" sz="1224" dirty="0"/>
          </a:p>
        </p:txBody>
      </p:sp>
    </p:spTree>
    <p:extLst>
      <p:ext uri="{BB962C8B-B14F-4D97-AF65-F5344CB8AC3E}">
        <p14:creationId xmlns:p14="http://schemas.microsoft.com/office/powerpoint/2010/main" val="4119083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2" grpId="0"/>
      <p:bldP spid="115" grpId="0"/>
      <p:bldP spid="106" grpId="0" animBg="1"/>
      <p:bldP spid="107" grpId="0" animBg="1"/>
      <p:bldP spid="10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 flipV="1">
            <a:off x="883" y="494"/>
            <a:ext cx="12434711" cy="14221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34" indent="-342834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 3" panose="05040102010807070707" pitchFamily="18" charset="2"/>
              <a:buChar char="Æ"/>
              <a:defRPr/>
            </a:pPr>
            <a:endParaRPr lang="en-US" sz="2000" b="1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31947" y="295731"/>
            <a:ext cx="8415320" cy="917444"/>
          </a:xfrm>
          <a:prstGeom prst="rect">
            <a:avLst/>
          </a:prstGeom>
        </p:spPr>
        <p:txBody>
          <a:bodyPr vert="horz" wrap="square" lIns="149217" tIns="93260" rIns="149217" bIns="93260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r>
              <a:rPr lang="en-US" sz="4799" b="1" dirty="0">
                <a:solidFill>
                  <a:schemeClr val="bg1"/>
                </a:solidFill>
              </a:rPr>
              <a:t>R Philosophy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26B77-004C-4522-ACB4-7F5D94677171}" type="slidenum">
              <a:rPr lang="en-US" sz="1224"/>
              <a:pPr/>
              <a:t>7</a:t>
            </a:fld>
            <a:endParaRPr lang="en-US" sz="1224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C7BC9A-EEA8-4FDA-B628-1A8CC7041675}"/>
              </a:ext>
            </a:extLst>
          </p:cNvPr>
          <p:cNvSpPr txBox="1">
            <a:spLocks/>
          </p:cNvSpPr>
          <p:nvPr/>
        </p:nvSpPr>
        <p:spPr>
          <a:xfrm>
            <a:off x="482990" y="1690984"/>
            <a:ext cx="11047577" cy="5004629"/>
          </a:xfrm>
          <a:prstGeom prst="rect">
            <a:avLst/>
          </a:prstGeom>
        </p:spPr>
        <p:txBody>
          <a:bodyPr>
            <a:normAutofit/>
          </a:bodyPr>
          <a:lstStyle>
            <a:lvl1pPr marL="336145" indent="-336145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3921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572691" indent="-236546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353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784338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1961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008435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232531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64" dirty="0">
                <a:solidFill>
                  <a:schemeClr val="accent3"/>
                </a:solidFill>
                <a:ea typeface="+mn-ea"/>
                <a:cs typeface="+mn-cs"/>
              </a:rPr>
              <a:t>R follows the </a:t>
            </a:r>
            <a:r>
              <a:rPr lang="en-US" sz="3264" dirty="0">
                <a:solidFill>
                  <a:schemeClr val="accent3"/>
                </a:solidFill>
                <a:ea typeface="+mn-ea"/>
                <a:cs typeface="+mn-cs"/>
                <a:hlinkClick r:id="rId3"/>
              </a:rPr>
              <a:t>Unix philosophy</a:t>
            </a:r>
            <a:endParaRPr lang="en-US" sz="3264" dirty="0">
              <a:solidFill>
                <a:schemeClr val="accent3"/>
              </a:solidFill>
              <a:ea typeface="+mn-ea"/>
              <a:cs typeface="+mn-cs"/>
            </a:endParaRPr>
          </a:p>
          <a:p>
            <a:pPr lvl="1"/>
            <a:endParaRPr lang="en-US" sz="3264" dirty="0">
              <a:solidFill>
                <a:schemeClr val="accent3"/>
              </a:solidFill>
              <a:latin typeface="+mj-lt"/>
              <a:ea typeface="+mn-ea"/>
            </a:endParaRPr>
          </a:p>
          <a:p>
            <a:pPr lvl="1"/>
            <a:r>
              <a:rPr lang="en-US" sz="3000" dirty="0">
                <a:solidFill>
                  <a:schemeClr val="accent3"/>
                </a:solidFill>
                <a:latin typeface="+mj-lt"/>
                <a:ea typeface="+mn-ea"/>
              </a:rPr>
              <a:t>Write programs that do one thing and do it well (modularity)</a:t>
            </a:r>
          </a:p>
          <a:p>
            <a:pPr lvl="1"/>
            <a:endParaRPr lang="en-US" sz="3000" dirty="0">
              <a:solidFill>
                <a:schemeClr val="accent3"/>
              </a:solidFill>
              <a:latin typeface="+mj-lt"/>
              <a:ea typeface="+mn-ea"/>
            </a:endParaRPr>
          </a:p>
          <a:p>
            <a:pPr lvl="1"/>
            <a:r>
              <a:rPr lang="en-US" sz="3000" dirty="0">
                <a:solidFill>
                  <a:schemeClr val="accent3"/>
                </a:solidFill>
                <a:latin typeface="+mj-lt"/>
                <a:ea typeface="+mn-ea"/>
              </a:rPr>
              <a:t>Write programs that work together (cohesiveness)</a:t>
            </a:r>
          </a:p>
          <a:p>
            <a:pPr lvl="1"/>
            <a:endParaRPr lang="en-US" sz="3000" dirty="0">
              <a:solidFill>
                <a:schemeClr val="accent3"/>
              </a:solidFill>
              <a:latin typeface="+mj-lt"/>
              <a:ea typeface="+mn-ea"/>
            </a:endParaRPr>
          </a:p>
          <a:p>
            <a:pPr lvl="1"/>
            <a:r>
              <a:rPr lang="en-US" sz="3000" dirty="0">
                <a:solidFill>
                  <a:schemeClr val="accent3"/>
                </a:solidFill>
                <a:latin typeface="+mj-lt"/>
                <a:ea typeface="+mn-ea"/>
              </a:rPr>
              <a:t>R is extensible with more than 10,000 packages available at CRAN (</a:t>
            </a:r>
            <a:r>
              <a:rPr lang="en-US" sz="3000" dirty="0">
                <a:solidFill>
                  <a:schemeClr val="accent3"/>
                </a:solidFill>
                <a:latin typeface="+mj-lt"/>
                <a:ea typeface="+mn-ea"/>
                <a:hlinkClick r:id="rId4"/>
              </a:rPr>
              <a:t>http://crantastic.org/packages</a:t>
            </a:r>
            <a:r>
              <a:rPr lang="en-US" sz="3000" dirty="0">
                <a:solidFill>
                  <a:schemeClr val="accent3"/>
                </a:solidFill>
                <a:latin typeface="+mj-lt"/>
                <a:ea typeface="+mn-ea"/>
              </a:rPr>
              <a:t>)</a:t>
            </a:r>
          </a:p>
          <a:p>
            <a:endParaRPr lang="en-US" sz="3264" dirty="0"/>
          </a:p>
        </p:txBody>
      </p:sp>
    </p:spTree>
    <p:extLst>
      <p:ext uri="{BB962C8B-B14F-4D97-AF65-F5344CB8AC3E}">
        <p14:creationId xmlns:p14="http://schemas.microsoft.com/office/powerpoint/2010/main" val="3247626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 flipV="1">
            <a:off x="883" y="494"/>
            <a:ext cx="12434711" cy="14221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34" indent="-342834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 3" panose="05040102010807070707" pitchFamily="18" charset="2"/>
              <a:buChar char="Æ"/>
              <a:defRPr/>
            </a:pPr>
            <a:endParaRPr lang="en-US" sz="2000" b="1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31947" y="295731"/>
            <a:ext cx="8415320" cy="917444"/>
          </a:xfrm>
          <a:prstGeom prst="rect">
            <a:avLst/>
          </a:prstGeom>
        </p:spPr>
        <p:txBody>
          <a:bodyPr vert="horz" wrap="square" lIns="149217" tIns="93260" rIns="149217" bIns="93260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r>
              <a:rPr lang="en-US" sz="4799" b="1" dirty="0">
                <a:solidFill>
                  <a:schemeClr val="bg1"/>
                </a:solidFill>
              </a:rPr>
              <a:t>Lazy evaluation in R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26B77-004C-4522-ACB4-7F5D94677171}" type="slidenum">
              <a:rPr lang="en-US" sz="1224"/>
              <a:pPr/>
              <a:t>8</a:t>
            </a:fld>
            <a:endParaRPr lang="en-US" sz="1224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C7BC9A-EEA8-4FDA-B628-1A8CC7041675}"/>
              </a:ext>
            </a:extLst>
          </p:cNvPr>
          <p:cNvSpPr txBox="1">
            <a:spLocks/>
          </p:cNvSpPr>
          <p:nvPr/>
        </p:nvSpPr>
        <p:spPr>
          <a:xfrm>
            <a:off x="482990" y="1690984"/>
            <a:ext cx="11047577" cy="5004629"/>
          </a:xfrm>
          <a:prstGeom prst="rect">
            <a:avLst/>
          </a:prstGeom>
        </p:spPr>
        <p:txBody>
          <a:bodyPr>
            <a:noAutofit/>
          </a:bodyPr>
          <a:lstStyle>
            <a:lvl1pPr marL="336145" indent="-336145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3921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572691" indent="-236546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353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784338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1961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008435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232531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dirty="0">
                <a:solidFill>
                  <a:schemeClr val="accent3"/>
                </a:solidFill>
                <a:ea typeface="+mn-ea"/>
                <a:cs typeface="+mn-cs"/>
              </a:rPr>
              <a:t>R, like its inspiration, Scheme, is a functional programming language</a:t>
            </a:r>
          </a:p>
          <a:p>
            <a:pPr>
              <a:lnSpc>
                <a:spcPct val="120000"/>
              </a:lnSpc>
            </a:pPr>
            <a:endParaRPr lang="en-US" sz="2200" dirty="0">
              <a:solidFill>
                <a:schemeClr val="accent3"/>
              </a:solidFill>
              <a:ea typeface="+mn-ea"/>
              <a:cs typeface="+mn-cs"/>
            </a:endParaRPr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chemeClr val="accent3"/>
                </a:solidFill>
                <a:ea typeface="+mn-ea"/>
                <a:cs typeface="+mn-cs"/>
              </a:rPr>
              <a:t>R evaluates lazily, delaying evaluation until necessary, which can make it very flexible</a:t>
            </a:r>
          </a:p>
          <a:p>
            <a:pPr>
              <a:lnSpc>
                <a:spcPct val="120000"/>
              </a:lnSpc>
            </a:pPr>
            <a:endParaRPr lang="en-US" sz="2200" dirty="0">
              <a:solidFill>
                <a:schemeClr val="accent3"/>
              </a:solidFill>
              <a:ea typeface="+mn-ea"/>
              <a:cs typeface="+mn-cs"/>
            </a:endParaRPr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chemeClr val="accent3"/>
                </a:solidFill>
                <a:ea typeface="+mn-ea"/>
                <a:cs typeface="+mn-cs"/>
              </a:rPr>
              <a:t>R is a highly interpreted dynamically typed language, allowing you to mutate variables and analyze datasets quickly, but is significantly slower than low-level, statically typed languages like C or Java</a:t>
            </a:r>
          </a:p>
          <a:p>
            <a:pPr>
              <a:lnSpc>
                <a:spcPct val="120000"/>
              </a:lnSpc>
            </a:pPr>
            <a:endParaRPr lang="en-US" sz="2200" dirty="0">
              <a:solidFill>
                <a:schemeClr val="accent3"/>
              </a:solidFill>
              <a:ea typeface="+mn-ea"/>
              <a:cs typeface="+mn-cs"/>
            </a:endParaRPr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chemeClr val="accent3"/>
                </a:solidFill>
                <a:ea typeface="+mn-ea"/>
                <a:cs typeface="+mn-cs"/>
              </a:rPr>
              <a:t>R has a high memory footprint, and can easily lead to crashes if you aren't careful</a:t>
            </a:r>
          </a:p>
        </p:txBody>
      </p:sp>
    </p:spTree>
    <p:extLst>
      <p:ext uri="{BB962C8B-B14F-4D97-AF65-F5344CB8AC3E}">
        <p14:creationId xmlns:p14="http://schemas.microsoft.com/office/powerpoint/2010/main" val="3929937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 flipV="1">
            <a:off x="883" y="494"/>
            <a:ext cx="12434711" cy="14221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34" indent="-342834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 3" panose="05040102010807070707" pitchFamily="18" charset="2"/>
              <a:buChar char="Æ"/>
              <a:defRPr/>
            </a:pPr>
            <a:endParaRPr lang="en-US" sz="2000" b="1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31947" y="295731"/>
            <a:ext cx="8415320" cy="917444"/>
          </a:xfrm>
          <a:prstGeom prst="rect">
            <a:avLst/>
          </a:prstGeom>
        </p:spPr>
        <p:txBody>
          <a:bodyPr vert="horz" wrap="square" lIns="149217" tIns="93260" rIns="149217" bIns="93260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r>
              <a:rPr lang="en-US" sz="4799" b="1" dirty="0">
                <a:solidFill>
                  <a:schemeClr val="bg1"/>
                </a:solidFill>
              </a:rPr>
              <a:t>R Strengths and Weaknesses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26B77-004C-4522-ACB4-7F5D94677171}" type="slidenum">
              <a:rPr lang="en-US" sz="1224"/>
              <a:pPr/>
              <a:t>9</a:t>
            </a:fld>
            <a:endParaRPr lang="en-US" sz="1224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C7BC9A-EEA8-4FDA-B628-1A8CC7041675}"/>
              </a:ext>
            </a:extLst>
          </p:cNvPr>
          <p:cNvSpPr txBox="1">
            <a:spLocks/>
          </p:cNvSpPr>
          <p:nvPr/>
        </p:nvSpPr>
        <p:spPr>
          <a:xfrm>
            <a:off x="482990" y="1690984"/>
            <a:ext cx="11047577" cy="5004629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336145" indent="-336145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3921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572691" indent="-236546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353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784338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1961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008435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232531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3264" b="1" dirty="0">
                <a:solidFill>
                  <a:schemeClr val="accent3"/>
                </a:solidFill>
              </a:rPr>
              <a:t>Where R Succeeds</a:t>
            </a:r>
          </a:p>
          <a:p>
            <a:pPr>
              <a:lnSpc>
                <a:spcPct val="120000"/>
              </a:lnSpc>
            </a:pPr>
            <a:r>
              <a:rPr lang="en-US" sz="3264" dirty="0">
                <a:solidFill>
                  <a:schemeClr val="accent3"/>
                </a:solidFill>
              </a:rPr>
              <a:t>Expressive</a:t>
            </a:r>
          </a:p>
          <a:p>
            <a:pPr>
              <a:lnSpc>
                <a:spcPct val="120000"/>
              </a:lnSpc>
            </a:pPr>
            <a:r>
              <a:rPr lang="en-US" sz="3264" dirty="0">
                <a:solidFill>
                  <a:schemeClr val="accent3"/>
                </a:solidFill>
              </a:rPr>
              <a:t>Open source</a:t>
            </a:r>
          </a:p>
          <a:p>
            <a:pPr>
              <a:lnSpc>
                <a:spcPct val="120000"/>
              </a:lnSpc>
            </a:pPr>
            <a:r>
              <a:rPr lang="en-US" sz="3264" dirty="0">
                <a:solidFill>
                  <a:schemeClr val="accent3"/>
                </a:solidFill>
              </a:rPr>
              <a:t>Extendable -- nearly 10,000 packages with functions to use, and that list continues to grow</a:t>
            </a:r>
          </a:p>
          <a:p>
            <a:pPr>
              <a:lnSpc>
                <a:spcPct val="120000"/>
              </a:lnSpc>
            </a:pPr>
            <a:r>
              <a:rPr lang="en-US" sz="3264" dirty="0">
                <a:solidFill>
                  <a:schemeClr val="accent3"/>
                </a:solidFill>
              </a:rPr>
              <a:t>Focused on statistics and machine learning -- cutting-edge algorithms and powerful data manipulation packages</a:t>
            </a:r>
          </a:p>
          <a:p>
            <a:pPr>
              <a:lnSpc>
                <a:spcPct val="120000"/>
              </a:lnSpc>
            </a:pPr>
            <a:r>
              <a:rPr lang="en-US" sz="3264" dirty="0">
                <a:solidFill>
                  <a:schemeClr val="accent3"/>
                </a:solidFill>
              </a:rPr>
              <a:t>Advanced data structures and graphical capabilities</a:t>
            </a:r>
          </a:p>
          <a:p>
            <a:pPr>
              <a:lnSpc>
                <a:spcPct val="120000"/>
              </a:lnSpc>
            </a:pPr>
            <a:r>
              <a:rPr lang="en-US" sz="3264" dirty="0">
                <a:solidFill>
                  <a:schemeClr val="accent3"/>
                </a:solidFill>
              </a:rPr>
              <a:t>Large user community, both within academia and industry</a:t>
            </a:r>
          </a:p>
          <a:p>
            <a:pPr>
              <a:lnSpc>
                <a:spcPct val="120000"/>
              </a:lnSpc>
            </a:pPr>
            <a:r>
              <a:rPr lang="en-US" sz="3264" dirty="0">
                <a:solidFill>
                  <a:schemeClr val="accent3"/>
                </a:solidFill>
              </a:rPr>
              <a:t>It is designed by statisticians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264" b="1" dirty="0">
              <a:solidFill>
                <a:schemeClr val="accent3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264" b="1" dirty="0">
                <a:solidFill>
                  <a:schemeClr val="accent3"/>
                </a:solidFill>
              </a:rPr>
              <a:t>Where R Falls Short</a:t>
            </a:r>
          </a:p>
          <a:p>
            <a:pPr>
              <a:lnSpc>
                <a:spcPct val="120000"/>
              </a:lnSpc>
            </a:pPr>
            <a:r>
              <a:rPr lang="en-US" sz="3264" dirty="0">
                <a:solidFill>
                  <a:schemeClr val="accent3"/>
                </a:solidFill>
              </a:rPr>
              <a:t>It is designed by statisticians</a:t>
            </a:r>
          </a:p>
          <a:p>
            <a:pPr>
              <a:lnSpc>
                <a:spcPct val="120000"/>
              </a:lnSpc>
            </a:pPr>
            <a:r>
              <a:rPr lang="en-US" sz="3264" dirty="0">
                <a:solidFill>
                  <a:schemeClr val="accent3"/>
                </a:solidFill>
              </a:rPr>
              <a:t>Inefficient at element-by-element computations</a:t>
            </a:r>
          </a:p>
          <a:p>
            <a:pPr>
              <a:lnSpc>
                <a:spcPct val="120000"/>
              </a:lnSpc>
            </a:pPr>
            <a:r>
              <a:rPr lang="en-US" sz="3264" dirty="0">
                <a:solidFill>
                  <a:schemeClr val="accent3"/>
                </a:solidFill>
              </a:rPr>
              <a:t>May make large demands on system resources, namely memory</a:t>
            </a:r>
          </a:p>
          <a:p>
            <a:pPr>
              <a:lnSpc>
                <a:spcPct val="120000"/>
              </a:lnSpc>
            </a:pPr>
            <a:r>
              <a:rPr lang="en-US" sz="3264" dirty="0">
                <a:solidFill>
                  <a:schemeClr val="accent3"/>
                </a:solidFill>
              </a:rPr>
              <a:t>Data capacity limited by memory</a:t>
            </a:r>
          </a:p>
          <a:p>
            <a:pPr>
              <a:lnSpc>
                <a:spcPct val="120000"/>
              </a:lnSpc>
            </a:pPr>
            <a:r>
              <a:rPr lang="en-US" sz="3264" dirty="0">
                <a:solidFill>
                  <a:schemeClr val="accent3"/>
                </a:solidFill>
              </a:rPr>
              <a:t>Single-threaded</a:t>
            </a:r>
          </a:p>
        </p:txBody>
      </p:sp>
    </p:spTree>
    <p:extLst>
      <p:ext uri="{BB962C8B-B14F-4D97-AF65-F5344CB8AC3E}">
        <p14:creationId xmlns:p14="http://schemas.microsoft.com/office/powerpoint/2010/main" val="2941368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C8E9A9C3-9781-452A-B202-E941F0285C8C}"/>
  <p:tag name="ATHENA.CUSTOMXMLCONTENT" val="&lt;?xml version=&quot;1.0&quot;?&gt;&lt;athena xmlns=&quot;http://schemas.microsoft.com/edu/athena&quot; version=&quot;0.1.4983.0&quot;&gt;&lt;timings duration=&quot;112202&quot;/&gt;&lt;/athena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B1823715-C171-498A-8DB3-62A98E8D1D63}"/>
  <p:tag name="ATHENA.CUSTOMXMLCONTENT" val="&lt;?xml version=&quot;1.0&quot;?&gt;&lt;athena xmlns=&quot;http://schemas.microsoft.com/edu/athena&quot; version=&quot;0.1.4983.0&quot;&gt;&lt;media streamable=&quot;true&quot; recordStart=&quot;0&quot; recordEnd=&quot;112202&quot; recordLength=&quot;112268&quot; audioOnly=&quot;true&quot; start=&quot;0&quot; end=&quot;112202&quot; audioFormat=&quot;{00001610-0000-0010-8000-00AA00389B71}&quot; audioRate=&quot;44100&quot; muted=&quot;false&quot; volume=&quot;0.8&quot; fadeIn=&quot;0&quot; fadeOut=&quot;0&quot; videoFormat=&quot;{34363248-0000-0010-8000-00AA00389B71}&quot; videoRate=&quot;15&quot; videoWidth=&quot;256&quot; videoHeight=&quot;256&quot;/&gt;&lt;/athena&gt;"/>
</p:tagLst>
</file>

<file path=ppt/theme/theme1.xml><?xml version="1.0" encoding="utf-8"?>
<a:theme xmlns:a="http://schemas.openxmlformats.org/drawingml/2006/main" name="5-50129_AI_Immersion_Workshop_Template">
  <a:themeElements>
    <a:clrScheme name="AI Immersion Workshop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0000"/>
      </a:accent2>
      <a:accent3>
        <a:srgbClr val="505050"/>
      </a:accent3>
      <a:accent4>
        <a:srgbClr val="737373"/>
      </a:accent4>
      <a:accent5>
        <a:srgbClr val="00BCF2"/>
      </a:accent5>
      <a:accent6>
        <a:srgbClr val="002050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I_Immersion_Template_16x9.potx" id="{1411D15E-2C6A-4931-B0C2-619D387D68BB}" vid="{D0D55ECE-B2EF-4CFB-90C5-2A41005C43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I Immersion Workshop">
    <a:dk1>
      <a:srgbClr val="353535"/>
    </a:dk1>
    <a:lt1>
      <a:srgbClr val="FFFFFF"/>
    </a:lt1>
    <a:dk2>
      <a:srgbClr val="0078D7"/>
    </a:dk2>
    <a:lt2>
      <a:srgbClr val="EAEAEA"/>
    </a:lt2>
    <a:accent1>
      <a:srgbClr val="0078D7"/>
    </a:accent1>
    <a:accent2>
      <a:srgbClr val="000000"/>
    </a:accent2>
    <a:accent3>
      <a:srgbClr val="505050"/>
    </a:accent3>
    <a:accent4>
      <a:srgbClr val="737373"/>
    </a:accent4>
    <a:accent5>
      <a:srgbClr val="00BCF2"/>
    </a:accent5>
    <a:accent6>
      <a:srgbClr val="002050"/>
    </a:accent6>
    <a:hlink>
      <a:srgbClr val="0078D7"/>
    </a:hlink>
    <a:folHlink>
      <a:srgbClr val="0078D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athena xmlns="http://schemas.microsoft.com/edu/athena" version="0.1.4983.0">
  <media streamable="true" recordStart="0" recordEnd="112202" recordLength="112268" audioOnly="true" start="0" end="112202" audioFormat="{00001610-0000-0010-8000-00AA00389B71}" audioRate="44100" muted="false" volume="0.8" fadeIn="0" fadeOut="0" videoFormat="{34363248-0000-0010-8000-00AA00389B71}" videoRate="15" videoWidth="256" videoHeight="256"/>
</athena>
</file>

<file path=customXml/item5.xml><?xml version="1.0" encoding="utf-8"?>
<athena xmlns="http://schemas.microsoft.com/edu/athena" version="0.1.4983.0">
  <timings duration="112202"/>
</athen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D6F1763-B38B-49AE-ADF9-F7A888483E92}">
  <ds:schemaRefs>
    <ds:schemaRef ds:uri="http://schemas.microsoft.com/edu/athena"/>
  </ds:schemaRefs>
</ds:datastoreItem>
</file>

<file path=customXml/itemProps5.xml><?xml version="1.0" encoding="utf-8"?>
<ds:datastoreItem xmlns:ds="http://schemas.openxmlformats.org/officeDocument/2006/customXml" ds:itemID="{515C917F-1940-484C-9B45-0663A59E81C3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1071</TotalTime>
  <Words>2191</Words>
  <Application>Microsoft Office PowerPoint</Application>
  <PresentationFormat>Custom</PresentationFormat>
  <Paragraphs>419</Paragraphs>
  <Slides>44</Slides>
  <Notes>44</Notes>
  <HiddenSlides>0</HiddenSlides>
  <MMClips>1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7" baseType="lpstr">
      <vt:lpstr>MS PGothic</vt:lpstr>
      <vt:lpstr>MS PGothic</vt:lpstr>
      <vt:lpstr>Arial</vt:lpstr>
      <vt:lpstr>Calibri</vt:lpstr>
      <vt:lpstr>Consolas</vt:lpstr>
      <vt:lpstr>Courier New</vt:lpstr>
      <vt:lpstr>Segoe UI</vt:lpstr>
      <vt:lpstr>Segoe UI Black</vt:lpstr>
      <vt:lpstr>Segoe UI Light</vt:lpstr>
      <vt:lpstr>Segoe UI Semilight</vt:lpstr>
      <vt:lpstr>Wingdings</vt:lpstr>
      <vt:lpstr>Wingdings 3</vt:lpstr>
      <vt:lpstr>5-50129_AI_Immersion_Workshop_Template</vt:lpstr>
      <vt:lpstr>PowerPoint Presentation</vt:lpstr>
      <vt:lpstr>Tools for scaling R using Azure</vt:lpstr>
      <vt:lpstr>Session Goals </vt:lpstr>
      <vt:lpstr>Tutorial Outline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Hands on</vt:lpstr>
      <vt:lpstr>R in the Cloud</vt:lpstr>
      <vt:lpstr>R adoption is on a Tear But there are several issues regarding scalability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 Server: scale-out R, enterprise class </vt:lpstr>
      <vt:lpstr>R Server + Azure HDInsight: Managed Hadoop for Advanced Analytics in the Cloud  </vt:lpstr>
      <vt:lpstr>PowerPoint Presentation</vt:lpstr>
      <vt:lpstr>Hands on:  SparkR and R Server</vt:lpstr>
      <vt:lpstr>Typical advanced analytics lifecycle</vt:lpstr>
      <vt:lpstr>Airline Arrival Delay Prediction Demo</vt:lpstr>
      <vt:lpstr>Airline data set</vt:lpstr>
      <vt:lpstr>Weather data set</vt:lpstr>
      <vt:lpstr>Clean and Join using SparkR in R Server</vt:lpstr>
      <vt:lpstr>Train, Score, and Evaluate using R Server</vt:lpstr>
      <vt:lpstr>R operationalization</vt:lpstr>
      <vt:lpstr>Microsoft R Server: mrsdeploy</vt:lpstr>
      <vt:lpstr>PowerPoint Presentation</vt:lpstr>
      <vt:lpstr>PowerPoint Presentation</vt:lpstr>
      <vt:lpstr>PowerPoint Presentation</vt:lpstr>
      <vt:lpstr>Hands on</vt:lpstr>
      <vt:lpstr>Publish Web Service from R</vt:lpstr>
      <vt:lpstr>Q &amp; A</vt:lpstr>
      <vt:lpstr>Extras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Vanja Paunic</dc:creator>
  <cp:keywords>AI Immersion Workshop</cp:keywords>
  <dc:description>Template: Mitchell Derrey, Silver Fox Productions_x000d_
Formatting: _x000d_
Audience Type:</dc:description>
  <cp:lastModifiedBy>Vanja Paunic</cp:lastModifiedBy>
  <cp:revision>30</cp:revision>
  <dcterms:created xsi:type="dcterms:W3CDTF">2017-04-27T23:26:12Z</dcterms:created>
  <dcterms:modified xsi:type="dcterms:W3CDTF">2017-05-02T22:48:11Z</dcterms:modified>
  <cp:category>AI Immersion Workshop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SetBy">
    <vt:lpwstr>vapaunic@microsoft.com</vt:lpwstr>
  </property>
  <property fmtid="{D5CDD505-2E9C-101B-9397-08002B2CF9AE}" pid="15" name="MSIP_Label_f42aa342-8706-4288-bd11-ebb85995028c_SetDate">
    <vt:lpwstr>2017-04-27T16:30:04.1188709-07:00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