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9"/>
  </p:notes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F9AD5-838A-23E6-20D2-F59A852925AC}" v="243" dt="2024-09-19T21:04:43.954"/>
    <p1510:client id="{CE1DEE05-6980-39F2-B348-14882D78F373}" v="334" dt="2024-09-19T19:56:37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2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216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452A-7C47-1846-858C-924140B950A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D883B-8603-5E4C-903B-39C3FF8E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BC20-67F4-9243-B263-1116792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8D6D4-119A-C640-9F0C-2D40B9C3BE06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EBE-3D90-A040-A930-BCC21C5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DE8-E370-CE41-B1AF-6D852D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7390B-674D-D84A-8D8C-4EDA7BBD0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8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4712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ED75-D61C-084A-83A2-D163F59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544E7-BFC4-E040-BBE8-8ADDDFF23F54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CDA-1DB4-8D42-8893-703BAB5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ED9B-CD5F-8C48-B667-3FEB330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2238-E2A9-3646-AE36-254516B2E6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47BA73-4DAF-5E4A-8534-9D96456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2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7693"/>
            <a:ext cx="1913351" cy="386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7693"/>
            <a:ext cx="5598323" cy="386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F10-CAF0-1E47-A1F2-D858F49B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A9D986-09A3-BE49-AC01-04B91B36AB2C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80A-262F-864D-A0AC-3538E56A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50-6A54-2848-9209-ACEB22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50282-A637-A841-BAC6-6E5B2684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85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0"/>
            <a:ext cx="8229600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826-DDB8-D24E-A84F-4467C20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25126-94DC-624C-9704-00088A634137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4CCA-174A-3744-8C6E-A9DBF9F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C80-B586-3042-8549-42FC550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1D09-E2E8-7442-AC2A-C17B561A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1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CCE-3C5A-614F-A602-EB991E2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B8155-A013-DA44-8DF7-39CE1013FE9E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1562-1A7A-3543-AB21-C73AB5D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4326-FD0D-AC44-9A85-FC045F1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DD229-A6E0-1C4B-BC37-3197B08B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4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25851C-65AE-3945-B4A4-5C6CBFF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FF1FC-4592-5D43-83AC-088A9FDA89A7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E22F4-F371-9C4B-B108-979D62B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4DE5FD-9DDF-3349-B8BB-8B8EC66E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EA69-1F00-A645-9A0D-A47750620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637ADE-912B-734C-A8CD-86C46C1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152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2553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803" y="73152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803" y="12553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1F3CC-1B08-334B-B713-35390EA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878A7C-F364-6D41-ABF9-E8F3CE7AFDD5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D32E90-BE10-4444-B774-07B30C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E1B-3927-6A41-A15B-CAEE6E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6CB-93B7-014E-847C-141759764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A321B-18B6-7A43-A72C-5E49A9E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D99CF7-CC34-6C47-8149-8ED08EB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7FC3E-45A5-AC4D-8D87-8C1465D01771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964ABC-BF4C-A448-A4B8-315147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85D2B-0440-8842-BD95-E6B02AD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4DBB1-8D62-814E-8556-58D32545C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95A1E-349E-9548-8E92-7E8A37A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89C9F1-16AD-9C4F-8BF3-AB0A70D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ED4441-EE24-A64B-A6F4-60226034E29C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63ACA-88E8-7546-B7FD-CDEA8A6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D6CB0-70C9-BB45-B929-3338549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59AE8-BD6F-0C46-A207-5E671306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3008313" cy="527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15" y="731520"/>
            <a:ext cx="5111750" cy="3780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1537"/>
            <a:ext cx="3008313" cy="3220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9153-9613-AA47-A7D4-114473C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C1919-2D70-8A43-B32E-701138632B8F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1BCB-CA1E-1544-BCA5-14287C7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78F6-3507-9540-B2EC-5F9506C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0543-ED1C-8347-B378-D5C6CDC9BA71}" type="slidenum">
              <a:rPr lang="en-US" altLang="en-US"/>
              <a:pPr/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38028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31520"/>
            <a:ext cx="5486400" cy="28567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3186"/>
            <a:ext cx="5486400" cy="4250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325AE-F0E8-3341-970A-FB5B18F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D3C16-7C29-6549-B4CA-4A702DC72EF6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20830B-8BD9-9B49-AC9D-1AA4478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E43D2D-9BF6-2B41-ACCF-21DB937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32602-62F0-F143-8054-55F6804BD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58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3581A9-911B-FD40-98B6-FA0387892E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F78568A-2587-8742-839A-071B4E5803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9EB8-F11E-DA46-B960-62BDA45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6FB7198-58B6-4849-8FE1-C87FF35B77CA}" type="datetime1">
              <a:rPr lang="en-US" altLang="en-US" smtClean="0"/>
              <a:t>9/20/2024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A48-F085-6B43-96BB-92670148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BBE-DF4D-8944-9C72-48CEA769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D67083-FF9E-A349-B938-AD7B1239AE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4" r:id="rId8"/>
    <p:sldLayoutId id="2147493511" r:id="rId9"/>
    <p:sldLayoutId id="2147493512" r:id="rId10"/>
    <p:sldLayoutId id="2147493513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1E8-83E9-D046-A2AC-1A2F176F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70005"/>
            <a:ext cx="7772400" cy="1871471"/>
          </a:xfrm>
        </p:spPr>
        <p:txBody>
          <a:bodyPr/>
          <a:lstStyle/>
          <a:p>
            <a:r>
              <a:rPr lang="en-US" dirty="0" err="1">
                <a:latin typeface="Palatino" pitchFamily="2" charset="77"/>
                <a:ea typeface="Palatino" pitchFamily="2" charset="77"/>
              </a:rPr>
              <a:t>GRIPex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AI CEI Project: </a:t>
            </a:r>
            <a:r>
              <a:rPr lang="en-US" sz="4000" dirty="0">
                <a:latin typeface="Palatino" pitchFamily="2" charset="77"/>
                <a:ea typeface="Palatino" pitchFamily="2" charset="77"/>
              </a:rPr>
              <a:t>Reconstructing Atomic Positions from Coulomb Explosion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D3F5C-EB8B-494B-9E55-9CD4AA74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71423"/>
            <a:ext cx="6400800" cy="9555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An Encoder-Decoder Approach to Solve the Inverse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3FD46-2A84-6EA0-46E5-B52B7DB85D79}"/>
              </a:ext>
            </a:extLst>
          </p:cNvPr>
          <p:cNvSpPr txBox="1"/>
          <p:nvPr/>
        </p:nvSpPr>
        <p:spPr>
          <a:xfrm>
            <a:off x="6785811" y="4076806"/>
            <a:ext cx="2358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Amirhossein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Ghanaatian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Supervisor: Prof.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Caragea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71B09-A12B-E01A-91A3-A8BDC416602E}"/>
              </a:ext>
            </a:extLst>
          </p:cNvPr>
          <p:cNvSpPr txBox="1">
            <a:spLocks/>
          </p:cNvSpPr>
          <p:nvPr/>
        </p:nvSpPr>
        <p:spPr bwMode="auto">
          <a:xfrm>
            <a:off x="3238659" y="3868377"/>
            <a:ext cx="2659746" cy="41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Lucida Sans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Lucida San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Lucida San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Lucida San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Lucida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Palatino"/>
                <a:ea typeface="ＭＳ Ｐゴシック"/>
              </a:rPr>
              <a:t>September 30th, 2024</a:t>
            </a:r>
            <a:endParaRPr lang="en-US" sz="2000" dirty="0">
              <a:solidFill>
                <a:schemeClr val="tx1"/>
              </a:solidFill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8502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38F2-D14B-0436-6300-80F15368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</a:rPr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007D-14C3-7DD3-9FC3-C52BCA97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Palatino"/>
                <a:ea typeface="ＭＳ Ｐゴシック"/>
              </a:rPr>
              <a:t>Testing Phase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Palatino"/>
                <a:ea typeface="+mn-lt"/>
                <a:cs typeface="+mn-lt"/>
              </a:rPr>
              <a:t>Encoder is not used during testing (safeguard against data leakage)</a:t>
            </a:r>
            <a:endParaRPr lang="en-US" sz="1800">
              <a:latin typeface="Palatino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Palatino"/>
                <a:ea typeface="+mn-lt"/>
                <a:cs typeface="+mn-lt"/>
              </a:rPr>
              <a:t>Latent variables are sampled from the learned distribution in the training phase</a:t>
            </a:r>
            <a:endParaRPr lang="en-US" sz="1800">
              <a:latin typeface="Palatino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Palatino"/>
                <a:ea typeface="+mn-lt"/>
                <a:cs typeface="+mn-lt"/>
              </a:rPr>
              <a:t>Decoder uses sampled latent variables along with test momenta (Y) to predict test positions (X)</a:t>
            </a:r>
            <a:endParaRPr lang="en-US" sz="1800">
              <a:latin typeface="Palatino"/>
            </a:endParaRPr>
          </a:p>
          <a:p>
            <a:pPr marL="0" indent="0">
              <a:buNone/>
            </a:pPr>
            <a:endParaRPr lang="en-US" sz="1800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221C-98F8-FFAC-5F53-0C625F5C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5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DF9F-8A5D-043C-CBD3-DAD397E7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</a:rPr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6831-AF1E-57A9-A28E-82907C14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Palatino"/>
                <a:ea typeface="ＭＳ Ｐゴシック"/>
              </a:rPr>
              <a:t>Evaluation</a:t>
            </a: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Evaluation metrics (MSE, MAE) computed by comparing predicted positions with actual test positions</a:t>
            </a:r>
            <a:endParaRPr lang="en-US" sz="1800" dirty="0">
              <a:latin typeface="Palatino"/>
            </a:endParaRP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Results are saved and visualized as specified</a:t>
            </a:r>
            <a:endParaRPr lang="en-US" sz="1800" dirty="0">
              <a:latin typeface="Palatino"/>
              <a:cs typeface="Calibri"/>
            </a:endParaRP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Latent space (Z) is only sampled from the learned distribution in the training phase</a:t>
            </a:r>
            <a:endParaRPr lang="en-US" sz="1800" dirty="0">
              <a:latin typeface="Palatino"/>
              <a:cs typeface="Calibri"/>
            </a:endParaRP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Ensures no test positions (X) are used to influence the prediction</a:t>
            </a:r>
            <a:endParaRPr lang="en-US" sz="1800" dirty="0">
              <a:latin typeface="Palatino"/>
            </a:endParaRPr>
          </a:p>
          <a:p>
            <a:endParaRPr lang="en-US" sz="1800" dirty="0">
              <a:latin typeface="Palatino"/>
              <a:cs typeface="Calibri"/>
            </a:endParaRPr>
          </a:p>
          <a:p>
            <a:endParaRPr lang="en-US" sz="1800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62742-9ACA-AE49-1675-112F684A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5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264-B503-03F7-7E0E-BD3CBC82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</a:rPr>
              <a:t>Approach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5FE60-5E0E-2E51-14C3-CEE4DF92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2B43DF4-A45B-844A-23EE-7EE58090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68" y="539240"/>
            <a:ext cx="4356083" cy="40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21E9-6355-4951-052C-A56059A9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</a:rPr>
              <a:t>More Details</a:t>
            </a:r>
            <a:endParaRPr lang="en-US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66DC-F4AE-F27D-6383-37A5DF62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731FE253-E4EE-862D-6383-1493BF4B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90" y="556031"/>
            <a:ext cx="3815857" cy="40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1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048-E417-F656-BE38-4C431B05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8CA1-B0C7-0600-9888-CA13980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14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A81C18-465E-6115-E65A-E235F02E2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52958"/>
              </p:ext>
            </p:extLst>
          </p:nvPr>
        </p:nvGraphicFramePr>
        <p:xfrm>
          <a:off x="409433" y="1740089"/>
          <a:ext cx="8326066" cy="166357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329558">
                  <a:extLst>
                    <a:ext uri="{9D8B030D-6E8A-4147-A177-3AD203B41FA5}">
                      <a16:colId xmlns:a16="http://schemas.microsoft.com/office/drawing/2014/main" val="2036028483"/>
                    </a:ext>
                  </a:extLst>
                </a:gridCol>
                <a:gridCol w="999127">
                  <a:extLst>
                    <a:ext uri="{9D8B030D-6E8A-4147-A177-3AD203B41FA5}">
                      <a16:colId xmlns:a16="http://schemas.microsoft.com/office/drawing/2014/main" val="3404798103"/>
                    </a:ext>
                  </a:extLst>
                </a:gridCol>
                <a:gridCol w="999127">
                  <a:extLst>
                    <a:ext uri="{9D8B030D-6E8A-4147-A177-3AD203B41FA5}">
                      <a16:colId xmlns:a16="http://schemas.microsoft.com/office/drawing/2014/main" val="1309708725"/>
                    </a:ext>
                  </a:extLst>
                </a:gridCol>
                <a:gridCol w="999127">
                  <a:extLst>
                    <a:ext uri="{9D8B030D-6E8A-4147-A177-3AD203B41FA5}">
                      <a16:colId xmlns:a16="http://schemas.microsoft.com/office/drawing/2014/main" val="3627833962"/>
                    </a:ext>
                  </a:extLst>
                </a:gridCol>
                <a:gridCol w="999127">
                  <a:extLst>
                    <a:ext uri="{9D8B030D-6E8A-4147-A177-3AD203B41FA5}">
                      <a16:colId xmlns:a16="http://schemas.microsoft.com/office/drawing/2014/main" val="2866144013"/>
                    </a:ext>
                  </a:extLst>
                </a:gridCol>
              </a:tblGrid>
              <a:tr h="355466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effectLst/>
                          <a:latin typeface="Palatino"/>
                        </a:rPr>
                        <a:t>Dataset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Palatino"/>
                        </a:rPr>
                        <a:t>Approach1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Palatino"/>
                        </a:rPr>
                        <a:t>Approach2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233901568"/>
                  </a:ext>
                </a:extLst>
              </a:tr>
              <a:tr h="327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"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"/>
                        </a:rPr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423917"/>
                  </a:ext>
                </a:extLst>
              </a:tr>
              <a:tr h="327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alatino"/>
                        </a:rPr>
                        <a:t>generated_cos3d_check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1.0499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0.8151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1.0559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0.8179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837411"/>
                  </a:ext>
                </a:extLst>
              </a:tr>
              <a:tr h="327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alatino"/>
                        </a:rPr>
                        <a:t>random_cos3d_10000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0.1518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0.3107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0.1549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847586"/>
                  </a:ext>
                </a:extLst>
              </a:tr>
              <a:tr h="327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alatino"/>
                        </a:rPr>
                        <a:t>cei_traning_orient_1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0.6814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0.4914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"/>
                        </a:rPr>
                        <a:t>0.4922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72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01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BAA4-C57F-C5B6-3302-A65F8B8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</a:rPr>
              <a:t>Last Session's Review</a:t>
            </a:r>
            <a:endParaRPr lang="en-US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4E141-C8C7-1883-2EA0-82E07E03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>
                <a:latin typeface="Palatino"/>
              </a:rPr>
              <a:pPr/>
              <a:t>2</a:t>
            </a:fld>
            <a:endParaRPr lang="en-US" altLang="en-US">
              <a:latin typeface="Palati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59F3-6BFC-F63C-B619-EA98A7FF7A41}"/>
              </a:ext>
            </a:extLst>
          </p:cNvPr>
          <p:cNvSpPr txBox="1"/>
          <p:nvPr/>
        </p:nvSpPr>
        <p:spPr>
          <a:xfrm>
            <a:off x="214236" y="1601956"/>
            <a:ext cx="871266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47345" algn="just">
              <a:buFont typeface="Arial"/>
              <a:buChar char="•"/>
            </a:pPr>
            <a:r>
              <a:rPr lang="en-US" sz="2000" dirty="0">
                <a:latin typeface="Palatino"/>
                <a:ea typeface="ＭＳ Ｐゴシック"/>
              </a:rPr>
              <a:t>Develop an Encoder-Decoder model to solve the inverse problem </a:t>
            </a:r>
            <a:endParaRPr lang="en-US" dirty="0">
              <a:latin typeface="Palatino"/>
              <a:ea typeface="ＭＳ Ｐゴシック"/>
            </a:endParaRPr>
          </a:p>
          <a:p>
            <a:pPr marL="347345" indent="-347345" algn="just">
              <a:buFont typeface="Arial"/>
              <a:buChar char="•"/>
            </a:pPr>
            <a:r>
              <a:rPr lang="en-US" sz="2000" dirty="0">
                <a:latin typeface="Palatino"/>
                <a:ea typeface="ＭＳ Ｐゴシック"/>
              </a:rPr>
              <a:t>Input: Final momenta of atoms </a:t>
            </a:r>
          </a:p>
          <a:p>
            <a:pPr marL="347345" indent="-347345" algn="just">
              <a:buFont typeface="Arial"/>
              <a:buChar char="•"/>
            </a:pPr>
            <a:r>
              <a:rPr lang="en-US" sz="2000">
                <a:latin typeface="Palatino"/>
                <a:ea typeface="ＭＳ Ｐゴシック"/>
              </a:rPr>
              <a:t>Condition: Some features made of momenta</a:t>
            </a:r>
            <a:endParaRPr lang="en-US" sz="2000" dirty="0">
              <a:latin typeface="Palatino"/>
              <a:ea typeface="ＭＳ Ｐゴシック"/>
            </a:endParaRPr>
          </a:p>
          <a:p>
            <a:pPr marL="347345" indent="-347345" algn="just">
              <a:buFont typeface="Arial"/>
              <a:buChar char="•"/>
            </a:pPr>
            <a:r>
              <a:rPr lang="en-US" sz="2000" dirty="0">
                <a:latin typeface="Palatino"/>
                <a:ea typeface="ＭＳ Ｐゴシック"/>
              </a:rPr>
              <a:t>Output: Predicted initial positions of atoms before Coulomb explosion</a:t>
            </a:r>
          </a:p>
          <a:p>
            <a:pPr marL="347345" indent="-347345" algn="just">
              <a:buFont typeface="Arial"/>
              <a:buChar char="•"/>
            </a:pPr>
            <a:r>
              <a:rPr lang="en-US" sz="2000" dirty="0">
                <a:latin typeface="Palatino"/>
                <a:ea typeface="ＭＳ Ｐゴシック"/>
              </a:rPr>
              <a:t>Inverse problem: Final momentum → Initial atomic positions </a:t>
            </a:r>
          </a:p>
          <a:p>
            <a:pPr marL="347345" indent="-347345" algn="just">
              <a:buFont typeface="Arial"/>
              <a:buChar char="•"/>
            </a:pPr>
            <a:endParaRPr lang="en-US" sz="2000" dirty="0"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8810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7526-36C2-E8C9-6A5F-0267B0DF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</a:rPr>
              <a:t>Approach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46CD-85D1-42E2-D54F-2B1B1E7B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31520"/>
            <a:ext cx="8503607" cy="16130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latin typeface="Palatino"/>
                <a:ea typeface="ＭＳ Ｐゴシック"/>
              </a:rPr>
              <a:t>Auto-encoder</a:t>
            </a:r>
            <a:endParaRPr lang="en-US" b="1" dirty="0"/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Build an auto-encoder to: </a:t>
            </a:r>
          </a:p>
          <a:p>
            <a:pPr lvl="1" algn="just"/>
            <a:r>
              <a:rPr lang="en-US" sz="1800" dirty="0">
                <a:latin typeface="Palatino"/>
                <a:ea typeface="+mn-lt"/>
                <a:cs typeface="+mn-lt"/>
              </a:rPr>
              <a:t>Reconstruct x</a:t>
            </a:r>
          </a:p>
          <a:p>
            <a:pPr lvl="1" algn="just"/>
            <a:r>
              <a:rPr lang="en-US" sz="1800" dirty="0">
                <a:latin typeface="Palatino"/>
                <a:ea typeface="+mn-lt"/>
                <a:cs typeface="+mn-lt"/>
              </a:rPr>
              <a:t>Find a representation as an inference (latent layer or probability distribution of positions)</a:t>
            </a:r>
            <a:endParaRPr lang="en-US" sz="1800" dirty="0">
              <a:latin typeface="Palatino"/>
              <a:ea typeface="ＭＳ Ｐゴシック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6DA5-EFA1-1C40-007A-4FA7B792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>
                <a:latin typeface="Palatino"/>
              </a:rPr>
              <a:pPr/>
              <a:t>3</a:t>
            </a:fld>
            <a:endParaRPr lang="en-US" altLang="en-US">
              <a:latin typeface="Palati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20753-6C0A-F6A4-214F-13D741F59BC1}"/>
              </a:ext>
            </a:extLst>
          </p:cNvPr>
          <p:cNvSpPr txBox="1"/>
          <p:nvPr/>
        </p:nvSpPr>
        <p:spPr>
          <a:xfrm>
            <a:off x="182410" y="2542783"/>
            <a:ext cx="850908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 algn="just"/>
            <a:r>
              <a:rPr lang="en-US" sz="1600" b="1" dirty="0">
                <a:latin typeface="Palatino"/>
                <a:ea typeface="ＭＳ Ｐゴシック"/>
                <a:cs typeface="Arial"/>
              </a:rPr>
              <a:t>Conditional Variational Autoencoder (CVAE)​</a:t>
            </a:r>
            <a:endParaRPr lang="en-US" b="1" dirty="0">
              <a:ea typeface="ＭＳ Ｐゴシック"/>
              <a:cs typeface="Calibri" panose="020F0502020204030204" pitchFamily="34" charset="0"/>
            </a:endParaRPr>
          </a:p>
          <a:p>
            <a:pPr marL="228600" indent="-228600"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  <a:cs typeface="Arial"/>
              </a:rPr>
              <a:t>Use the latent representation (probability) from the auto-encoder as the input of CVAE​</a:t>
            </a:r>
          </a:p>
          <a:p>
            <a:pPr marL="228600" indent="-228600"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  <a:cs typeface="Arial"/>
              </a:rPr>
              <a:t>Add momenta as the condition of the model​</a:t>
            </a:r>
          </a:p>
          <a:p>
            <a:pPr marL="228600" indent="-228600"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  <a:cs typeface="Arial"/>
              </a:rPr>
              <a:t>CVAE learns to generate the position based on the latent representation and the momenta condition​</a:t>
            </a:r>
          </a:p>
          <a:p>
            <a:pPr algn="just"/>
            <a:endParaRPr lang="en-US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D4AE-CD93-4917-D1E6-4D5B5ACA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  <a:cs typeface="Calibri"/>
              </a:rPr>
              <a:t>Approach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F881-56E1-57D0-20F9-F4514389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9A6FF-1C44-21C9-72F4-12D6C440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7692"/>
            <a:ext cx="8229600" cy="223401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latin typeface="Palatino"/>
                <a:ea typeface="ＭＳ Ｐゴシック"/>
              </a:rPr>
              <a:t>Training Phase</a:t>
            </a:r>
            <a:endParaRPr lang="en-US" b="1"/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Learn the representation of position in the training phase using the auto-encoder</a:t>
            </a:r>
            <a:endParaRPr lang="en-US" sz="1800" dirty="0">
              <a:latin typeface="Palatino"/>
            </a:endParaRPr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Train the CVAE using the latent representation as input and momenta as the condition</a:t>
            </a:r>
            <a:endParaRPr lang="en-US" sz="1800" dirty="0">
              <a:latin typeface="Palatino"/>
            </a:endParaRPr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CVAE learns to map the latent space to the position space conditioned on the momenta</a:t>
            </a:r>
            <a:endParaRPr lang="en-US" sz="1800" dirty="0">
              <a:latin typeface="Palatino"/>
            </a:endParaRPr>
          </a:p>
          <a:p>
            <a:pPr marL="0" indent="0" algn="just">
              <a:buNone/>
            </a:pPr>
            <a:endParaRPr lang="en-US" sz="1800" dirty="0">
              <a:latin typeface="Palatino"/>
            </a:endParaRPr>
          </a:p>
          <a:p>
            <a:pPr algn="just"/>
            <a:endParaRPr lang="en-US" sz="1800" dirty="0">
              <a:latin typeface="Palati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80F64-AFCA-786D-7804-DF8026DA634D}"/>
              </a:ext>
            </a:extLst>
          </p:cNvPr>
          <p:cNvSpPr txBox="1"/>
          <p:nvPr/>
        </p:nvSpPr>
        <p:spPr>
          <a:xfrm>
            <a:off x="180833" y="2867736"/>
            <a:ext cx="797626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latin typeface="Palatino"/>
                <a:ea typeface="ＭＳ Ｐゴシック"/>
                <a:cs typeface="Arial"/>
              </a:rPr>
              <a:t>Testing Phase​</a:t>
            </a:r>
            <a:endParaRPr lang="en-US" b="1" dirty="0">
              <a:ea typeface="ＭＳ Ｐゴシック"/>
              <a:cs typeface="Calibri" panose="020F0502020204030204" pitchFamily="34" charset="0"/>
            </a:endParaRPr>
          </a:p>
          <a:p>
            <a:pPr marL="228600" indent="-228600"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  <a:cs typeface="Arial"/>
              </a:rPr>
              <a:t>Use the probability of z from the auto-encoder developed in the training phase​</a:t>
            </a:r>
          </a:p>
          <a:p>
            <a:pPr marL="228600" indent="-228600"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  <a:cs typeface="Arial"/>
              </a:rPr>
              <a:t>Feed the latent representation and momenta from the test set into the trained CVAE​</a:t>
            </a:r>
          </a:p>
          <a:p>
            <a:pPr marL="228600" indent="-228600"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  <a:cs typeface="Arial"/>
              </a:rPr>
              <a:t>CVAE generates the predicted position based on the learned mapping</a:t>
            </a:r>
          </a:p>
          <a:p>
            <a:pPr algn="just"/>
            <a:endParaRPr lang="en-US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8858-5F81-88CC-8E50-AA371113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</a:rPr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6B8-1A05-D0DD-5C3A-BCE53B47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7" y="1733602"/>
            <a:ext cx="8229600" cy="1679575"/>
          </a:xfrm>
        </p:spPr>
        <p:txBody>
          <a:bodyPr/>
          <a:lstStyle/>
          <a:p>
            <a:pPr algn="just">
              <a:buAutoNum type="arabicPeriod"/>
            </a:pPr>
            <a:r>
              <a:rPr lang="en-US" sz="1800" dirty="0">
                <a:latin typeface="Palatino"/>
                <a:ea typeface="+mn-lt"/>
                <a:cs typeface="+mn-lt"/>
              </a:rPr>
              <a:t>Condition: momenta Input: learned representation from the auto-encoder in the training phase Pay attention to the definition of input and condition in a CVAE</a:t>
            </a:r>
            <a:endParaRPr lang="en-US" sz="1800" dirty="0">
              <a:latin typeface="Palatino"/>
            </a:endParaRPr>
          </a:p>
          <a:p>
            <a:pPr algn="just">
              <a:buAutoNum type="arabicPeriod"/>
            </a:pPr>
            <a:r>
              <a:rPr lang="en-US" sz="1800" dirty="0">
                <a:latin typeface="Palatino"/>
                <a:ea typeface="+mn-lt"/>
                <a:cs typeface="+mn-lt"/>
              </a:rPr>
              <a:t>In the testing phase: Use the learned representation (z) from the training phase Do NOT use the test's position to learn a new representation</a:t>
            </a:r>
            <a:endParaRPr lang="en-US" sz="1800" dirty="0">
              <a:latin typeface="Palatino"/>
            </a:endParaRPr>
          </a:p>
          <a:p>
            <a:pPr algn="just">
              <a:buAutoNum type="arabicPeriod"/>
            </a:pPr>
            <a:endParaRPr lang="en-US" sz="1800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ECBAF-D4BD-767A-2559-CBA9013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6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6340B-99CB-D0E5-E738-E6641C1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EF000-B2EE-98EC-06F9-7A550A6AEE89}"/>
              </a:ext>
            </a:extLst>
          </p:cNvPr>
          <p:cNvSpPr txBox="1">
            <a:spLocks/>
          </p:cNvSpPr>
          <p:nvPr/>
        </p:nvSpPr>
        <p:spPr bwMode="auto">
          <a:xfrm>
            <a:off x="182618" y="41544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ＭＳ Ｐゴシック" charset="0"/>
                <a:cs typeface="Lucida San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anose="020B0602030504020204" pitchFamily="34" charset="77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anose="020B0602030504020204" pitchFamily="34" charset="77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anose="020B0602030504020204" pitchFamily="34" charset="77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anose="020B0602030504020204" pitchFamily="34" charset="77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Palatino"/>
                <a:ea typeface="ＭＳ Ｐゴシック"/>
              </a:rPr>
              <a:t>Approach 1</a:t>
            </a:r>
          </a:p>
        </p:txBody>
      </p:sp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ED2E8259-8B0E-35CF-7180-859FBA8D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64" y="558132"/>
            <a:ext cx="4650795" cy="4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4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9F0B-3AF8-CC16-3D28-6BA209FA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ea typeface="ＭＳ Ｐゴシック"/>
              </a:rPr>
              <a:t>Approach 2</a:t>
            </a:r>
            <a:endParaRPr lang="en-US" dirty="0">
              <a:latin typeface="Palatin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9AA0-289C-3062-14BB-87E1AEB7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580941"/>
            <a:ext cx="8229600" cy="198489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latin typeface="Palatino"/>
                <a:ea typeface="ＭＳ Ｐゴシック"/>
              </a:rPr>
              <a:t>Model Initialization</a:t>
            </a:r>
            <a:endParaRPr lang="en-US" b="1">
              <a:latin typeface="Palatino"/>
            </a:endParaRPr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CVAE model defined with an encoder and decoder</a:t>
            </a:r>
            <a:endParaRPr lang="en-US" sz="1800" dirty="0">
              <a:latin typeface="Palatino"/>
            </a:endParaRPr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Encoder processes positions (X) to produce latent variables (Z) via </a:t>
            </a:r>
            <a:r>
              <a:rPr lang="en-US" sz="1800" dirty="0">
                <a:latin typeface="Palatino"/>
                <a:ea typeface="ＭＳ Ｐゴシック"/>
              </a:rPr>
              <a:t>mu</a:t>
            </a:r>
            <a:r>
              <a:rPr lang="en-US" sz="1800" dirty="0">
                <a:latin typeface="Palatino"/>
                <a:ea typeface="+mn-lt"/>
                <a:cs typeface="+mn-lt"/>
              </a:rPr>
              <a:t> and </a:t>
            </a:r>
            <a:r>
              <a:rPr lang="en-US" sz="1800" dirty="0">
                <a:latin typeface="Palatino"/>
                <a:ea typeface="ＭＳ Ｐゴシック"/>
              </a:rPr>
              <a:t>log(var)</a:t>
            </a:r>
          </a:p>
          <a:p>
            <a:pPr algn="just"/>
            <a:r>
              <a:rPr lang="en-US" sz="1800" dirty="0">
                <a:latin typeface="Palatino"/>
                <a:ea typeface="+mn-lt"/>
                <a:cs typeface="+mn-lt"/>
              </a:rPr>
              <a:t>Decoder reconstructs positions (X) from latent variable Z and conditions on momenta (Y)</a:t>
            </a:r>
            <a:endParaRPr lang="en-US" sz="1800">
              <a:latin typeface="Palatino"/>
            </a:endParaRPr>
          </a:p>
          <a:p>
            <a:pPr algn="just"/>
            <a:endParaRPr lang="en-US" sz="1800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19C4-AB95-EB19-8794-DB875A5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0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8B65-8A1F-7062-2D36-4836DA05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</a:rPr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B2EA-C2D2-D961-E5EA-CFE2EC05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Palatino"/>
              </a:rPr>
              <a:t>Training Phase</a:t>
            </a:r>
            <a:endParaRPr lang="en-US" dirty="0"/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Training loop trains model using reconstruction loss and KL divergence (required for CVAEs)</a:t>
            </a:r>
            <a:endParaRPr lang="en-US" sz="1800" dirty="0">
              <a:latin typeface="Palatino"/>
            </a:endParaRP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Encoder processes positions (X) to produce latent distribution parameters (</a:t>
            </a:r>
            <a:r>
              <a:rPr lang="en-US" sz="1800" dirty="0">
                <a:latin typeface="Palatino"/>
                <a:ea typeface="ＭＳ Ｐゴシック"/>
              </a:rPr>
              <a:t>mu</a:t>
            </a:r>
            <a:r>
              <a:rPr lang="en-US" sz="1800" dirty="0">
                <a:latin typeface="Palatino"/>
                <a:ea typeface="+mn-lt"/>
                <a:cs typeface="+mn-lt"/>
              </a:rPr>
              <a:t>, </a:t>
            </a:r>
            <a:r>
              <a:rPr lang="en-US" sz="1800" dirty="0" err="1">
                <a:latin typeface="Palatino"/>
                <a:ea typeface="ＭＳ Ｐゴシック"/>
              </a:rPr>
              <a:t>logvar</a:t>
            </a:r>
            <a:r>
              <a:rPr lang="en-US" sz="1800" dirty="0">
                <a:latin typeface="Palatino"/>
                <a:ea typeface="+mn-lt"/>
                <a:cs typeface="+mn-lt"/>
              </a:rPr>
              <a:t>)</a:t>
            </a:r>
            <a:endParaRPr lang="en-US" sz="1800" dirty="0">
              <a:latin typeface="Palatino"/>
            </a:endParaRP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Z is sampled using the reparameterization trick</a:t>
            </a:r>
            <a:endParaRPr lang="en-US" sz="1800" dirty="0">
              <a:latin typeface="Palatino"/>
            </a:endParaRPr>
          </a:p>
          <a:p>
            <a:r>
              <a:rPr lang="en-US" sz="1800" dirty="0">
                <a:latin typeface="Palatino"/>
                <a:ea typeface="+mn-lt"/>
                <a:cs typeface="+mn-lt"/>
              </a:rPr>
              <a:t>Decoder reconstructs positions using latent Z and momenta (Y), optimizing the loss function</a:t>
            </a:r>
            <a:endParaRPr lang="en-US" sz="1800" dirty="0">
              <a:latin typeface="Palatino"/>
            </a:endParaRPr>
          </a:p>
          <a:p>
            <a:endParaRPr lang="en-US" sz="1800" dirty="0">
              <a:latin typeface="Palatin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6369A-1AD9-E7D2-D9D5-A099D6A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62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E93B-2A26-AA9F-8DF3-DB97B843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</a:rPr>
              <a:t>Approach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59E6F-34B5-0B42-C31A-5FB5D5A1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2D85-358A-826A-6F5B-1A23C437496A}"/>
              </a:ext>
            </a:extLst>
          </p:cNvPr>
          <p:cNvSpPr txBox="1"/>
          <p:nvPr/>
        </p:nvSpPr>
        <p:spPr>
          <a:xfrm>
            <a:off x="295927" y="1286266"/>
            <a:ext cx="84190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latin typeface="Palatino"/>
                <a:ea typeface="ＭＳ Ｐゴシック"/>
              </a:rPr>
              <a:t>Latent Representation Saving</a:t>
            </a:r>
            <a:endParaRPr lang="en-US"/>
          </a:p>
          <a:p>
            <a:pPr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</a:rPr>
              <a:t>After training, latent parameters (mu, </a:t>
            </a:r>
            <a:r>
              <a:rPr lang="en-US" err="1">
                <a:latin typeface="Palatino"/>
                <a:ea typeface="ＭＳ Ｐゴシック"/>
              </a:rPr>
              <a:t>logvar</a:t>
            </a:r>
            <a:r>
              <a:rPr lang="en-US" dirty="0">
                <a:latin typeface="Palatino"/>
                <a:ea typeface="ＭＳ Ｐゴシック"/>
              </a:rPr>
              <a:t>) are saved</a:t>
            </a:r>
          </a:p>
          <a:p>
            <a:pPr algn="just">
              <a:buFont typeface=""/>
              <a:buChar char="•"/>
            </a:pPr>
            <a:r>
              <a:rPr lang="en-US" dirty="0">
                <a:latin typeface="Palatino"/>
                <a:ea typeface="ＭＳ Ｐゴシック"/>
              </a:rPr>
              <a:t>Saved parameters will be used for sampling during testing phase</a:t>
            </a:r>
          </a:p>
        </p:txBody>
      </p:sp>
    </p:spTree>
    <p:extLst>
      <p:ext uri="{BB962C8B-B14F-4D97-AF65-F5344CB8AC3E}">
        <p14:creationId xmlns:p14="http://schemas.microsoft.com/office/powerpoint/2010/main" val="270382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iversity_Widescreen_Template_Horiz_July2020.potx" id="{3459171C-7422-D447-8EC6-0D4BD2EA01CB}" vid="{0E0B95AE-4A22-BB4E-AFBE-94B43768EE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522</Words>
  <Application>Microsoft Office PowerPoint</Application>
  <PresentationFormat>On-screen Show (16:9)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GRIPex AI CEI Project: Reconstructing Atomic Positions from Coulomb Explosion Data</vt:lpstr>
      <vt:lpstr>Last Session's Review</vt:lpstr>
      <vt:lpstr>Approach 1</vt:lpstr>
      <vt:lpstr>Approach 1</vt:lpstr>
      <vt:lpstr>Approach 1</vt:lpstr>
      <vt:lpstr>PowerPoint Presentation</vt:lpstr>
      <vt:lpstr>Approach 2</vt:lpstr>
      <vt:lpstr>Approach 2</vt:lpstr>
      <vt:lpstr>Approach 2</vt:lpstr>
      <vt:lpstr>Approach 2</vt:lpstr>
      <vt:lpstr>Approach 2</vt:lpstr>
      <vt:lpstr>Approach 2</vt:lpstr>
      <vt:lpstr>More Details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GRIPex AI CEI Project: Reconstructing Atomic Positions from Coulomb Explosion Data</dc:title>
  <dc:creator>Amirhossein Ghanaatian</dc:creator>
  <cp:lastModifiedBy>Amirhossein Ghanaatian</cp:lastModifiedBy>
  <cp:revision>504</cp:revision>
  <dcterms:created xsi:type="dcterms:W3CDTF">2024-07-23T15:42:42Z</dcterms:created>
  <dcterms:modified xsi:type="dcterms:W3CDTF">2024-09-20T21:04:57Z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