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C5C1-E847-425A-A7C3-44C31399231B}"/>
              </a:ext>
            </a:extLst>
          </p:cNvPr>
          <p:cNvSpPr>
            <a:spLocks noGrp="1"/>
          </p:cNvSpPr>
          <p:nvPr>
            <p:ph type="ctrTitle"/>
          </p:nvPr>
        </p:nvSpPr>
        <p:spPr>
          <a:xfrm>
            <a:off x="6272211" y="1488558"/>
            <a:ext cx="6821009" cy="1192065"/>
          </a:xfrm>
        </p:spPr>
        <p:txBody>
          <a:bodyPr>
            <a:normAutofit fontScale="90000"/>
          </a:bodyPr>
          <a:lstStyle/>
          <a:p>
            <a:r>
              <a:rPr lang="en-US" dirty="0"/>
              <a:t>AWS- Solutions Architect</a:t>
            </a:r>
          </a:p>
        </p:txBody>
      </p:sp>
      <p:sp>
        <p:nvSpPr>
          <p:cNvPr id="3" name="Subtitle 2">
            <a:extLst>
              <a:ext uri="{FF2B5EF4-FFF2-40B4-BE49-F238E27FC236}">
                <a16:creationId xmlns:a16="http://schemas.microsoft.com/office/drawing/2014/main" id="{89157344-086A-46C8-B83A-A73AF2CE1DF8}"/>
              </a:ext>
            </a:extLst>
          </p:cNvPr>
          <p:cNvSpPr>
            <a:spLocks noGrp="1"/>
          </p:cNvSpPr>
          <p:nvPr>
            <p:ph type="subTitle" idx="1"/>
          </p:nvPr>
        </p:nvSpPr>
        <p:spPr>
          <a:xfrm>
            <a:off x="6272211" y="2680623"/>
            <a:ext cx="4765903" cy="1655762"/>
          </a:xfrm>
        </p:spPr>
        <p:txBody>
          <a:bodyPr/>
          <a:lstStyle/>
          <a:p>
            <a:r>
              <a:rPr lang="en-US" dirty="0">
                <a:solidFill>
                  <a:schemeClr val="tx1"/>
                </a:solidFill>
              </a:rPr>
              <a:t>:-</a:t>
            </a:r>
            <a:r>
              <a:rPr lang="en-US" dirty="0"/>
              <a:t> </a:t>
            </a:r>
            <a:r>
              <a:rPr lang="en-US" dirty="0" err="1">
                <a:solidFill>
                  <a:schemeClr val="tx1"/>
                </a:solidFill>
              </a:rPr>
              <a:t>amir</a:t>
            </a:r>
            <a:r>
              <a:rPr lang="en-US" dirty="0">
                <a:solidFill>
                  <a:schemeClr val="tx1"/>
                </a:solidFill>
              </a:rPr>
              <a:t> </a:t>
            </a:r>
            <a:r>
              <a:rPr lang="en-US" dirty="0" err="1">
                <a:solidFill>
                  <a:schemeClr val="tx1"/>
                </a:solidFill>
              </a:rPr>
              <a:t>KhaN</a:t>
            </a:r>
            <a:endParaRPr lang="en-US" dirty="0">
              <a:solidFill>
                <a:schemeClr val="tx1"/>
              </a:solidFill>
            </a:endParaRPr>
          </a:p>
        </p:txBody>
      </p:sp>
      <p:pic>
        <p:nvPicPr>
          <p:cNvPr id="4" name="Picture 3">
            <a:extLst>
              <a:ext uri="{FF2B5EF4-FFF2-40B4-BE49-F238E27FC236}">
                <a16:creationId xmlns:a16="http://schemas.microsoft.com/office/drawing/2014/main" id="{4AD8140A-6719-4079-BCE1-0B8050C4CDD2}"/>
              </a:ext>
            </a:extLst>
          </p:cNvPr>
          <p:cNvPicPr>
            <a:picLocks noChangeAspect="1"/>
          </p:cNvPicPr>
          <p:nvPr/>
        </p:nvPicPr>
        <p:blipFill>
          <a:blip r:embed="rId2"/>
          <a:stretch>
            <a:fillRect/>
          </a:stretch>
        </p:blipFill>
        <p:spPr>
          <a:xfrm>
            <a:off x="821654" y="597163"/>
            <a:ext cx="5450557" cy="5450557"/>
          </a:xfrm>
          <a:prstGeom prst="rect">
            <a:avLst/>
          </a:prstGeom>
          <a:effectLst/>
        </p:spPr>
      </p:pic>
    </p:spTree>
    <p:extLst>
      <p:ext uri="{BB962C8B-B14F-4D97-AF65-F5344CB8AC3E}">
        <p14:creationId xmlns:p14="http://schemas.microsoft.com/office/powerpoint/2010/main" val="76285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EBS</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10333142" cy="646331"/>
          </a:xfrm>
          <a:prstGeom prst="rect">
            <a:avLst/>
          </a:prstGeom>
        </p:spPr>
        <p:txBody>
          <a:bodyPr wrap="square">
            <a:spAutoFit/>
          </a:bodyPr>
          <a:lstStyle/>
          <a:p>
            <a:r>
              <a:rPr lang="en-US" dirty="0"/>
              <a:t>EBS allows you to create storage volumes. These are block based storage and you can install OS or Database on it</a:t>
            </a:r>
          </a:p>
        </p:txBody>
      </p:sp>
      <p:sp>
        <p:nvSpPr>
          <p:cNvPr id="8" name="Rectangle 7">
            <a:extLst>
              <a:ext uri="{FF2B5EF4-FFF2-40B4-BE49-F238E27FC236}">
                <a16:creationId xmlns:a16="http://schemas.microsoft.com/office/drawing/2014/main" id="{1FE82056-6430-45DA-8415-227A8D3F6B8C}"/>
              </a:ext>
            </a:extLst>
          </p:cNvPr>
          <p:cNvSpPr/>
          <p:nvPr/>
        </p:nvSpPr>
        <p:spPr>
          <a:xfrm>
            <a:off x="1183944" y="1710990"/>
            <a:ext cx="5896101" cy="369332"/>
          </a:xfrm>
          <a:prstGeom prst="rect">
            <a:avLst/>
          </a:prstGeom>
        </p:spPr>
        <p:txBody>
          <a:bodyPr wrap="none">
            <a:spAutoFit/>
          </a:bodyPr>
          <a:lstStyle/>
          <a:p>
            <a:r>
              <a:rPr lang="en-US" dirty="0"/>
              <a:t>You can attach this to an EC2 instance consider this as an VHD.</a:t>
            </a:r>
          </a:p>
        </p:txBody>
      </p:sp>
      <p:pic>
        <p:nvPicPr>
          <p:cNvPr id="12" name="Picture 11">
            <a:extLst>
              <a:ext uri="{FF2B5EF4-FFF2-40B4-BE49-F238E27FC236}">
                <a16:creationId xmlns:a16="http://schemas.microsoft.com/office/drawing/2014/main" id="{970B75F2-9403-4FF9-9DB9-47F46360BD99}"/>
              </a:ext>
            </a:extLst>
          </p:cNvPr>
          <p:cNvPicPr>
            <a:picLocks noChangeAspect="1"/>
          </p:cNvPicPr>
          <p:nvPr/>
        </p:nvPicPr>
        <p:blipFill>
          <a:blip r:embed="rId2"/>
          <a:stretch>
            <a:fillRect/>
          </a:stretch>
        </p:blipFill>
        <p:spPr>
          <a:xfrm>
            <a:off x="1183945" y="2193954"/>
            <a:ext cx="10028342" cy="3045645"/>
          </a:xfrm>
          <a:prstGeom prst="rect">
            <a:avLst/>
          </a:prstGeom>
        </p:spPr>
      </p:pic>
      <p:sp>
        <p:nvSpPr>
          <p:cNvPr id="13" name="Rectangle 12">
            <a:extLst>
              <a:ext uri="{FF2B5EF4-FFF2-40B4-BE49-F238E27FC236}">
                <a16:creationId xmlns:a16="http://schemas.microsoft.com/office/drawing/2014/main" id="{AE191F32-C693-4291-9717-AC87CE2BC555}"/>
              </a:ext>
            </a:extLst>
          </p:cNvPr>
          <p:cNvSpPr/>
          <p:nvPr/>
        </p:nvSpPr>
        <p:spPr>
          <a:xfrm>
            <a:off x="1183943" y="5353231"/>
            <a:ext cx="9081285" cy="369332"/>
          </a:xfrm>
          <a:prstGeom prst="rect">
            <a:avLst/>
          </a:prstGeom>
        </p:spPr>
        <p:txBody>
          <a:bodyPr wrap="square">
            <a:spAutoFit/>
          </a:bodyPr>
          <a:lstStyle/>
          <a:p>
            <a:r>
              <a:rPr lang="en-US" dirty="0"/>
              <a:t>Single component :- there is a backup storage array they are not replicated to different AZ</a:t>
            </a:r>
          </a:p>
        </p:txBody>
      </p:sp>
    </p:spTree>
    <p:extLst>
      <p:ext uri="{BB962C8B-B14F-4D97-AF65-F5344CB8AC3E}">
        <p14:creationId xmlns:p14="http://schemas.microsoft.com/office/powerpoint/2010/main" val="58206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EBS</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10333142" cy="769441"/>
          </a:xfrm>
          <a:prstGeom prst="rect">
            <a:avLst/>
          </a:prstGeom>
        </p:spPr>
        <p:txBody>
          <a:bodyPr wrap="square">
            <a:spAutoFit/>
          </a:bodyPr>
          <a:lstStyle/>
          <a:p>
            <a:r>
              <a:rPr lang="en-US" sz="2200" dirty="0"/>
              <a:t>EBS Types</a:t>
            </a:r>
          </a:p>
          <a:p>
            <a:r>
              <a:rPr lang="en-US" sz="2200" dirty="0"/>
              <a:t>	SSD</a:t>
            </a:r>
          </a:p>
        </p:txBody>
      </p:sp>
      <p:pic>
        <p:nvPicPr>
          <p:cNvPr id="4" name="Picture 3">
            <a:extLst>
              <a:ext uri="{FF2B5EF4-FFF2-40B4-BE49-F238E27FC236}">
                <a16:creationId xmlns:a16="http://schemas.microsoft.com/office/drawing/2014/main" id="{CB96DBDD-0478-40BA-A51C-3695C8EF86C7}"/>
              </a:ext>
            </a:extLst>
          </p:cNvPr>
          <p:cNvPicPr>
            <a:picLocks noChangeAspect="1"/>
          </p:cNvPicPr>
          <p:nvPr/>
        </p:nvPicPr>
        <p:blipFill>
          <a:blip r:embed="rId2"/>
          <a:stretch>
            <a:fillRect/>
          </a:stretch>
        </p:blipFill>
        <p:spPr>
          <a:xfrm>
            <a:off x="1277091" y="1834100"/>
            <a:ext cx="9719704" cy="4107255"/>
          </a:xfrm>
          <a:prstGeom prst="rect">
            <a:avLst/>
          </a:prstGeom>
        </p:spPr>
      </p:pic>
    </p:spTree>
    <p:extLst>
      <p:ext uri="{BB962C8B-B14F-4D97-AF65-F5344CB8AC3E}">
        <p14:creationId xmlns:p14="http://schemas.microsoft.com/office/powerpoint/2010/main" val="69169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EBS</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10333142" cy="769441"/>
          </a:xfrm>
          <a:prstGeom prst="rect">
            <a:avLst/>
          </a:prstGeom>
        </p:spPr>
        <p:txBody>
          <a:bodyPr wrap="square">
            <a:spAutoFit/>
          </a:bodyPr>
          <a:lstStyle/>
          <a:p>
            <a:r>
              <a:rPr lang="en-US" sz="2200" dirty="0"/>
              <a:t>EBS Types</a:t>
            </a:r>
          </a:p>
          <a:p>
            <a:r>
              <a:rPr lang="en-US" sz="2200" dirty="0"/>
              <a:t>	Magnetic</a:t>
            </a:r>
          </a:p>
        </p:txBody>
      </p:sp>
      <p:pic>
        <p:nvPicPr>
          <p:cNvPr id="5" name="Picture 4">
            <a:extLst>
              <a:ext uri="{FF2B5EF4-FFF2-40B4-BE49-F238E27FC236}">
                <a16:creationId xmlns:a16="http://schemas.microsoft.com/office/drawing/2014/main" id="{94FF2361-7FFA-4451-B434-0035520E6DCF}"/>
              </a:ext>
            </a:extLst>
          </p:cNvPr>
          <p:cNvPicPr>
            <a:picLocks noChangeAspect="1"/>
          </p:cNvPicPr>
          <p:nvPr/>
        </p:nvPicPr>
        <p:blipFill>
          <a:blip r:embed="rId2"/>
          <a:stretch>
            <a:fillRect/>
          </a:stretch>
        </p:blipFill>
        <p:spPr>
          <a:xfrm>
            <a:off x="1395742" y="1834100"/>
            <a:ext cx="9909546" cy="4060849"/>
          </a:xfrm>
          <a:prstGeom prst="rect">
            <a:avLst/>
          </a:prstGeom>
        </p:spPr>
      </p:pic>
      <p:sp>
        <p:nvSpPr>
          <p:cNvPr id="6" name="Rectangle 5">
            <a:extLst>
              <a:ext uri="{FF2B5EF4-FFF2-40B4-BE49-F238E27FC236}">
                <a16:creationId xmlns:a16="http://schemas.microsoft.com/office/drawing/2014/main" id="{73C05CC1-6EB2-4479-854C-2003C0F1C929}"/>
              </a:ext>
            </a:extLst>
          </p:cNvPr>
          <p:cNvSpPr/>
          <p:nvPr/>
        </p:nvSpPr>
        <p:spPr>
          <a:xfrm>
            <a:off x="1294700" y="6131691"/>
            <a:ext cx="3331361" cy="369332"/>
          </a:xfrm>
          <a:prstGeom prst="rect">
            <a:avLst/>
          </a:prstGeom>
        </p:spPr>
        <p:txBody>
          <a:bodyPr wrap="none">
            <a:spAutoFit/>
          </a:bodyPr>
          <a:lstStyle/>
          <a:p>
            <a:r>
              <a:rPr lang="en-US" dirty="0"/>
              <a:t>Note :- Data is written in sequence</a:t>
            </a:r>
          </a:p>
        </p:txBody>
      </p:sp>
    </p:spTree>
    <p:extLst>
      <p:ext uri="{BB962C8B-B14F-4D97-AF65-F5344CB8AC3E}">
        <p14:creationId xmlns:p14="http://schemas.microsoft.com/office/powerpoint/2010/main" val="270833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EBS</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10333142" cy="769441"/>
          </a:xfrm>
          <a:prstGeom prst="rect">
            <a:avLst/>
          </a:prstGeom>
        </p:spPr>
        <p:txBody>
          <a:bodyPr wrap="square">
            <a:spAutoFit/>
          </a:bodyPr>
          <a:lstStyle/>
          <a:p>
            <a:r>
              <a:rPr lang="en-US" sz="2200" dirty="0"/>
              <a:t>EBS Types</a:t>
            </a:r>
          </a:p>
          <a:p>
            <a:r>
              <a:rPr lang="en-US" sz="2200" dirty="0"/>
              <a:t>	Magnetic</a:t>
            </a:r>
          </a:p>
        </p:txBody>
      </p:sp>
      <p:sp>
        <p:nvSpPr>
          <p:cNvPr id="6" name="Rectangle 5">
            <a:extLst>
              <a:ext uri="{FF2B5EF4-FFF2-40B4-BE49-F238E27FC236}">
                <a16:creationId xmlns:a16="http://schemas.microsoft.com/office/drawing/2014/main" id="{73C05CC1-6EB2-4479-854C-2003C0F1C929}"/>
              </a:ext>
            </a:extLst>
          </p:cNvPr>
          <p:cNvSpPr/>
          <p:nvPr/>
        </p:nvSpPr>
        <p:spPr>
          <a:xfrm>
            <a:off x="1922020" y="4164668"/>
            <a:ext cx="7994240" cy="369332"/>
          </a:xfrm>
          <a:prstGeom prst="rect">
            <a:avLst/>
          </a:prstGeom>
        </p:spPr>
        <p:txBody>
          <a:bodyPr wrap="none">
            <a:spAutoFit/>
          </a:bodyPr>
          <a:lstStyle/>
          <a:p>
            <a:r>
              <a:rPr lang="en-US" dirty="0"/>
              <a:t>Note :- You cannot mount one EBS volume to multiple EC2 instance instead we use EFS</a:t>
            </a:r>
          </a:p>
        </p:txBody>
      </p:sp>
      <p:pic>
        <p:nvPicPr>
          <p:cNvPr id="4" name="Picture 3">
            <a:extLst>
              <a:ext uri="{FF2B5EF4-FFF2-40B4-BE49-F238E27FC236}">
                <a16:creationId xmlns:a16="http://schemas.microsoft.com/office/drawing/2014/main" id="{C9210A0F-EB77-4C84-B4D3-795F159E5779}"/>
              </a:ext>
            </a:extLst>
          </p:cNvPr>
          <p:cNvPicPr>
            <a:picLocks noChangeAspect="1"/>
          </p:cNvPicPr>
          <p:nvPr/>
        </p:nvPicPr>
        <p:blipFill>
          <a:blip r:embed="rId2"/>
          <a:stretch>
            <a:fillRect/>
          </a:stretch>
        </p:blipFill>
        <p:spPr>
          <a:xfrm>
            <a:off x="1294700" y="1864446"/>
            <a:ext cx="9991614" cy="2118449"/>
          </a:xfrm>
          <a:prstGeom prst="rect">
            <a:avLst/>
          </a:prstGeom>
        </p:spPr>
      </p:pic>
    </p:spTree>
    <p:extLst>
      <p:ext uri="{BB962C8B-B14F-4D97-AF65-F5344CB8AC3E}">
        <p14:creationId xmlns:p14="http://schemas.microsoft.com/office/powerpoint/2010/main" val="279528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Login to the AWS console and then navigate to compute and then to EC2</a:t>
            </a:r>
          </a:p>
        </p:txBody>
      </p:sp>
      <p:pic>
        <p:nvPicPr>
          <p:cNvPr id="7" name="Picture 6">
            <a:extLst>
              <a:ext uri="{FF2B5EF4-FFF2-40B4-BE49-F238E27FC236}">
                <a16:creationId xmlns:a16="http://schemas.microsoft.com/office/drawing/2014/main" id="{1520D4D2-25AD-4A45-A27B-083D5C15E6D2}"/>
              </a:ext>
            </a:extLst>
          </p:cNvPr>
          <p:cNvPicPr>
            <a:picLocks noChangeAspect="1"/>
          </p:cNvPicPr>
          <p:nvPr/>
        </p:nvPicPr>
        <p:blipFill>
          <a:blip r:embed="rId2"/>
          <a:stretch>
            <a:fillRect/>
          </a:stretch>
        </p:blipFill>
        <p:spPr>
          <a:xfrm>
            <a:off x="1818167" y="1495531"/>
            <a:ext cx="7720234" cy="5060593"/>
          </a:xfrm>
          <a:prstGeom prst="rect">
            <a:avLst/>
          </a:prstGeom>
        </p:spPr>
      </p:pic>
    </p:spTree>
    <p:extLst>
      <p:ext uri="{BB962C8B-B14F-4D97-AF65-F5344CB8AC3E}">
        <p14:creationId xmlns:p14="http://schemas.microsoft.com/office/powerpoint/2010/main" val="428098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Choose an AMI</a:t>
            </a:r>
          </a:p>
        </p:txBody>
      </p:sp>
      <p:pic>
        <p:nvPicPr>
          <p:cNvPr id="4" name="Picture 3">
            <a:extLst>
              <a:ext uri="{FF2B5EF4-FFF2-40B4-BE49-F238E27FC236}">
                <a16:creationId xmlns:a16="http://schemas.microsoft.com/office/drawing/2014/main" id="{959FE9FC-5C87-44F5-8861-2C97F191522C}"/>
              </a:ext>
            </a:extLst>
          </p:cNvPr>
          <p:cNvPicPr>
            <a:picLocks noChangeAspect="1"/>
          </p:cNvPicPr>
          <p:nvPr/>
        </p:nvPicPr>
        <p:blipFill>
          <a:blip r:embed="rId2"/>
          <a:stretch>
            <a:fillRect/>
          </a:stretch>
        </p:blipFill>
        <p:spPr>
          <a:xfrm>
            <a:off x="1123936" y="1623675"/>
            <a:ext cx="10066707" cy="4094385"/>
          </a:xfrm>
          <a:prstGeom prst="rect">
            <a:avLst/>
          </a:prstGeom>
        </p:spPr>
      </p:pic>
    </p:spTree>
    <p:extLst>
      <p:ext uri="{BB962C8B-B14F-4D97-AF65-F5344CB8AC3E}">
        <p14:creationId xmlns:p14="http://schemas.microsoft.com/office/powerpoint/2010/main" val="369243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Choose an Instance Type</a:t>
            </a:r>
          </a:p>
        </p:txBody>
      </p:sp>
      <p:pic>
        <p:nvPicPr>
          <p:cNvPr id="5" name="Picture 4">
            <a:extLst>
              <a:ext uri="{FF2B5EF4-FFF2-40B4-BE49-F238E27FC236}">
                <a16:creationId xmlns:a16="http://schemas.microsoft.com/office/drawing/2014/main" id="{6D3ED0F1-34C7-4A6A-92FD-789B7BDCFA04}"/>
              </a:ext>
            </a:extLst>
          </p:cNvPr>
          <p:cNvPicPr>
            <a:picLocks noChangeAspect="1"/>
          </p:cNvPicPr>
          <p:nvPr/>
        </p:nvPicPr>
        <p:blipFill>
          <a:blip r:embed="rId2"/>
          <a:stretch>
            <a:fillRect/>
          </a:stretch>
        </p:blipFill>
        <p:spPr>
          <a:xfrm>
            <a:off x="943183" y="1666205"/>
            <a:ext cx="10752546" cy="4000948"/>
          </a:xfrm>
          <a:prstGeom prst="rect">
            <a:avLst/>
          </a:prstGeom>
        </p:spPr>
      </p:pic>
    </p:spTree>
    <p:extLst>
      <p:ext uri="{BB962C8B-B14F-4D97-AF65-F5344CB8AC3E}">
        <p14:creationId xmlns:p14="http://schemas.microsoft.com/office/powerpoint/2010/main" val="313699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Configure an instance</a:t>
            </a:r>
          </a:p>
        </p:txBody>
      </p:sp>
      <p:pic>
        <p:nvPicPr>
          <p:cNvPr id="7" name="Picture 6">
            <a:extLst>
              <a:ext uri="{FF2B5EF4-FFF2-40B4-BE49-F238E27FC236}">
                <a16:creationId xmlns:a16="http://schemas.microsoft.com/office/drawing/2014/main" id="{16A3FC84-AC10-4074-9826-6DAAA52B89D8}"/>
              </a:ext>
            </a:extLst>
          </p:cNvPr>
          <p:cNvPicPr>
            <a:picLocks noChangeAspect="1"/>
          </p:cNvPicPr>
          <p:nvPr/>
        </p:nvPicPr>
        <p:blipFill>
          <a:blip r:embed="rId2"/>
          <a:stretch>
            <a:fillRect/>
          </a:stretch>
        </p:blipFill>
        <p:spPr>
          <a:xfrm>
            <a:off x="1123936" y="1653671"/>
            <a:ext cx="6563404" cy="4321162"/>
          </a:xfrm>
          <a:prstGeom prst="rect">
            <a:avLst/>
          </a:prstGeom>
        </p:spPr>
      </p:pic>
      <p:pic>
        <p:nvPicPr>
          <p:cNvPr id="9" name="Picture 8">
            <a:extLst>
              <a:ext uri="{FF2B5EF4-FFF2-40B4-BE49-F238E27FC236}">
                <a16:creationId xmlns:a16="http://schemas.microsoft.com/office/drawing/2014/main" id="{B67FF412-FC76-4B7F-9B8B-03FE02F03DF6}"/>
              </a:ext>
            </a:extLst>
          </p:cNvPr>
          <p:cNvPicPr>
            <a:picLocks noChangeAspect="1"/>
          </p:cNvPicPr>
          <p:nvPr/>
        </p:nvPicPr>
        <p:blipFill>
          <a:blip r:embed="rId3"/>
          <a:stretch>
            <a:fillRect/>
          </a:stretch>
        </p:blipFill>
        <p:spPr>
          <a:xfrm>
            <a:off x="7921257" y="2442636"/>
            <a:ext cx="3823400" cy="1990725"/>
          </a:xfrm>
          <a:prstGeom prst="rect">
            <a:avLst/>
          </a:prstGeom>
        </p:spPr>
      </p:pic>
      <p:sp>
        <p:nvSpPr>
          <p:cNvPr id="8" name="Rectangle 7">
            <a:extLst>
              <a:ext uri="{FF2B5EF4-FFF2-40B4-BE49-F238E27FC236}">
                <a16:creationId xmlns:a16="http://schemas.microsoft.com/office/drawing/2014/main" id="{377C8F2C-6CC7-43BB-BB6F-668CCC79C0DB}"/>
              </a:ext>
            </a:extLst>
          </p:cNvPr>
          <p:cNvSpPr/>
          <p:nvPr/>
        </p:nvSpPr>
        <p:spPr>
          <a:xfrm>
            <a:off x="7921257" y="1888638"/>
            <a:ext cx="2695546" cy="369332"/>
          </a:xfrm>
          <a:prstGeom prst="rect">
            <a:avLst/>
          </a:prstGeom>
        </p:spPr>
        <p:txBody>
          <a:bodyPr wrap="none">
            <a:spAutoFit/>
          </a:bodyPr>
          <a:lstStyle/>
          <a:p>
            <a:r>
              <a:rPr lang="en-US" dirty="0"/>
              <a:t>Spot launcher configuration</a:t>
            </a:r>
          </a:p>
        </p:txBody>
      </p:sp>
      <p:sp>
        <p:nvSpPr>
          <p:cNvPr id="10" name="Rectangle 9">
            <a:extLst>
              <a:ext uri="{FF2B5EF4-FFF2-40B4-BE49-F238E27FC236}">
                <a16:creationId xmlns:a16="http://schemas.microsoft.com/office/drawing/2014/main" id="{C79D3CB0-48CC-41C7-ADA2-5834D2DBFC36}"/>
              </a:ext>
            </a:extLst>
          </p:cNvPr>
          <p:cNvSpPr/>
          <p:nvPr/>
        </p:nvSpPr>
        <p:spPr>
          <a:xfrm>
            <a:off x="7921257" y="4618027"/>
            <a:ext cx="3535821" cy="646331"/>
          </a:xfrm>
          <a:prstGeom prst="rect">
            <a:avLst/>
          </a:prstGeom>
        </p:spPr>
        <p:txBody>
          <a:bodyPr wrap="square">
            <a:spAutoFit/>
          </a:bodyPr>
          <a:lstStyle/>
          <a:p>
            <a:r>
              <a:rPr lang="en-US" dirty="0"/>
              <a:t>Persistent request :- if you want this request to be repeated</a:t>
            </a:r>
          </a:p>
        </p:txBody>
      </p:sp>
      <p:sp>
        <p:nvSpPr>
          <p:cNvPr id="12" name="Rectangle 11">
            <a:extLst>
              <a:ext uri="{FF2B5EF4-FFF2-40B4-BE49-F238E27FC236}">
                <a16:creationId xmlns:a16="http://schemas.microsoft.com/office/drawing/2014/main" id="{5504330B-7CF0-4FD4-B2A1-CAE08E2A653C}"/>
              </a:ext>
            </a:extLst>
          </p:cNvPr>
          <p:cNvSpPr/>
          <p:nvPr/>
        </p:nvSpPr>
        <p:spPr>
          <a:xfrm>
            <a:off x="7921257" y="5264358"/>
            <a:ext cx="3615069" cy="923330"/>
          </a:xfrm>
          <a:prstGeom prst="rect">
            <a:avLst/>
          </a:prstGeom>
        </p:spPr>
        <p:txBody>
          <a:bodyPr wrap="square">
            <a:spAutoFit/>
          </a:bodyPr>
          <a:lstStyle/>
          <a:p>
            <a:r>
              <a:rPr lang="en-US" dirty="0"/>
              <a:t>In order to check for dedicated/shared we have to do that </a:t>
            </a:r>
            <a:r>
              <a:rPr lang="en-US" dirty="0" err="1"/>
              <a:t>throuhg</a:t>
            </a:r>
            <a:r>
              <a:rPr lang="en-US" dirty="0"/>
              <a:t> tenancy</a:t>
            </a:r>
          </a:p>
        </p:txBody>
      </p:sp>
      <p:sp>
        <p:nvSpPr>
          <p:cNvPr id="13" name="Rectangle 12">
            <a:extLst>
              <a:ext uri="{FF2B5EF4-FFF2-40B4-BE49-F238E27FC236}">
                <a16:creationId xmlns:a16="http://schemas.microsoft.com/office/drawing/2014/main" id="{3765973F-AC39-4B9E-AAD7-06C90F37DFC0}"/>
              </a:ext>
            </a:extLst>
          </p:cNvPr>
          <p:cNvSpPr/>
          <p:nvPr/>
        </p:nvSpPr>
        <p:spPr>
          <a:xfrm>
            <a:off x="1006549" y="6127865"/>
            <a:ext cx="7658986" cy="369332"/>
          </a:xfrm>
          <a:prstGeom prst="rect">
            <a:avLst/>
          </a:prstGeom>
        </p:spPr>
        <p:txBody>
          <a:bodyPr wrap="square">
            <a:spAutoFit/>
          </a:bodyPr>
          <a:lstStyle/>
          <a:p>
            <a:r>
              <a:rPr lang="en-US" dirty="0"/>
              <a:t>Note :- when you create an account it creates one default VPC in every region</a:t>
            </a:r>
          </a:p>
        </p:txBody>
      </p:sp>
    </p:spTree>
    <p:extLst>
      <p:ext uri="{BB962C8B-B14F-4D97-AF65-F5344CB8AC3E}">
        <p14:creationId xmlns:p14="http://schemas.microsoft.com/office/powerpoint/2010/main" val="293292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Subnet </a:t>
            </a:r>
            <a:r>
              <a:rPr lang="en-US" dirty="0">
                <a:sym typeface="Wingdings" panose="05000000000000000000" pitchFamily="2" charset="2"/>
              </a:rPr>
              <a:t> </a:t>
            </a:r>
            <a:r>
              <a:rPr lang="en-US" dirty="0"/>
              <a:t>CIDR address or in other words it refers  to an AZ</a:t>
            </a:r>
          </a:p>
        </p:txBody>
      </p:sp>
      <p:sp>
        <p:nvSpPr>
          <p:cNvPr id="6" name="Rectangle 5">
            <a:extLst>
              <a:ext uri="{FF2B5EF4-FFF2-40B4-BE49-F238E27FC236}">
                <a16:creationId xmlns:a16="http://schemas.microsoft.com/office/drawing/2014/main" id="{4766C009-00C3-4713-ABE1-369D5C177ED0}"/>
              </a:ext>
            </a:extLst>
          </p:cNvPr>
          <p:cNvSpPr/>
          <p:nvPr/>
        </p:nvSpPr>
        <p:spPr>
          <a:xfrm>
            <a:off x="1548809" y="1495532"/>
            <a:ext cx="6096000" cy="646331"/>
          </a:xfrm>
          <a:prstGeom prst="rect">
            <a:avLst/>
          </a:prstGeom>
        </p:spPr>
        <p:txBody>
          <a:bodyPr>
            <a:spAutoFit/>
          </a:bodyPr>
          <a:lstStyle/>
          <a:p>
            <a:r>
              <a:rPr lang="en-US" dirty="0"/>
              <a:t>1 Subnet </a:t>
            </a:r>
            <a:r>
              <a:rPr lang="en-US" dirty="0">
                <a:sym typeface="Wingdings" panose="05000000000000000000" pitchFamily="2" charset="2"/>
              </a:rPr>
              <a:t></a:t>
            </a:r>
            <a:r>
              <a:rPr lang="en-US" dirty="0"/>
              <a:t>1 AZ</a:t>
            </a:r>
          </a:p>
          <a:p>
            <a:r>
              <a:rPr lang="en-US" dirty="0"/>
              <a:t>You cannot have one subnet go across two AZ</a:t>
            </a:r>
          </a:p>
        </p:txBody>
      </p:sp>
      <p:pic>
        <p:nvPicPr>
          <p:cNvPr id="9" name="Picture 8">
            <a:extLst>
              <a:ext uri="{FF2B5EF4-FFF2-40B4-BE49-F238E27FC236}">
                <a16:creationId xmlns:a16="http://schemas.microsoft.com/office/drawing/2014/main" id="{8D2284A3-1845-4B49-ABC4-91A9C806EEE0}"/>
              </a:ext>
            </a:extLst>
          </p:cNvPr>
          <p:cNvPicPr>
            <a:picLocks noChangeAspect="1"/>
          </p:cNvPicPr>
          <p:nvPr/>
        </p:nvPicPr>
        <p:blipFill>
          <a:blip r:embed="rId2"/>
          <a:stretch>
            <a:fillRect/>
          </a:stretch>
        </p:blipFill>
        <p:spPr>
          <a:xfrm>
            <a:off x="1548809" y="2696067"/>
            <a:ext cx="9110109" cy="3763212"/>
          </a:xfrm>
          <a:prstGeom prst="rect">
            <a:avLst/>
          </a:prstGeom>
        </p:spPr>
      </p:pic>
      <p:sp>
        <p:nvSpPr>
          <p:cNvPr id="10" name="Rectangle 9">
            <a:extLst>
              <a:ext uri="{FF2B5EF4-FFF2-40B4-BE49-F238E27FC236}">
                <a16:creationId xmlns:a16="http://schemas.microsoft.com/office/drawing/2014/main" id="{9F06F6FC-83E0-476E-9781-DA7C315BEBE6}"/>
              </a:ext>
            </a:extLst>
          </p:cNvPr>
          <p:cNvSpPr/>
          <p:nvPr/>
        </p:nvSpPr>
        <p:spPr>
          <a:xfrm>
            <a:off x="1123936" y="2234299"/>
            <a:ext cx="3725315" cy="430887"/>
          </a:xfrm>
          <a:prstGeom prst="rect">
            <a:avLst/>
          </a:prstGeom>
        </p:spPr>
        <p:txBody>
          <a:bodyPr wrap="none">
            <a:spAutoFit/>
          </a:bodyPr>
          <a:lstStyle/>
          <a:p>
            <a:r>
              <a:rPr lang="en-US" sz="2200" dirty="0"/>
              <a:t>Adding storage to EC2 instance</a:t>
            </a:r>
          </a:p>
        </p:txBody>
      </p:sp>
    </p:spTree>
    <p:extLst>
      <p:ext uri="{BB962C8B-B14F-4D97-AF65-F5344CB8AC3E}">
        <p14:creationId xmlns:p14="http://schemas.microsoft.com/office/powerpoint/2010/main" val="210829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Root volume is where OS would be installed </a:t>
            </a:r>
          </a:p>
        </p:txBody>
      </p:sp>
      <p:pic>
        <p:nvPicPr>
          <p:cNvPr id="13" name="Picture 12">
            <a:extLst>
              <a:ext uri="{FF2B5EF4-FFF2-40B4-BE49-F238E27FC236}">
                <a16:creationId xmlns:a16="http://schemas.microsoft.com/office/drawing/2014/main" id="{995AE231-A37E-4884-BE77-0CFC02B0CFAB}"/>
              </a:ext>
            </a:extLst>
          </p:cNvPr>
          <p:cNvPicPr>
            <a:picLocks noChangeAspect="1"/>
          </p:cNvPicPr>
          <p:nvPr/>
        </p:nvPicPr>
        <p:blipFill>
          <a:blip r:embed="rId2"/>
          <a:stretch>
            <a:fillRect/>
          </a:stretch>
        </p:blipFill>
        <p:spPr>
          <a:xfrm>
            <a:off x="1548809" y="1926419"/>
            <a:ext cx="9381903" cy="2111817"/>
          </a:xfrm>
          <a:prstGeom prst="rect">
            <a:avLst/>
          </a:prstGeom>
        </p:spPr>
      </p:pic>
      <p:sp>
        <p:nvSpPr>
          <p:cNvPr id="14" name="Rectangle 13">
            <a:extLst>
              <a:ext uri="{FF2B5EF4-FFF2-40B4-BE49-F238E27FC236}">
                <a16:creationId xmlns:a16="http://schemas.microsoft.com/office/drawing/2014/main" id="{724F9441-E956-4BA6-9BD7-D980B884FCB0}"/>
              </a:ext>
            </a:extLst>
          </p:cNvPr>
          <p:cNvSpPr/>
          <p:nvPr/>
        </p:nvSpPr>
        <p:spPr>
          <a:xfrm>
            <a:off x="1548809" y="1495532"/>
            <a:ext cx="5930406" cy="369332"/>
          </a:xfrm>
          <a:prstGeom prst="rect">
            <a:avLst/>
          </a:prstGeom>
        </p:spPr>
        <p:txBody>
          <a:bodyPr wrap="none">
            <a:spAutoFit/>
          </a:bodyPr>
          <a:lstStyle/>
          <a:p>
            <a:r>
              <a:rPr lang="en-US" dirty="0"/>
              <a:t>By default root volume is deleted if the ec2 instance is deleted</a:t>
            </a:r>
          </a:p>
        </p:txBody>
      </p:sp>
      <p:sp>
        <p:nvSpPr>
          <p:cNvPr id="15" name="Rectangle 14">
            <a:extLst>
              <a:ext uri="{FF2B5EF4-FFF2-40B4-BE49-F238E27FC236}">
                <a16:creationId xmlns:a16="http://schemas.microsoft.com/office/drawing/2014/main" id="{F0194AEB-8DCF-4C0C-A099-FC07EAC48EFF}"/>
              </a:ext>
            </a:extLst>
          </p:cNvPr>
          <p:cNvSpPr/>
          <p:nvPr/>
        </p:nvSpPr>
        <p:spPr>
          <a:xfrm>
            <a:off x="1251058" y="4089795"/>
            <a:ext cx="3958841" cy="430887"/>
          </a:xfrm>
          <a:prstGeom prst="rect">
            <a:avLst/>
          </a:prstGeom>
        </p:spPr>
        <p:txBody>
          <a:bodyPr wrap="none">
            <a:spAutoFit/>
          </a:bodyPr>
          <a:lstStyle/>
          <a:p>
            <a:r>
              <a:rPr lang="en-US" sz="2200" dirty="0"/>
              <a:t>Security groups = Virtual Firewall</a:t>
            </a:r>
          </a:p>
        </p:txBody>
      </p:sp>
      <p:sp>
        <p:nvSpPr>
          <p:cNvPr id="16" name="Rectangle 15">
            <a:extLst>
              <a:ext uri="{FF2B5EF4-FFF2-40B4-BE49-F238E27FC236}">
                <a16:creationId xmlns:a16="http://schemas.microsoft.com/office/drawing/2014/main" id="{B1AA48CE-F0F1-4A94-A87C-484547A78804}"/>
              </a:ext>
            </a:extLst>
          </p:cNvPr>
          <p:cNvSpPr/>
          <p:nvPr/>
        </p:nvSpPr>
        <p:spPr>
          <a:xfrm>
            <a:off x="1548809" y="4520682"/>
            <a:ext cx="2645981" cy="369332"/>
          </a:xfrm>
          <a:prstGeom prst="rect">
            <a:avLst/>
          </a:prstGeom>
        </p:spPr>
        <p:txBody>
          <a:bodyPr wrap="none">
            <a:spAutoFit/>
          </a:bodyPr>
          <a:lstStyle/>
          <a:p>
            <a:r>
              <a:rPr lang="en-US" dirty="0"/>
              <a:t>You get one SG by default</a:t>
            </a:r>
          </a:p>
        </p:txBody>
      </p:sp>
      <p:pic>
        <p:nvPicPr>
          <p:cNvPr id="18" name="Picture 17">
            <a:extLst>
              <a:ext uri="{FF2B5EF4-FFF2-40B4-BE49-F238E27FC236}">
                <a16:creationId xmlns:a16="http://schemas.microsoft.com/office/drawing/2014/main" id="{A22B49D8-08DB-41B9-8FFE-A7D01A4AC4BC}"/>
              </a:ext>
            </a:extLst>
          </p:cNvPr>
          <p:cNvPicPr>
            <a:picLocks noChangeAspect="1"/>
          </p:cNvPicPr>
          <p:nvPr/>
        </p:nvPicPr>
        <p:blipFill>
          <a:blip r:embed="rId3"/>
          <a:stretch>
            <a:fillRect/>
          </a:stretch>
        </p:blipFill>
        <p:spPr>
          <a:xfrm>
            <a:off x="1453116" y="4890013"/>
            <a:ext cx="9381904" cy="1742485"/>
          </a:xfrm>
          <a:prstGeom prst="rect">
            <a:avLst/>
          </a:prstGeom>
        </p:spPr>
      </p:pic>
    </p:spTree>
    <p:extLst>
      <p:ext uri="{BB962C8B-B14F-4D97-AF65-F5344CB8AC3E}">
        <p14:creationId xmlns:p14="http://schemas.microsoft.com/office/powerpoint/2010/main" val="101616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3" name="Rectangle 2">
            <a:extLst>
              <a:ext uri="{FF2B5EF4-FFF2-40B4-BE49-F238E27FC236}">
                <a16:creationId xmlns:a16="http://schemas.microsoft.com/office/drawing/2014/main" id="{6EC63851-753E-4752-8DD4-25841A121F1B}"/>
              </a:ext>
            </a:extLst>
          </p:cNvPr>
          <p:cNvSpPr/>
          <p:nvPr/>
        </p:nvSpPr>
        <p:spPr>
          <a:xfrm>
            <a:off x="1606536" y="1139087"/>
            <a:ext cx="5570441" cy="400110"/>
          </a:xfrm>
          <a:prstGeom prst="rect">
            <a:avLst/>
          </a:prstGeom>
        </p:spPr>
        <p:txBody>
          <a:bodyPr wrap="square">
            <a:spAutoFit/>
          </a:bodyPr>
          <a:lstStyle/>
          <a:p>
            <a:r>
              <a:rPr lang="en-US" sz="2000" dirty="0"/>
              <a:t>Elastic compute cloud is nothing but VM in cloud</a:t>
            </a:r>
          </a:p>
        </p:txBody>
      </p:sp>
      <p:pic>
        <p:nvPicPr>
          <p:cNvPr id="5" name="Picture 4">
            <a:extLst>
              <a:ext uri="{FF2B5EF4-FFF2-40B4-BE49-F238E27FC236}">
                <a16:creationId xmlns:a16="http://schemas.microsoft.com/office/drawing/2014/main" id="{C83639AA-CD2D-4787-AFC5-0D995405ED31}"/>
              </a:ext>
            </a:extLst>
          </p:cNvPr>
          <p:cNvPicPr>
            <a:picLocks noChangeAspect="1"/>
          </p:cNvPicPr>
          <p:nvPr/>
        </p:nvPicPr>
        <p:blipFill>
          <a:blip r:embed="rId2"/>
          <a:stretch>
            <a:fillRect/>
          </a:stretch>
        </p:blipFill>
        <p:spPr>
          <a:xfrm>
            <a:off x="1523306" y="2308639"/>
            <a:ext cx="9485627" cy="3942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B2FF0103-44BF-4CAF-A572-FB2A721B8BE8}"/>
              </a:ext>
            </a:extLst>
          </p:cNvPr>
          <p:cNvSpPr/>
          <p:nvPr/>
        </p:nvSpPr>
        <p:spPr>
          <a:xfrm>
            <a:off x="1606535" y="1539197"/>
            <a:ext cx="7207855" cy="369332"/>
          </a:xfrm>
          <a:prstGeom prst="rect">
            <a:avLst/>
          </a:prstGeom>
        </p:spPr>
        <p:txBody>
          <a:bodyPr wrap="square">
            <a:spAutoFit/>
          </a:bodyPr>
          <a:lstStyle/>
          <a:p>
            <a:r>
              <a:rPr lang="en-US" dirty="0"/>
              <a:t>This can be your </a:t>
            </a:r>
            <a:r>
              <a:rPr lang="en-US" dirty="0" err="1"/>
              <a:t>linux</a:t>
            </a:r>
            <a:r>
              <a:rPr lang="en-US" dirty="0"/>
              <a:t>, windows and you provision them on demand</a:t>
            </a:r>
          </a:p>
        </p:txBody>
      </p:sp>
    </p:spTree>
    <p:extLst>
      <p:ext uri="{BB962C8B-B14F-4D97-AF65-F5344CB8AC3E}">
        <p14:creationId xmlns:p14="http://schemas.microsoft.com/office/powerpoint/2010/main" val="3394938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646331"/>
          </a:xfrm>
          <a:prstGeom prst="rect">
            <a:avLst/>
          </a:prstGeom>
        </p:spPr>
        <p:txBody>
          <a:bodyPr wrap="square">
            <a:spAutoFit/>
          </a:bodyPr>
          <a:lstStyle/>
          <a:p>
            <a:r>
              <a:rPr lang="en-US" dirty="0"/>
              <a:t>SG are </a:t>
            </a:r>
            <a:r>
              <a:rPr lang="en-US" dirty="0" err="1"/>
              <a:t>stateful</a:t>
            </a:r>
            <a:r>
              <a:rPr lang="en-US" dirty="0"/>
              <a:t> so any traffic is allowed would be allowed on inbound as well as outbound</a:t>
            </a:r>
          </a:p>
        </p:txBody>
      </p:sp>
      <p:sp>
        <p:nvSpPr>
          <p:cNvPr id="2" name="Rectangle 1">
            <a:extLst>
              <a:ext uri="{FF2B5EF4-FFF2-40B4-BE49-F238E27FC236}">
                <a16:creationId xmlns:a16="http://schemas.microsoft.com/office/drawing/2014/main" id="{4A3CCDBB-CC8A-45CE-A038-6A78877AE7B6}"/>
              </a:ext>
            </a:extLst>
          </p:cNvPr>
          <p:cNvSpPr/>
          <p:nvPr/>
        </p:nvSpPr>
        <p:spPr>
          <a:xfrm>
            <a:off x="1548809" y="1730834"/>
            <a:ext cx="5779083" cy="369332"/>
          </a:xfrm>
          <a:prstGeom prst="rect">
            <a:avLst/>
          </a:prstGeom>
        </p:spPr>
        <p:txBody>
          <a:bodyPr wrap="none">
            <a:spAutoFit/>
          </a:bodyPr>
          <a:lstStyle/>
          <a:p>
            <a:r>
              <a:rPr lang="en-US" dirty="0"/>
              <a:t>You can also connection from a </a:t>
            </a:r>
            <a:r>
              <a:rPr lang="en-US" dirty="0" err="1"/>
              <a:t>specfic</a:t>
            </a:r>
            <a:r>
              <a:rPr lang="en-US" dirty="0"/>
              <a:t> IP or from another SG</a:t>
            </a:r>
          </a:p>
        </p:txBody>
      </p:sp>
      <p:sp>
        <p:nvSpPr>
          <p:cNvPr id="4" name="Rectangle 3">
            <a:extLst>
              <a:ext uri="{FF2B5EF4-FFF2-40B4-BE49-F238E27FC236}">
                <a16:creationId xmlns:a16="http://schemas.microsoft.com/office/drawing/2014/main" id="{ED0163C8-B096-49A2-8545-1C5E454C5E85}"/>
              </a:ext>
            </a:extLst>
          </p:cNvPr>
          <p:cNvSpPr/>
          <p:nvPr/>
        </p:nvSpPr>
        <p:spPr>
          <a:xfrm>
            <a:off x="1548808" y="2110096"/>
            <a:ext cx="10455349" cy="923330"/>
          </a:xfrm>
          <a:prstGeom prst="rect">
            <a:avLst/>
          </a:prstGeom>
        </p:spPr>
        <p:txBody>
          <a:bodyPr wrap="square">
            <a:spAutoFit/>
          </a:bodyPr>
          <a:lstStyle/>
          <a:p>
            <a:r>
              <a:rPr lang="en-US" dirty="0"/>
              <a:t>Once you click on launch instance you will get an  option to select a keypair</a:t>
            </a:r>
          </a:p>
          <a:p>
            <a:pPr marL="285750" indent="-285750">
              <a:buFont typeface="Arial" panose="020B0604020202020204" pitchFamily="34" charset="0"/>
              <a:buChar char="•"/>
            </a:pPr>
            <a:r>
              <a:rPr lang="en-US" dirty="0"/>
              <a:t>With keypair you access your instance</a:t>
            </a:r>
          </a:p>
          <a:p>
            <a:pPr marL="285750" indent="-285750">
              <a:buFont typeface="Arial" panose="020B0604020202020204" pitchFamily="34" charset="0"/>
              <a:buChar char="•"/>
            </a:pPr>
            <a:r>
              <a:rPr lang="en-US" dirty="0"/>
              <a:t>Public key is at the server and private key is with you and you use them in order to access the instance</a:t>
            </a:r>
          </a:p>
        </p:txBody>
      </p:sp>
      <p:pic>
        <p:nvPicPr>
          <p:cNvPr id="6" name="Picture 5">
            <a:extLst>
              <a:ext uri="{FF2B5EF4-FFF2-40B4-BE49-F238E27FC236}">
                <a16:creationId xmlns:a16="http://schemas.microsoft.com/office/drawing/2014/main" id="{2EF9ECA1-E856-4622-8BCA-CD5EB8CF0D38}"/>
              </a:ext>
            </a:extLst>
          </p:cNvPr>
          <p:cNvPicPr>
            <a:picLocks noChangeAspect="1"/>
          </p:cNvPicPr>
          <p:nvPr/>
        </p:nvPicPr>
        <p:blipFill>
          <a:blip r:embed="rId2"/>
          <a:stretch>
            <a:fillRect/>
          </a:stretch>
        </p:blipFill>
        <p:spPr>
          <a:xfrm>
            <a:off x="1548808" y="3033426"/>
            <a:ext cx="9564483" cy="3559117"/>
          </a:xfrm>
          <a:prstGeom prst="rect">
            <a:avLst/>
          </a:prstGeom>
        </p:spPr>
      </p:pic>
    </p:spTree>
    <p:extLst>
      <p:ext uri="{BB962C8B-B14F-4D97-AF65-F5344CB8AC3E}">
        <p14:creationId xmlns:p14="http://schemas.microsoft.com/office/powerpoint/2010/main" val="289642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3" name="Rectangle 2">
            <a:extLst>
              <a:ext uri="{FF2B5EF4-FFF2-40B4-BE49-F238E27FC236}">
                <a16:creationId xmlns:a16="http://schemas.microsoft.com/office/drawing/2014/main" id="{EF834C87-0E03-4538-BD15-05053B87765D}"/>
              </a:ext>
            </a:extLst>
          </p:cNvPr>
          <p:cNvSpPr/>
          <p:nvPr/>
        </p:nvSpPr>
        <p:spPr>
          <a:xfrm>
            <a:off x="1548809" y="1126200"/>
            <a:ext cx="7775944" cy="369332"/>
          </a:xfrm>
          <a:prstGeom prst="rect">
            <a:avLst/>
          </a:prstGeom>
        </p:spPr>
        <p:txBody>
          <a:bodyPr wrap="square">
            <a:spAutoFit/>
          </a:bodyPr>
          <a:lstStyle/>
          <a:p>
            <a:r>
              <a:rPr lang="en-US" dirty="0"/>
              <a:t>In order to </a:t>
            </a:r>
            <a:r>
              <a:rPr lang="en-US" dirty="0" err="1"/>
              <a:t>ssh</a:t>
            </a:r>
            <a:r>
              <a:rPr lang="en-US" dirty="0"/>
              <a:t> you can do it via terminal on mac or putty on windows</a:t>
            </a:r>
          </a:p>
        </p:txBody>
      </p:sp>
      <p:sp>
        <p:nvSpPr>
          <p:cNvPr id="2" name="Rectangle 1">
            <a:extLst>
              <a:ext uri="{FF2B5EF4-FFF2-40B4-BE49-F238E27FC236}">
                <a16:creationId xmlns:a16="http://schemas.microsoft.com/office/drawing/2014/main" id="{4A3CCDBB-CC8A-45CE-A038-6A78877AE7B6}"/>
              </a:ext>
            </a:extLst>
          </p:cNvPr>
          <p:cNvSpPr/>
          <p:nvPr/>
        </p:nvSpPr>
        <p:spPr>
          <a:xfrm>
            <a:off x="1548808" y="1495532"/>
            <a:ext cx="7185237" cy="369332"/>
          </a:xfrm>
          <a:prstGeom prst="rect">
            <a:avLst/>
          </a:prstGeom>
        </p:spPr>
        <p:txBody>
          <a:bodyPr wrap="none">
            <a:spAutoFit/>
          </a:bodyPr>
          <a:lstStyle/>
          <a:p>
            <a:r>
              <a:rPr lang="en-US" dirty="0"/>
              <a:t>For mac you should navigate to the directory where you have the private key</a:t>
            </a:r>
          </a:p>
        </p:txBody>
      </p:sp>
      <p:sp>
        <p:nvSpPr>
          <p:cNvPr id="5" name="Rectangle 4">
            <a:extLst>
              <a:ext uri="{FF2B5EF4-FFF2-40B4-BE49-F238E27FC236}">
                <a16:creationId xmlns:a16="http://schemas.microsoft.com/office/drawing/2014/main" id="{7A8065FE-3CCB-4B94-905A-89F6486F0B48}"/>
              </a:ext>
            </a:extLst>
          </p:cNvPr>
          <p:cNvSpPr/>
          <p:nvPr/>
        </p:nvSpPr>
        <p:spPr>
          <a:xfrm>
            <a:off x="1548807" y="1839473"/>
            <a:ext cx="6096000" cy="646331"/>
          </a:xfrm>
          <a:prstGeom prst="rect">
            <a:avLst/>
          </a:prstGeom>
        </p:spPr>
        <p:txBody>
          <a:bodyPr>
            <a:spAutoFit/>
          </a:bodyPr>
          <a:lstStyle/>
          <a:p>
            <a:r>
              <a:rPr lang="en-US" dirty="0"/>
              <a:t>Lock down the private key so that you can only see it</a:t>
            </a:r>
          </a:p>
          <a:p>
            <a:pPr marL="285750" indent="-285750">
              <a:buFont typeface="Arial" panose="020B0604020202020204" pitchFamily="34" charset="0"/>
              <a:buChar char="•"/>
            </a:pPr>
            <a:r>
              <a:rPr lang="en-US" dirty="0"/>
              <a:t>	</a:t>
            </a:r>
            <a:r>
              <a:rPr lang="en-US" dirty="0" err="1"/>
              <a:t>chmod</a:t>
            </a:r>
            <a:r>
              <a:rPr lang="en-US" dirty="0"/>
              <a:t> 400 &lt;keypair&gt;</a:t>
            </a:r>
          </a:p>
        </p:txBody>
      </p:sp>
      <p:sp>
        <p:nvSpPr>
          <p:cNvPr id="7" name="Rectangle 6">
            <a:extLst>
              <a:ext uri="{FF2B5EF4-FFF2-40B4-BE49-F238E27FC236}">
                <a16:creationId xmlns:a16="http://schemas.microsoft.com/office/drawing/2014/main" id="{62F3FB2F-6926-4BBC-B8F5-7A76A3DB05C2}"/>
              </a:ext>
            </a:extLst>
          </p:cNvPr>
          <p:cNvSpPr/>
          <p:nvPr/>
        </p:nvSpPr>
        <p:spPr>
          <a:xfrm>
            <a:off x="1548806" y="2460413"/>
            <a:ext cx="1588897" cy="369332"/>
          </a:xfrm>
          <a:prstGeom prst="rect">
            <a:avLst/>
          </a:prstGeom>
        </p:spPr>
        <p:txBody>
          <a:bodyPr wrap="none">
            <a:spAutoFit/>
          </a:bodyPr>
          <a:lstStyle/>
          <a:p>
            <a:r>
              <a:rPr lang="en-US" dirty="0"/>
              <a:t>In order to SSH</a:t>
            </a:r>
          </a:p>
        </p:txBody>
      </p:sp>
      <p:sp>
        <p:nvSpPr>
          <p:cNvPr id="8" name="Rectangle 7">
            <a:extLst>
              <a:ext uri="{FF2B5EF4-FFF2-40B4-BE49-F238E27FC236}">
                <a16:creationId xmlns:a16="http://schemas.microsoft.com/office/drawing/2014/main" id="{8A661813-3353-46B8-AD1D-43F164A8DAFF}"/>
              </a:ext>
            </a:extLst>
          </p:cNvPr>
          <p:cNvSpPr/>
          <p:nvPr/>
        </p:nvSpPr>
        <p:spPr>
          <a:xfrm>
            <a:off x="1575852" y="2829745"/>
            <a:ext cx="4149469" cy="369332"/>
          </a:xfrm>
          <a:prstGeom prst="rect">
            <a:avLst/>
          </a:prstGeom>
        </p:spPr>
        <p:txBody>
          <a:bodyPr wrap="none">
            <a:spAutoFit/>
          </a:bodyPr>
          <a:lstStyle/>
          <a:p>
            <a:pPr marL="285750" indent="-285750">
              <a:buFont typeface="Arial" panose="020B0604020202020204" pitchFamily="34" charset="0"/>
              <a:buChar char="•"/>
            </a:pPr>
            <a:r>
              <a:rPr lang="en-US" dirty="0" err="1"/>
              <a:t>ssh</a:t>
            </a:r>
            <a:r>
              <a:rPr lang="en-US" dirty="0"/>
              <a:t> ec2-user@&lt;</a:t>
            </a:r>
            <a:r>
              <a:rPr lang="en-US" dirty="0" err="1"/>
              <a:t>public.ip</a:t>
            </a:r>
            <a:r>
              <a:rPr lang="en-US" dirty="0"/>
              <a:t>&gt; -</a:t>
            </a:r>
            <a:r>
              <a:rPr lang="en-US" dirty="0" err="1"/>
              <a:t>i</a:t>
            </a:r>
            <a:r>
              <a:rPr lang="en-US" dirty="0"/>
              <a:t> &lt;keypair&gt;</a:t>
            </a:r>
          </a:p>
        </p:txBody>
      </p:sp>
      <p:sp>
        <p:nvSpPr>
          <p:cNvPr id="9" name="Rectangle 8">
            <a:extLst>
              <a:ext uri="{FF2B5EF4-FFF2-40B4-BE49-F238E27FC236}">
                <a16:creationId xmlns:a16="http://schemas.microsoft.com/office/drawing/2014/main" id="{99A68E1F-E2AE-415F-9DD6-1B12C2755D60}"/>
              </a:ext>
            </a:extLst>
          </p:cNvPr>
          <p:cNvSpPr/>
          <p:nvPr/>
        </p:nvSpPr>
        <p:spPr>
          <a:xfrm>
            <a:off x="1541715" y="3219852"/>
            <a:ext cx="9835122" cy="369332"/>
          </a:xfrm>
          <a:prstGeom prst="rect">
            <a:avLst/>
          </a:prstGeom>
        </p:spPr>
        <p:txBody>
          <a:bodyPr wrap="square">
            <a:spAutoFit/>
          </a:bodyPr>
          <a:lstStyle/>
          <a:p>
            <a:r>
              <a:rPr lang="en-US" dirty="0"/>
              <a:t>Once you are logged in to the machine you can do all the tasks that you want to do as a normal machine</a:t>
            </a:r>
          </a:p>
        </p:txBody>
      </p:sp>
      <p:pic>
        <p:nvPicPr>
          <p:cNvPr id="12" name="Picture 11">
            <a:extLst>
              <a:ext uri="{FF2B5EF4-FFF2-40B4-BE49-F238E27FC236}">
                <a16:creationId xmlns:a16="http://schemas.microsoft.com/office/drawing/2014/main" id="{DE1C9930-3E38-48B1-978B-123289C07A9B}"/>
              </a:ext>
            </a:extLst>
          </p:cNvPr>
          <p:cNvPicPr>
            <a:picLocks noChangeAspect="1"/>
          </p:cNvPicPr>
          <p:nvPr/>
        </p:nvPicPr>
        <p:blipFill>
          <a:blip r:embed="rId2"/>
          <a:stretch>
            <a:fillRect/>
          </a:stretch>
        </p:blipFill>
        <p:spPr>
          <a:xfrm>
            <a:off x="1722585" y="3794626"/>
            <a:ext cx="8810625" cy="2771775"/>
          </a:xfrm>
          <a:prstGeom prst="rect">
            <a:avLst/>
          </a:prstGeom>
        </p:spPr>
      </p:pic>
    </p:spTree>
    <p:extLst>
      <p:ext uri="{BB962C8B-B14F-4D97-AF65-F5344CB8AC3E}">
        <p14:creationId xmlns:p14="http://schemas.microsoft.com/office/powerpoint/2010/main" val="208984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pic>
        <p:nvPicPr>
          <p:cNvPr id="6" name="Picture 5">
            <a:extLst>
              <a:ext uri="{FF2B5EF4-FFF2-40B4-BE49-F238E27FC236}">
                <a16:creationId xmlns:a16="http://schemas.microsoft.com/office/drawing/2014/main" id="{016D9AED-3EE0-4529-BBB0-92525F493343}"/>
              </a:ext>
            </a:extLst>
          </p:cNvPr>
          <p:cNvPicPr>
            <a:picLocks noChangeAspect="1"/>
          </p:cNvPicPr>
          <p:nvPr/>
        </p:nvPicPr>
        <p:blipFill>
          <a:blip r:embed="rId2"/>
          <a:stretch>
            <a:fillRect/>
          </a:stretch>
        </p:blipFill>
        <p:spPr>
          <a:xfrm>
            <a:off x="4997301" y="1126200"/>
            <a:ext cx="5574451" cy="2400300"/>
          </a:xfrm>
          <a:prstGeom prst="rect">
            <a:avLst/>
          </a:prstGeom>
        </p:spPr>
      </p:pic>
      <p:sp>
        <p:nvSpPr>
          <p:cNvPr id="10" name="Rectangle 9">
            <a:extLst>
              <a:ext uri="{FF2B5EF4-FFF2-40B4-BE49-F238E27FC236}">
                <a16:creationId xmlns:a16="http://schemas.microsoft.com/office/drawing/2014/main" id="{89F28242-DE98-4AC4-AD48-3968395DA775}"/>
              </a:ext>
            </a:extLst>
          </p:cNvPr>
          <p:cNvSpPr/>
          <p:nvPr/>
        </p:nvSpPr>
        <p:spPr>
          <a:xfrm>
            <a:off x="1123936" y="2141684"/>
            <a:ext cx="4043487" cy="369332"/>
          </a:xfrm>
          <a:prstGeom prst="rect">
            <a:avLst/>
          </a:prstGeom>
        </p:spPr>
        <p:txBody>
          <a:bodyPr wrap="square">
            <a:spAutoFit/>
          </a:bodyPr>
          <a:lstStyle/>
          <a:p>
            <a:r>
              <a:rPr lang="en-US" dirty="0"/>
              <a:t>In order to terminate the instance </a:t>
            </a:r>
            <a:r>
              <a:rPr lang="en-US" dirty="0">
                <a:sym typeface="Wingdings" panose="05000000000000000000" pitchFamily="2" charset="2"/>
              </a:rPr>
              <a:t></a:t>
            </a:r>
            <a:endParaRPr lang="en-US" dirty="0"/>
          </a:p>
        </p:txBody>
      </p:sp>
      <p:pic>
        <p:nvPicPr>
          <p:cNvPr id="14" name="Picture 13">
            <a:extLst>
              <a:ext uri="{FF2B5EF4-FFF2-40B4-BE49-F238E27FC236}">
                <a16:creationId xmlns:a16="http://schemas.microsoft.com/office/drawing/2014/main" id="{5E66712F-D85F-4F22-B01A-4CC00E95EAA9}"/>
              </a:ext>
            </a:extLst>
          </p:cNvPr>
          <p:cNvPicPr>
            <a:picLocks noChangeAspect="1"/>
          </p:cNvPicPr>
          <p:nvPr/>
        </p:nvPicPr>
        <p:blipFill>
          <a:blip r:embed="rId3"/>
          <a:stretch>
            <a:fillRect/>
          </a:stretch>
        </p:blipFill>
        <p:spPr>
          <a:xfrm>
            <a:off x="5744927" y="4172831"/>
            <a:ext cx="4826824" cy="2232731"/>
          </a:xfrm>
          <a:prstGeom prst="rect">
            <a:avLst/>
          </a:prstGeom>
        </p:spPr>
      </p:pic>
      <p:sp>
        <p:nvSpPr>
          <p:cNvPr id="15" name="Rectangle 14">
            <a:extLst>
              <a:ext uri="{FF2B5EF4-FFF2-40B4-BE49-F238E27FC236}">
                <a16:creationId xmlns:a16="http://schemas.microsoft.com/office/drawing/2014/main" id="{6B58F9DD-9D7A-4854-86B2-C05A69274912}"/>
              </a:ext>
            </a:extLst>
          </p:cNvPr>
          <p:cNvSpPr/>
          <p:nvPr/>
        </p:nvSpPr>
        <p:spPr>
          <a:xfrm>
            <a:off x="1123936" y="4746950"/>
            <a:ext cx="4319934" cy="369332"/>
          </a:xfrm>
          <a:prstGeom prst="rect">
            <a:avLst/>
          </a:prstGeom>
        </p:spPr>
        <p:txBody>
          <a:bodyPr wrap="square">
            <a:spAutoFit/>
          </a:bodyPr>
          <a:lstStyle/>
          <a:p>
            <a:r>
              <a:rPr lang="en-US" dirty="0"/>
              <a:t>In order to change termination protection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5687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6947" y="1126200"/>
            <a:ext cx="1698735" cy="430887"/>
          </a:xfrm>
          <a:prstGeom prst="rect">
            <a:avLst/>
          </a:prstGeom>
        </p:spPr>
        <p:txBody>
          <a:bodyPr wrap="none">
            <a:spAutoFit/>
          </a:bodyPr>
          <a:lstStyle/>
          <a:p>
            <a:r>
              <a:rPr lang="en-US" sz="2200" dirty="0"/>
              <a:t>Status Checks</a:t>
            </a:r>
          </a:p>
        </p:txBody>
      </p:sp>
      <p:sp>
        <p:nvSpPr>
          <p:cNvPr id="3" name="Rectangle 2">
            <a:extLst>
              <a:ext uri="{FF2B5EF4-FFF2-40B4-BE49-F238E27FC236}">
                <a16:creationId xmlns:a16="http://schemas.microsoft.com/office/drawing/2014/main" id="{F23DBFFC-FC58-4A36-A35B-24FE3663AAB7}"/>
              </a:ext>
            </a:extLst>
          </p:cNvPr>
          <p:cNvSpPr/>
          <p:nvPr/>
        </p:nvSpPr>
        <p:spPr>
          <a:xfrm>
            <a:off x="1987662" y="1557087"/>
            <a:ext cx="4302845" cy="369332"/>
          </a:xfrm>
          <a:prstGeom prst="rect">
            <a:avLst/>
          </a:prstGeom>
        </p:spPr>
        <p:txBody>
          <a:bodyPr wrap="none">
            <a:spAutoFit/>
          </a:bodyPr>
          <a:lstStyle/>
          <a:p>
            <a:r>
              <a:rPr lang="en-US" dirty="0"/>
              <a:t>There are two different types of status check</a:t>
            </a:r>
          </a:p>
        </p:txBody>
      </p:sp>
      <p:sp>
        <p:nvSpPr>
          <p:cNvPr id="4" name="Rectangle 3">
            <a:extLst>
              <a:ext uri="{FF2B5EF4-FFF2-40B4-BE49-F238E27FC236}">
                <a16:creationId xmlns:a16="http://schemas.microsoft.com/office/drawing/2014/main" id="{BDD79A9D-6085-4B3D-8144-5B3B7DF4CEC2}"/>
              </a:ext>
            </a:extLst>
          </p:cNvPr>
          <p:cNvSpPr/>
          <p:nvPr/>
        </p:nvSpPr>
        <p:spPr>
          <a:xfrm>
            <a:off x="2376314" y="1987974"/>
            <a:ext cx="9080764" cy="646331"/>
          </a:xfrm>
          <a:prstGeom prst="rect">
            <a:avLst/>
          </a:prstGeom>
        </p:spPr>
        <p:txBody>
          <a:bodyPr wrap="square">
            <a:spAutoFit/>
          </a:bodyPr>
          <a:lstStyle/>
          <a:p>
            <a:r>
              <a:rPr lang="en-US" dirty="0"/>
              <a:t>System Status :- It verifies that your instance is reachable check if this check fails that means that the underlying infrastructure fails</a:t>
            </a:r>
          </a:p>
        </p:txBody>
      </p:sp>
      <p:sp>
        <p:nvSpPr>
          <p:cNvPr id="5" name="Rectangle 4">
            <a:extLst>
              <a:ext uri="{FF2B5EF4-FFF2-40B4-BE49-F238E27FC236}">
                <a16:creationId xmlns:a16="http://schemas.microsoft.com/office/drawing/2014/main" id="{05469172-E02F-4346-B87E-BDC7B6714179}"/>
              </a:ext>
            </a:extLst>
          </p:cNvPr>
          <p:cNvSpPr/>
          <p:nvPr/>
        </p:nvSpPr>
        <p:spPr>
          <a:xfrm>
            <a:off x="2376314" y="2695860"/>
            <a:ext cx="9080764" cy="646331"/>
          </a:xfrm>
          <a:prstGeom prst="rect">
            <a:avLst/>
          </a:prstGeom>
        </p:spPr>
        <p:txBody>
          <a:bodyPr wrap="square">
            <a:spAutoFit/>
          </a:bodyPr>
          <a:lstStyle/>
          <a:p>
            <a:pPr marL="285750" indent="-285750">
              <a:buFont typeface="Arial" panose="020B0604020202020204" pitchFamily="34" charset="0"/>
              <a:buChar char="•"/>
            </a:pPr>
            <a:r>
              <a:rPr lang="en-US" dirty="0"/>
              <a:t>You can reboot the instance in order to fix this as the instance would come on a new host after a reboot</a:t>
            </a:r>
          </a:p>
        </p:txBody>
      </p:sp>
      <p:pic>
        <p:nvPicPr>
          <p:cNvPr id="8" name="Picture 7">
            <a:extLst>
              <a:ext uri="{FF2B5EF4-FFF2-40B4-BE49-F238E27FC236}">
                <a16:creationId xmlns:a16="http://schemas.microsoft.com/office/drawing/2014/main" id="{42A4A396-376E-4644-AE79-A02B69B6F1F7}"/>
              </a:ext>
            </a:extLst>
          </p:cNvPr>
          <p:cNvPicPr>
            <a:picLocks noChangeAspect="1"/>
          </p:cNvPicPr>
          <p:nvPr/>
        </p:nvPicPr>
        <p:blipFill>
          <a:blip r:embed="rId2"/>
          <a:stretch>
            <a:fillRect/>
          </a:stretch>
        </p:blipFill>
        <p:spPr>
          <a:xfrm>
            <a:off x="1526947" y="3759384"/>
            <a:ext cx="9669137" cy="1933575"/>
          </a:xfrm>
          <a:prstGeom prst="rect">
            <a:avLst/>
          </a:prstGeom>
        </p:spPr>
      </p:pic>
    </p:spTree>
    <p:extLst>
      <p:ext uri="{BB962C8B-B14F-4D97-AF65-F5344CB8AC3E}">
        <p14:creationId xmlns:p14="http://schemas.microsoft.com/office/powerpoint/2010/main" val="270785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6946" y="1080033"/>
            <a:ext cx="1383712" cy="430887"/>
          </a:xfrm>
          <a:prstGeom prst="rect">
            <a:avLst/>
          </a:prstGeom>
        </p:spPr>
        <p:txBody>
          <a:bodyPr wrap="none">
            <a:spAutoFit/>
          </a:bodyPr>
          <a:lstStyle/>
          <a:p>
            <a:r>
              <a:rPr lang="en-US" sz="2200" dirty="0"/>
              <a:t>Monitoring</a:t>
            </a:r>
          </a:p>
        </p:txBody>
      </p:sp>
      <p:pic>
        <p:nvPicPr>
          <p:cNvPr id="7" name="Picture 6">
            <a:extLst>
              <a:ext uri="{FF2B5EF4-FFF2-40B4-BE49-F238E27FC236}">
                <a16:creationId xmlns:a16="http://schemas.microsoft.com/office/drawing/2014/main" id="{6339D2CD-159D-451B-8EE2-41F1A7128E57}"/>
              </a:ext>
            </a:extLst>
          </p:cNvPr>
          <p:cNvPicPr>
            <a:picLocks noChangeAspect="1"/>
          </p:cNvPicPr>
          <p:nvPr/>
        </p:nvPicPr>
        <p:blipFill>
          <a:blip r:embed="rId2"/>
          <a:stretch>
            <a:fillRect/>
          </a:stretch>
        </p:blipFill>
        <p:spPr>
          <a:xfrm>
            <a:off x="1123936" y="1726364"/>
            <a:ext cx="10163175" cy="2457450"/>
          </a:xfrm>
          <a:prstGeom prst="rect">
            <a:avLst/>
          </a:prstGeom>
        </p:spPr>
      </p:pic>
      <p:sp>
        <p:nvSpPr>
          <p:cNvPr id="9" name="Rectangle 8">
            <a:extLst>
              <a:ext uri="{FF2B5EF4-FFF2-40B4-BE49-F238E27FC236}">
                <a16:creationId xmlns:a16="http://schemas.microsoft.com/office/drawing/2014/main" id="{A4FE83CD-8209-4756-B184-F875A05E79C1}"/>
              </a:ext>
            </a:extLst>
          </p:cNvPr>
          <p:cNvSpPr/>
          <p:nvPr/>
        </p:nvSpPr>
        <p:spPr>
          <a:xfrm>
            <a:off x="1410585" y="4399258"/>
            <a:ext cx="9626009" cy="369332"/>
          </a:xfrm>
          <a:prstGeom prst="rect">
            <a:avLst/>
          </a:prstGeom>
        </p:spPr>
        <p:txBody>
          <a:bodyPr wrap="square">
            <a:spAutoFit/>
          </a:bodyPr>
          <a:lstStyle/>
          <a:p>
            <a:r>
              <a:rPr lang="en-US" dirty="0"/>
              <a:t>There are lot of metrics that are being monitored such as CPU utilization, disk read, network in and out</a:t>
            </a:r>
          </a:p>
        </p:txBody>
      </p:sp>
    </p:spTree>
    <p:extLst>
      <p:ext uri="{BB962C8B-B14F-4D97-AF65-F5344CB8AC3E}">
        <p14:creationId xmlns:p14="http://schemas.microsoft.com/office/powerpoint/2010/main" val="47787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408527" y="1766875"/>
            <a:ext cx="4530471" cy="430887"/>
          </a:xfrm>
          <a:prstGeom prst="rect">
            <a:avLst/>
          </a:prstGeom>
        </p:spPr>
        <p:txBody>
          <a:bodyPr wrap="none">
            <a:spAutoFit/>
          </a:bodyPr>
          <a:lstStyle/>
          <a:p>
            <a:r>
              <a:rPr lang="en-US" sz="2200" dirty="0"/>
              <a:t>How to create a Reserved Instance </a:t>
            </a:r>
            <a:r>
              <a:rPr lang="en-US" sz="2200" dirty="0">
                <a:sym typeface="Wingdings" panose="05000000000000000000" pitchFamily="2" charset="2"/>
              </a:rPr>
              <a:t></a:t>
            </a:r>
            <a:endParaRPr lang="en-US" sz="2200" dirty="0"/>
          </a:p>
        </p:txBody>
      </p:sp>
      <p:pic>
        <p:nvPicPr>
          <p:cNvPr id="4" name="Picture 3">
            <a:extLst>
              <a:ext uri="{FF2B5EF4-FFF2-40B4-BE49-F238E27FC236}">
                <a16:creationId xmlns:a16="http://schemas.microsoft.com/office/drawing/2014/main" id="{8F1C531E-91DF-47D2-9847-2B4B46711378}"/>
              </a:ext>
            </a:extLst>
          </p:cNvPr>
          <p:cNvPicPr>
            <a:picLocks noChangeAspect="1"/>
          </p:cNvPicPr>
          <p:nvPr/>
        </p:nvPicPr>
        <p:blipFill>
          <a:blip r:embed="rId2"/>
          <a:stretch>
            <a:fillRect/>
          </a:stretch>
        </p:blipFill>
        <p:spPr>
          <a:xfrm>
            <a:off x="6223589" y="1126200"/>
            <a:ext cx="3111797" cy="2143125"/>
          </a:xfrm>
          <a:prstGeom prst="rect">
            <a:avLst/>
          </a:prstGeom>
        </p:spPr>
      </p:pic>
      <p:pic>
        <p:nvPicPr>
          <p:cNvPr id="6" name="Picture 5">
            <a:extLst>
              <a:ext uri="{FF2B5EF4-FFF2-40B4-BE49-F238E27FC236}">
                <a16:creationId xmlns:a16="http://schemas.microsoft.com/office/drawing/2014/main" id="{CFF538B9-3E46-4B53-A486-3DD66BD3D216}"/>
              </a:ext>
            </a:extLst>
          </p:cNvPr>
          <p:cNvPicPr>
            <a:picLocks noChangeAspect="1"/>
          </p:cNvPicPr>
          <p:nvPr/>
        </p:nvPicPr>
        <p:blipFill>
          <a:blip r:embed="rId3"/>
          <a:stretch>
            <a:fillRect/>
          </a:stretch>
        </p:blipFill>
        <p:spPr>
          <a:xfrm>
            <a:off x="2222204" y="3473348"/>
            <a:ext cx="7113181" cy="3142941"/>
          </a:xfrm>
          <a:prstGeom prst="rect">
            <a:avLst/>
          </a:prstGeom>
        </p:spPr>
      </p:pic>
    </p:spTree>
    <p:extLst>
      <p:ext uri="{BB962C8B-B14F-4D97-AF65-F5344CB8AC3E}">
        <p14:creationId xmlns:p14="http://schemas.microsoft.com/office/powerpoint/2010/main" val="128675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5485" y="1114779"/>
            <a:ext cx="3357009" cy="430887"/>
          </a:xfrm>
          <a:prstGeom prst="rect">
            <a:avLst/>
          </a:prstGeom>
        </p:spPr>
        <p:txBody>
          <a:bodyPr wrap="none">
            <a:spAutoFit/>
          </a:bodyPr>
          <a:lstStyle/>
          <a:p>
            <a:r>
              <a:rPr lang="en-US" sz="2200" dirty="0"/>
              <a:t>Let's create another instance</a:t>
            </a:r>
          </a:p>
        </p:txBody>
      </p:sp>
      <p:sp>
        <p:nvSpPr>
          <p:cNvPr id="3" name="Rectangle 2">
            <a:extLst>
              <a:ext uri="{FF2B5EF4-FFF2-40B4-BE49-F238E27FC236}">
                <a16:creationId xmlns:a16="http://schemas.microsoft.com/office/drawing/2014/main" id="{0EC44E7C-C6A4-4313-9986-21785EA6547C}"/>
              </a:ext>
            </a:extLst>
          </p:cNvPr>
          <p:cNvSpPr/>
          <p:nvPr/>
        </p:nvSpPr>
        <p:spPr>
          <a:xfrm>
            <a:off x="2073785" y="1534245"/>
            <a:ext cx="8835219" cy="646331"/>
          </a:xfrm>
          <a:prstGeom prst="rect">
            <a:avLst/>
          </a:prstGeom>
        </p:spPr>
        <p:txBody>
          <a:bodyPr wrap="square">
            <a:spAutoFit/>
          </a:bodyPr>
          <a:lstStyle/>
          <a:p>
            <a:r>
              <a:rPr lang="en-US" dirty="0"/>
              <a:t>Root volume cannot be encrypted by default for standard AMI but can be done for additional EBS</a:t>
            </a:r>
          </a:p>
        </p:txBody>
      </p:sp>
      <p:sp>
        <p:nvSpPr>
          <p:cNvPr id="5" name="Rectangle 4">
            <a:extLst>
              <a:ext uri="{FF2B5EF4-FFF2-40B4-BE49-F238E27FC236}">
                <a16:creationId xmlns:a16="http://schemas.microsoft.com/office/drawing/2014/main" id="{61E4F4DC-72A5-4C6A-B790-D01089EC1AB3}"/>
              </a:ext>
            </a:extLst>
          </p:cNvPr>
          <p:cNvSpPr/>
          <p:nvPr/>
        </p:nvSpPr>
        <p:spPr>
          <a:xfrm>
            <a:off x="2073784" y="2180576"/>
            <a:ext cx="8665099" cy="1200329"/>
          </a:xfrm>
          <a:prstGeom prst="rect">
            <a:avLst/>
          </a:prstGeom>
        </p:spPr>
        <p:txBody>
          <a:bodyPr wrap="square">
            <a:spAutoFit/>
          </a:bodyPr>
          <a:lstStyle/>
          <a:p>
            <a:r>
              <a:rPr lang="en-US" dirty="0"/>
              <a:t>In order to encrypt the root device volume you can use third party tools like bit locker or create an AMI or create a copy of that EBS and while creating a copy encrypt that. We will check this in another lab</a:t>
            </a:r>
          </a:p>
          <a:p>
            <a:endParaRPr lang="en-US" dirty="0"/>
          </a:p>
        </p:txBody>
      </p:sp>
      <p:sp>
        <p:nvSpPr>
          <p:cNvPr id="8" name="Rectangle 7">
            <a:extLst>
              <a:ext uri="{FF2B5EF4-FFF2-40B4-BE49-F238E27FC236}">
                <a16:creationId xmlns:a16="http://schemas.microsoft.com/office/drawing/2014/main" id="{14256CC9-828A-410E-B72A-534895BF3BE6}"/>
              </a:ext>
            </a:extLst>
          </p:cNvPr>
          <p:cNvSpPr/>
          <p:nvPr/>
        </p:nvSpPr>
        <p:spPr>
          <a:xfrm>
            <a:off x="2073783" y="3111179"/>
            <a:ext cx="4253857" cy="369332"/>
          </a:xfrm>
          <a:prstGeom prst="rect">
            <a:avLst/>
          </a:prstGeom>
        </p:spPr>
        <p:txBody>
          <a:bodyPr wrap="none">
            <a:spAutoFit/>
          </a:bodyPr>
          <a:lstStyle/>
          <a:p>
            <a:r>
              <a:rPr lang="en-US" dirty="0"/>
              <a:t>Terminate protection is turned off by default</a:t>
            </a:r>
          </a:p>
        </p:txBody>
      </p:sp>
      <p:sp>
        <p:nvSpPr>
          <p:cNvPr id="9" name="Rectangle 8">
            <a:extLst>
              <a:ext uri="{FF2B5EF4-FFF2-40B4-BE49-F238E27FC236}">
                <a16:creationId xmlns:a16="http://schemas.microsoft.com/office/drawing/2014/main" id="{EFB19B52-D03B-4FB7-8158-D4D9B0784923}"/>
              </a:ext>
            </a:extLst>
          </p:cNvPr>
          <p:cNvSpPr/>
          <p:nvPr/>
        </p:nvSpPr>
        <p:spPr>
          <a:xfrm>
            <a:off x="2073782" y="3493980"/>
            <a:ext cx="8133473" cy="369332"/>
          </a:xfrm>
          <a:prstGeom prst="rect">
            <a:avLst/>
          </a:prstGeom>
        </p:spPr>
        <p:txBody>
          <a:bodyPr wrap="square">
            <a:spAutoFit/>
          </a:bodyPr>
          <a:lstStyle/>
          <a:p>
            <a:r>
              <a:rPr lang="en-US" dirty="0"/>
              <a:t>On an EBS backed instance the root EBS volume gets deleted by default on termination</a:t>
            </a:r>
          </a:p>
        </p:txBody>
      </p:sp>
    </p:spTree>
    <p:extLst>
      <p:ext uri="{BB962C8B-B14F-4D97-AF65-F5344CB8AC3E}">
        <p14:creationId xmlns:p14="http://schemas.microsoft.com/office/powerpoint/2010/main" val="131415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5485" y="1114779"/>
            <a:ext cx="1911870" cy="430887"/>
          </a:xfrm>
          <a:prstGeom prst="rect">
            <a:avLst/>
          </a:prstGeom>
        </p:spPr>
        <p:txBody>
          <a:bodyPr wrap="none">
            <a:spAutoFit/>
          </a:bodyPr>
          <a:lstStyle/>
          <a:p>
            <a:r>
              <a:rPr lang="en-US" sz="2200" dirty="0"/>
              <a:t>Security groups</a:t>
            </a:r>
          </a:p>
        </p:txBody>
      </p:sp>
      <p:sp>
        <p:nvSpPr>
          <p:cNvPr id="3" name="Rectangle 2">
            <a:extLst>
              <a:ext uri="{FF2B5EF4-FFF2-40B4-BE49-F238E27FC236}">
                <a16:creationId xmlns:a16="http://schemas.microsoft.com/office/drawing/2014/main" id="{0EC44E7C-C6A4-4313-9986-21785EA6547C}"/>
              </a:ext>
            </a:extLst>
          </p:cNvPr>
          <p:cNvSpPr/>
          <p:nvPr/>
        </p:nvSpPr>
        <p:spPr>
          <a:xfrm>
            <a:off x="2073785" y="1534245"/>
            <a:ext cx="8835219" cy="646331"/>
          </a:xfrm>
          <a:prstGeom prst="rect">
            <a:avLst/>
          </a:prstGeom>
        </p:spPr>
        <p:txBody>
          <a:bodyPr wrap="square">
            <a:spAutoFit/>
          </a:bodyPr>
          <a:lstStyle/>
          <a:p>
            <a:r>
              <a:rPr lang="en-US" dirty="0"/>
              <a:t>These can be referred to as virtual firewall when  you first launch from an ec2 instance you can attach more than 1 SG to it</a:t>
            </a:r>
          </a:p>
        </p:txBody>
      </p:sp>
      <p:sp>
        <p:nvSpPr>
          <p:cNvPr id="5" name="Rectangle 4">
            <a:extLst>
              <a:ext uri="{FF2B5EF4-FFF2-40B4-BE49-F238E27FC236}">
                <a16:creationId xmlns:a16="http://schemas.microsoft.com/office/drawing/2014/main" id="{61E4F4DC-72A5-4C6A-B790-D01089EC1AB3}"/>
              </a:ext>
            </a:extLst>
          </p:cNvPr>
          <p:cNvSpPr/>
          <p:nvPr/>
        </p:nvSpPr>
        <p:spPr>
          <a:xfrm>
            <a:off x="2073784" y="2180576"/>
            <a:ext cx="8665099" cy="369332"/>
          </a:xfrm>
          <a:prstGeom prst="rect">
            <a:avLst/>
          </a:prstGeom>
        </p:spPr>
        <p:txBody>
          <a:bodyPr wrap="square">
            <a:spAutoFit/>
          </a:bodyPr>
          <a:lstStyle/>
          <a:p>
            <a:r>
              <a:rPr lang="en-US" dirty="0"/>
              <a:t>Let's create an EC2 instance now and make it as a web-server</a:t>
            </a:r>
          </a:p>
        </p:txBody>
      </p:sp>
      <p:pic>
        <p:nvPicPr>
          <p:cNvPr id="6" name="Picture 5">
            <a:extLst>
              <a:ext uri="{FF2B5EF4-FFF2-40B4-BE49-F238E27FC236}">
                <a16:creationId xmlns:a16="http://schemas.microsoft.com/office/drawing/2014/main" id="{11E19964-5F5B-4E92-9D75-C37C9078F4B1}"/>
              </a:ext>
            </a:extLst>
          </p:cNvPr>
          <p:cNvPicPr>
            <a:picLocks noChangeAspect="1"/>
          </p:cNvPicPr>
          <p:nvPr/>
        </p:nvPicPr>
        <p:blipFill>
          <a:blip r:embed="rId2"/>
          <a:stretch>
            <a:fillRect/>
          </a:stretch>
        </p:blipFill>
        <p:spPr>
          <a:xfrm>
            <a:off x="2372686" y="2588621"/>
            <a:ext cx="7835641" cy="3803228"/>
          </a:xfrm>
          <a:prstGeom prst="rect">
            <a:avLst/>
          </a:prstGeom>
        </p:spPr>
      </p:pic>
    </p:spTree>
    <p:extLst>
      <p:ext uri="{BB962C8B-B14F-4D97-AF65-F5344CB8AC3E}">
        <p14:creationId xmlns:p14="http://schemas.microsoft.com/office/powerpoint/2010/main" val="371813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5485" y="1114779"/>
            <a:ext cx="1911870" cy="430887"/>
          </a:xfrm>
          <a:prstGeom prst="rect">
            <a:avLst/>
          </a:prstGeom>
        </p:spPr>
        <p:txBody>
          <a:bodyPr wrap="none">
            <a:spAutoFit/>
          </a:bodyPr>
          <a:lstStyle/>
          <a:p>
            <a:r>
              <a:rPr lang="en-US" sz="2200" dirty="0"/>
              <a:t>Security groups</a:t>
            </a:r>
          </a:p>
        </p:txBody>
      </p:sp>
      <p:sp>
        <p:nvSpPr>
          <p:cNvPr id="3" name="Rectangle 2">
            <a:extLst>
              <a:ext uri="{FF2B5EF4-FFF2-40B4-BE49-F238E27FC236}">
                <a16:creationId xmlns:a16="http://schemas.microsoft.com/office/drawing/2014/main" id="{0EC44E7C-C6A4-4313-9986-21785EA6547C}"/>
              </a:ext>
            </a:extLst>
          </p:cNvPr>
          <p:cNvSpPr/>
          <p:nvPr/>
        </p:nvSpPr>
        <p:spPr>
          <a:xfrm>
            <a:off x="2073785" y="1534245"/>
            <a:ext cx="8835219" cy="369332"/>
          </a:xfrm>
          <a:prstGeom prst="rect">
            <a:avLst/>
          </a:prstGeom>
        </p:spPr>
        <p:txBody>
          <a:bodyPr wrap="square">
            <a:spAutoFit/>
          </a:bodyPr>
          <a:lstStyle/>
          <a:p>
            <a:r>
              <a:rPr lang="en-US" dirty="0"/>
              <a:t>By default everything is allowed outbound and denied all inbound</a:t>
            </a:r>
          </a:p>
        </p:txBody>
      </p:sp>
      <p:sp>
        <p:nvSpPr>
          <p:cNvPr id="5" name="Rectangle 4">
            <a:extLst>
              <a:ext uri="{FF2B5EF4-FFF2-40B4-BE49-F238E27FC236}">
                <a16:creationId xmlns:a16="http://schemas.microsoft.com/office/drawing/2014/main" id="{61E4F4DC-72A5-4C6A-B790-D01089EC1AB3}"/>
              </a:ext>
            </a:extLst>
          </p:cNvPr>
          <p:cNvSpPr/>
          <p:nvPr/>
        </p:nvSpPr>
        <p:spPr>
          <a:xfrm>
            <a:off x="2073785" y="1861378"/>
            <a:ext cx="8665099" cy="369332"/>
          </a:xfrm>
          <a:prstGeom prst="rect">
            <a:avLst/>
          </a:prstGeom>
        </p:spPr>
        <p:txBody>
          <a:bodyPr wrap="square">
            <a:spAutoFit/>
          </a:bodyPr>
          <a:lstStyle/>
          <a:p>
            <a:r>
              <a:rPr lang="en-US" dirty="0"/>
              <a:t>Any rules changes made to a SG would take effect immediately</a:t>
            </a:r>
          </a:p>
        </p:txBody>
      </p:sp>
      <p:sp>
        <p:nvSpPr>
          <p:cNvPr id="4" name="Rectangle 3">
            <a:extLst>
              <a:ext uri="{FF2B5EF4-FFF2-40B4-BE49-F238E27FC236}">
                <a16:creationId xmlns:a16="http://schemas.microsoft.com/office/drawing/2014/main" id="{6C7C12D7-1C5F-424A-9ABF-C091111C1D2B}"/>
              </a:ext>
            </a:extLst>
          </p:cNvPr>
          <p:cNvSpPr/>
          <p:nvPr/>
        </p:nvSpPr>
        <p:spPr>
          <a:xfrm>
            <a:off x="2073784" y="2223256"/>
            <a:ext cx="9383293" cy="646331"/>
          </a:xfrm>
          <a:prstGeom prst="rect">
            <a:avLst/>
          </a:prstGeom>
        </p:spPr>
        <p:txBody>
          <a:bodyPr wrap="square">
            <a:spAutoFit/>
          </a:bodyPr>
          <a:lstStyle/>
          <a:p>
            <a:r>
              <a:rPr lang="en-US" dirty="0"/>
              <a:t>SG is </a:t>
            </a:r>
            <a:r>
              <a:rPr lang="en-US" dirty="0" err="1"/>
              <a:t>stateful</a:t>
            </a:r>
            <a:r>
              <a:rPr lang="en-US" dirty="0"/>
              <a:t>, even if we don't have any outbound rules anything is which is allowed inbound would be allowed back out</a:t>
            </a:r>
          </a:p>
        </p:txBody>
      </p:sp>
      <p:sp>
        <p:nvSpPr>
          <p:cNvPr id="7" name="Rectangle 6">
            <a:extLst>
              <a:ext uri="{FF2B5EF4-FFF2-40B4-BE49-F238E27FC236}">
                <a16:creationId xmlns:a16="http://schemas.microsoft.com/office/drawing/2014/main" id="{A639E67B-27ED-480D-8628-5B2EDE7EB827}"/>
              </a:ext>
            </a:extLst>
          </p:cNvPr>
          <p:cNvSpPr/>
          <p:nvPr/>
        </p:nvSpPr>
        <p:spPr>
          <a:xfrm>
            <a:off x="2073783" y="2819934"/>
            <a:ext cx="3897157" cy="369332"/>
          </a:xfrm>
          <a:prstGeom prst="rect">
            <a:avLst/>
          </a:prstGeom>
        </p:spPr>
        <p:txBody>
          <a:bodyPr wrap="none">
            <a:spAutoFit/>
          </a:bodyPr>
          <a:lstStyle/>
          <a:p>
            <a:r>
              <a:rPr lang="en-US" dirty="0"/>
              <a:t>Everything is blocked by default in a SG</a:t>
            </a:r>
          </a:p>
        </p:txBody>
      </p:sp>
      <p:sp>
        <p:nvSpPr>
          <p:cNvPr id="8" name="Rectangle 7">
            <a:extLst>
              <a:ext uri="{FF2B5EF4-FFF2-40B4-BE49-F238E27FC236}">
                <a16:creationId xmlns:a16="http://schemas.microsoft.com/office/drawing/2014/main" id="{61D3C2B6-3B8D-49ED-91F1-09911A7E15DA}"/>
              </a:ext>
            </a:extLst>
          </p:cNvPr>
          <p:cNvSpPr/>
          <p:nvPr/>
        </p:nvSpPr>
        <p:spPr>
          <a:xfrm>
            <a:off x="2073783" y="3209367"/>
            <a:ext cx="5383077" cy="369332"/>
          </a:xfrm>
          <a:prstGeom prst="rect">
            <a:avLst/>
          </a:prstGeom>
        </p:spPr>
        <p:txBody>
          <a:bodyPr wrap="none">
            <a:spAutoFit/>
          </a:bodyPr>
          <a:lstStyle/>
          <a:p>
            <a:r>
              <a:rPr lang="en-US" dirty="0"/>
              <a:t>With SG you cannot deny traffic to an specific IP or port</a:t>
            </a:r>
          </a:p>
        </p:txBody>
      </p:sp>
      <p:sp>
        <p:nvSpPr>
          <p:cNvPr id="9" name="Rectangle 8">
            <a:extLst>
              <a:ext uri="{FF2B5EF4-FFF2-40B4-BE49-F238E27FC236}">
                <a16:creationId xmlns:a16="http://schemas.microsoft.com/office/drawing/2014/main" id="{E5D40E27-4284-40D2-B35C-8C3BD51A2315}"/>
              </a:ext>
            </a:extLst>
          </p:cNvPr>
          <p:cNvSpPr/>
          <p:nvPr/>
        </p:nvSpPr>
        <p:spPr>
          <a:xfrm>
            <a:off x="2073783" y="3546214"/>
            <a:ext cx="9213960" cy="646331"/>
          </a:xfrm>
          <a:prstGeom prst="rect">
            <a:avLst/>
          </a:prstGeom>
        </p:spPr>
        <p:txBody>
          <a:bodyPr wrap="square">
            <a:spAutoFit/>
          </a:bodyPr>
          <a:lstStyle/>
          <a:p>
            <a:r>
              <a:rPr lang="en-US" dirty="0"/>
              <a:t>In the default SG the rules says that any instance that are behind the SG would be able to interact each other</a:t>
            </a:r>
          </a:p>
        </p:txBody>
      </p:sp>
      <p:sp>
        <p:nvSpPr>
          <p:cNvPr id="10" name="Rectangle 9">
            <a:extLst>
              <a:ext uri="{FF2B5EF4-FFF2-40B4-BE49-F238E27FC236}">
                <a16:creationId xmlns:a16="http://schemas.microsoft.com/office/drawing/2014/main" id="{FA55A2A9-6FA2-42C3-AC29-5892E7F7B868}"/>
              </a:ext>
            </a:extLst>
          </p:cNvPr>
          <p:cNvSpPr/>
          <p:nvPr/>
        </p:nvSpPr>
        <p:spPr>
          <a:xfrm>
            <a:off x="2073782" y="4206226"/>
            <a:ext cx="8176003" cy="369332"/>
          </a:xfrm>
          <a:prstGeom prst="rect">
            <a:avLst/>
          </a:prstGeom>
        </p:spPr>
        <p:txBody>
          <a:bodyPr wrap="square">
            <a:spAutoFit/>
          </a:bodyPr>
          <a:lstStyle/>
          <a:p>
            <a:r>
              <a:rPr lang="en-US" dirty="0"/>
              <a:t>If multiple SG are attached to an instance all rules would add up</a:t>
            </a:r>
          </a:p>
        </p:txBody>
      </p:sp>
      <p:sp>
        <p:nvSpPr>
          <p:cNvPr id="12" name="Rectangle 11">
            <a:extLst>
              <a:ext uri="{FF2B5EF4-FFF2-40B4-BE49-F238E27FC236}">
                <a16:creationId xmlns:a16="http://schemas.microsoft.com/office/drawing/2014/main" id="{A68C4E28-13CB-4F15-9E27-ACFA1D9E9C81}"/>
              </a:ext>
            </a:extLst>
          </p:cNvPr>
          <p:cNvSpPr/>
          <p:nvPr/>
        </p:nvSpPr>
        <p:spPr>
          <a:xfrm>
            <a:off x="2073782" y="4590045"/>
            <a:ext cx="4570867" cy="369332"/>
          </a:xfrm>
          <a:prstGeom prst="rect">
            <a:avLst/>
          </a:prstGeom>
        </p:spPr>
        <p:txBody>
          <a:bodyPr wrap="none">
            <a:spAutoFit/>
          </a:bodyPr>
          <a:lstStyle/>
          <a:p>
            <a:r>
              <a:rPr lang="en-US" dirty="0"/>
              <a:t>You can attach SG on the fly to an EC2 instance</a:t>
            </a:r>
          </a:p>
        </p:txBody>
      </p:sp>
    </p:spTree>
    <p:extLst>
      <p:ext uri="{BB962C8B-B14F-4D97-AF65-F5344CB8AC3E}">
        <p14:creationId xmlns:p14="http://schemas.microsoft.com/office/powerpoint/2010/main" val="3040017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5485" y="1114779"/>
            <a:ext cx="1911870" cy="430887"/>
          </a:xfrm>
          <a:prstGeom prst="rect">
            <a:avLst/>
          </a:prstGeom>
        </p:spPr>
        <p:txBody>
          <a:bodyPr wrap="none">
            <a:spAutoFit/>
          </a:bodyPr>
          <a:lstStyle/>
          <a:p>
            <a:r>
              <a:rPr lang="en-US" sz="2200" dirty="0"/>
              <a:t>Security groups</a:t>
            </a:r>
          </a:p>
        </p:txBody>
      </p:sp>
      <p:pic>
        <p:nvPicPr>
          <p:cNvPr id="13" name="Picture 12">
            <a:extLst>
              <a:ext uri="{FF2B5EF4-FFF2-40B4-BE49-F238E27FC236}">
                <a16:creationId xmlns:a16="http://schemas.microsoft.com/office/drawing/2014/main" id="{D5BB5D60-55A1-4348-B19B-7CE9A99C09C6}"/>
              </a:ext>
            </a:extLst>
          </p:cNvPr>
          <p:cNvPicPr>
            <a:picLocks noChangeAspect="1"/>
          </p:cNvPicPr>
          <p:nvPr/>
        </p:nvPicPr>
        <p:blipFill>
          <a:blip r:embed="rId2"/>
          <a:stretch>
            <a:fillRect/>
          </a:stretch>
        </p:blipFill>
        <p:spPr>
          <a:xfrm>
            <a:off x="1729361" y="1623250"/>
            <a:ext cx="9122292" cy="1991820"/>
          </a:xfrm>
          <a:prstGeom prst="rect">
            <a:avLst/>
          </a:prstGeom>
        </p:spPr>
      </p:pic>
      <p:pic>
        <p:nvPicPr>
          <p:cNvPr id="15" name="Picture 14">
            <a:extLst>
              <a:ext uri="{FF2B5EF4-FFF2-40B4-BE49-F238E27FC236}">
                <a16:creationId xmlns:a16="http://schemas.microsoft.com/office/drawing/2014/main" id="{FC3E0281-0B25-4452-AAF4-150543CB8499}"/>
              </a:ext>
            </a:extLst>
          </p:cNvPr>
          <p:cNvPicPr>
            <a:picLocks noChangeAspect="1"/>
          </p:cNvPicPr>
          <p:nvPr/>
        </p:nvPicPr>
        <p:blipFill>
          <a:blip r:embed="rId3"/>
          <a:stretch>
            <a:fillRect/>
          </a:stretch>
        </p:blipFill>
        <p:spPr>
          <a:xfrm>
            <a:off x="5717678" y="3917544"/>
            <a:ext cx="5133975" cy="2276475"/>
          </a:xfrm>
          <a:prstGeom prst="rect">
            <a:avLst/>
          </a:prstGeom>
        </p:spPr>
      </p:pic>
      <p:sp>
        <p:nvSpPr>
          <p:cNvPr id="16" name="Rectangle 15">
            <a:extLst>
              <a:ext uri="{FF2B5EF4-FFF2-40B4-BE49-F238E27FC236}">
                <a16:creationId xmlns:a16="http://schemas.microsoft.com/office/drawing/2014/main" id="{E1C74F34-D26A-4D9A-9F2C-A337357BC202}"/>
              </a:ext>
            </a:extLst>
          </p:cNvPr>
          <p:cNvSpPr/>
          <p:nvPr/>
        </p:nvSpPr>
        <p:spPr>
          <a:xfrm>
            <a:off x="1525486" y="4151969"/>
            <a:ext cx="4014078" cy="646331"/>
          </a:xfrm>
          <a:prstGeom prst="rect">
            <a:avLst/>
          </a:prstGeom>
        </p:spPr>
        <p:txBody>
          <a:bodyPr wrap="square">
            <a:spAutoFit/>
          </a:bodyPr>
          <a:lstStyle/>
          <a:p>
            <a:r>
              <a:rPr lang="en-US" dirty="0"/>
              <a:t>You can have any number of instances behind an SG</a:t>
            </a:r>
          </a:p>
        </p:txBody>
      </p:sp>
      <p:sp>
        <p:nvSpPr>
          <p:cNvPr id="17" name="Rectangle 16">
            <a:extLst>
              <a:ext uri="{FF2B5EF4-FFF2-40B4-BE49-F238E27FC236}">
                <a16:creationId xmlns:a16="http://schemas.microsoft.com/office/drawing/2014/main" id="{C2000CAB-A43F-419D-8A71-C65AC435C891}"/>
              </a:ext>
            </a:extLst>
          </p:cNvPr>
          <p:cNvSpPr/>
          <p:nvPr/>
        </p:nvSpPr>
        <p:spPr>
          <a:xfrm>
            <a:off x="1525486" y="4798299"/>
            <a:ext cx="3599408" cy="646331"/>
          </a:xfrm>
          <a:prstGeom prst="rect">
            <a:avLst/>
          </a:prstGeom>
        </p:spPr>
        <p:txBody>
          <a:bodyPr wrap="square">
            <a:spAutoFit/>
          </a:bodyPr>
          <a:lstStyle/>
          <a:p>
            <a:r>
              <a:rPr lang="en-US" dirty="0"/>
              <a:t>All the rules would add up, there is no deny rules.</a:t>
            </a:r>
          </a:p>
        </p:txBody>
      </p:sp>
    </p:spTree>
    <p:extLst>
      <p:ext uri="{BB962C8B-B14F-4D97-AF65-F5344CB8AC3E}">
        <p14:creationId xmlns:p14="http://schemas.microsoft.com/office/powerpoint/2010/main" val="217331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3" name="Rectangle 2">
            <a:extLst>
              <a:ext uri="{FF2B5EF4-FFF2-40B4-BE49-F238E27FC236}">
                <a16:creationId xmlns:a16="http://schemas.microsoft.com/office/drawing/2014/main" id="{6EC63851-753E-4752-8DD4-25841A121F1B}"/>
              </a:ext>
            </a:extLst>
          </p:cNvPr>
          <p:cNvSpPr/>
          <p:nvPr/>
        </p:nvSpPr>
        <p:spPr>
          <a:xfrm>
            <a:off x="1606536" y="1139087"/>
            <a:ext cx="9483406" cy="707886"/>
          </a:xfrm>
          <a:prstGeom prst="rect">
            <a:avLst/>
          </a:prstGeom>
        </p:spPr>
        <p:txBody>
          <a:bodyPr wrap="square">
            <a:spAutoFit/>
          </a:bodyPr>
          <a:lstStyle/>
          <a:p>
            <a:r>
              <a:rPr lang="en-US" sz="2000" dirty="0"/>
              <a:t>Traditionally before cloud computing if </a:t>
            </a:r>
            <a:r>
              <a:rPr lang="en-US" sz="2000" dirty="0" err="1"/>
              <a:t>i</a:t>
            </a:r>
            <a:r>
              <a:rPr lang="en-US" sz="2000" dirty="0"/>
              <a:t> needed a database server </a:t>
            </a:r>
            <a:r>
              <a:rPr lang="en-US" sz="2000" dirty="0" err="1"/>
              <a:t>i</a:t>
            </a:r>
            <a:r>
              <a:rPr lang="en-US" sz="2000" dirty="0"/>
              <a:t> would go to different hardware providers and </a:t>
            </a:r>
            <a:r>
              <a:rPr lang="en-US" sz="2000" dirty="0" err="1"/>
              <a:t>i</a:t>
            </a:r>
            <a:r>
              <a:rPr lang="en-US" sz="2000" dirty="0"/>
              <a:t> would tell them my requirement (</a:t>
            </a:r>
            <a:r>
              <a:rPr lang="en-US" sz="2000" dirty="0" err="1"/>
              <a:t>core,RAM,Hard</a:t>
            </a:r>
            <a:r>
              <a:rPr lang="en-US" sz="2000" dirty="0"/>
              <a:t> disk, SSD)</a:t>
            </a:r>
          </a:p>
        </p:txBody>
      </p:sp>
      <p:sp>
        <p:nvSpPr>
          <p:cNvPr id="6" name="Rectangle 5">
            <a:extLst>
              <a:ext uri="{FF2B5EF4-FFF2-40B4-BE49-F238E27FC236}">
                <a16:creationId xmlns:a16="http://schemas.microsoft.com/office/drawing/2014/main" id="{3B9AD241-1AEE-4F43-BDB6-08CA7F529DF0}"/>
              </a:ext>
            </a:extLst>
          </p:cNvPr>
          <p:cNvSpPr/>
          <p:nvPr/>
        </p:nvSpPr>
        <p:spPr>
          <a:xfrm>
            <a:off x="1606536" y="1846973"/>
            <a:ext cx="9717138" cy="646331"/>
          </a:xfrm>
          <a:prstGeom prst="rect">
            <a:avLst/>
          </a:prstGeom>
        </p:spPr>
        <p:txBody>
          <a:bodyPr wrap="square">
            <a:spAutoFit/>
          </a:bodyPr>
          <a:lstStyle/>
          <a:p>
            <a:r>
              <a:rPr lang="en-US" dirty="0"/>
              <a:t>Based on that they will quote prices and then you will contact your finance team to raise a PO they send  PI and then they send that servers</a:t>
            </a:r>
          </a:p>
        </p:txBody>
      </p:sp>
      <p:sp>
        <p:nvSpPr>
          <p:cNvPr id="7" name="Rectangle 6">
            <a:extLst>
              <a:ext uri="{FF2B5EF4-FFF2-40B4-BE49-F238E27FC236}">
                <a16:creationId xmlns:a16="http://schemas.microsoft.com/office/drawing/2014/main" id="{CB360FC0-27B4-43C3-8294-BCF49D8C70F0}"/>
              </a:ext>
            </a:extLst>
          </p:cNvPr>
          <p:cNvSpPr/>
          <p:nvPr/>
        </p:nvSpPr>
        <p:spPr>
          <a:xfrm>
            <a:off x="1606536" y="2493304"/>
            <a:ext cx="9717138" cy="923330"/>
          </a:xfrm>
          <a:prstGeom prst="rect">
            <a:avLst/>
          </a:prstGeom>
        </p:spPr>
        <p:txBody>
          <a:bodyPr wrap="square">
            <a:spAutoFit/>
          </a:bodyPr>
          <a:lstStyle/>
          <a:p>
            <a:r>
              <a:rPr lang="en-US" dirty="0"/>
              <a:t>It takes couple of weeks for the server to arrive at your place. once it arrives you have to rack and stack on your DC and you have to install the OS patch it according to the Organization security policies and this entire process would take months.</a:t>
            </a:r>
          </a:p>
        </p:txBody>
      </p:sp>
      <p:sp>
        <p:nvSpPr>
          <p:cNvPr id="8" name="Rectangle 7">
            <a:extLst>
              <a:ext uri="{FF2B5EF4-FFF2-40B4-BE49-F238E27FC236}">
                <a16:creationId xmlns:a16="http://schemas.microsoft.com/office/drawing/2014/main" id="{1D04FEBA-84FB-4179-BC8E-63DB84BC79A6}"/>
              </a:ext>
            </a:extLst>
          </p:cNvPr>
          <p:cNvSpPr/>
          <p:nvPr/>
        </p:nvSpPr>
        <p:spPr>
          <a:xfrm>
            <a:off x="1606535" y="3416634"/>
            <a:ext cx="8919697" cy="369332"/>
          </a:xfrm>
          <a:prstGeom prst="rect">
            <a:avLst/>
          </a:prstGeom>
        </p:spPr>
        <p:txBody>
          <a:bodyPr wrap="square">
            <a:spAutoFit/>
          </a:bodyPr>
          <a:lstStyle/>
          <a:p>
            <a:r>
              <a:rPr lang="en-US" dirty="0"/>
              <a:t>Post cloud computing you can instantly provision that by making an API calls to a browser</a:t>
            </a:r>
          </a:p>
        </p:txBody>
      </p:sp>
      <p:sp>
        <p:nvSpPr>
          <p:cNvPr id="9" name="Rectangle 8">
            <a:extLst>
              <a:ext uri="{FF2B5EF4-FFF2-40B4-BE49-F238E27FC236}">
                <a16:creationId xmlns:a16="http://schemas.microsoft.com/office/drawing/2014/main" id="{C6B33A65-E03B-4057-9F10-C2E5C5F7BDE9}"/>
              </a:ext>
            </a:extLst>
          </p:cNvPr>
          <p:cNvSpPr/>
          <p:nvPr/>
        </p:nvSpPr>
        <p:spPr>
          <a:xfrm>
            <a:off x="1606534" y="3739799"/>
            <a:ext cx="6096000" cy="369332"/>
          </a:xfrm>
          <a:prstGeom prst="rect">
            <a:avLst/>
          </a:prstGeom>
        </p:spPr>
        <p:txBody>
          <a:bodyPr>
            <a:spAutoFit/>
          </a:bodyPr>
          <a:lstStyle/>
          <a:p>
            <a:r>
              <a:rPr lang="en-US" dirty="0"/>
              <a:t>You can provision it within minutes and start experimenting</a:t>
            </a:r>
          </a:p>
        </p:txBody>
      </p:sp>
      <p:sp>
        <p:nvSpPr>
          <p:cNvPr id="10" name="Rectangle 9">
            <a:extLst>
              <a:ext uri="{FF2B5EF4-FFF2-40B4-BE49-F238E27FC236}">
                <a16:creationId xmlns:a16="http://schemas.microsoft.com/office/drawing/2014/main" id="{88A02C77-7667-48D7-AECF-2C2C4063CC70}"/>
              </a:ext>
            </a:extLst>
          </p:cNvPr>
          <p:cNvSpPr/>
          <p:nvPr/>
        </p:nvSpPr>
        <p:spPr>
          <a:xfrm>
            <a:off x="1606533" y="4076643"/>
            <a:ext cx="10142443" cy="1200329"/>
          </a:xfrm>
          <a:prstGeom prst="rect">
            <a:avLst/>
          </a:prstGeom>
        </p:spPr>
        <p:txBody>
          <a:bodyPr wrap="square">
            <a:spAutoFit/>
          </a:bodyPr>
          <a:lstStyle/>
          <a:p>
            <a:r>
              <a:rPr lang="en-US" dirty="0"/>
              <a:t>This is one of the important success behind startups as they don't have huge budgets to play around and experiment but with cloud they can provision an instance and experiment. post experiment they can decommission the machine and they just have to pay for the time they used the machine there is no upfront cost involved or any contract</a:t>
            </a:r>
          </a:p>
        </p:txBody>
      </p:sp>
    </p:spTree>
    <p:extLst>
      <p:ext uri="{BB962C8B-B14F-4D97-AF65-F5344CB8AC3E}">
        <p14:creationId xmlns:p14="http://schemas.microsoft.com/office/powerpoint/2010/main" val="3919410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Launch an EC2 Instance</a:t>
            </a:r>
          </a:p>
        </p:txBody>
      </p:sp>
      <p:sp>
        <p:nvSpPr>
          <p:cNvPr id="2" name="Rectangle 1">
            <a:extLst>
              <a:ext uri="{FF2B5EF4-FFF2-40B4-BE49-F238E27FC236}">
                <a16:creationId xmlns:a16="http://schemas.microsoft.com/office/drawing/2014/main" id="{DC95CA23-DC03-4925-A7AC-D86486114913}"/>
              </a:ext>
            </a:extLst>
          </p:cNvPr>
          <p:cNvSpPr/>
          <p:nvPr/>
        </p:nvSpPr>
        <p:spPr>
          <a:xfrm>
            <a:off x="1525485" y="1114779"/>
            <a:ext cx="590226" cy="430887"/>
          </a:xfrm>
          <a:prstGeom prst="rect">
            <a:avLst/>
          </a:prstGeom>
        </p:spPr>
        <p:txBody>
          <a:bodyPr wrap="none">
            <a:spAutoFit/>
          </a:bodyPr>
          <a:lstStyle/>
          <a:p>
            <a:r>
              <a:rPr lang="en-US" sz="2200" dirty="0"/>
              <a:t>EBS</a:t>
            </a:r>
          </a:p>
        </p:txBody>
      </p:sp>
      <p:sp>
        <p:nvSpPr>
          <p:cNvPr id="3" name="Rectangle 2">
            <a:extLst>
              <a:ext uri="{FF2B5EF4-FFF2-40B4-BE49-F238E27FC236}">
                <a16:creationId xmlns:a16="http://schemas.microsoft.com/office/drawing/2014/main" id="{59CB85E7-DB2B-4119-ADFD-5642E9C4BD09}"/>
              </a:ext>
            </a:extLst>
          </p:cNvPr>
          <p:cNvSpPr/>
          <p:nvPr/>
        </p:nvSpPr>
        <p:spPr>
          <a:xfrm>
            <a:off x="1820598" y="1499499"/>
            <a:ext cx="3298852" cy="369332"/>
          </a:xfrm>
          <a:prstGeom prst="rect">
            <a:avLst/>
          </a:prstGeom>
        </p:spPr>
        <p:txBody>
          <a:bodyPr wrap="none">
            <a:spAutoFit/>
          </a:bodyPr>
          <a:lstStyle/>
          <a:p>
            <a:r>
              <a:rPr lang="en-US" dirty="0"/>
              <a:t>Add some EBS to the instance now</a:t>
            </a:r>
          </a:p>
        </p:txBody>
      </p:sp>
      <p:pic>
        <p:nvPicPr>
          <p:cNvPr id="5" name="Picture 4">
            <a:extLst>
              <a:ext uri="{FF2B5EF4-FFF2-40B4-BE49-F238E27FC236}">
                <a16:creationId xmlns:a16="http://schemas.microsoft.com/office/drawing/2014/main" id="{B19EDDFF-8735-4028-82CF-E9CADB688DE5}"/>
              </a:ext>
            </a:extLst>
          </p:cNvPr>
          <p:cNvPicPr>
            <a:picLocks noChangeAspect="1"/>
          </p:cNvPicPr>
          <p:nvPr/>
        </p:nvPicPr>
        <p:blipFill>
          <a:blip r:embed="rId2"/>
          <a:stretch>
            <a:fillRect/>
          </a:stretch>
        </p:blipFill>
        <p:spPr>
          <a:xfrm>
            <a:off x="1525485" y="1918965"/>
            <a:ext cx="10543953" cy="2716382"/>
          </a:xfrm>
          <a:prstGeom prst="rect">
            <a:avLst/>
          </a:prstGeom>
        </p:spPr>
      </p:pic>
      <p:sp>
        <p:nvSpPr>
          <p:cNvPr id="6" name="Rectangle 5">
            <a:extLst>
              <a:ext uri="{FF2B5EF4-FFF2-40B4-BE49-F238E27FC236}">
                <a16:creationId xmlns:a16="http://schemas.microsoft.com/office/drawing/2014/main" id="{77F54C1D-AF6E-4473-8B95-2E433F736957}"/>
              </a:ext>
            </a:extLst>
          </p:cNvPr>
          <p:cNvSpPr/>
          <p:nvPr/>
        </p:nvSpPr>
        <p:spPr>
          <a:xfrm>
            <a:off x="1820598" y="4635347"/>
            <a:ext cx="8695002" cy="369332"/>
          </a:xfrm>
          <a:prstGeom prst="rect">
            <a:avLst/>
          </a:prstGeom>
        </p:spPr>
        <p:txBody>
          <a:bodyPr wrap="square">
            <a:spAutoFit/>
          </a:bodyPr>
          <a:lstStyle/>
          <a:p>
            <a:r>
              <a:rPr lang="en-US" dirty="0"/>
              <a:t>You cannot mount an EBS volume which is in another AZ and the instance is in another AZ</a:t>
            </a:r>
          </a:p>
        </p:txBody>
      </p:sp>
      <p:sp>
        <p:nvSpPr>
          <p:cNvPr id="7" name="Rectangle 6">
            <a:extLst>
              <a:ext uri="{FF2B5EF4-FFF2-40B4-BE49-F238E27FC236}">
                <a16:creationId xmlns:a16="http://schemas.microsoft.com/office/drawing/2014/main" id="{DDF9D090-3087-406B-BA0E-5BA17150B034}"/>
              </a:ext>
            </a:extLst>
          </p:cNvPr>
          <p:cNvSpPr/>
          <p:nvPr/>
        </p:nvSpPr>
        <p:spPr>
          <a:xfrm>
            <a:off x="1820598" y="5004679"/>
            <a:ext cx="8620574" cy="369332"/>
          </a:xfrm>
          <a:prstGeom prst="rect">
            <a:avLst/>
          </a:prstGeom>
        </p:spPr>
        <p:txBody>
          <a:bodyPr wrap="square">
            <a:spAutoFit/>
          </a:bodyPr>
          <a:lstStyle/>
          <a:p>
            <a:r>
              <a:rPr lang="en-US" dirty="0"/>
              <a:t>You can check the root device volume as it is provisioned from a snapshot</a:t>
            </a:r>
          </a:p>
        </p:txBody>
      </p:sp>
    </p:spTree>
    <p:extLst>
      <p:ext uri="{BB962C8B-B14F-4D97-AF65-F5344CB8AC3E}">
        <p14:creationId xmlns:p14="http://schemas.microsoft.com/office/powerpoint/2010/main" val="391184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Upgrade EBS Volumes</a:t>
            </a:r>
          </a:p>
        </p:txBody>
      </p:sp>
      <p:pic>
        <p:nvPicPr>
          <p:cNvPr id="8" name="Picture 7">
            <a:extLst>
              <a:ext uri="{FF2B5EF4-FFF2-40B4-BE49-F238E27FC236}">
                <a16:creationId xmlns:a16="http://schemas.microsoft.com/office/drawing/2014/main" id="{F34FE9F7-FFF5-406D-87EA-0E52CD96327F}"/>
              </a:ext>
            </a:extLst>
          </p:cNvPr>
          <p:cNvPicPr>
            <a:picLocks noChangeAspect="1"/>
          </p:cNvPicPr>
          <p:nvPr/>
        </p:nvPicPr>
        <p:blipFill>
          <a:blip r:embed="rId2"/>
          <a:stretch>
            <a:fillRect/>
          </a:stretch>
        </p:blipFill>
        <p:spPr>
          <a:xfrm>
            <a:off x="1820598" y="1320874"/>
            <a:ext cx="3114675" cy="1962150"/>
          </a:xfrm>
          <a:prstGeom prst="rect">
            <a:avLst/>
          </a:prstGeom>
        </p:spPr>
      </p:pic>
      <p:pic>
        <p:nvPicPr>
          <p:cNvPr id="10" name="Picture 9">
            <a:extLst>
              <a:ext uri="{FF2B5EF4-FFF2-40B4-BE49-F238E27FC236}">
                <a16:creationId xmlns:a16="http://schemas.microsoft.com/office/drawing/2014/main" id="{605D302B-6DF3-4EAA-ABEC-DDA4CE595664}"/>
              </a:ext>
            </a:extLst>
          </p:cNvPr>
          <p:cNvPicPr>
            <a:picLocks noChangeAspect="1"/>
          </p:cNvPicPr>
          <p:nvPr/>
        </p:nvPicPr>
        <p:blipFill>
          <a:blip r:embed="rId3"/>
          <a:stretch>
            <a:fillRect/>
          </a:stretch>
        </p:blipFill>
        <p:spPr>
          <a:xfrm>
            <a:off x="5713892" y="1176838"/>
            <a:ext cx="5314950" cy="3762375"/>
          </a:xfrm>
          <a:prstGeom prst="rect">
            <a:avLst/>
          </a:prstGeom>
        </p:spPr>
      </p:pic>
      <p:sp>
        <p:nvSpPr>
          <p:cNvPr id="12" name="Rectangle 11">
            <a:extLst>
              <a:ext uri="{FF2B5EF4-FFF2-40B4-BE49-F238E27FC236}">
                <a16:creationId xmlns:a16="http://schemas.microsoft.com/office/drawing/2014/main" id="{3642222F-6FFB-495E-B76C-CC47D69B4068}"/>
              </a:ext>
            </a:extLst>
          </p:cNvPr>
          <p:cNvSpPr/>
          <p:nvPr/>
        </p:nvSpPr>
        <p:spPr>
          <a:xfrm>
            <a:off x="1740196" y="3423819"/>
            <a:ext cx="3714306" cy="646331"/>
          </a:xfrm>
          <a:prstGeom prst="rect">
            <a:avLst/>
          </a:prstGeom>
        </p:spPr>
        <p:txBody>
          <a:bodyPr wrap="square">
            <a:spAutoFit/>
          </a:bodyPr>
          <a:lstStyle/>
          <a:p>
            <a:r>
              <a:rPr lang="en-US" dirty="0"/>
              <a:t>This can be done on the fly and you don't even have to stop the machine</a:t>
            </a:r>
          </a:p>
        </p:txBody>
      </p:sp>
      <p:sp>
        <p:nvSpPr>
          <p:cNvPr id="13" name="Rectangle 12">
            <a:extLst>
              <a:ext uri="{FF2B5EF4-FFF2-40B4-BE49-F238E27FC236}">
                <a16:creationId xmlns:a16="http://schemas.microsoft.com/office/drawing/2014/main" id="{4F9915B9-6A2B-487A-A1AD-A9288369CD81}"/>
              </a:ext>
            </a:extLst>
          </p:cNvPr>
          <p:cNvSpPr/>
          <p:nvPr/>
        </p:nvSpPr>
        <p:spPr>
          <a:xfrm>
            <a:off x="1820598" y="5403174"/>
            <a:ext cx="5050742" cy="369332"/>
          </a:xfrm>
          <a:prstGeom prst="rect">
            <a:avLst/>
          </a:prstGeom>
        </p:spPr>
        <p:txBody>
          <a:bodyPr wrap="none">
            <a:spAutoFit/>
          </a:bodyPr>
          <a:lstStyle/>
          <a:p>
            <a:r>
              <a:rPr lang="en-US" dirty="0"/>
              <a:t>Note :- You cannot modify standard magnetic volume</a:t>
            </a:r>
          </a:p>
        </p:txBody>
      </p:sp>
    </p:spTree>
    <p:extLst>
      <p:ext uri="{BB962C8B-B14F-4D97-AF65-F5344CB8AC3E}">
        <p14:creationId xmlns:p14="http://schemas.microsoft.com/office/powerpoint/2010/main" val="375975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123936" y="479869"/>
            <a:ext cx="10333142" cy="646331"/>
          </a:xfrm>
          <a:prstGeom prst="rect">
            <a:avLst/>
          </a:prstGeom>
        </p:spPr>
        <p:txBody>
          <a:bodyPr wrap="square">
            <a:spAutoFit/>
          </a:bodyPr>
          <a:lstStyle/>
          <a:p>
            <a:r>
              <a:rPr lang="en-US" sz="3600" dirty="0"/>
              <a:t>Upgrade EBS Volumes</a:t>
            </a:r>
          </a:p>
        </p:txBody>
      </p:sp>
      <p:sp>
        <p:nvSpPr>
          <p:cNvPr id="12" name="Rectangle 11">
            <a:extLst>
              <a:ext uri="{FF2B5EF4-FFF2-40B4-BE49-F238E27FC236}">
                <a16:creationId xmlns:a16="http://schemas.microsoft.com/office/drawing/2014/main" id="{3642222F-6FFB-495E-B76C-CC47D69B4068}"/>
              </a:ext>
            </a:extLst>
          </p:cNvPr>
          <p:cNvSpPr/>
          <p:nvPr/>
        </p:nvSpPr>
        <p:spPr>
          <a:xfrm>
            <a:off x="1952847" y="1510920"/>
            <a:ext cx="8934892" cy="369332"/>
          </a:xfrm>
          <a:prstGeom prst="rect">
            <a:avLst/>
          </a:prstGeom>
        </p:spPr>
        <p:txBody>
          <a:bodyPr wrap="square">
            <a:spAutoFit/>
          </a:bodyPr>
          <a:lstStyle/>
          <a:p>
            <a:r>
              <a:rPr lang="en-US" dirty="0"/>
              <a:t>In order to create the same copy of the volume in another AZ we first have to create a snapshot </a:t>
            </a:r>
          </a:p>
        </p:txBody>
      </p:sp>
      <p:sp>
        <p:nvSpPr>
          <p:cNvPr id="13" name="Rectangle 12">
            <a:extLst>
              <a:ext uri="{FF2B5EF4-FFF2-40B4-BE49-F238E27FC236}">
                <a16:creationId xmlns:a16="http://schemas.microsoft.com/office/drawing/2014/main" id="{4F9915B9-6A2B-487A-A1AD-A9288369CD81}"/>
              </a:ext>
            </a:extLst>
          </p:cNvPr>
          <p:cNvSpPr/>
          <p:nvPr/>
        </p:nvSpPr>
        <p:spPr>
          <a:xfrm>
            <a:off x="1633870" y="1080033"/>
            <a:ext cx="4423775" cy="430887"/>
          </a:xfrm>
          <a:prstGeom prst="rect">
            <a:avLst/>
          </a:prstGeom>
        </p:spPr>
        <p:txBody>
          <a:bodyPr wrap="none">
            <a:spAutoFit/>
          </a:bodyPr>
          <a:lstStyle/>
          <a:p>
            <a:r>
              <a:rPr lang="en-US" sz="2200" dirty="0"/>
              <a:t>Create same volume in a different AZ</a:t>
            </a:r>
          </a:p>
        </p:txBody>
      </p:sp>
      <p:pic>
        <p:nvPicPr>
          <p:cNvPr id="3" name="Picture 2">
            <a:extLst>
              <a:ext uri="{FF2B5EF4-FFF2-40B4-BE49-F238E27FC236}">
                <a16:creationId xmlns:a16="http://schemas.microsoft.com/office/drawing/2014/main" id="{3C417460-20C4-476E-B53A-3F2945E027D0}"/>
              </a:ext>
            </a:extLst>
          </p:cNvPr>
          <p:cNvPicPr>
            <a:picLocks noChangeAspect="1"/>
          </p:cNvPicPr>
          <p:nvPr/>
        </p:nvPicPr>
        <p:blipFill>
          <a:blip r:embed="rId2"/>
          <a:stretch>
            <a:fillRect/>
          </a:stretch>
        </p:blipFill>
        <p:spPr>
          <a:xfrm>
            <a:off x="1633870" y="1997284"/>
            <a:ext cx="3219450" cy="2659382"/>
          </a:xfrm>
          <a:prstGeom prst="rect">
            <a:avLst/>
          </a:prstGeom>
        </p:spPr>
      </p:pic>
      <p:pic>
        <p:nvPicPr>
          <p:cNvPr id="5" name="Picture 4">
            <a:extLst>
              <a:ext uri="{FF2B5EF4-FFF2-40B4-BE49-F238E27FC236}">
                <a16:creationId xmlns:a16="http://schemas.microsoft.com/office/drawing/2014/main" id="{83E58664-0D8A-4C59-B0DE-4BC4B103740F}"/>
              </a:ext>
            </a:extLst>
          </p:cNvPr>
          <p:cNvPicPr>
            <a:picLocks noChangeAspect="1"/>
          </p:cNvPicPr>
          <p:nvPr/>
        </p:nvPicPr>
        <p:blipFill>
          <a:blip r:embed="rId3"/>
          <a:stretch>
            <a:fillRect/>
          </a:stretch>
        </p:blipFill>
        <p:spPr>
          <a:xfrm>
            <a:off x="5057332" y="2018241"/>
            <a:ext cx="5543550" cy="2638425"/>
          </a:xfrm>
          <a:prstGeom prst="rect">
            <a:avLst/>
          </a:prstGeom>
        </p:spPr>
      </p:pic>
      <p:sp>
        <p:nvSpPr>
          <p:cNvPr id="6" name="Rectangle 5">
            <a:extLst>
              <a:ext uri="{FF2B5EF4-FFF2-40B4-BE49-F238E27FC236}">
                <a16:creationId xmlns:a16="http://schemas.microsoft.com/office/drawing/2014/main" id="{C2A1794E-8EA3-41FF-AB4D-84820191132C}"/>
              </a:ext>
            </a:extLst>
          </p:cNvPr>
          <p:cNvSpPr/>
          <p:nvPr/>
        </p:nvSpPr>
        <p:spPr>
          <a:xfrm>
            <a:off x="1633870" y="4924003"/>
            <a:ext cx="8041758" cy="369332"/>
          </a:xfrm>
          <a:prstGeom prst="rect">
            <a:avLst/>
          </a:prstGeom>
        </p:spPr>
        <p:txBody>
          <a:bodyPr wrap="square">
            <a:spAutoFit/>
          </a:bodyPr>
          <a:lstStyle/>
          <a:p>
            <a:r>
              <a:rPr lang="en-US" dirty="0"/>
              <a:t>We cannot encrypt the snapshot while creating it from a non encrypted volume</a:t>
            </a:r>
          </a:p>
        </p:txBody>
      </p:sp>
    </p:spTree>
    <p:extLst>
      <p:ext uri="{BB962C8B-B14F-4D97-AF65-F5344CB8AC3E}">
        <p14:creationId xmlns:p14="http://schemas.microsoft.com/office/powerpoint/2010/main" val="2176878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Upgrade EBS Volumes</a:t>
            </a:r>
          </a:p>
        </p:txBody>
      </p:sp>
      <p:sp>
        <p:nvSpPr>
          <p:cNvPr id="12" name="Rectangle 11">
            <a:extLst>
              <a:ext uri="{FF2B5EF4-FFF2-40B4-BE49-F238E27FC236}">
                <a16:creationId xmlns:a16="http://schemas.microsoft.com/office/drawing/2014/main" id="{3642222F-6FFB-495E-B76C-CC47D69B4068}"/>
              </a:ext>
            </a:extLst>
          </p:cNvPr>
          <p:cNvSpPr/>
          <p:nvPr/>
        </p:nvSpPr>
        <p:spPr>
          <a:xfrm>
            <a:off x="1952847" y="1566236"/>
            <a:ext cx="8934892" cy="369332"/>
          </a:xfrm>
          <a:prstGeom prst="rect">
            <a:avLst/>
          </a:prstGeom>
        </p:spPr>
        <p:txBody>
          <a:bodyPr wrap="square">
            <a:spAutoFit/>
          </a:bodyPr>
          <a:lstStyle/>
          <a:p>
            <a:r>
              <a:rPr lang="en-US" dirty="0"/>
              <a:t>We can create a volume from the snapshot in a separate AZ and attach it over there</a:t>
            </a:r>
          </a:p>
        </p:txBody>
      </p:sp>
      <p:sp>
        <p:nvSpPr>
          <p:cNvPr id="6" name="Rectangle 5">
            <a:extLst>
              <a:ext uri="{FF2B5EF4-FFF2-40B4-BE49-F238E27FC236}">
                <a16:creationId xmlns:a16="http://schemas.microsoft.com/office/drawing/2014/main" id="{C2A1794E-8EA3-41FF-AB4D-84820191132C}"/>
              </a:ext>
            </a:extLst>
          </p:cNvPr>
          <p:cNvSpPr/>
          <p:nvPr/>
        </p:nvSpPr>
        <p:spPr>
          <a:xfrm>
            <a:off x="1538176" y="5923464"/>
            <a:ext cx="8711609" cy="646331"/>
          </a:xfrm>
          <a:prstGeom prst="rect">
            <a:avLst/>
          </a:prstGeom>
        </p:spPr>
        <p:txBody>
          <a:bodyPr wrap="square">
            <a:spAutoFit/>
          </a:bodyPr>
          <a:lstStyle/>
          <a:p>
            <a:r>
              <a:rPr lang="en-US" dirty="0"/>
              <a:t>NOTE :- Snapshots of root device volume and creating an image we can boot an instance from that image since the OS is on the root device volume</a:t>
            </a:r>
          </a:p>
        </p:txBody>
      </p:sp>
      <p:sp>
        <p:nvSpPr>
          <p:cNvPr id="7" name="Rectangle 6">
            <a:extLst>
              <a:ext uri="{FF2B5EF4-FFF2-40B4-BE49-F238E27FC236}">
                <a16:creationId xmlns:a16="http://schemas.microsoft.com/office/drawing/2014/main" id="{868CBD4A-30D0-46B4-8D17-91F0CF66B22D}"/>
              </a:ext>
            </a:extLst>
          </p:cNvPr>
          <p:cNvSpPr/>
          <p:nvPr/>
        </p:nvSpPr>
        <p:spPr>
          <a:xfrm>
            <a:off x="1952846" y="1003089"/>
            <a:ext cx="8648035" cy="646331"/>
          </a:xfrm>
          <a:prstGeom prst="rect">
            <a:avLst/>
          </a:prstGeom>
        </p:spPr>
        <p:txBody>
          <a:bodyPr wrap="square">
            <a:spAutoFit/>
          </a:bodyPr>
          <a:lstStyle/>
          <a:p>
            <a:r>
              <a:rPr lang="en-US" dirty="0"/>
              <a:t>You can copy the snapshot to another region this can be same too and then while copying you can encrypt it</a:t>
            </a:r>
          </a:p>
        </p:txBody>
      </p:sp>
      <p:sp>
        <p:nvSpPr>
          <p:cNvPr id="8" name="Rectangle 7">
            <a:extLst>
              <a:ext uri="{FF2B5EF4-FFF2-40B4-BE49-F238E27FC236}">
                <a16:creationId xmlns:a16="http://schemas.microsoft.com/office/drawing/2014/main" id="{2F75556B-BBB1-4967-998F-2C7410C7111F}"/>
              </a:ext>
            </a:extLst>
          </p:cNvPr>
          <p:cNvSpPr/>
          <p:nvPr/>
        </p:nvSpPr>
        <p:spPr>
          <a:xfrm>
            <a:off x="1952846" y="1889402"/>
            <a:ext cx="5546839" cy="369332"/>
          </a:xfrm>
          <a:prstGeom prst="rect">
            <a:avLst/>
          </a:prstGeom>
        </p:spPr>
        <p:txBody>
          <a:bodyPr wrap="none">
            <a:spAutoFit/>
          </a:bodyPr>
          <a:lstStyle/>
          <a:p>
            <a:r>
              <a:rPr lang="en-US" dirty="0"/>
              <a:t>Then you can create a new image and boot a new instance</a:t>
            </a:r>
          </a:p>
        </p:txBody>
      </p:sp>
      <p:sp>
        <p:nvSpPr>
          <p:cNvPr id="9" name="Rectangle 8">
            <a:extLst>
              <a:ext uri="{FF2B5EF4-FFF2-40B4-BE49-F238E27FC236}">
                <a16:creationId xmlns:a16="http://schemas.microsoft.com/office/drawing/2014/main" id="{8C1766D1-4D86-4238-94EA-DF4ADE1F02AD}"/>
              </a:ext>
            </a:extLst>
          </p:cNvPr>
          <p:cNvSpPr/>
          <p:nvPr/>
        </p:nvSpPr>
        <p:spPr>
          <a:xfrm>
            <a:off x="1952845" y="2175550"/>
            <a:ext cx="4639603" cy="369332"/>
          </a:xfrm>
          <a:prstGeom prst="rect">
            <a:avLst/>
          </a:prstGeom>
        </p:spPr>
        <p:txBody>
          <a:bodyPr wrap="none">
            <a:spAutoFit/>
          </a:bodyPr>
          <a:lstStyle/>
          <a:p>
            <a:r>
              <a:rPr lang="en-US" dirty="0"/>
              <a:t>In order to boot a new instance in a different AZ</a:t>
            </a:r>
          </a:p>
        </p:txBody>
      </p:sp>
      <p:sp>
        <p:nvSpPr>
          <p:cNvPr id="10" name="Rectangle 9">
            <a:extLst>
              <a:ext uri="{FF2B5EF4-FFF2-40B4-BE49-F238E27FC236}">
                <a16:creationId xmlns:a16="http://schemas.microsoft.com/office/drawing/2014/main" id="{C2DBB6A9-9B3C-41F7-9DFA-07FB36CA8A97}"/>
              </a:ext>
            </a:extLst>
          </p:cNvPr>
          <p:cNvSpPr/>
          <p:nvPr/>
        </p:nvSpPr>
        <p:spPr>
          <a:xfrm>
            <a:off x="1952844" y="2525305"/>
            <a:ext cx="9105015" cy="646331"/>
          </a:xfrm>
          <a:prstGeom prst="rect">
            <a:avLst/>
          </a:prstGeom>
        </p:spPr>
        <p:txBody>
          <a:bodyPr wrap="square">
            <a:spAutoFit/>
          </a:bodyPr>
          <a:lstStyle/>
          <a:p>
            <a:r>
              <a:rPr lang="en-US" dirty="0"/>
              <a:t>Create a snapshot of the running instance by stopping it first and then copy it over and then create an image and boot a new instance</a:t>
            </a:r>
          </a:p>
        </p:txBody>
      </p:sp>
      <p:sp>
        <p:nvSpPr>
          <p:cNvPr id="14" name="Rectangle 13">
            <a:extLst>
              <a:ext uri="{FF2B5EF4-FFF2-40B4-BE49-F238E27FC236}">
                <a16:creationId xmlns:a16="http://schemas.microsoft.com/office/drawing/2014/main" id="{CA629AE1-F191-4FD4-8B3C-B856D57F8803}"/>
              </a:ext>
            </a:extLst>
          </p:cNvPr>
          <p:cNvSpPr/>
          <p:nvPr/>
        </p:nvSpPr>
        <p:spPr>
          <a:xfrm>
            <a:off x="1952842" y="3134619"/>
            <a:ext cx="8148087" cy="369332"/>
          </a:xfrm>
          <a:prstGeom prst="rect">
            <a:avLst/>
          </a:prstGeom>
        </p:spPr>
        <p:txBody>
          <a:bodyPr wrap="square">
            <a:spAutoFit/>
          </a:bodyPr>
          <a:lstStyle/>
          <a:p>
            <a:r>
              <a:rPr lang="en-US" dirty="0"/>
              <a:t>You can also directly create an image from the running instance from the actions tab</a:t>
            </a:r>
          </a:p>
        </p:txBody>
      </p:sp>
      <p:pic>
        <p:nvPicPr>
          <p:cNvPr id="16" name="Picture 15">
            <a:extLst>
              <a:ext uri="{FF2B5EF4-FFF2-40B4-BE49-F238E27FC236}">
                <a16:creationId xmlns:a16="http://schemas.microsoft.com/office/drawing/2014/main" id="{22446CFB-BE4E-4193-84F5-6905AD826F6B}"/>
              </a:ext>
            </a:extLst>
          </p:cNvPr>
          <p:cNvPicPr>
            <a:picLocks noChangeAspect="1"/>
          </p:cNvPicPr>
          <p:nvPr/>
        </p:nvPicPr>
        <p:blipFill>
          <a:blip r:embed="rId2"/>
          <a:stretch>
            <a:fillRect/>
          </a:stretch>
        </p:blipFill>
        <p:spPr>
          <a:xfrm>
            <a:off x="2072684" y="3687271"/>
            <a:ext cx="3219450" cy="2000250"/>
          </a:xfrm>
          <a:prstGeom prst="rect">
            <a:avLst/>
          </a:prstGeom>
        </p:spPr>
      </p:pic>
      <p:sp>
        <p:nvSpPr>
          <p:cNvPr id="17" name="Rectangle 16">
            <a:extLst>
              <a:ext uri="{FF2B5EF4-FFF2-40B4-BE49-F238E27FC236}">
                <a16:creationId xmlns:a16="http://schemas.microsoft.com/office/drawing/2014/main" id="{2A718BF6-A7A3-4889-86D6-7D9E745A4D03}"/>
              </a:ext>
            </a:extLst>
          </p:cNvPr>
          <p:cNvSpPr/>
          <p:nvPr/>
        </p:nvSpPr>
        <p:spPr>
          <a:xfrm>
            <a:off x="5411100" y="3678189"/>
            <a:ext cx="2088585" cy="369332"/>
          </a:xfrm>
          <a:prstGeom prst="rect">
            <a:avLst/>
          </a:prstGeom>
        </p:spPr>
        <p:txBody>
          <a:bodyPr wrap="none">
            <a:spAutoFit/>
          </a:bodyPr>
          <a:lstStyle/>
          <a:p>
            <a:r>
              <a:rPr lang="en-US" dirty="0"/>
              <a:t>Snapshots exist in S3</a:t>
            </a:r>
          </a:p>
        </p:txBody>
      </p:sp>
      <p:sp>
        <p:nvSpPr>
          <p:cNvPr id="18" name="Rectangle 17">
            <a:extLst>
              <a:ext uri="{FF2B5EF4-FFF2-40B4-BE49-F238E27FC236}">
                <a16:creationId xmlns:a16="http://schemas.microsoft.com/office/drawing/2014/main" id="{0390BFF3-5F3C-496A-BDD1-BA192DDC3599}"/>
              </a:ext>
            </a:extLst>
          </p:cNvPr>
          <p:cNvSpPr/>
          <p:nvPr/>
        </p:nvSpPr>
        <p:spPr>
          <a:xfrm>
            <a:off x="5411100" y="4024595"/>
            <a:ext cx="4090222" cy="369332"/>
          </a:xfrm>
          <a:prstGeom prst="rect">
            <a:avLst/>
          </a:prstGeom>
        </p:spPr>
        <p:txBody>
          <a:bodyPr wrap="none">
            <a:spAutoFit/>
          </a:bodyPr>
          <a:lstStyle/>
          <a:p>
            <a:r>
              <a:rPr lang="en-US" dirty="0"/>
              <a:t>These are point in time copies of a volumes</a:t>
            </a:r>
          </a:p>
        </p:txBody>
      </p:sp>
      <p:sp>
        <p:nvSpPr>
          <p:cNvPr id="19" name="Rectangle 18">
            <a:extLst>
              <a:ext uri="{FF2B5EF4-FFF2-40B4-BE49-F238E27FC236}">
                <a16:creationId xmlns:a16="http://schemas.microsoft.com/office/drawing/2014/main" id="{63282228-658B-4CCA-BA5F-B41F18796782}"/>
              </a:ext>
            </a:extLst>
          </p:cNvPr>
          <p:cNvSpPr/>
          <p:nvPr/>
        </p:nvSpPr>
        <p:spPr>
          <a:xfrm>
            <a:off x="5454574" y="4371000"/>
            <a:ext cx="2577950" cy="369332"/>
          </a:xfrm>
          <a:prstGeom prst="rect">
            <a:avLst/>
          </a:prstGeom>
        </p:spPr>
        <p:txBody>
          <a:bodyPr wrap="none">
            <a:spAutoFit/>
          </a:bodyPr>
          <a:lstStyle/>
          <a:p>
            <a:r>
              <a:rPr lang="en-US" dirty="0"/>
              <a:t>Snapshots are incremental</a:t>
            </a:r>
          </a:p>
        </p:txBody>
      </p:sp>
    </p:spTree>
    <p:extLst>
      <p:ext uri="{BB962C8B-B14F-4D97-AF65-F5344CB8AC3E}">
        <p14:creationId xmlns:p14="http://schemas.microsoft.com/office/powerpoint/2010/main" val="189772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Upgrade EBS Volumes</a:t>
            </a:r>
          </a:p>
        </p:txBody>
      </p:sp>
      <p:sp>
        <p:nvSpPr>
          <p:cNvPr id="12" name="Rectangle 11">
            <a:extLst>
              <a:ext uri="{FF2B5EF4-FFF2-40B4-BE49-F238E27FC236}">
                <a16:creationId xmlns:a16="http://schemas.microsoft.com/office/drawing/2014/main" id="{3642222F-6FFB-495E-B76C-CC47D69B4068}"/>
              </a:ext>
            </a:extLst>
          </p:cNvPr>
          <p:cNvSpPr/>
          <p:nvPr/>
        </p:nvSpPr>
        <p:spPr>
          <a:xfrm>
            <a:off x="1952847" y="1566236"/>
            <a:ext cx="8934892" cy="646331"/>
          </a:xfrm>
          <a:prstGeom prst="rect">
            <a:avLst/>
          </a:prstGeom>
        </p:spPr>
        <p:txBody>
          <a:bodyPr wrap="square">
            <a:spAutoFit/>
          </a:bodyPr>
          <a:lstStyle/>
          <a:p>
            <a:r>
              <a:rPr lang="en-US" dirty="0"/>
              <a:t>You can share the snapshots only if these are unencrypted/made public or share that with other AWS accounts</a:t>
            </a:r>
          </a:p>
        </p:txBody>
      </p:sp>
      <p:sp>
        <p:nvSpPr>
          <p:cNvPr id="7" name="Rectangle 6">
            <a:extLst>
              <a:ext uri="{FF2B5EF4-FFF2-40B4-BE49-F238E27FC236}">
                <a16:creationId xmlns:a16="http://schemas.microsoft.com/office/drawing/2014/main" id="{868CBD4A-30D0-46B4-8D17-91F0CF66B22D}"/>
              </a:ext>
            </a:extLst>
          </p:cNvPr>
          <p:cNvSpPr/>
          <p:nvPr/>
        </p:nvSpPr>
        <p:spPr>
          <a:xfrm>
            <a:off x="1952846" y="1003089"/>
            <a:ext cx="8648035" cy="646331"/>
          </a:xfrm>
          <a:prstGeom prst="rect">
            <a:avLst/>
          </a:prstGeom>
        </p:spPr>
        <p:txBody>
          <a:bodyPr wrap="square">
            <a:spAutoFit/>
          </a:bodyPr>
          <a:lstStyle/>
          <a:p>
            <a:r>
              <a:rPr lang="en-US" dirty="0"/>
              <a:t>Snapshots of encrypted volumes are encrypted and volumes restored from encrypted snapshots are encrypted</a:t>
            </a:r>
          </a:p>
        </p:txBody>
      </p:sp>
      <p:sp>
        <p:nvSpPr>
          <p:cNvPr id="9" name="Rectangle 8">
            <a:extLst>
              <a:ext uri="{FF2B5EF4-FFF2-40B4-BE49-F238E27FC236}">
                <a16:creationId xmlns:a16="http://schemas.microsoft.com/office/drawing/2014/main" id="{8C1766D1-4D86-4238-94EA-DF4ADE1F02AD}"/>
              </a:ext>
            </a:extLst>
          </p:cNvPr>
          <p:cNvSpPr/>
          <p:nvPr/>
        </p:nvSpPr>
        <p:spPr>
          <a:xfrm>
            <a:off x="1253722" y="2192990"/>
            <a:ext cx="3634265" cy="430887"/>
          </a:xfrm>
          <a:prstGeom prst="rect">
            <a:avLst/>
          </a:prstGeom>
        </p:spPr>
        <p:txBody>
          <a:bodyPr wrap="none">
            <a:spAutoFit/>
          </a:bodyPr>
          <a:lstStyle/>
          <a:p>
            <a:r>
              <a:rPr lang="en-US" sz="2200" dirty="0"/>
              <a:t>Encrypting root device volumes</a:t>
            </a:r>
          </a:p>
        </p:txBody>
      </p:sp>
      <p:sp>
        <p:nvSpPr>
          <p:cNvPr id="2" name="Rectangle 1">
            <a:extLst>
              <a:ext uri="{FF2B5EF4-FFF2-40B4-BE49-F238E27FC236}">
                <a16:creationId xmlns:a16="http://schemas.microsoft.com/office/drawing/2014/main" id="{0DEB2E1B-94B0-4D2D-864E-6F0654C4CF86}"/>
              </a:ext>
            </a:extLst>
          </p:cNvPr>
          <p:cNvSpPr/>
          <p:nvPr/>
        </p:nvSpPr>
        <p:spPr>
          <a:xfrm>
            <a:off x="1952842" y="2606715"/>
            <a:ext cx="4991238" cy="369332"/>
          </a:xfrm>
          <a:prstGeom prst="rect">
            <a:avLst/>
          </a:prstGeom>
        </p:spPr>
        <p:txBody>
          <a:bodyPr wrap="none">
            <a:spAutoFit/>
          </a:bodyPr>
          <a:lstStyle/>
          <a:p>
            <a:r>
              <a:rPr lang="en-US" dirty="0"/>
              <a:t>Let's stop the instance as we want to take a snapshot</a:t>
            </a:r>
          </a:p>
        </p:txBody>
      </p:sp>
      <p:sp>
        <p:nvSpPr>
          <p:cNvPr id="3" name="Rectangle 2">
            <a:extLst>
              <a:ext uri="{FF2B5EF4-FFF2-40B4-BE49-F238E27FC236}">
                <a16:creationId xmlns:a16="http://schemas.microsoft.com/office/drawing/2014/main" id="{9DF3A243-4D1E-4FE7-8A4F-6C488DC0890A}"/>
              </a:ext>
            </a:extLst>
          </p:cNvPr>
          <p:cNvSpPr/>
          <p:nvPr/>
        </p:nvSpPr>
        <p:spPr>
          <a:xfrm>
            <a:off x="1952841" y="2986531"/>
            <a:ext cx="9232609" cy="646331"/>
          </a:xfrm>
          <a:prstGeom prst="rect">
            <a:avLst/>
          </a:prstGeom>
        </p:spPr>
        <p:txBody>
          <a:bodyPr wrap="square">
            <a:spAutoFit/>
          </a:bodyPr>
          <a:lstStyle/>
          <a:p>
            <a:r>
              <a:rPr lang="en-US" dirty="0"/>
              <a:t>Let's go to volumes and create a snapshot once the snapshot is created we have to copy it and select the option to encrypt</a:t>
            </a:r>
          </a:p>
        </p:txBody>
      </p:sp>
      <p:sp>
        <p:nvSpPr>
          <p:cNvPr id="4" name="Rectangle 3">
            <a:extLst>
              <a:ext uri="{FF2B5EF4-FFF2-40B4-BE49-F238E27FC236}">
                <a16:creationId xmlns:a16="http://schemas.microsoft.com/office/drawing/2014/main" id="{F3498BFD-CD01-485F-9644-C82A8EBFE21E}"/>
              </a:ext>
            </a:extLst>
          </p:cNvPr>
          <p:cNvSpPr/>
          <p:nvPr/>
        </p:nvSpPr>
        <p:spPr>
          <a:xfrm>
            <a:off x="1952841" y="3594606"/>
            <a:ext cx="8934898" cy="646331"/>
          </a:xfrm>
          <a:prstGeom prst="rect">
            <a:avLst/>
          </a:prstGeom>
        </p:spPr>
        <p:txBody>
          <a:bodyPr wrap="square">
            <a:spAutoFit/>
          </a:bodyPr>
          <a:lstStyle/>
          <a:p>
            <a:r>
              <a:rPr lang="en-US" dirty="0"/>
              <a:t>Once the snap is created we have to create an image from that and then we can create an instance</a:t>
            </a:r>
          </a:p>
        </p:txBody>
      </p:sp>
      <p:sp>
        <p:nvSpPr>
          <p:cNvPr id="5" name="Rectangle 4">
            <a:extLst>
              <a:ext uri="{FF2B5EF4-FFF2-40B4-BE49-F238E27FC236}">
                <a16:creationId xmlns:a16="http://schemas.microsoft.com/office/drawing/2014/main" id="{FC739A2D-E9C0-471F-A989-1A3563F08544}"/>
              </a:ext>
            </a:extLst>
          </p:cNvPr>
          <p:cNvSpPr/>
          <p:nvPr/>
        </p:nvSpPr>
        <p:spPr>
          <a:xfrm>
            <a:off x="1952841" y="4202681"/>
            <a:ext cx="7861010" cy="369332"/>
          </a:xfrm>
          <a:prstGeom prst="rect">
            <a:avLst/>
          </a:prstGeom>
        </p:spPr>
        <p:txBody>
          <a:bodyPr wrap="square">
            <a:spAutoFit/>
          </a:bodyPr>
          <a:lstStyle/>
          <a:p>
            <a:r>
              <a:rPr lang="en-US" dirty="0"/>
              <a:t>The instance that we would create would have it's root device volume as encrypted</a:t>
            </a:r>
          </a:p>
        </p:txBody>
      </p:sp>
      <p:sp>
        <p:nvSpPr>
          <p:cNvPr id="13" name="Rectangle 12">
            <a:extLst>
              <a:ext uri="{FF2B5EF4-FFF2-40B4-BE49-F238E27FC236}">
                <a16:creationId xmlns:a16="http://schemas.microsoft.com/office/drawing/2014/main" id="{7F2894EE-906A-4501-9A9C-9523C9D26DF6}"/>
              </a:ext>
            </a:extLst>
          </p:cNvPr>
          <p:cNvSpPr/>
          <p:nvPr/>
        </p:nvSpPr>
        <p:spPr>
          <a:xfrm>
            <a:off x="1253722" y="4579675"/>
            <a:ext cx="1322798" cy="430887"/>
          </a:xfrm>
          <a:prstGeom prst="rect">
            <a:avLst/>
          </a:prstGeom>
        </p:spPr>
        <p:txBody>
          <a:bodyPr wrap="none">
            <a:spAutoFit/>
          </a:bodyPr>
          <a:lstStyle/>
          <a:p>
            <a:r>
              <a:rPr lang="en-US" sz="2200" dirty="0"/>
              <a:t>AMI types</a:t>
            </a:r>
          </a:p>
        </p:txBody>
      </p:sp>
      <p:sp>
        <p:nvSpPr>
          <p:cNvPr id="15" name="Rectangle 14">
            <a:extLst>
              <a:ext uri="{FF2B5EF4-FFF2-40B4-BE49-F238E27FC236}">
                <a16:creationId xmlns:a16="http://schemas.microsoft.com/office/drawing/2014/main" id="{D1CF7B07-17E6-4E14-93DA-0A3B6205A712}"/>
              </a:ext>
            </a:extLst>
          </p:cNvPr>
          <p:cNvSpPr/>
          <p:nvPr/>
        </p:nvSpPr>
        <p:spPr>
          <a:xfrm>
            <a:off x="1952841" y="5010562"/>
            <a:ext cx="2704779" cy="369332"/>
          </a:xfrm>
          <a:prstGeom prst="rect">
            <a:avLst/>
          </a:prstGeom>
        </p:spPr>
        <p:txBody>
          <a:bodyPr wrap="none">
            <a:spAutoFit/>
          </a:bodyPr>
          <a:lstStyle/>
          <a:p>
            <a:r>
              <a:rPr lang="en-US" dirty="0"/>
              <a:t>EBS volumes/ Instance store</a:t>
            </a:r>
          </a:p>
        </p:txBody>
      </p:sp>
      <p:sp>
        <p:nvSpPr>
          <p:cNvPr id="17" name="Rectangle 16">
            <a:extLst>
              <a:ext uri="{FF2B5EF4-FFF2-40B4-BE49-F238E27FC236}">
                <a16:creationId xmlns:a16="http://schemas.microsoft.com/office/drawing/2014/main" id="{0DC37874-2862-4431-AEEC-5E038A1E8DD1}"/>
              </a:ext>
            </a:extLst>
          </p:cNvPr>
          <p:cNvSpPr/>
          <p:nvPr/>
        </p:nvSpPr>
        <p:spPr>
          <a:xfrm>
            <a:off x="1952841" y="5379894"/>
            <a:ext cx="5026761" cy="369332"/>
          </a:xfrm>
          <a:prstGeom prst="rect">
            <a:avLst/>
          </a:prstGeom>
        </p:spPr>
        <p:txBody>
          <a:bodyPr wrap="none">
            <a:spAutoFit/>
          </a:bodyPr>
          <a:lstStyle/>
          <a:p>
            <a:r>
              <a:rPr lang="en-US" dirty="0"/>
              <a:t>There are two different types of root device volumes</a:t>
            </a:r>
          </a:p>
        </p:txBody>
      </p:sp>
    </p:spTree>
    <p:extLst>
      <p:ext uri="{BB962C8B-B14F-4D97-AF65-F5344CB8AC3E}">
        <p14:creationId xmlns:p14="http://schemas.microsoft.com/office/powerpoint/2010/main" val="1262301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AMI Types</a:t>
            </a:r>
          </a:p>
        </p:txBody>
      </p:sp>
      <p:pic>
        <p:nvPicPr>
          <p:cNvPr id="8" name="Picture 7">
            <a:extLst>
              <a:ext uri="{FF2B5EF4-FFF2-40B4-BE49-F238E27FC236}">
                <a16:creationId xmlns:a16="http://schemas.microsoft.com/office/drawing/2014/main" id="{F5BF026A-AE10-44E9-A105-DE3BD6F8A054}"/>
              </a:ext>
            </a:extLst>
          </p:cNvPr>
          <p:cNvPicPr>
            <a:picLocks noChangeAspect="1"/>
          </p:cNvPicPr>
          <p:nvPr/>
        </p:nvPicPr>
        <p:blipFill>
          <a:blip r:embed="rId2"/>
          <a:stretch>
            <a:fillRect/>
          </a:stretch>
        </p:blipFill>
        <p:spPr>
          <a:xfrm>
            <a:off x="1683375" y="1342770"/>
            <a:ext cx="7743825" cy="2244613"/>
          </a:xfrm>
          <a:prstGeom prst="rect">
            <a:avLst/>
          </a:prstGeom>
        </p:spPr>
      </p:pic>
      <p:sp>
        <p:nvSpPr>
          <p:cNvPr id="10" name="Rectangle 9">
            <a:extLst>
              <a:ext uri="{FF2B5EF4-FFF2-40B4-BE49-F238E27FC236}">
                <a16:creationId xmlns:a16="http://schemas.microsoft.com/office/drawing/2014/main" id="{1FDA551F-D7E8-42D1-B71F-FE4F7C3D34B5}"/>
              </a:ext>
            </a:extLst>
          </p:cNvPr>
          <p:cNvSpPr/>
          <p:nvPr/>
        </p:nvSpPr>
        <p:spPr>
          <a:xfrm>
            <a:off x="1472276" y="3956715"/>
            <a:ext cx="5993885" cy="369332"/>
          </a:xfrm>
          <a:prstGeom prst="rect">
            <a:avLst/>
          </a:prstGeom>
        </p:spPr>
        <p:txBody>
          <a:bodyPr wrap="none">
            <a:spAutoFit/>
          </a:bodyPr>
          <a:lstStyle/>
          <a:p>
            <a:r>
              <a:rPr lang="en-US" dirty="0"/>
              <a:t>You will get instance store root device volume in community AMI</a:t>
            </a:r>
          </a:p>
        </p:txBody>
      </p:sp>
      <p:sp>
        <p:nvSpPr>
          <p:cNvPr id="14" name="Rectangle 13">
            <a:extLst>
              <a:ext uri="{FF2B5EF4-FFF2-40B4-BE49-F238E27FC236}">
                <a16:creationId xmlns:a16="http://schemas.microsoft.com/office/drawing/2014/main" id="{3ED3B029-442F-4326-9281-57321CAA8787}"/>
              </a:ext>
            </a:extLst>
          </p:cNvPr>
          <p:cNvSpPr/>
          <p:nvPr/>
        </p:nvSpPr>
        <p:spPr>
          <a:xfrm>
            <a:off x="1472276" y="4326047"/>
            <a:ext cx="7825785" cy="369332"/>
          </a:xfrm>
          <a:prstGeom prst="rect">
            <a:avLst/>
          </a:prstGeom>
        </p:spPr>
        <p:txBody>
          <a:bodyPr wrap="square">
            <a:spAutoFit/>
          </a:bodyPr>
          <a:lstStyle/>
          <a:p>
            <a:r>
              <a:rPr lang="en-US" dirty="0"/>
              <a:t>You cannot attach an instance store volume once the instance is launched</a:t>
            </a:r>
          </a:p>
        </p:txBody>
      </p:sp>
      <p:sp>
        <p:nvSpPr>
          <p:cNvPr id="16" name="Rectangle 15">
            <a:extLst>
              <a:ext uri="{FF2B5EF4-FFF2-40B4-BE49-F238E27FC236}">
                <a16:creationId xmlns:a16="http://schemas.microsoft.com/office/drawing/2014/main" id="{059D8125-7CDC-4999-8FD5-3714610321F4}"/>
              </a:ext>
            </a:extLst>
          </p:cNvPr>
          <p:cNvSpPr/>
          <p:nvPr/>
        </p:nvSpPr>
        <p:spPr>
          <a:xfrm>
            <a:off x="1472275" y="4756366"/>
            <a:ext cx="7501603" cy="369332"/>
          </a:xfrm>
          <a:prstGeom prst="rect">
            <a:avLst/>
          </a:prstGeom>
        </p:spPr>
        <p:txBody>
          <a:bodyPr wrap="square">
            <a:spAutoFit/>
          </a:bodyPr>
          <a:lstStyle/>
          <a:p>
            <a:r>
              <a:rPr lang="en-US" dirty="0"/>
              <a:t>You can attach only one more instance store volume while launching the instance</a:t>
            </a:r>
          </a:p>
        </p:txBody>
      </p:sp>
      <p:sp>
        <p:nvSpPr>
          <p:cNvPr id="18" name="Rectangle 17">
            <a:extLst>
              <a:ext uri="{FF2B5EF4-FFF2-40B4-BE49-F238E27FC236}">
                <a16:creationId xmlns:a16="http://schemas.microsoft.com/office/drawing/2014/main" id="{A31E8F6C-A190-4382-BF81-0846E60E496E}"/>
              </a:ext>
            </a:extLst>
          </p:cNvPr>
          <p:cNvSpPr/>
          <p:nvPr/>
        </p:nvSpPr>
        <p:spPr>
          <a:xfrm>
            <a:off x="1472273" y="5165586"/>
            <a:ext cx="8511697" cy="369332"/>
          </a:xfrm>
          <a:prstGeom prst="rect">
            <a:avLst/>
          </a:prstGeom>
        </p:spPr>
        <p:txBody>
          <a:bodyPr wrap="square">
            <a:spAutoFit/>
          </a:bodyPr>
          <a:lstStyle/>
          <a:p>
            <a:r>
              <a:rPr lang="en-US" dirty="0"/>
              <a:t>Cannot encrypt additional instance store volume despite it not being a root device volume</a:t>
            </a:r>
          </a:p>
        </p:txBody>
      </p:sp>
      <p:sp>
        <p:nvSpPr>
          <p:cNvPr id="19" name="Rectangle 18">
            <a:extLst>
              <a:ext uri="{FF2B5EF4-FFF2-40B4-BE49-F238E27FC236}">
                <a16:creationId xmlns:a16="http://schemas.microsoft.com/office/drawing/2014/main" id="{70A67732-FB14-492A-B11C-E5B87990AE95}"/>
              </a:ext>
            </a:extLst>
          </p:cNvPr>
          <p:cNvSpPr/>
          <p:nvPr/>
        </p:nvSpPr>
        <p:spPr>
          <a:xfrm>
            <a:off x="1472273" y="5527093"/>
            <a:ext cx="9429889" cy="369332"/>
          </a:xfrm>
          <a:prstGeom prst="rect">
            <a:avLst/>
          </a:prstGeom>
        </p:spPr>
        <p:txBody>
          <a:bodyPr wrap="none">
            <a:spAutoFit/>
          </a:bodyPr>
          <a:lstStyle/>
          <a:p>
            <a:r>
              <a:rPr lang="en-US" dirty="0"/>
              <a:t>Instance store backed instance you cannot  stop the instance while With EBS you can stop the instance</a:t>
            </a:r>
          </a:p>
        </p:txBody>
      </p:sp>
    </p:spTree>
    <p:extLst>
      <p:ext uri="{BB962C8B-B14F-4D97-AF65-F5344CB8AC3E}">
        <p14:creationId xmlns:p14="http://schemas.microsoft.com/office/powerpoint/2010/main" val="3928265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AMI Types</a:t>
            </a:r>
          </a:p>
        </p:txBody>
      </p:sp>
      <p:sp>
        <p:nvSpPr>
          <p:cNvPr id="16" name="Rectangle 15">
            <a:extLst>
              <a:ext uri="{FF2B5EF4-FFF2-40B4-BE49-F238E27FC236}">
                <a16:creationId xmlns:a16="http://schemas.microsoft.com/office/drawing/2014/main" id="{059D8125-7CDC-4999-8FD5-3714610321F4}"/>
              </a:ext>
            </a:extLst>
          </p:cNvPr>
          <p:cNvSpPr/>
          <p:nvPr/>
        </p:nvSpPr>
        <p:spPr>
          <a:xfrm>
            <a:off x="1472270" y="4578114"/>
            <a:ext cx="7501603" cy="369332"/>
          </a:xfrm>
          <a:prstGeom prst="rect">
            <a:avLst/>
          </a:prstGeom>
        </p:spPr>
        <p:txBody>
          <a:bodyPr wrap="square">
            <a:spAutoFit/>
          </a:bodyPr>
          <a:lstStyle/>
          <a:p>
            <a:r>
              <a:rPr lang="en-US" dirty="0"/>
              <a:t>You can reboot both of them</a:t>
            </a:r>
          </a:p>
        </p:txBody>
      </p:sp>
      <p:sp>
        <p:nvSpPr>
          <p:cNvPr id="2" name="Rectangle 1">
            <a:extLst>
              <a:ext uri="{FF2B5EF4-FFF2-40B4-BE49-F238E27FC236}">
                <a16:creationId xmlns:a16="http://schemas.microsoft.com/office/drawing/2014/main" id="{EEFC4BBC-8215-467F-8744-780E6A567204}"/>
              </a:ext>
            </a:extLst>
          </p:cNvPr>
          <p:cNvSpPr/>
          <p:nvPr/>
        </p:nvSpPr>
        <p:spPr>
          <a:xfrm>
            <a:off x="1472270" y="1360794"/>
            <a:ext cx="9429889" cy="646331"/>
          </a:xfrm>
          <a:prstGeom prst="rect">
            <a:avLst/>
          </a:prstGeom>
        </p:spPr>
        <p:txBody>
          <a:bodyPr wrap="square">
            <a:spAutoFit/>
          </a:bodyPr>
          <a:lstStyle/>
          <a:p>
            <a:r>
              <a:rPr lang="en-US" dirty="0"/>
              <a:t>In case the underlying host fails by checking the status check by stopping and starting it again and the machine would be provisioned on another host</a:t>
            </a:r>
          </a:p>
        </p:txBody>
      </p:sp>
      <p:sp>
        <p:nvSpPr>
          <p:cNvPr id="3" name="Rectangle 2">
            <a:extLst>
              <a:ext uri="{FF2B5EF4-FFF2-40B4-BE49-F238E27FC236}">
                <a16:creationId xmlns:a16="http://schemas.microsoft.com/office/drawing/2014/main" id="{96332028-CE8F-4CE7-BD27-2933AAE5E938}"/>
              </a:ext>
            </a:extLst>
          </p:cNvPr>
          <p:cNvSpPr/>
          <p:nvPr/>
        </p:nvSpPr>
        <p:spPr>
          <a:xfrm>
            <a:off x="1472270" y="2041665"/>
            <a:ext cx="8734984" cy="369332"/>
          </a:xfrm>
          <a:prstGeom prst="rect">
            <a:avLst/>
          </a:prstGeom>
        </p:spPr>
        <p:txBody>
          <a:bodyPr wrap="square">
            <a:spAutoFit/>
          </a:bodyPr>
          <a:lstStyle/>
          <a:p>
            <a:r>
              <a:rPr lang="en-US" dirty="0"/>
              <a:t>In case you have instance store and the underlying host fails you cannot get the machine</a:t>
            </a:r>
          </a:p>
        </p:txBody>
      </p:sp>
      <p:sp>
        <p:nvSpPr>
          <p:cNvPr id="4" name="Rectangle 3">
            <a:extLst>
              <a:ext uri="{FF2B5EF4-FFF2-40B4-BE49-F238E27FC236}">
                <a16:creationId xmlns:a16="http://schemas.microsoft.com/office/drawing/2014/main" id="{94884D1F-5F69-4D7C-88C4-B28EBB3C8520}"/>
              </a:ext>
            </a:extLst>
          </p:cNvPr>
          <p:cNvSpPr/>
          <p:nvPr/>
        </p:nvSpPr>
        <p:spPr>
          <a:xfrm>
            <a:off x="1472270" y="2444882"/>
            <a:ext cx="5195397" cy="369332"/>
          </a:xfrm>
          <a:prstGeom prst="rect">
            <a:avLst/>
          </a:prstGeom>
        </p:spPr>
        <p:txBody>
          <a:bodyPr wrap="none">
            <a:spAutoFit/>
          </a:bodyPr>
          <a:lstStyle/>
          <a:p>
            <a:r>
              <a:rPr lang="en-US" dirty="0"/>
              <a:t>Instance store volumes does not shows up in the console</a:t>
            </a:r>
          </a:p>
        </p:txBody>
      </p:sp>
      <p:sp>
        <p:nvSpPr>
          <p:cNvPr id="5" name="Rectangle 4">
            <a:extLst>
              <a:ext uri="{FF2B5EF4-FFF2-40B4-BE49-F238E27FC236}">
                <a16:creationId xmlns:a16="http://schemas.microsoft.com/office/drawing/2014/main" id="{FB3CA0EE-A7FD-44E9-A826-DEBA77999EAE}"/>
              </a:ext>
            </a:extLst>
          </p:cNvPr>
          <p:cNvSpPr/>
          <p:nvPr/>
        </p:nvSpPr>
        <p:spPr>
          <a:xfrm>
            <a:off x="1472270" y="2819356"/>
            <a:ext cx="9660016" cy="646331"/>
          </a:xfrm>
          <a:prstGeom prst="rect">
            <a:avLst/>
          </a:prstGeom>
        </p:spPr>
        <p:txBody>
          <a:bodyPr wrap="square">
            <a:spAutoFit/>
          </a:bodyPr>
          <a:lstStyle/>
          <a:p>
            <a:r>
              <a:rPr lang="en-US" dirty="0"/>
              <a:t>You can also detach the root volume of an EBS backed instance where in there is no option available with instance store </a:t>
            </a:r>
          </a:p>
        </p:txBody>
      </p:sp>
      <p:sp>
        <p:nvSpPr>
          <p:cNvPr id="6" name="Rectangle 5">
            <a:extLst>
              <a:ext uri="{FF2B5EF4-FFF2-40B4-BE49-F238E27FC236}">
                <a16:creationId xmlns:a16="http://schemas.microsoft.com/office/drawing/2014/main" id="{E46AD341-4FA8-4FD7-A77C-B2113F3C547F}"/>
              </a:ext>
            </a:extLst>
          </p:cNvPr>
          <p:cNvSpPr/>
          <p:nvPr/>
        </p:nvSpPr>
        <p:spPr>
          <a:xfrm>
            <a:off x="1472270" y="3499022"/>
            <a:ext cx="8054500" cy="369332"/>
          </a:xfrm>
          <a:prstGeom prst="rect">
            <a:avLst/>
          </a:prstGeom>
        </p:spPr>
        <p:txBody>
          <a:bodyPr wrap="square">
            <a:spAutoFit/>
          </a:bodyPr>
          <a:lstStyle/>
          <a:p>
            <a:r>
              <a:rPr lang="en-US" dirty="0"/>
              <a:t>With EBS backed instance root device volume is created from an EBS snapshot</a:t>
            </a:r>
          </a:p>
        </p:txBody>
      </p:sp>
      <p:sp>
        <p:nvSpPr>
          <p:cNvPr id="7" name="Rectangle 6">
            <a:extLst>
              <a:ext uri="{FF2B5EF4-FFF2-40B4-BE49-F238E27FC236}">
                <a16:creationId xmlns:a16="http://schemas.microsoft.com/office/drawing/2014/main" id="{77CE3616-6B6C-49BC-A697-F9E3AEF0687A}"/>
              </a:ext>
            </a:extLst>
          </p:cNvPr>
          <p:cNvSpPr/>
          <p:nvPr/>
        </p:nvSpPr>
        <p:spPr>
          <a:xfrm>
            <a:off x="1472270" y="3845242"/>
            <a:ext cx="8384109" cy="369332"/>
          </a:xfrm>
          <a:prstGeom prst="rect">
            <a:avLst/>
          </a:prstGeom>
        </p:spPr>
        <p:txBody>
          <a:bodyPr wrap="square">
            <a:spAutoFit/>
          </a:bodyPr>
          <a:lstStyle/>
          <a:p>
            <a:r>
              <a:rPr lang="en-US" dirty="0"/>
              <a:t>With instance store backed root device volume is created from a template stored in S3</a:t>
            </a:r>
          </a:p>
        </p:txBody>
      </p:sp>
      <p:sp>
        <p:nvSpPr>
          <p:cNvPr id="9" name="Rectangle 8">
            <a:extLst>
              <a:ext uri="{FF2B5EF4-FFF2-40B4-BE49-F238E27FC236}">
                <a16:creationId xmlns:a16="http://schemas.microsoft.com/office/drawing/2014/main" id="{8A84BF4D-C206-44D5-97C9-E5A52E6B2045}"/>
              </a:ext>
            </a:extLst>
          </p:cNvPr>
          <p:cNvSpPr/>
          <p:nvPr/>
        </p:nvSpPr>
        <p:spPr>
          <a:xfrm>
            <a:off x="1472270" y="4223044"/>
            <a:ext cx="5456878" cy="369332"/>
          </a:xfrm>
          <a:prstGeom prst="rect">
            <a:avLst/>
          </a:prstGeom>
        </p:spPr>
        <p:txBody>
          <a:bodyPr wrap="none">
            <a:spAutoFit/>
          </a:bodyPr>
          <a:lstStyle/>
          <a:p>
            <a:r>
              <a:rPr lang="en-US" dirty="0"/>
              <a:t>You can keep root device volume for EBS backed instance</a:t>
            </a:r>
          </a:p>
        </p:txBody>
      </p:sp>
    </p:spTree>
    <p:extLst>
      <p:ext uri="{BB962C8B-B14F-4D97-AF65-F5344CB8AC3E}">
        <p14:creationId xmlns:p14="http://schemas.microsoft.com/office/powerpoint/2010/main" val="4799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Elastic Load Balancer</a:t>
            </a:r>
          </a:p>
        </p:txBody>
      </p:sp>
      <p:sp>
        <p:nvSpPr>
          <p:cNvPr id="2" name="Rectangle 1">
            <a:extLst>
              <a:ext uri="{FF2B5EF4-FFF2-40B4-BE49-F238E27FC236}">
                <a16:creationId xmlns:a16="http://schemas.microsoft.com/office/drawing/2014/main" id="{EEFC4BBC-8215-467F-8744-780E6A567204}"/>
              </a:ext>
            </a:extLst>
          </p:cNvPr>
          <p:cNvSpPr/>
          <p:nvPr/>
        </p:nvSpPr>
        <p:spPr>
          <a:xfrm>
            <a:off x="1472270" y="1161101"/>
            <a:ext cx="9429889" cy="369332"/>
          </a:xfrm>
          <a:prstGeom prst="rect">
            <a:avLst/>
          </a:prstGeom>
        </p:spPr>
        <p:txBody>
          <a:bodyPr wrap="square">
            <a:spAutoFit/>
          </a:bodyPr>
          <a:lstStyle/>
          <a:p>
            <a:r>
              <a:rPr lang="en-US" dirty="0"/>
              <a:t>Load balancer would balance the loads across the backend instances</a:t>
            </a:r>
          </a:p>
        </p:txBody>
      </p:sp>
      <p:sp>
        <p:nvSpPr>
          <p:cNvPr id="3" name="Rectangle 2">
            <a:extLst>
              <a:ext uri="{FF2B5EF4-FFF2-40B4-BE49-F238E27FC236}">
                <a16:creationId xmlns:a16="http://schemas.microsoft.com/office/drawing/2014/main" id="{96332028-CE8F-4CE7-BD27-2933AAE5E938}"/>
              </a:ext>
            </a:extLst>
          </p:cNvPr>
          <p:cNvSpPr/>
          <p:nvPr/>
        </p:nvSpPr>
        <p:spPr>
          <a:xfrm>
            <a:off x="1472270" y="1540656"/>
            <a:ext cx="8734984" cy="369332"/>
          </a:xfrm>
          <a:prstGeom prst="rect">
            <a:avLst/>
          </a:prstGeom>
        </p:spPr>
        <p:txBody>
          <a:bodyPr wrap="square">
            <a:spAutoFit/>
          </a:bodyPr>
          <a:lstStyle/>
          <a:p>
            <a:r>
              <a:rPr lang="en-US" dirty="0"/>
              <a:t>Create an instance in case that is decommissioned</a:t>
            </a:r>
          </a:p>
        </p:txBody>
      </p:sp>
      <p:sp>
        <p:nvSpPr>
          <p:cNvPr id="4" name="Rectangle 3">
            <a:extLst>
              <a:ext uri="{FF2B5EF4-FFF2-40B4-BE49-F238E27FC236}">
                <a16:creationId xmlns:a16="http://schemas.microsoft.com/office/drawing/2014/main" id="{94884D1F-5F69-4D7C-88C4-B28EBB3C8520}"/>
              </a:ext>
            </a:extLst>
          </p:cNvPr>
          <p:cNvSpPr/>
          <p:nvPr/>
        </p:nvSpPr>
        <p:spPr>
          <a:xfrm>
            <a:off x="1472270" y="1920211"/>
            <a:ext cx="2143536" cy="369332"/>
          </a:xfrm>
          <a:prstGeom prst="rect">
            <a:avLst/>
          </a:prstGeom>
        </p:spPr>
        <p:txBody>
          <a:bodyPr wrap="none">
            <a:spAutoFit/>
          </a:bodyPr>
          <a:lstStyle/>
          <a:p>
            <a:r>
              <a:rPr lang="en-US" dirty="0"/>
              <a:t>SSH in to the instance</a:t>
            </a:r>
          </a:p>
        </p:txBody>
      </p:sp>
      <p:sp>
        <p:nvSpPr>
          <p:cNvPr id="5" name="Rectangle 4">
            <a:extLst>
              <a:ext uri="{FF2B5EF4-FFF2-40B4-BE49-F238E27FC236}">
                <a16:creationId xmlns:a16="http://schemas.microsoft.com/office/drawing/2014/main" id="{FB3CA0EE-A7FD-44E9-A826-DEBA77999EAE}"/>
              </a:ext>
            </a:extLst>
          </p:cNvPr>
          <p:cNvSpPr/>
          <p:nvPr/>
        </p:nvSpPr>
        <p:spPr>
          <a:xfrm>
            <a:off x="1472270" y="2275281"/>
            <a:ext cx="9660016" cy="369332"/>
          </a:xfrm>
          <a:prstGeom prst="rect">
            <a:avLst/>
          </a:prstGeom>
        </p:spPr>
        <p:txBody>
          <a:bodyPr wrap="square">
            <a:spAutoFit/>
          </a:bodyPr>
          <a:lstStyle/>
          <a:p>
            <a:r>
              <a:rPr lang="en-US" dirty="0"/>
              <a:t>Make sure </a:t>
            </a:r>
            <a:r>
              <a:rPr lang="en-US" dirty="0" err="1"/>
              <a:t>httpd</a:t>
            </a:r>
            <a:r>
              <a:rPr lang="en-US" dirty="0"/>
              <a:t> is running</a:t>
            </a:r>
          </a:p>
        </p:txBody>
      </p:sp>
      <p:sp>
        <p:nvSpPr>
          <p:cNvPr id="6" name="Rectangle 5">
            <a:extLst>
              <a:ext uri="{FF2B5EF4-FFF2-40B4-BE49-F238E27FC236}">
                <a16:creationId xmlns:a16="http://schemas.microsoft.com/office/drawing/2014/main" id="{E46AD341-4FA8-4FD7-A77C-B2113F3C547F}"/>
              </a:ext>
            </a:extLst>
          </p:cNvPr>
          <p:cNvSpPr/>
          <p:nvPr/>
        </p:nvSpPr>
        <p:spPr>
          <a:xfrm>
            <a:off x="1472270" y="2630351"/>
            <a:ext cx="8054500" cy="369332"/>
          </a:xfrm>
          <a:prstGeom prst="rect">
            <a:avLst/>
          </a:prstGeom>
        </p:spPr>
        <p:txBody>
          <a:bodyPr wrap="square">
            <a:spAutoFit/>
          </a:bodyPr>
          <a:lstStyle/>
          <a:p>
            <a:r>
              <a:rPr lang="en-US" dirty="0"/>
              <a:t>Navigate to the apache directory, and create health check file</a:t>
            </a:r>
          </a:p>
        </p:txBody>
      </p:sp>
      <p:sp>
        <p:nvSpPr>
          <p:cNvPr id="8" name="Rectangle 7">
            <a:extLst>
              <a:ext uri="{FF2B5EF4-FFF2-40B4-BE49-F238E27FC236}">
                <a16:creationId xmlns:a16="http://schemas.microsoft.com/office/drawing/2014/main" id="{97EC183B-DC4C-421C-A06F-32F6D2D83A72}"/>
              </a:ext>
            </a:extLst>
          </p:cNvPr>
          <p:cNvSpPr/>
          <p:nvPr/>
        </p:nvSpPr>
        <p:spPr>
          <a:xfrm>
            <a:off x="1472269" y="3017141"/>
            <a:ext cx="7873749" cy="369332"/>
          </a:xfrm>
          <a:prstGeom prst="rect">
            <a:avLst/>
          </a:prstGeom>
        </p:spPr>
        <p:txBody>
          <a:bodyPr wrap="square">
            <a:spAutoFit/>
          </a:bodyPr>
          <a:lstStyle/>
          <a:p>
            <a:r>
              <a:rPr lang="en-US" dirty="0"/>
              <a:t>This file would be used by the load balancer to check if the instance is up</a:t>
            </a:r>
          </a:p>
        </p:txBody>
      </p:sp>
      <p:sp>
        <p:nvSpPr>
          <p:cNvPr id="12" name="Rectangle 11">
            <a:extLst>
              <a:ext uri="{FF2B5EF4-FFF2-40B4-BE49-F238E27FC236}">
                <a16:creationId xmlns:a16="http://schemas.microsoft.com/office/drawing/2014/main" id="{51B93D1D-5AA3-4981-AE7A-D59F02B774FC}"/>
              </a:ext>
            </a:extLst>
          </p:cNvPr>
          <p:cNvSpPr/>
          <p:nvPr/>
        </p:nvSpPr>
        <p:spPr>
          <a:xfrm>
            <a:off x="1453419" y="3386640"/>
            <a:ext cx="4324774" cy="369332"/>
          </a:xfrm>
          <a:prstGeom prst="rect">
            <a:avLst/>
          </a:prstGeom>
        </p:spPr>
        <p:txBody>
          <a:bodyPr wrap="none">
            <a:spAutoFit/>
          </a:bodyPr>
          <a:lstStyle/>
          <a:p>
            <a:r>
              <a:rPr lang="en-US" dirty="0"/>
              <a:t>From EC2 dashboard create a load balancer</a:t>
            </a:r>
          </a:p>
        </p:txBody>
      </p:sp>
      <p:sp>
        <p:nvSpPr>
          <p:cNvPr id="13" name="Rectangle 12">
            <a:extLst>
              <a:ext uri="{FF2B5EF4-FFF2-40B4-BE49-F238E27FC236}">
                <a16:creationId xmlns:a16="http://schemas.microsoft.com/office/drawing/2014/main" id="{66A82622-58C3-4A01-BAAE-1FF2545659F0}"/>
              </a:ext>
            </a:extLst>
          </p:cNvPr>
          <p:cNvSpPr/>
          <p:nvPr/>
        </p:nvSpPr>
        <p:spPr>
          <a:xfrm>
            <a:off x="1472269" y="4582917"/>
            <a:ext cx="4026102" cy="369332"/>
          </a:xfrm>
          <a:prstGeom prst="rect">
            <a:avLst/>
          </a:prstGeom>
        </p:spPr>
        <p:txBody>
          <a:bodyPr wrap="none">
            <a:spAutoFit/>
          </a:bodyPr>
          <a:lstStyle/>
          <a:p>
            <a:r>
              <a:rPr lang="en-US" dirty="0"/>
              <a:t>There are two types of load balancer </a:t>
            </a:r>
            <a:r>
              <a:rPr lang="en-US" dirty="0">
                <a:sym typeface="Wingdings" panose="05000000000000000000" pitchFamily="2" charset="2"/>
              </a:rPr>
              <a:t></a:t>
            </a:r>
            <a:endParaRPr lang="en-US" dirty="0"/>
          </a:p>
        </p:txBody>
      </p:sp>
      <p:pic>
        <p:nvPicPr>
          <p:cNvPr id="15" name="Picture 14">
            <a:extLst>
              <a:ext uri="{FF2B5EF4-FFF2-40B4-BE49-F238E27FC236}">
                <a16:creationId xmlns:a16="http://schemas.microsoft.com/office/drawing/2014/main" id="{8E5B09CD-E6A5-448C-8DD1-1E7BFE0AD72B}"/>
              </a:ext>
            </a:extLst>
          </p:cNvPr>
          <p:cNvPicPr>
            <a:picLocks noChangeAspect="1"/>
          </p:cNvPicPr>
          <p:nvPr/>
        </p:nvPicPr>
        <p:blipFill>
          <a:blip r:embed="rId2"/>
          <a:stretch>
            <a:fillRect/>
          </a:stretch>
        </p:blipFill>
        <p:spPr>
          <a:xfrm>
            <a:off x="6109892" y="3498112"/>
            <a:ext cx="5476971" cy="2908275"/>
          </a:xfrm>
          <a:prstGeom prst="rect">
            <a:avLst/>
          </a:prstGeom>
        </p:spPr>
      </p:pic>
    </p:spTree>
    <p:extLst>
      <p:ext uri="{BB962C8B-B14F-4D97-AF65-F5344CB8AC3E}">
        <p14:creationId xmlns:p14="http://schemas.microsoft.com/office/powerpoint/2010/main" val="1517448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Elastic Load Balancer</a:t>
            </a:r>
          </a:p>
        </p:txBody>
      </p:sp>
      <p:pic>
        <p:nvPicPr>
          <p:cNvPr id="9" name="Picture 8">
            <a:extLst>
              <a:ext uri="{FF2B5EF4-FFF2-40B4-BE49-F238E27FC236}">
                <a16:creationId xmlns:a16="http://schemas.microsoft.com/office/drawing/2014/main" id="{6AE9DB71-4DE4-4F35-99FF-B736D671C2B1}"/>
              </a:ext>
            </a:extLst>
          </p:cNvPr>
          <p:cNvPicPr>
            <a:picLocks noChangeAspect="1"/>
          </p:cNvPicPr>
          <p:nvPr/>
        </p:nvPicPr>
        <p:blipFill>
          <a:blip r:embed="rId2"/>
          <a:stretch>
            <a:fillRect/>
          </a:stretch>
        </p:blipFill>
        <p:spPr>
          <a:xfrm>
            <a:off x="903766" y="1254696"/>
            <a:ext cx="10307601" cy="2434802"/>
          </a:xfrm>
          <a:prstGeom prst="rect">
            <a:avLst/>
          </a:prstGeom>
        </p:spPr>
      </p:pic>
      <p:pic>
        <p:nvPicPr>
          <p:cNvPr id="14" name="Picture 13">
            <a:extLst>
              <a:ext uri="{FF2B5EF4-FFF2-40B4-BE49-F238E27FC236}">
                <a16:creationId xmlns:a16="http://schemas.microsoft.com/office/drawing/2014/main" id="{3D48C08E-27ED-4162-A198-BA913C0AD2A9}"/>
              </a:ext>
            </a:extLst>
          </p:cNvPr>
          <p:cNvPicPr>
            <a:picLocks noChangeAspect="1"/>
          </p:cNvPicPr>
          <p:nvPr/>
        </p:nvPicPr>
        <p:blipFill>
          <a:blip r:embed="rId3"/>
          <a:stretch>
            <a:fillRect/>
          </a:stretch>
        </p:blipFill>
        <p:spPr>
          <a:xfrm>
            <a:off x="903766" y="3990672"/>
            <a:ext cx="10307601" cy="2536084"/>
          </a:xfrm>
          <a:prstGeom prst="rect">
            <a:avLst/>
          </a:prstGeom>
        </p:spPr>
      </p:pic>
    </p:spTree>
    <p:extLst>
      <p:ext uri="{BB962C8B-B14F-4D97-AF65-F5344CB8AC3E}">
        <p14:creationId xmlns:p14="http://schemas.microsoft.com/office/powerpoint/2010/main" val="751168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Elastic Load Balancer</a:t>
            </a:r>
          </a:p>
        </p:txBody>
      </p:sp>
      <p:pic>
        <p:nvPicPr>
          <p:cNvPr id="3" name="Picture 2">
            <a:extLst>
              <a:ext uri="{FF2B5EF4-FFF2-40B4-BE49-F238E27FC236}">
                <a16:creationId xmlns:a16="http://schemas.microsoft.com/office/drawing/2014/main" id="{E79AEFC2-02B7-4285-9D16-25FC26BAC2FF}"/>
              </a:ext>
            </a:extLst>
          </p:cNvPr>
          <p:cNvPicPr>
            <a:picLocks noChangeAspect="1"/>
          </p:cNvPicPr>
          <p:nvPr/>
        </p:nvPicPr>
        <p:blipFill>
          <a:blip r:embed="rId2"/>
          <a:stretch>
            <a:fillRect/>
          </a:stretch>
        </p:blipFill>
        <p:spPr>
          <a:xfrm>
            <a:off x="903766" y="1141588"/>
            <a:ext cx="10217890" cy="2590440"/>
          </a:xfrm>
          <a:prstGeom prst="rect">
            <a:avLst/>
          </a:prstGeom>
        </p:spPr>
      </p:pic>
      <p:pic>
        <p:nvPicPr>
          <p:cNvPr id="5" name="Picture 4">
            <a:extLst>
              <a:ext uri="{FF2B5EF4-FFF2-40B4-BE49-F238E27FC236}">
                <a16:creationId xmlns:a16="http://schemas.microsoft.com/office/drawing/2014/main" id="{1F8C035E-F0FC-4256-8784-B7107F5E53E7}"/>
              </a:ext>
            </a:extLst>
          </p:cNvPr>
          <p:cNvPicPr>
            <a:picLocks noChangeAspect="1"/>
          </p:cNvPicPr>
          <p:nvPr/>
        </p:nvPicPr>
        <p:blipFill>
          <a:blip r:embed="rId3"/>
          <a:stretch>
            <a:fillRect/>
          </a:stretch>
        </p:blipFill>
        <p:spPr>
          <a:xfrm>
            <a:off x="903766" y="4166003"/>
            <a:ext cx="10217890" cy="2074976"/>
          </a:xfrm>
          <a:prstGeom prst="rect">
            <a:avLst/>
          </a:prstGeom>
        </p:spPr>
      </p:pic>
    </p:spTree>
    <p:extLst>
      <p:ext uri="{BB962C8B-B14F-4D97-AF65-F5344CB8AC3E}">
        <p14:creationId xmlns:p14="http://schemas.microsoft.com/office/powerpoint/2010/main" val="44760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pic>
        <p:nvPicPr>
          <p:cNvPr id="5" name="Picture 4">
            <a:extLst>
              <a:ext uri="{FF2B5EF4-FFF2-40B4-BE49-F238E27FC236}">
                <a16:creationId xmlns:a16="http://schemas.microsoft.com/office/drawing/2014/main" id="{B0C67606-4111-42CF-A812-E0F799EA99F2}"/>
              </a:ext>
            </a:extLst>
          </p:cNvPr>
          <p:cNvPicPr>
            <a:picLocks noChangeAspect="1"/>
          </p:cNvPicPr>
          <p:nvPr/>
        </p:nvPicPr>
        <p:blipFill>
          <a:blip r:embed="rId2"/>
          <a:stretch>
            <a:fillRect/>
          </a:stretch>
        </p:blipFill>
        <p:spPr>
          <a:xfrm>
            <a:off x="1064871" y="1211523"/>
            <a:ext cx="10475089" cy="2519660"/>
          </a:xfrm>
          <a:prstGeom prst="rect">
            <a:avLst/>
          </a:prstGeom>
        </p:spPr>
      </p:pic>
      <p:sp>
        <p:nvSpPr>
          <p:cNvPr id="11" name="Rectangle 10">
            <a:extLst>
              <a:ext uri="{FF2B5EF4-FFF2-40B4-BE49-F238E27FC236}">
                <a16:creationId xmlns:a16="http://schemas.microsoft.com/office/drawing/2014/main" id="{FD1B90A8-4E0C-4DBD-9732-E03AD1895676}"/>
              </a:ext>
            </a:extLst>
          </p:cNvPr>
          <p:cNvSpPr/>
          <p:nvPr/>
        </p:nvSpPr>
        <p:spPr>
          <a:xfrm>
            <a:off x="1183944" y="3871655"/>
            <a:ext cx="3594638" cy="430887"/>
          </a:xfrm>
          <a:prstGeom prst="rect">
            <a:avLst/>
          </a:prstGeom>
        </p:spPr>
        <p:txBody>
          <a:bodyPr wrap="none">
            <a:spAutoFit/>
          </a:bodyPr>
          <a:lstStyle/>
          <a:p>
            <a:r>
              <a:rPr lang="en-US" sz="2200" dirty="0"/>
              <a:t>Different types of EC2 options</a:t>
            </a:r>
          </a:p>
        </p:txBody>
      </p:sp>
      <p:sp>
        <p:nvSpPr>
          <p:cNvPr id="12" name="Rectangle 11">
            <a:extLst>
              <a:ext uri="{FF2B5EF4-FFF2-40B4-BE49-F238E27FC236}">
                <a16:creationId xmlns:a16="http://schemas.microsoft.com/office/drawing/2014/main" id="{77BDD81F-FAF9-409C-A838-FB5B1AEE9253}"/>
              </a:ext>
            </a:extLst>
          </p:cNvPr>
          <p:cNvSpPr/>
          <p:nvPr/>
        </p:nvSpPr>
        <p:spPr>
          <a:xfrm>
            <a:off x="2127873" y="4596902"/>
            <a:ext cx="9199688" cy="646331"/>
          </a:xfrm>
          <a:prstGeom prst="rect">
            <a:avLst/>
          </a:prstGeom>
        </p:spPr>
        <p:txBody>
          <a:bodyPr wrap="square">
            <a:spAutoFit/>
          </a:bodyPr>
          <a:lstStyle/>
          <a:p>
            <a:r>
              <a:rPr lang="en-US" dirty="0"/>
              <a:t>If the spot price goes lower than your bid price you get the machine and if the spot price goes up again your machine is terminated</a:t>
            </a:r>
          </a:p>
        </p:txBody>
      </p:sp>
      <p:sp>
        <p:nvSpPr>
          <p:cNvPr id="13" name="Rectangle 12">
            <a:extLst>
              <a:ext uri="{FF2B5EF4-FFF2-40B4-BE49-F238E27FC236}">
                <a16:creationId xmlns:a16="http://schemas.microsoft.com/office/drawing/2014/main" id="{69E5D817-25F7-4800-A7F4-F424E4D3BC6B}"/>
              </a:ext>
            </a:extLst>
          </p:cNvPr>
          <p:cNvSpPr/>
          <p:nvPr/>
        </p:nvSpPr>
        <p:spPr>
          <a:xfrm>
            <a:off x="1702571" y="4302542"/>
            <a:ext cx="6096000" cy="369332"/>
          </a:xfrm>
          <a:prstGeom prst="rect">
            <a:avLst/>
          </a:prstGeom>
        </p:spPr>
        <p:txBody>
          <a:bodyPr>
            <a:spAutoFit/>
          </a:bodyPr>
          <a:lstStyle/>
          <a:p>
            <a:r>
              <a:rPr lang="en-US" dirty="0"/>
              <a:t>Spot Instances</a:t>
            </a:r>
          </a:p>
        </p:txBody>
      </p:sp>
      <p:sp>
        <p:nvSpPr>
          <p:cNvPr id="14" name="Rectangle 13">
            <a:extLst>
              <a:ext uri="{FF2B5EF4-FFF2-40B4-BE49-F238E27FC236}">
                <a16:creationId xmlns:a16="http://schemas.microsoft.com/office/drawing/2014/main" id="{7E5EBF68-353D-46E8-B4D5-290376A9AB6E}"/>
              </a:ext>
            </a:extLst>
          </p:cNvPr>
          <p:cNvSpPr/>
          <p:nvPr/>
        </p:nvSpPr>
        <p:spPr>
          <a:xfrm>
            <a:off x="2127872" y="5243233"/>
            <a:ext cx="8876825" cy="646331"/>
          </a:xfrm>
          <a:prstGeom prst="rect">
            <a:avLst/>
          </a:prstGeom>
        </p:spPr>
        <p:txBody>
          <a:bodyPr wrap="square">
            <a:spAutoFit/>
          </a:bodyPr>
          <a:lstStyle/>
          <a:p>
            <a:r>
              <a:rPr lang="en-US" dirty="0"/>
              <a:t>If Amazon terminate the machine you are not charged for that hour where in if you terminate the instance you will pay for the entire hour</a:t>
            </a:r>
          </a:p>
        </p:txBody>
      </p:sp>
    </p:spTree>
    <p:extLst>
      <p:ext uri="{BB962C8B-B14F-4D97-AF65-F5344CB8AC3E}">
        <p14:creationId xmlns:p14="http://schemas.microsoft.com/office/powerpoint/2010/main" val="3601057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Elastic Load Balancer</a:t>
            </a:r>
          </a:p>
        </p:txBody>
      </p:sp>
      <p:pic>
        <p:nvPicPr>
          <p:cNvPr id="4" name="Picture 3">
            <a:extLst>
              <a:ext uri="{FF2B5EF4-FFF2-40B4-BE49-F238E27FC236}">
                <a16:creationId xmlns:a16="http://schemas.microsoft.com/office/drawing/2014/main" id="{59155D84-16F6-45CC-9E9B-7F1E966EEEE9}"/>
              </a:ext>
            </a:extLst>
          </p:cNvPr>
          <p:cNvPicPr>
            <a:picLocks noChangeAspect="1"/>
          </p:cNvPicPr>
          <p:nvPr/>
        </p:nvPicPr>
        <p:blipFill>
          <a:blip r:embed="rId2"/>
          <a:stretch>
            <a:fillRect/>
          </a:stretch>
        </p:blipFill>
        <p:spPr>
          <a:xfrm>
            <a:off x="903766" y="1141588"/>
            <a:ext cx="10217890" cy="2686133"/>
          </a:xfrm>
          <a:prstGeom prst="rect">
            <a:avLst/>
          </a:prstGeom>
        </p:spPr>
      </p:pic>
      <p:pic>
        <p:nvPicPr>
          <p:cNvPr id="7" name="Picture 6">
            <a:extLst>
              <a:ext uri="{FF2B5EF4-FFF2-40B4-BE49-F238E27FC236}">
                <a16:creationId xmlns:a16="http://schemas.microsoft.com/office/drawing/2014/main" id="{EBDFFE78-BAB7-4E2E-9054-8AA410204FC9}"/>
              </a:ext>
            </a:extLst>
          </p:cNvPr>
          <p:cNvPicPr>
            <a:picLocks noChangeAspect="1"/>
          </p:cNvPicPr>
          <p:nvPr/>
        </p:nvPicPr>
        <p:blipFill>
          <a:blip r:embed="rId3"/>
          <a:stretch>
            <a:fillRect/>
          </a:stretch>
        </p:blipFill>
        <p:spPr>
          <a:xfrm>
            <a:off x="903766" y="4177267"/>
            <a:ext cx="10217890" cy="1714500"/>
          </a:xfrm>
          <a:prstGeom prst="rect">
            <a:avLst/>
          </a:prstGeom>
        </p:spPr>
      </p:pic>
    </p:spTree>
    <p:extLst>
      <p:ext uri="{BB962C8B-B14F-4D97-AF65-F5344CB8AC3E}">
        <p14:creationId xmlns:p14="http://schemas.microsoft.com/office/powerpoint/2010/main" val="3852074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Elastic Load Balancer</a:t>
            </a:r>
          </a:p>
        </p:txBody>
      </p:sp>
      <p:sp>
        <p:nvSpPr>
          <p:cNvPr id="2" name="Rectangle 1">
            <a:extLst>
              <a:ext uri="{FF2B5EF4-FFF2-40B4-BE49-F238E27FC236}">
                <a16:creationId xmlns:a16="http://schemas.microsoft.com/office/drawing/2014/main" id="{9D71B45A-786B-4EDE-A7EF-C3BE173E5063}"/>
              </a:ext>
            </a:extLst>
          </p:cNvPr>
          <p:cNvSpPr/>
          <p:nvPr/>
        </p:nvSpPr>
        <p:spPr>
          <a:xfrm>
            <a:off x="1253722" y="1141588"/>
            <a:ext cx="2746457" cy="369332"/>
          </a:xfrm>
          <a:prstGeom prst="rect">
            <a:avLst/>
          </a:prstGeom>
        </p:spPr>
        <p:txBody>
          <a:bodyPr wrap="none">
            <a:spAutoFit/>
          </a:bodyPr>
          <a:lstStyle/>
          <a:p>
            <a:r>
              <a:rPr lang="en-US" dirty="0"/>
              <a:t>Let's try to create a failover</a:t>
            </a:r>
          </a:p>
        </p:txBody>
      </p:sp>
      <p:sp>
        <p:nvSpPr>
          <p:cNvPr id="3" name="Rectangle 2">
            <a:extLst>
              <a:ext uri="{FF2B5EF4-FFF2-40B4-BE49-F238E27FC236}">
                <a16:creationId xmlns:a16="http://schemas.microsoft.com/office/drawing/2014/main" id="{5633CE9E-344D-4001-8BCC-BA320CD80F6B}"/>
              </a:ext>
            </a:extLst>
          </p:cNvPr>
          <p:cNvSpPr/>
          <p:nvPr/>
        </p:nvSpPr>
        <p:spPr>
          <a:xfrm>
            <a:off x="1253721" y="1510920"/>
            <a:ext cx="9782873" cy="646331"/>
          </a:xfrm>
          <a:prstGeom prst="rect">
            <a:avLst/>
          </a:prstGeom>
        </p:spPr>
        <p:txBody>
          <a:bodyPr wrap="square">
            <a:spAutoFit/>
          </a:bodyPr>
          <a:lstStyle/>
          <a:p>
            <a:r>
              <a:rPr lang="en-US" dirty="0"/>
              <a:t>Remove the </a:t>
            </a:r>
            <a:r>
              <a:rPr lang="en-US" dirty="0" err="1"/>
              <a:t>healthcheck</a:t>
            </a:r>
            <a:r>
              <a:rPr lang="en-US" dirty="0"/>
              <a:t> file and load balancer would detect that the instance is not healthy and would not route traffic to the instance and the instance would go out of service</a:t>
            </a:r>
          </a:p>
        </p:txBody>
      </p:sp>
      <p:sp>
        <p:nvSpPr>
          <p:cNvPr id="5" name="Rectangle 4">
            <a:extLst>
              <a:ext uri="{FF2B5EF4-FFF2-40B4-BE49-F238E27FC236}">
                <a16:creationId xmlns:a16="http://schemas.microsoft.com/office/drawing/2014/main" id="{9651C34F-8113-4325-89A5-538066B6FDAF}"/>
              </a:ext>
            </a:extLst>
          </p:cNvPr>
          <p:cNvSpPr/>
          <p:nvPr/>
        </p:nvSpPr>
        <p:spPr>
          <a:xfrm>
            <a:off x="1253719" y="2063845"/>
            <a:ext cx="9548959" cy="646331"/>
          </a:xfrm>
          <a:prstGeom prst="rect">
            <a:avLst/>
          </a:prstGeom>
        </p:spPr>
        <p:txBody>
          <a:bodyPr wrap="square">
            <a:spAutoFit/>
          </a:bodyPr>
          <a:lstStyle/>
          <a:p>
            <a:r>
              <a:rPr lang="en-US" dirty="0"/>
              <a:t>if you cut and paste the DNS name this should essentially route the traffic to your instance that are serving the content</a:t>
            </a:r>
          </a:p>
        </p:txBody>
      </p:sp>
      <p:sp>
        <p:nvSpPr>
          <p:cNvPr id="6" name="Rectangle 5">
            <a:extLst>
              <a:ext uri="{FF2B5EF4-FFF2-40B4-BE49-F238E27FC236}">
                <a16:creationId xmlns:a16="http://schemas.microsoft.com/office/drawing/2014/main" id="{3AE1D560-4CE3-42FA-B265-7A05A15A14A9}"/>
              </a:ext>
            </a:extLst>
          </p:cNvPr>
          <p:cNvSpPr/>
          <p:nvPr/>
        </p:nvSpPr>
        <p:spPr>
          <a:xfrm>
            <a:off x="1253719" y="6285246"/>
            <a:ext cx="4493089" cy="369332"/>
          </a:xfrm>
          <a:prstGeom prst="rect">
            <a:avLst/>
          </a:prstGeom>
        </p:spPr>
        <p:txBody>
          <a:bodyPr wrap="none">
            <a:spAutoFit/>
          </a:bodyPr>
          <a:lstStyle/>
          <a:p>
            <a:r>
              <a:rPr lang="en-US" dirty="0"/>
              <a:t>Note :- You will not get a IP address for an ELB</a:t>
            </a:r>
          </a:p>
        </p:txBody>
      </p:sp>
      <p:sp>
        <p:nvSpPr>
          <p:cNvPr id="8" name="Rectangle 7">
            <a:extLst>
              <a:ext uri="{FF2B5EF4-FFF2-40B4-BE49-F238E27FC236}">
                <a16:creationId xmlns:a16="http://schemas.microsoft.com/office/drawing/2014/main" id="{F46B6602-D24E-4E05-BB7B-7B9904C1666E}"/>
              </a:ext>
            </a:extLst>
          </p:cNvPr>
          <p:cNvSpPr/>
          <p:nvPr/>
        </p:nvSpPr>
        <p:spPr>
          <a:xfrm>
            <a:off x="1253719" y="2751612"/>
            <a:ext cx="4836580" cy="430887"/>
          </a:xfrm>
          <a:prstGeom prst="rect">
            <a:avLst/>
          </a:prstGeom>
        </p:spPr>
        <p:txBody>
          <a:bodyPr wrap="none">
            <a:spAutoFit/>
          </a:bodyPr>
          <a:lstStyle/>
          <a:p>
            <a:r>
              <a:rPr lang="en-US" sz="2200" dirty="0"/>
              <a:t>Let's create an Application load balancer</a:t>
            </a:r>
          </a:p>
        </p:txBody>
      </p:sp>
      <p:pic>
        <p:nvPicPr>
          <p:cNvPr id="10" name="Picture 9">
            <a:extLst>
              <a:ext uri="{FF2B5EF4-FFF2-40B4-BE49-F238E27FC236}">
                <a16:creationId xmlns:a16="http://schemas.microsoft.com/office/drawing/2014/main" id="{93796883-17C3-4008-818E-9C3FEFB94858}"/>
              </a:ext>
            </a:extLst>
          </p:cNvPr>
          <p:cNvPicPr>
            <a:picLocks noChangeAspect="1"/>
          </p:cNvPicPr>
          <p:nvPr/>
        </p:nvPicPr>
        <p:blipFill>
          <a:blip r:embed="rId2"/>
          <a:stretch>
            <a:fillRect/>
          </a:stretch>
        </p:blipFill>
        <p:spPr>
          <a:xfrm>
            <a:off x="1341854" y="3182499"/>
            <a:ext cx="9886128" cy="3028873"/>
          </a:xfrm>
          <a:prstGeom prst="rect">
            <a:avLst/>
          </a:prstGeom>
        </p:spPr>
      </p:pic>
    </p:spTree>
    <p:extLst>
      <p:ext uri="{BB962C8B-B14F-4D97-AF65-F5344CB8AC3E}">
        <p14:creationId xmlns:p14="http://schemas.microsoft.com/office/powerpoint/2010/main" val="291194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a:t>Elastic Load Balancer</a:t>
            </a:r>
          </a:p>
        </p:txBody>
      </p:sp>
      <p:sp>
        <p:nvSpPr>
          <p:cNvPr id="2" name="Rectangle 1">
            <a:extLst>
              <a:ext uri="{FF2B5EF4-FFF2-40B4-BE49-F238E27FC236}">
                <a16:creationId xmlns:a16="http://schemas.microsoft.com/office/drawing/2014/main" id="{9D71B45A-786B-4EDE-A7EF-C3BE173E5063}"/>
              </a:ext>
            </a:extLst>
          </p:cNvPr>
          <p:cNvSpPr/>
          <p:nvPr/>
        </p:nvSpPr>
        <p:spPr>
          <a:xfrm>
            <a:off x="1253722" y="1141588"/>
            <a:ext cx="2585964" cy="369332"/>
          </a:xfrm>
          <a:prstGeom prst="rect">
            <a:avLst/>
          </a:prstGeom>
        </p:spPr>
        <p:txBody>
          <a:bodyPr wrap="none">
            <a:spAutoFit/>
          </a:bodyPr>
          <a:lstStyle/>
          <a:p>
            <a:r>
              <a:rPr lang="en-US" dirty="0"/>
              <a:t>Application load balancer</a:t>
            </a:r>
          </a:p>
        </p:txBody>
      </p:sp>
      <p:pic>
        <p:nvPicPr>
          <p:cNvPr id="7" name="Picture 6">
            <a:extLst>
              <a:ext uri="{FF2B5EF4-FFF2-40B4-BE49-F238E27FC236}">
                <a16:creationId xmlns:a16="http://schemas.microsoft.com/office/drawing/2014/main" id="{F8176395-E7FB-4DCB-BA0B-095656502192}"/>
              </a:ext>
            </a:extLst>
          </p:cNvPr>
          <p:cNvPicPr>
            <a:picLocks noChangeAspect="1"/>
          </p:cNvPicPr>
          <p:nvPr/>
        </p:nvPicPr>
        <p:blipFill>
          <a:blip r:embed="rId2"/>
          <a:stretch>
            <a:fillRect/>
          </a:stretch>
        </p:blipFill>
        <p:spPr>
          <a:xfrm>
            <a:off x="1253722" y="1602088"/>
            <a:ext cx="9750976" cy="2714732"/>
          </a:xfrm>
          <a:prstGeom prst="rect">
            <a:avLst/>
          </a:prstGeom>
        </p:spPr>
      </p:pic>
      <p:sp>
        <p:nvSpPr>
          <p:cNvPr id="9" name="Rectangle 8">
            <a:extLst>
              <a:ext uri="{FF2B5EF4-FFF2-40B4-BE49-F238E27FC236}">
                <a16:creationId xmlns:a16="http://schemas.microsoft.com/office/drawing/2014/main" id="{0687BCB8-7A48-4552-9F1C-E78085775CE0}"/>
              </a:ext>
            </a:extLst>
          </p:cNvPr>
          <p:cNvSpPr/>
          <p:nvPr/>
        </p:nvSpPr>
        <p:spPr>
          <a:xfrm>
            <a:off x="1253721" y="5965994"/>
            <a:ext cx="8326213" cy="369332"/>
          </a:xfrm>
          <a:prstGeom prst="rect">
            <a:avLst/>
          </a:prstGeom>
        </p:spPr>
        <p:txBody>
          <a:bodyPr wrap="square">
            <a:spAutoFit/>
          </a:bodyPr>
          <a:lstStyle/>
          <a:p>
            <a:r>
              <a:rPr lang="en-US" dirty="0"/>
              <a:t>Note: you can do </a:t>
            </a:r>
            <a:r>
              <a:rPr lang="en-US" dirty="0" err="1"/>
              <a:t>healthcheck</a:t>
            </a:r>
            <a:r>
              <a:rPr lang="en-US" dirty="0"/>
              <a:t> on the traffic port also you can override that</a:t>
            </a:r>
          </a:p>
        </p:txBody>
      </p:sp>
      <p:sp>
        <p:nvSpPr>
          <p:cNvPr id="12" name="Rectangle 11">
            <a:extLst>
              <a:ext uri="{FF2B5EF4-FFF2-40B4-BE49-F238E27FC236}">
                <a16:creationId xmlns:a16="http://schemas.microsoft.com/office/drawing/2014/main" id="{ADE89F3A-D19E-451E-AC7E-13300DCE1B40}"/>
              </a:ext>
            </a:extLst>
          </p:cNvPr>
          <p:cNvSpPr/>
          <p:nvPr/>
        </p:nvSpPr>
        <p:spPr>
          <a:xfrm>
            <a:off x="1253721" y="4587409"/>
            <a:ext cx="4486485" cy="369332"/>
          </a:xfrm>
          <a:prstGeom prst="rect">
            <a:avLst/>
          </a:prstGeom>
        </p:spPr>
        <p:txBody>
          <a:bodyPr wrap="none">
            <a:spAutoFit/>
          </a:bodyPr>
          <a:lstStyle/>
          <a:p>
            <a:r>
              <a:rPr lang="en-US" dirty="0"/>
              <a:t>You can also use LB in conjunction with route 53</a:t>
            </a:r>
          </a:p>
        </p:txBody>
      </p:sp>
    </p:spTree>
    <p:extLst>
      <p:ext uri="{BB962C8B-B14F-4D97-AF65-F5344CB8AC3E}">
        <p14:creationId xmlns:p14="http://schemas.microsoft.com/office/powerpoint/2010/main" val="3964726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err="1"/>
              <a:t>Cloudwatch</a:t>
            </a:r>
            <a:endParaRPr lang="en-US" sz="3600" dirty="0"/>
          </a:p>
        </p:txBody>
      </p:sp>
      <p:sp>
        <p:nvSpPr>
          <p:cNvPr id="12" name="Rectangle 11">
            <a:extLst>
              <a:ext uri="{FF2B5EF4-FFF2-40B4-BE49-F238E27FC236}">
                <a16:creationId xmlns:a16="http://schemas.microsoft.com/office/drawing/2014/main" id="{ADE89F3A-D19E-451E-AC7E-13300DCE1B40}"/>
              </a:ext>
            </a:extLst>
          </p:cNvPr>
          <p:cNvSpPr/>
          <p:nvPr/>
        </p:nvSpPr>
        <p:spPr>
          <a:xfrm>
            <a:off x="1700289" y="1141588"/>
            <a:ext cx="4062522" cy="369332"/>
          </a:xfrm>
          <a:prstGeom prst="rect">
            <a:avLst/>
          </a:prstGeom>
        </p:spPr>
        <p:txBody>
          <a:bodyPr wrap="none">
            <a:spAutoFit/>
          </a:bodyPr>
          <a:lstStyle/>
          <a:p>
            <a:r>
              <a:rPr lang="en-US" dirty="0" err="1"/>
              <a:t>Cloudwatch</a:t>
            </a:r>
            <a:r>
              <a:rPr lang="en-US" dirty="0"/>
              <a:t> is basically used to monitoring</a:t>
            </a:r>
          </a:p>
        </p:txBody>
      </p:sp>
      <p:sp>
        <p:nvSpPr>
          <p:cNvPr id="3" name="Rectangle 2">
            <a:extLst>
              <a:ext uri="{FF2B5EF4-FFF2-40B4-BE49-F238E27FC236}">
                <a16:creationId xmlns:a16="http://schemas.microsoft.com/office/drawing/2014/main" id="{19A6F58A-8734-4865-95D1-8027C56AADCE}"/>
              </a:ext>
            </a:extLst>
          </p:cNvPr>
          <p:cNvSpPr/>
          <p:nvPr/>
        </p:nvSpPr>
        <p:spPr>
          <a:xfrm>
            <a:off x="1700289" y="1510920"/>
            <a:ext cx="5349097" cy="369332"/>
          </a:xfrm>
          <a:prstGeom prst="rect">
            <a:avLst/>
          </a:prstGeom>
        </p:spPr>
        <p:txBody>
          <a:bodyPr wrap="square">
            <a:spAutoFit/>
          </a:bodyPr>
          <a:lstStyle/>
          <a:p>
            <a:r>
              <a:rPr lang="en-US" dirty="0"/>
              <a:t>Let's login to the console and navigate to </a:t>
            </a:r>
            <a:r>
              <a:rPr lang="en-US" dirty="0" err="1"/>
              <a:t>cloudwatch</a:t>
            </a:r>
            <a:endParaRPr lang="en-US" dirty="0"/>
          </a:p>
        </p:txBody>
      </p:sp>
      <p:sp>
        <p:nvSpPr>
          <p:cNvPr id="4" name="Rectangle 3">
            <a:extLst>
              <a:ext uri="{FF2B5EF4-FFF2-40B4-BE49-F238E27FC236}">
                <a16:creationId xmlns:a16="http://schemas.microsoft.com/office/drawing/2014/main" id="{9D253F9E-F503-4067-8440-9E1382A76059}"/>
              </a:ext>
            </a:extLst>
          </p:cNvPr>
          <p:cNvSpPr/>
          <p:nvPr/>
        </p:nvSpPr>
        <p:spPr>
          <a:xfrm>
            <a:off x="1700289" y="1787919"/>
            <a:ext cx="6975878" cy="369332"/>
          </a:xfrm>
          <a:prstGeom prst="rect">
            <a:avLst/>
          </a:prstGeom>
        </p:spPr>
        <p:txBody>
          <a:bodyPr wrap="square">
            <a:spAutoFit/>
          </a:bodyPr>
          <a:lstStyle/>
          <a:p>
            <a:r>
              <a:rPr lang="en-US" dirty="0" err="1"/>
              <a:t>Cloudwatch</a:t>
            </a:r>
            <a:r>
              <a:rPr lang="en-US" dirty="0"/>
              <a:t> monitors different metrics for </a:t>
            </a:r>
            <a:r>
              <a:rPr lang="en-US" dirty="0" err="1"/>
              <a:t>aws</a:t>
            </a:r>
            <a:r>
              <a:rPr lang="en-US" dirty="0"/>
              <a:t> resources</a:t>
            </a:r>
          </a:p>
        </p:txBody>
      </p:sp>
      <p:sp>
        <p:nvSpPr>
          <p:cNvPr id="5" name="Rectangle 4">
            <a:extLst>
              <a:ext uri="{FF2B5EF4-FFF2-40B4-BE49-F238E27FC236}">
                <a16:creationId xmlns:a16="http://schemas.microsoft.com/office/drawing/2014/main" id="{38FCEB63-72B6-4D63-99A3-1D1A6087355F}"/>
              </a:ext>
            </a:extLst>
          </p:cNvPr>
          <p:cNvSpPr/>
          <p:nvPr/>
        </p:nvSpPr>
        <p:spPr>
          <a:xfrm>
            <a:off x="1700289" y="2157251"/>
            <a:ext cx="6975878" cy="369332"/>
          </a:xfrm>
          <a:prstGeom prst="rect">
            <a:avLst/>
          </a:prstGeom>
        </p:spPr>
        <p:txBody>
          <a:bodyPr wrap="square">
            <a:spAutoFit/>
          </a:bodyPr>
          <a:lstStyle/>
          <a:p>
            <a:r>
              <a:rPr lang="en-US" dirty="0"/>
              <a:t>These metrics can be default or you can also customize metrics</a:t>
            </a:r>
          </a:p>
        </p:txBody>
      </p:sp>
      <p:pic>
        <p:nvPicPr>
          <p:cNvPr id="8" name="Picture 7">
            <a:extLst>
              <a:ext uri="{FF2B5EF4-FFF2-40B4-BE49-F238E27FC236}">
                <a16:creationId xmlns:a16="http://schemas.microsoft.com/office/drawing/2014/main" id="{582A0D15-CFF0-42D3-9711-10BD43EF9249}"/>
              </a:ext>
            </a:extLst>
          </p:cNvPr>
          <p:cNvPicPr>
            <a:picLocks noChangeAspect="1"/>
          </p:cNvPicPr>
          <p:nvPr/>
        </p:nvPicPr>
        <p:blipFill>
          <a:blip r:embed="rId2"/>
          <a:stretch>
            <a:fillRect/>
          </a:stretch>
        </p:blipFill>
        <p:spPr>
          <a:xfrm>
            <a:off x="2562445" y="2652816"/>
            <a:ext cx="6614337" cy="3162412"/>
          </a:xfrm>
          <a:prstGeom prst="rect">
            <a:avLst/>
          </a:prstGeom>
        </p:spPr>
      </p:pic>
    </p:spTree>
    <p:extLst>
      <p:ext uri="{BB962C8B-B14F-4D97-AF65-F5344CB8AC3E}">
        <p14:creationId xmlns:p14="http://schemas.microsoft.com/office/powerpoint/2010/main" val="2318618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err="1"/>
              <a:t>Cloudwatch</a:t>
            </a:r>
            <a:endParaRPr lang="en-US" sz="3600" dirty="0"/>
          </a:p>
        </p:txBody>
      </p:sp>
      <p:sp>
        <p:nvSpPr>
          <p:cNvPr id="12" name="Rectangle 11">
            <a:extLst>
              <a:ext uri="{FF2B5EF4-FFF2-40B4-BE49-F238E27FC236}">
                <a16:creationId xmlns:a16="http://schemas.microsoft.com/office/drawing/2014/main" id="{ADE89F3A-D19E-451E-AC7E-13300DCE1B40}"/>
              </a:ext>
            </a:extLst>
          </p:cNvPr>
          <p:cNvSpPr/>
          <p:nvPr/>
        </p:nvSpPr>
        <p:spPr>
          <a:xfrm>
            <a:off x="1700289" y="1141588"/>
            <a:ext cx="3714671" cy="369332"/>
          </a:xfrm>
          <a:prstGeom prst="rect">
            <a:avLst/>
          </a:prstGeom>
        </p:spPr>
        <p:txBody>
          <a:bodyPr wrap="none">
            <a:spAutoFit/>
          </a:bodyPr>
          <a:lstStyle/>
          <a:p>
            <a:r>
              <a:rPr lang="en-US" dirty="0"/>
              <a:t>Create a dashboard and add widgets</a:t>
            </a:r>
          </a:p>
        </p:txBody>
      </p:sp>
      <p:sp>
        <p:nvSpPr>
          <p:cNvPr id="3" name="Rectangle 2">
            <a:extLst>
              <a:ext uri="{FF2B5EF4-FFF2-40B4-BE49-F238E27FC236}">
                <a16:creationId xmlns:a16="http://schemas.microsoft.com/office/drawing/2014/main" id="{19A6F58A-8734-4865-95D1-8027C56AADCE}"/>
              </a:ext>
            </a:extLst>
          </p:cNvPr>
          <p:cNvSpPr/>
          <p:nvPr/>
        </p:nvSpPr>
        <p:spPr>
          <a:xfrm>
            <a:off x="1700289" y="1510920"/>
            <a:ext cx="5349097" cy="369332"/>
          </a:xfrm>
          <a:prstGeom prst="rect">
            <a:avLst/>
          </a:prstGeom>
        </p:spPr>
        <p:txBody>
          <a:bodyPr wrap="square">
            <a:spAutoFit/>
          </a:bodyPr>
          <a:lstStyle/>
          <a:p>
            <a:r>
              <a:rPr lang="en-US" dirty="0"/>
              <a:t>We can also create an alarm using </a:t>
            </a:r>
            <a:r>
              <a:rPr lang="en-US" dirty="0" err="1"/>
              <a:t>cloudwatch</a:t>
            </a:r>
            <a:endParaRPr lang="en-US" dirty="0"/>
          </a:p>
        </p:txBody>
      </p:sp>
      <p:pic>
        <p:nvPicPr>
          <p:cNvPr id="6" name="Picture 5">
            <a:extLst>
              <a:ext uri="{FF2B5EF4-FFF2-40B4-BE49-F238E27FC236}">
                <a16:creationId xmlns:a16="http://schemas.microsoft.com/office/drawing/2014/main" id="{D29B8D14-7563-4F74-81BF-14BB698967BE}"/>
              </a:ext>
            </a:extLst>
          </p:cNvPr>
          <p:cNvPicPr>
            <a:picLocks noChangeAspect="1"/>
          </p:cNvPicPr>
          <p:nvPr/>
        </p:nvPicPr>
        <p:blipFill>
          <a:blip r:embed="rId2"/>
          <a:stretch>
            <a:fillRect/>
          </a:stretch>
        </p:blipFill>
        <p:spPr>
          <a:xfrm>
            <a:off x="1792619" y="1977655"/>
            <a:ext cx="9616116" cy="3782007"/>
          </a:xfrm>
          <a:prstGeom prst="rect">
            <a:avLst/>
          </a:prstGeom>
        </p:spPr>
      </p:pic>
    </p:spTree>
    <p:extLst>
      <p:ext uri="{BB962C8B-B14F-4D97-AF65-F5344CB8AC3E}">
        <p14:creationId xmlns:p14="http://schemas.microsoft.com/office/powerpoint/2010/main" val="2491125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B90A8-4E0C-4DBD-9732-E03AD1895676}"/>
              </a:ext>
            </a:extLst>
          </p:cNvPr>
          <p:cNvSpPr/>
          <p:nvPr/>
        </p:nvSpPr>
        <p:spPr>
          <a:xfrm>
            <a:off x="1253722" y="495257"/>
            <a:ext cx="10333142" cy="646331"/>
          </a:xfrm>
          <a:prstGeom prst="rect">
            <a:avLst/>
          </a:prstGeom>
        </p:spPr>
        <p:txBody>
          <a:bodyPr wrap="square">
            <a:spAutoFit/>
          </a:bodyPr>
          <a:lstStyle/>
          <a:p>
            <a:r>
              <a:rPr lang="en-US" sz="3600" dirty="0" err="1"/>
              <a:t>Cloudwatch</a:t>
            </a:r>
            <a:endParaRPr lang="en-US" sz="3600" dirty="0"/>
          </a:p>
        </p:txBody>
      </p:sp>
      <p:sp>
        <p:nvSpPr>
          <p:cNvPr id="12" name="Rectangle 11">
            <a:extLst>
              <a:ext uri="{FF2B5EF4-FFF2-40B4-BE49-F238E27FC236}">
                <a16:creationId xmlns:a16="http://schemas.microsoft.com/office/drawing/2014/main" id="{ADE89F3A-D19E-451E-AC7E-13300DCE1B40}"/>
              </a:ext>
            </a:extLst>
          </p:cNvPr>
          <p:cNvSpPr/>
          <p:nvPr/>
        </p:nvSpPr>
        <p:spPr>
          <a:xfrm>
            <a:off x="1700289" y="1141588"/>
            <a:ext cx="4072269" cy="369332"/>
          </a:xfrm>
          <a:prstGeom prst="rect">
            <a:avLst/>
          </a:prstGeom>
        </p:spPr>
        <p:txBody>
          <a:bodyPr wrap="none">
            <a:spAutoFit/>
          </a:bodyPr>
          <a:lstStyle/>
          <a:p>
            <a:r>
              <a:rPr lang="en-US" dirty="0"/>
              <a:t>You can also track events using </a:t>
            </a:r>
            <a:r>
              <a:rPr lang="en-US" dirty="0" err="1"/>
              <a:t>cloudwatch</a:t>
            </a:r>
            <a:endParaRPr lang="en-US" dirty="0"/>
          </a:p>
        </p:txBody>
      </p:sp>
      <p:sp>
        <p:nvSpPr>
          <p:cNvPr id="3" name="Rectangle 2">
            <a:extLst>
              <a:ext uri="{FF2B5EF4-FFF2-40B4-BE49-F238E27FC236}">
                <a16:creationId xmlns:a16="http://schemas.microsoft.com/office/drawing/2014/main" id="{19A6F58A-8734-4865-95D1-8027C56AADCE}"/>
              </a:ext>
            </a:extLst>
          </p:cNvPr>
          <p:cNvSpPr/>
          <p:nvPr/>
        </p:nvSpPr>
        <p:spPr>
          <a:xfrm>
            <a:off x="1700289" y="1510920"/>
            <a:ext cx="9368204" cy="369332"/>
          </a:xfrm>
          <a:prstGeom prst="rect">
            <a:avLst/>
          </a:prstGeom>
        </p:spPr>
        <p:txBody>
          <a:bodyPr wrap="square">
            <a:spAutoFit/>
          </a:bodyPr>
          <a:lstStyle/>
          <a:p>
            <a:r>
              <a:rPr lang="en-US" dirty="0" err="1"/>
              <a:t>Cloudwatch</a:t>
            </a:r>
            <a:r>
              <a:rPr lang="en-US" dirty="0"/>
              <a:t> helps you to respond to state changes in your AWS account</a:t>
            </a:r>
          </a:p>
        </p:txBody>
      </p:sp>
      <p:sp>
        <p:nvSpPr>
          <p:cNvPr id="2" name="Rectangle 1">
            <a:extLst>
              <a:ext uri="{FF2B5EF4-FFF2-40B4-BE49-F238E27FC236}">
                <a16:creationId xmlns:a16="http://schemas.microsoft.com/office/drawing/2014/main" id="{C8B7AF40-49FE-4CA1-B1AB-07D46DD1CC82}"/>
              </a:ext>
            </a:extLst>
          </p:cNvPr>
          <p:cNvSpPr/>
          <p:nvPr/>
        </p:nvSpPr>
        <p:spPr>
          <a:xfrm>
            <a:off x="1700289" y="1880252"/>
            <a:ext cx="9368204" cy="646331"/>
          </a:xfrm>
          <a:prstGeom prst="rect">
            <a:avLst/>
          </a:prstGeom>
        </p:spPr>
        <p:txBody>
          <a:bodyPr wrap="square">
            <a:spAutoFit/>
          </a:bodyPr>
          <a:lstStyle/>
          <a:p>
            <a:r>
              <a:rPr lang="en-US" dirty="0"/>
              <a:t>When resources changes state they create an event you can use </a:t>
            </a:r>
            <a:r>
              <a:rPr lang="en-US" dirty="0" err="1"/>
              <a:t>cloudwatch</a:t>
            </a:r>
            <a:r>
              <a:rPr lang="en-US" dirty="0"/>
              <a:t> and create a rule to respond to this event</a:t>
            </a:r>
          </a:p>
        </p:txBody>
      </p:sp>
      <p:sp>
        <p:nvSpPr>
          <p:cNvPr id="4" name="Rectangle 3">
            <a:extLst>
              <a:ext uri="{FF2B5EF4-FFF2-40B4-BE49-F238E27FC236}">
                <a16:creationId xmlns:a16="http://schemas.microsoft.com/office/drawing/2014/main" id="{2E823428-A45C-4CEF-9760-E01EA179E6CB}"/>
              </a:ext>
            </a:extLst>
          </p:cNvPr>
          <p:cNvSpPr/>
          <p:nvPr/>
        </p:nvSpPr>
        <p:spPr>
          <a:xfrm>
            <a:off x="1700288" y="2526583"/>
            <a:ext cx="7220427" cy="369332"/>
          </a:xfrm>
          <a:prstGeom prst="rect">
            <a:avLst/>
          </a:prstGeom>
        </p:spPr>
        <p:txBody>
          <a:bodyPr wrap="square">
            <a:spAutoFit/>
          </a:bodyPr>
          <a:lstStyle/>
          <a:p>
            <a:r>
              <a:rPr lang="en-US" dirty="0"/>
              <a:t>You can also use logs to monitor instances at the application level</a:t>
            </a:r>
          </a:p>
        </p:txBody>
      </p:sp>
      <p:sp>
        <p:nvSpPr>
          <p:cNvPr id="5" name="Rectangle 4">
            <a:extLst>
              <a:ext uri="{FF2B5EF4-FFF2-40B4-BE49-F238E27FC236}">
                <a16:creationId xmlns:a16="http://schemas.microsoft.com/office/drawing/2014/main" id="{FAF9181B-4E4B-49F0-B0C4-251E63443A71}"/>
              </a:ext>
            </a:extLst>
          </p:cNvPr>
          <p:cNvSpPr/>
          <p:nvPr/>
        </p:nvSpPr>
        <p:spPr>
          <a:xfrm>
            <a:off x="1700286" y="2895915"/>
            <a:ext cx="9166187" cy="369332"/>
          </a:xfrm>
          <a:prstGeom prst="rect">
            <a:avLst/>
          </a:prstGeom>
        </p:spPr>
        <p:txBody>
          <a:bodyPr wrap="square">
            <a:spAutoFit/>
          </a:bodyPr>
          <a:lstStyle/>
          <a:p>
            <a:r>
              <a:rPr lang="en-US" dirty="0"/>
              <a:t>You install an agent on your instance and that instance would send the data to </a:t>
            </a:r>
            <a:r>
              <a:rPr lang="en-US" dirty="0" err="1"/>
              <a:t>cloudwatch</a:t>
            </a:r>
            <a:endParaRPr lang="en-US" dirty="0"/>
          </a:p>
        </p:txBody>
      </p:sp>
      <p:sp>
        <p:nvSpPr>
          <p:cNvPr id="7" name="Rectangle 6">
            <a:extLst>
              <a:ext uri="{FF2B5EF4-FFF2-40B4-BE49-F238E27FC236}">
                <a16:creationId xmlns:a16="http://schemas.microsoft.com/office/drawing/2014/main" id="{2779ED7B-7262-4689-9BB2-5FF4B4462C8C}"/>
              </a:ext>
            </a:extLst>
          </p:cNvPr>
          <p:cNvSpPr/>
          <p:nvPr/>
        </p:nvSpPr>
        <p:spPr>
          <a:xfrm>
            <a:off x="2246204" y="3276931"/>
            <a:ext cx="2234458" cy="369332"/>
          </a:xfrm>
          <a:prstGeom prst="rect">
            <a:avLst/>
          </a:prstGeom>
        </p:spPr>
        <p:txBody>
          <a:bodyPr wrap="none">
            <a:spAutoFit/>
          </a:bodyPr>
          <a:lstStyle/>
          <a:p>
            <a:r>
              <a:rPr lang="en-US" dirty="0"/>
              <a:t>example :- kernel logs</a:t>
            </a:r>
          </a:p>
        </p:txBody>
      </p:sp>
      <p:sp>
        <p:nvSpPr>
          <p:cNvPr id="8" name="Rectangle 7">
            <a:extLst>
              <a:ext uri="{FF2B5EF4-FFF2-40B4-BE49-F238E27FC236}">
                <a16:creationId xmlns:a16="http://schemas.microsoft.com/office/drawing/2014/main" id="{E3E973F9-3A8F-41E8-B43E-D720F7D79D1A}"/>
              </a:ext>
            </a:extLst>
          </p:cNvPr>
          <p:cNvSpPr/>
          <p:nvPr/>
        </p:nvSpPr>
        <p:spPr>
          <a:xfrm>
            <a:off x="1253722" y="3603028"/>
            <a:ext cx="1803571" cy="646331"/>
          </a:xfrm>
          <a:prstGeom prst="rect">
            <a:avLst/>
          </a:prstGeom>
        </p:spPr>
        <p:txBody>
          <a:bodyPr wrap="none">
            <a:spAutoFit/>
          </a:bodyPr>
          <a:lstStyle/>
          <a:p>
            <a:r>
              <a:rPr lang="en-US" sz="3600" dirty="0"/>
              <a:t>AWS CLI</a:t>
            </a:r>
          </a:p>
        </p:txBody>
      </p:sp>
      <p:sp>
        <p:nvSpPr>
          <p:cNvPr id="9" name="Rectangle 8">
            <a:extLst>
              <a:ext uri="{FF2B5EF4-FFF2-40B4-BE49-F238E27FC236}">
                <a16:creationId xmlns:a16="http://schemas.microsoft.com/office/drawing/2014/main" id="{B5C8AA41-0192-4FAF-A65E-F0C50619BF72}"/>
              </a:ext>
            </a:extLst>
          </p:cNvPr>
          <p:cNvSpPr/>
          <p:nvPr/>
        </p:nvSpPr>
        <p:spPr>
          <a:xfrm>
            <a:off x="1733977" y="4127544"/>
            <a:ext cx="6129691" cy="369332"/>
          </a:xfrm>
          <a:prstGeom prst="rect">
            <a:avLst/>
          </a:prstGeom>
        </p:spPr>
        <p:txBody>
          <a:bodyPr wrap="none">
            <a:spAutoFit/>
          </a:bodyPr>
          <a:lstStyle/>
          <a:p>
            <a:r>
              <a:rPr lang="en-US" dirty="0"/>
              <a:t>You can install that on your local machine or on your ec2 instance</a:t>
            </a:r>
          </a:p>
        </p:txBody>
      </p:sp>
      <p:sp>
        <p:nvSpPr>
          <p:cNvPr id="10" name="Rectangle 9">
            <a:extLst>
              <a:ext uri="{FF2B5EF4-FFF2-40B4-BE49-F238E27FC236}">
                <a16:creationId xmlns:a16="http://schemas.microsoft.com/office/drawing/2014/main" id="{E40AFCCC-B3E6-4D5E-A814-408EA02B1EE3}"/>
              </a:ext>
            </a:extLst>
          </p:cNvPr>
          <p:cNvSpPr/>
          <p:nvPr/>
        </p:nvSpPr>
        <p:spPr>
          <a:xfrm>
            <a:off x="1700286" y="4508256"/>
            <a:ext cx="4699492" cy="369332"/>
          </a:xfrm>
          <a:prstGeom prst="rect">
            <a:avLst/>
          </a:prstGeom>
        </p:spPr>
        <p:txBody>
          <a:bodyPr wrap="none">
            <a:spAutoFit/>
          </a:bodyPr>
          <a:lstStyle/>
          <a:p>
            <a:r>
              <a:rPr lang="en-US" dirty="0"/>
              <a:t>Amazon </a:t>
            </a:r>
            <a:r>
              <a:rPr lang="en-US" dirty="0" err="1"/>
              <a:t>linux</a:t>
            </a:r>
            <a:r>
              <a:rPr lang="en-US" dirty="0"/>
              <a:t> AMI has AWS CLI pre-installed in it</a:t>
            </a:r>
          </a:p>
        </p:txBody>
      </p:sp>
      <p:sp>
        <p:nvSpPr>
          <p:cNvPr id="13" name="Rectangle 12">
            <a:extLst>
              <a:ext uri="{FF2B5EF4-FFF2-40B4-BE49-F238E27FC236}">
                <a16:creationId xmlns:a16="http://schemas.microsoft.com/office/drawing/2014/main" id="{0D3A86BF-E128-4505-A91C-742470AC15D6}"/>
              </a:ext>
            </a:extLst>
          </p:cNvPr>
          <p:cNvSpPr/>
          <p:nvPr/>
        </p:nvSpPr>
        <p:spPr>
          <a:xfrm>
            <a:off x="1700286" y="4861918"/>
            <a:ext cx="5917069" cy="369332"/>
          </a:xfrm>
          <a:prstGeom prst="rect">
            <a:avLst/>
          </a:prstGeom>
        </p:spPr>
        <p:txBody>
          <a:bodyPr wrap="none">
            <a:spAutoFit/>
          </a:bodyPr>
          <a:lstStyle/>
          <a:p>
            <a:r>
              <a:rPr lang="en-US" dirty="0"/>
              <a:t>We can access the resources using CLI by programmatic access</a:t>
            </a:r>
          </a:p>
        </p:txBody>
      </p:sp>
      <p:sp>
        <p:nvSpPr>
          <p:cNvPr id="14" name="Rectangle 13">
            <a:extLst>
              <a:ext uri="{FF2B5EF4-FFF2-40B4-BE49-F238E27FC236}">
                <a16:creationId xmlns:a16="http://schemas.microsoft.com/office/drawing/2014/main" id="{3467484F-A1D3-49A5-80E4-3776A71E70FB}"/>
              </a:ext>
            </a:extLst>
          </p:cNvPr>
          <p:cNvSpPr/>
          <p:nvPr/>
        </p:nvSpPr>
        <p:spPr>
          <a:xfrm>
            <a:off x="1733977" y="5239888"/>
            <a:ext cx="8154302" cy="369332"/>
          </a:xfrm>
          <a:prstGeom prst="rect">
            <a:avLst/>
          </a:prstGeom>
        </p:spPr>
        <p:txBody>
          <a:bodyPr wrap="square">
            <a:spAutoFit/>
          </a:bodyPr>
          <a:lstStyle/>
          <a:p>
            <a:r>
              <a:rPr lang="en-US" dirty="0"/>
              <a:t>let's SSH into the instance and then in order to access </a:t>
            </a:r>
            <a:r>
              <a:rPr lang="en-US" dirty="0" err="1"/>
              <a:t>aws</a:t>
            </a:r>
            <a:r>
              <a:rPr lang="en-US" dirty="0"/>
              <a:t> resources using AWS cli</a:t>
            </a:r>
          </a:p>
        </p:txBody>
      </p:sp>
      <p:sp>
        <p:nvSpPr>
          <p:cNvPr id="15" name="Rectangle 14">
            <a:extLst>
              <a:ext uri="{FF2B5EF4-FFF2-40B4-BE49-F238E27FC236}">
                <a16:creationId xmlns:a16="http://schemas.microsoft.com/office/drawing/2014/main" id="{5AFC64FB-E8B0-420E-9684-BE19B6E2595F}"/>
              </a:ext>
            </a:extLst>
          </p:cNvPr>
          <p:cNvSpPr/>
          <p:nvPr/>
        </p:nvSpPr>
        <p:spPr>
          <a:xfrm>
            <a:off x="1733977" y="5584912"/>
            <a:ext cx="6096000" cy="1200329"/>
          </a:xfrm>
          <a:prstGeom prst="rect">
            <a:avLst/>
          </a:prstGeom>
        </p:spPr>
        <p:txBody>
          <a:bodyPr>
            <a:spAutoFit/>
          </a:bodyPr>
          <a:lstStyle/>
          <a:p>
            <a:r>
              <a:rPr lang="en-US" dirty="0"/>
              <a:t># </a:t>
            </a:r>
            <a:r>
              <a:rPr lang="en-US" dirty="0" err="1"/>
              <a:t>aws</a:t>
            </a:r>
            <a:r>
              <a:rPr lang="en-US" dirty="0"/>
              <a:t> configure</a:t>
            </a:r>
          </a:p>
          <a:p>
            <a:r>
              <a:rPr lang="en-US" dirty="0"/>
              <a:t># access key</a:t>
            </a:r>
          </a:p>
          <a:p>
            <a:r>
              <a:rPr lang="en-US" dirty="0"/>
              <a:t># secret key </a:t>
            </a:r>
          </a:p>
          <a:p>
            <a:r>
              <a:rPr lang="en-US" dirty="0"/>
              <a:t># region</a:t>
            </a:r>
          </a:p>
        </p:txBody>
      </p:sp>
    </p:spTree>
    <p:extLst>
      <p:ext uri="{BB962C8B-B14F-4D97-AF65-F5344CB8AC3E}">
        <p14:creationId xmlns:p14="http://schemas.microsoft.com/office/powerpoint/2010/main" val="3107184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1803571" cy="646331"/>
          </a:xfrm>
          <a:prstGeom prst="rect">
            <a:avLst/>
          </a:prstGeom>
        </p:spPr>
        <p:txBody>
          <a:bodyPr wrap="none">
            <a:spAutoFit/>
          </a:bodyPr>
          <a:lstStyle/>
          <a:p>
            <a:r>
              <a:rPr lang="en-US" sz="3600" dirty="0"/>
              <a:t>AWS CLI</a:t>
            </a:r>
          </a:p>
        </p:txBody>
      </p:sp>
      <p:sp>
        <p:nvSpPr>
          <p:cNvPr id="6" name="Rectangle 5">
            <a:extLst>
              <a:ext uri="{FF2B5EF4-FFF2-40B4-BE49-F238E27FC236}">
                <a16:creationId xmlns:a16="http://schemas.microsoft.com/office/drawing/2014/main" id="{6C549D8A-FC73-45B0-8847-F7CE1D9223AD}"/>
              </a:ext>
            </a:extLst>
          </p:cNvPr>
          <p:cNvSpPr/>
          <p:nvPr/>
        </p:nvSpPr>
        <p:spPr>
          <a:xfrm>
            <a:off x="1610819" y="1027694"/>
            <a:ext cx="8692129" cy="646331"/>
          </a:xfrm>
          <a:prstGeom prst="rect">
            <a:avLst/>
          </a:prstGeom>
        </p:spPr>
        <p:txBody>
          <a:bodyPr wrap="square">
            <a:spAutoFit/>
          </a:bodyPr>
          <a:lstStyle/>
          <a:p>
            <a:r>
              <a:rPr lang="en-US" dirty="0"/>
              <a:t>Once done you should be able to access the resources depending on the permissions of the user whose </a:t>
            </a:r>
            <a:r>
              <a:rPr lang="en-US" dirty="0" err="1"/>
              <a:t>acceess</a:t>
            </a:r>
            <a:r>
              <a:rPr lang="en-US" dirty="0"/>
              <a:t> key id was used</a:t>
            </a:r>
          </a:p>
        </p:txBody>
      </p:sp>
      <p:sp>
        <p:nvSpPr>
          <p:cNvPr id="16" name="Rectangle 15">
            <a:extLst>
              <a:ext uri="{FF2B5EF4-FFF2-40B4-BE49-F238E27FC236}">
                <a16:creationId xmlns:a16="http://schemas.microsoft.com/office/drawing/2014/main" id="{B17B2248-96D1-4F92-9BAC-A3DEF65FC956}"/>
              </a:ext>
            </a:extLst>
          </p:cNvPr>
          <p:cNvSpPr/>
          <p:nvPr/>
        </p:nvSpPr>
        <p:spPr>
          <a:xfrm>
            <a:off x="1610819" y="1649717"/>
            <a:ext cx="2465162" cy="369332"/>
          </a:xfrm>
          <a:prstGeom prst="rect">
            <a:avLst/>
          </a:prstGeom>
        </p:spPr>
        <p:txBody>
          <a:bodyPr wrap="none">
            <a:spAutoFit/>
          </a:bodyPr>
          <a:lstStyle/>
          <a:p>
            <a:r>
              <a:rPr lang="en-US" dirty="0"/>
              <a:t>in order to check on help</a:t>
            </a:r>
          </a:p>
        </p:txBody>
      </p:sp>
      <p:sp>
        <p:nvSpPr>
          <p:cNvPr id="17" name="Rectangle 16">
            <a:extLst>
              <a:ext uri="{FF2B5EF4-FFF2-40B4-BE49-F238E27FC236}">
                <a16:creationId xmlns:a16="http://schemas.microsoft.com/office/drawing/2014/main" id="{A926318B-33FC-4E36-B1AE-A35A2FAF42F1}"/>
              </a:ext>
            </a:extLst>
          </p:cNvPr>
          <p:cNvSpPr/>
          <p:nvPr/>
        </p:nvSpPr>
        <p:spPr>
          <a:xfrm>
            <a:off x="2843400" y="2011214"/>
            <a:ext cx="2006896" cy="369332"/>
          </a:xfrm>
          <a:prstGeom prst="rect">
            <a:avLst/>
          </a:prstGeom>
        </p:spPr>
        <p:txBody>
          <a:bodyPr wrap="none">
            <a:spAutoFit/>
          </a:bodyPr>
          <a:lstStyle/>
          <a:p>
            <a:r>
              <a:rPr lang="en-US" dirty="0" err="1"/>
              <a:t>aws</a:t>
            </a:r>
            <a:r>
              <a:rPr lang="en-US" dirty="0"/>
              <a:t> &lt;service&gt; help</a:t>
            </a:r>
          </a:p>
        </p:txBody>
      </p:sp>
      <p:sp>
        <p:nvSpPr>
          <p:cNvPr id="18" name="Rectangle 17">
            <a:extLst>
              <a:ext uri="{FF2B5EF4-FFF2-40B4-BE49-F238E27FC236}">
                <a16:creationId xmlns:a16="http://schemas.microsoft.com/office/drawing/2014/main" id="{35AD0BCE-8980-4564-B820-751DEF2B8A1C}"/>
              </a:ext>
            </a:extLst>
          </p:cNvPr>
          <p:cNvSpPr/>
          <p:nvPr/>
        </p:nvSpPr>
        <p:spPr>
          <a:xfrm>
            <a:off x="1610819" y="2362858"/>
            <a:ext cx="2833853" cy="369332"/>
          </a:xfrm>
          <a:prstGeom prst="rect">
            <a:avLst/>
          </a:prstGeom>
        </p:spPr>
        <p:txBody>
          <a:bodyPr wrap="none">
            <a:spAutoFit/>
          </a:bodyPr>
          <a:lstStyle/>
          <a:p>
            <a:r>
              <a:rPr lang="en-US" b="1" dirty="0" err="1"/>
              <a:t>aws</a:t>
            </a:r>
            <a:r>
              <a:rPr lang="en-US" dirty="0"/>
              <a:t> is used to invoke the CLI</a:t>
            </a:r>
          </a:p>
        </p:txBody>
      </p:sp>
      <p:sp>
        <p:nvSpPr>
          <p:cNvPr id="19" name="Rectangle 18">
            <a:extLst>
              <a:ext uri="{FF2B5EF4-FFF2-40B4-BE49-F238E27FC236}">
                <a16:creationId xmlns:a16="http://schemas.microsoft.com/office/drawing/2014/main" id="{A8965C87-C688-499E-A982-D7627D9BE712}"/>
              </a:ext>
            </a:extLst>
          </p:cNvPr>
          <p:cNvSpPr/>
          <p:nvPr/>
        </p:nvSpPr>
        <p:spPr>
          <a:xfrm>
            <a:off x="1610819" y="2800525"/>
            <a:ext cx="9223757" cy="646331"/>
          </a:xfrm>
          <a:prstGeom prst="rect">
            <a:avLst/>
          </a:prstGeom>
        </p:spPr>
        <p:txBody>
          <a:bodyPr wrap="square">
            <a:spAutoFit/>
          </a:bodyPr>
          <a:lstStyle/>
          <a:p>
            <a:r>
              <a:rPr lang="en-US" dirty="0"/>
              <a:t>This all looks good however there is a drawback to it as the instance on which we have configure the credentials will save the credentials locally on the machine</a:t>
            </a:r>
          </a:p>
        </p:txBody>
      </p:sp>
      <p:sp>
        <p:nvSpPr>
          <p:cNvPr id="20" name="Rectangle 19">
            <a:extLst>
              <a:ext uri="{FF2B5EF4-FFF2-40B4-BE49-F238E27FC236}">
                <a16:creationId xmlns:a16="http://schemas.microsoft.com/office/drawing/2014/main" id="{24E622B3-4170-4D7D-A084-3D82BF434500}"/>
              </a:ext>
            </a:extLst>
          </p:cNvPr>
          <p:cNvSpPr/>
          <p:nvPr/>
        </p:nvSpPr>
        <p:spPr>
          <a:xfrm>
            <a:off x="1610818" y="3441946"/>
            <a:ext cx="9223757" cy="646331"/>
          </a:xfrm>
          <a:prstGeom prst="rect">
            <a:avLst/>
          </a:prstGeom>
        </p:spPr>
        <p:txBody>
          <a:bodyPr wrap="square">
            <a:spAutoFit/>
          </a:bodyPr>
          <a:lstStyle/>
          <a:p>
            <a:r>
              <a:rPr lang="en-US" dirty="0"/>
              <a:t>So in case if anyone gets hold of our machine they can compromise the credentials and use it elsewhere</a:t>
            </a:r>
          </a:p>
        </p:txBody>
      </p:sp>
      <p:sp>
        <p:nvSpPr>
          <p:cNvPr id="21" name="Rectangle 20">
            <a:extLst>
              <a:ext uri="{FF2B5EF4-FFF2-40B4-BE49-F238E27FC236}">
                <a16:creationId xmlns:a16="http://schemas.microsoft.com/office/drawing/2014/main" id="{01C0F398-BAE2-45A4-A722-70F6671EE48F}"/>
              </a:ext>
            </a:extLst>
          </p:cNvPr>
          <p:cNvSpPr/>
          <p:nvPr/>
        </p:nvSpPr>
        <p:spPr>
          <a:xfrm>
            <a:off x="1610820" y="4029956"/>
            <a:ext cx="8947310" cy="369332"/>
          </a:xfrm>
          <a:prstGeom prst="rect">
            <a:avLst/>
          </a:prstGeom>
        </p:spPr>
        <p:txBody>
          <a:bodyPr wrap="square">
            <a:spAutoFit/>
          </a:bodyPr>
          <a:lstStyle/>
          <a:p>
            <a:r>
              <a:rPr lang="en-US" dirty="0"/>
              <a:t>Hence in order to access any other AWS resource from a resource we should use roles</a:t>
            </a:r>
          </a:p>
        </p:txBody>
      </p:sp>
      <p:sp>
        <p:nvSpPr>
          <p:cNvPr id="22" name="Rectangle 21">
            <a:extLst>
              <a:ext uri="{FF2B5EF4-FFF2-40B4-BE49-F238E27FC236}">
                <a16:creationId xmlns:a16="http://schemas.microsoft.com/office/drawing/2014/main" id="{75B9BE0A-9E46-459D-9C29-D1BCE1E03DB5}"/>
              </a:ext>
            </a:extLst>
          </p:cNvPr>
          <p:cNvSpPr/>
          <p:nvPr/>
        </p:nvSpPr>
        <p:spPr>
          <a:xfrm>
            <a:off x="1610818" y="4433301"/>
            <a:ext cx="6096000" cy="369332"/>
          </a:xfrm>
          <a:prstGeom prst="rect">
            <a:avLst/>
          </a:prstGeom>
        </p:spPr>
        <p:txBody>
          <a:bodyPr>
            <a:spAutoFit/>
          </a:bodyPr>
          <a:lstStyle/>
          <a:p>
            <a:r>
              <a:rPr lang="en-US" dirty="0"/>
              <a:t>Credentials are stored in  (~/.</a:t>
            </a:r>
            <a:r>
              <a:rPr lang="en-US" dirty="0" err="1"/>
              <a:t>aws</a:t>
            </a:r>
            <a:r>
              <a:rPr lang="en-US" dirty="0"/>
              <a:t>/credentials)</a:t>
            </a:r>
          </a:p>
        </p:txBody>
      </p:sp>
    </p:spTree>
    <p:extLst>
      <p:ext uri="{BB962C8B-B14F-4D97-AF65-F5344CB8AC3E}">
        <p14:creationId xmlns:p14="http://schemas.microsoft.com/office/powerpoint/2010/main" val="1030159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1980735" cy="646331"/>
          </a:xfrm>
          <a:prstGeom prst="rect">
            <a:avLst/>
          </a:prstGeom>
        </p:spPr>
        <p:txBody>
          <a:bodyPr wrap="none">
            <a:spAutoFit/>
          </a:bodyPr>
          <a:lstStyle/>
          <a:p>
            <a:r>
              <a:rPr lang="en-US" sz="3600" dirty="0"/>
              <a:t>IAM Roles</a:t>
            </a:r>
          </a:p>
        </p:txBody>
      </p:sp>
      <p:sp>
        <p:nvSpPr>
          <p:cNvPr id="6" name="Rectangle 5">
            <a:extLst>
              <a:ext uri="{FF2B5EF4-FFF2-40B4-BE49-F238E27FC236}">
                <a16:creationId xmlns:a16="http://schemas.microsoft.com/office/drawing/2014/main" id="{6C549D8A-FC73-45B0-8847-F7CE1D9223AD}"/>
              </a:ext>
            </a:extLst>
          </p:cNvPr>
          <p:cNvSpPr/>
          <p:nvPr/>
        </p:nvSpPr>
        <p:spPr>
          <a:xfrm>
            <a:off x="1610819" y="1027694"/>
            <a:ext cx="8692129" cy="646331"/>
          </a:xfrm>
          <a:prstGeom prst="rect">
            <a:avLst/>
          </a:prstGeom>
        </p:spPr>
        <p:txBody>
          <a:bodyPr wrap="square">
            <a:spAutoFit/>
          </a:bodyPr>
          <a:lstStyle/>
          <a:p>
            <a:r>
              <a:rPr lang="en-US" dirty="0"/>
              <a:t>Roles are a part of IAM and you can create a role in order to provide access to one AWS resource to another</a:t>
            </a:r>
          </a:p>
        </p:txBody>
      </p:sp>
      <p:pic>
        <p:nvPicPr>
          <p:cNvPr id="3" name="Picture 2">
            <a:extLst>
              <a:ext uri="{FF2B5EF4-FFF2-40B4-BE49-F238E27FC236}">
                <a16:creationId xmlns:a16="http://schemas.microsoft.com/office/drawing/2014/main" id="{687F3853-6D04-4D2B-A524-DBF24B743F46}"/>
              </a:ext>
            </a:extLst>
          </p:cNvPr>
          <p:cNvPicPr>
            <a:picLocks noChangeAspect="1"/>
          </p:cNvPicPr>
          <p:nvPr/>
        </p:nvPicPr>
        <p:blipFill>
          <a:blip r:embed="rId2"/>
          <a:stretch>
            <a:fillRect/>
          </a:stretch>
        </p:blipFill>
        <p:spPr>
          <a:xfrm>
            <a:off x="1701207" y="1720191"/>
            <a:ext cx="8601739" cy="2303136"/>
          </a:xfrm>
          <a:prstGeom prst="rect">
            <a:avLst/>
          </a:prstGeom>
        </p:spPr>
      </p:pic>
      <p:sp>
        <p:nvSpPr>
          <p:cNvPr id="4" name="Rectangle 3">
            <a:extLst>
              <a:ext uri="{FF2B5EF4-FFF2-40B4-BE49-F238E27FC236}">
                <a16:creationId xmlns:a16="http://schemas.microsoft.com/office/drawing/2014/main" id="{B60BF798-7BE5-4ED3-918F-F04969A369A5}"/>
              </a:ext>
            </a:extLst>
          </p:cNvPr>
          <p:cNvSpPr/>
          <p:nvPr/>
        </p:nvSpPr>
        <p:spPr>
          <a:xfrm>
            <a:off x="1701209" y="4146113"/>
            <a:ext cx="8144540" cy="369332"/>
          </a:xfrm>
          <a:prstGeom prst="rect">
            <a:avLst/>
          </a:prstGeom>
        </p:spPr>
        <p:txBody>
          <a:bodyPr wrap="square">
            <a:spAutoFit/>
          </a:bodyPr>
          <a:lstStyle/>
          <a:p>
            <a:r>
              <a:rPr lang="en-US" dirty="0"/>
              <a:t>AWS service roles :- are the services that can assume roles within your AWS account</a:t>
            </a:r>
          </a:p>
        </p:txBody>
      </p:sp>
      <p:sp>
        <p:nvSpPr>
          <p:cNvPr id="5" name="Rectangle 4">
            <a:extLst>
              <a:ext uri="{FF2B5EF4-FFF2-40B4-BE49-F238E27FC236}">
                <a16:creationId xmlns:a16="http://schemas.microsoft.com/office/drawing/2014/main" id="{A3944326-32FA-49EE-ABF4-F4907031A920}"/>
              </a:ext>
            </a:extLst>
          </p:cNvPr>
          <p:cNvSpPr/>
          <p:nvPr/>
        </p:nvSpPr>
        <p:spPr>
          <a:xfrm>
            <a:off x="1701209" y="4515445"/>
            <a:ext cx="4641976" cy="369332"/>
          </a:xfrm>
          <a:prstGeom prst="rect">
            <a:avLst/>
          </a:prstGeom>
        </p:spPr>
        <p:txBody>
          <a:bodyPr wrap="none">
            <a:spAutoFit/>
          </a:bodyPr>
          <a:lstStyle/>
          <a:p>
            <a:r>
              <a:rPr lang="en-US" dirty="0"/>
              <a:t>AWS service linked roles :- this is for bots section</a:t>
            </a:r>
          </a:p>
        </p:txBody>
      </p:sp>
      <p:sp>
        <p:nvSpPr>
          <p:cNvPr id="7" name="Rectangle 6">
            <a:extLst>
              <a:ext uri="{FF2B5EF4-FFF2-40B4-BE49-F238E27FC236}">
                <a16:creationId xmlns:a16="http://schemas.microsoft.com/office/drawing/2014/main" id="{056B2315-B7DD-4EBE-AE8A-CB8118B77714}"/>
              </a:ext>
            </a:extLst>
          </p:cNvPr>
          <p:cNvSpPr/>
          <p:nvPr/>
        </p:nvSpPr>
        <p:spPr>
          <a:xfrm>
            <a:off x="1701208" y="4930943"/>
            <a:ext cx="8601739" cy="646331"/>
          </a:xfrm>
          <a:prstGeom prst="rect">
            <a:avLst/>
          </a:prstGeom>
        </p:spPr>
        <p:txBody>
          <a:bodyPr wrap="square">
            <a:spAutoFit/>
          </a:bodyPr>
          <a:lstStyle/>
          <a:p>
            <a:r>
              <a:rPr lang="en-US" dirty="0"/>
              <a:t>Cross account access :- roles to access service between account you own or someone else </a:t>
            </a:r>
            <a:r>
              <a:rPr lang="en-US" dirty="0" err="1"/>
              <a:t>aws</a:t>
            </a:r>
            <a:r>
              <a:rPr lang="en-US" dirty="0"/>
              <a:t> account</a:t>
            </a:r>
          </a:p>
        </p:txBody>
      </p:sp>
      <p:sp>
        <p:nvSpPr>
          <p:cNvPr id="9" name="Rectangle 8">
            <a:extLst>
              <a:ext uri="{FF2B5EF4-FFF2-40B4-BE49-F238E27FC236}">
                <a16:creationId xmlns:a16="http://schemas.microsoft.com/office/drawing/2014/main" id="{F9BED36E-0F23-4FD3-8F20-DA26A7DB5848}"/>
              </a:ext>
            </a:extLst>
          </p:cNvPr>
          <p:cNvSpPr/>
          <p:nvPr/>
        </p:nvSpPr>
        <p:spPr>
          <a:xfrm>
            <a:off x="1701207" y="5623440"/>
            <a:ext cx="5587876" cy="369332"/>
          </a:xfrm>
          <a:prstGeom prst="rect">
            <a:avLst/>
          </a:prstGeom>
        </p:spPr>
        <p:txBody>
          <a:bodyPr wrap="none">
            <a:spAutoFit/>
          </a:bodyPr>
          <a:lstStyle/>
          <a:p>
            <a:r>
              <a:rPr lang="en-US" dirty="0"/>
              <a:t>Select the kind of role and then attach a policy to that role</a:t>
            </a:r>
          </a:p>
        </p:txBody>
      </p:sp>
      <p:sp>
        <p:nvSpPr>
          <p:cNvPr id="10" name="Rectangle 9">
            <a:extLst>
              <a:ext uri="{FF2B5EF4-FFF2-40B4-BE49-F238E27FC236}">
                <a16:creationId xmlns:a16="http://schemas.microsoft.com/office/drawing/2014/main" id="{4C60279D-F5BF-4090-985D-EC0789C41822}"/>
              </a:ext>
            </a:extLst>
          </p:cNvPr>
          <p:cNvSpPr/>
          <p:nvPr/>
        </p:nvSpPr>
        <p:spPr>
          <a:xfrm>
            <a:off x="1701207" y="5715772"/>
            <a:ext cx="6096000" cy="646331"/>
          </a:xfrm>
          <a:prstGeom prst="rect">
            <a:avLst/>
          </a:prstGeom>
        </p:spPr>
        <p:txBody>
          <a:bodyPr>
            <a:spAutoFit/>
          </a:bodyPr>
          <a:lstStyle/>
          <a:p>
            <a:endParaRPr lang="en-US" dirty="0"/>
          </a:p>
          <a:p>
            <a:r>
              <a:rPr lang="en-US" dirty="0"/>
              <a:t>As IAM is global hence role is global</a:t>
            </a:r>
          </a:p>
        </p:txBody>
      </p:sp>
    </p:spTree>
    <p:extLst>
      <p:ext uri="{BB962C8B-B14F-4D97-AF65-F5344CB8AC3E}">
        <p14:creationId xmlns:p14="http://schemas.microsoft.com/office/powerpoint/2010/main" val="3716226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1980735" cy="646331"/>
          </a:xfrm>
          <a:prstGeom prst="rect">
            <a:avLst/>
          </a:prstGeom>
        </p:spPr>
        <p:txBody>
          <a:bodyPr wrap="none">
            <a:spAutoFit/>
          </a:bodyPr>
          <a:lstStyle/>
          <a:p>
            <a:r>
              <a:rPr lang="en-US" sz="3600" dirty="0"/>
              <a:t>IAM Roles</a:t>
            </a:r>
          </a:p>
        </p:txBody>
      </p:sp>
      <p:sp>
        <p:nvSpPr>
          <p:cNvPr id="6" name="Rectangle 5">
            <a:extLst>
              <a:ext uri="{FF2B5EF4-FFF2-40B4-BE49-F238E27FC236}">
                <a16:creationId xmlns:a16="http://schemas.microsoft.com/office/drawing/2014/main" id="{6C549D8A-FC73-45B0-8847-F7CE1D9223AD}"/>
              </a:ext>
            </a:extLst>
          </p:cNvPr>
          <p:cNvSpPr/>
          <p:nvPr/>
        </p:nvSpPr>
        <p:spPr>
          <a:xfrm>
            <a:off x="1610819" y="1027694"/>
            <a:ext cx="8692129" cy="646331"/>
          </a:xfrm>
          <a:prstGeom prst="rect">
            <a:avLst/>
          </a:prstGeom>
        </p:spPr>
        <p:txBody>
          <a:bodyPr wrap="square">
            <a:spAutoFit/>
          </a:bodyPr>
          <a:lstStyle/>
          <a:p>
            <a:r>
              <a:rPr lang="en-US" dirty="0"/>
              <a:t>Now you can attach roles to running instances, also you can attach roles while creating the instance</a:t>
            </a:r>
          </a:p>
        </p:txBody>
      </p:sp>
      <p:sp>
        <p:nvSpPr>
          <p:cNvPr id="2" name="Rectangle 1">
            <a:extLst>
              <a:ext uri="{FF2B5EF4-FFF2-40B4-BE49-F238E27FC236}">
                <a16:creationId xmlns:a16="http://schemas.microsoft.com/office/drawing/2014/main" id="{549E9D8E-2D92-4E1F-A7CC-620AA2AB0125}"/>
              </a:ext>
            </a:extLst>
          </p:cNvPr>
          <p:cNvSpPr/>
          <p:nvPr/>
        </p:nvSpPr>
        <p:spPr>
          <a:xfrm>
            <a:off x="1610819" y="1720191"/>
            <a:ext cx="8692128" cy="646331"/>
          </a:xfrm>
          <a:prstGeom prst="rect">
            <a:avLst/>
          </a:prstGeom>
        </p:spPr>
        <p:txBody>
          <a:bodyPr wrap="square">
            <a:spAutoFit/>
          </a:bodyPr>
          <a:lstStyle/>
          <a:p>
            <a:r>
              <a:rPr lang="en-US" dirty="0"/>
              <a:t>let's do that and create a new role and attach to an instance and try to use roles in order to access other </a:t>
            </a:r>
            <a:r>
              <a:rPr lang="en-US" dirty="0" err="1"/>
              <a:t>aws</a:t>
            </a:r>
            <a:r>
              <a:rPr lang="en-US" dirty="0"/>
              <a:t> resources</a:t>
            </a:r>
          </a:p>
        </p:txBody>
      </p:sp>
      <p:sp>
        <p:nvSpPr>
          <p:cNvPr id="11" name="Rectangle 10">
            <a:extLst>
              <a:ext uri="{FF2B5EF4-FFF2-40B4-BE49-F238E27FC236}">
                <a16:creationId xmlns:a16="http://schemas.microsoft.com/office/drawing/2014/main" id="{F4E1F303-34C6-4939-8679-4E438882805F}"/>
              </a:ext>
            </a:extLst>
          </p:cNvPr>
          <p:cNvSpPr/>
          <p:nvPr/>
        </p:nvSpPr>
        <p:spPr>
          <a:xfrm>
            <a:off x="1232456" y="2412688"/>
            <a:ext cx="4732706" cy="646331"/>
          </a:xfrm>
          <a:prstGeom prst="rect">
            <a:avLst/>
          </a:prstGeom>
        </p:spPr>
        <p:txBody>
          <a:bodyPr wrap="none">
            <a:spAutoFit/>
          </a:bodyPr>
          <a:lstStyle/>
          <a:p>
            <a:r>
              <a:rPr lang="en-US" sz="3600" dirty="0"/>
              <a:t>Using bootstrap scripting</a:t>
            </a:r>
          </a:p>
        </p:txBody>
      </p:sp>
      <p:sp>
        <p:nvSpPr>
          <p:cNvPr id="12" name="Rectangle 11">
            <a:extLst>
              <a:ext uri="{FF2B5EF4-FFF2-40B4-BE49-F238E27FC236}">
                <a16:creationId xmlns:a16="http://schemas.microsoft.com/office/drawing/2014/main" id="{9D892E8E-DBF5-4AF5-9F89-DF08BAD3C41D}"/>
              </a:ext>
            </a:extLst>
          </p:cNvPr>
          <p:cNvSpPr/>
          <p:nvPr/>
        </p:nvSpPr>
        <p:spPr>
          <a:xfrm>
            <a:off x="1610819" y="3038232"/>
            <a:ext cx="8692128" cy="646331"/>
          </a:xfrm>
          <a:prstGeom prst="rect">
            <a:avLst/>
          </a:prstGeom>
        </p:spPr>
        <p:txBody>
          <a:bodyPr wrap="square">
            <a:spAutoFit/>
          </a:bodyPr>
          <a:lstStyle/>
          <a:p>
            <a:r>
              <a:rPr lang="en-US" dirty="0"/>
              <a:t>Bootstrap script can be passed to ec2 instance as text file while creating an ec2 instance in the advanced section</a:t>
            </a:r>
          </a:p>
        </p:txBody>
      </p:sp>
      <p:sp>
        <p:nvSpPr>
          <p:cNvPr id="13" name="Rectangle 12">
            <a:extLst>
              <a:ext uri="{FF2B5EF4-FFF2-40B4-BE49-F238E27FC236}">
                <a16:creationId xmlns:a16="http://schemas.microsoft.com/office/drawing/2014/main" id="{AD386425-A392-44FC-93C4-77DE317EC76C}"/>
              </a:ext>
            </a:extLst>
          </p:cNvPr>
          <p:cNvSpPr/>
          <p:nvPr/>
        </p:nvSpPr>
        <p:spPr>
          <a:xfrm>
            <a:off x="2222823" y="3730729"/>
            <a:ext cx="1346844" cy="369332"/>
          </a:xfrm>
          <a:prstGeom prst="rect">
            <a:avLst/>
          </a:prstGeom>
        </p:spPr>
        <p:txBody>
          <a:bodyPr wrap="none">
            <a:spAutoFit/>
          </a:bodyPr>
          <a:lstStyle/>
          <a:p>
            <a:r>
              <a:rPr lang="en-US" dirty="0"/>
              <a:t>Pre-requisite</a:t>
            </a:r>
          </a:p>
        </p:txBody>
      </p:sp>
      <p:sp>
        <p:nvSpPr>
          <p:cNvPr id="14" name="Rectangle 13">
            <a:extLst>
              <a:ext uri="{FF2B5EF4-FFF2-40B4-BE49-F238E27FC236}">
                <a16:creationId xmlns:a16="http://schemas.microsoft.com/office/drawing/2014/main" id="{481F3B34-6B19-43A1-BC1A-BEE2027EA233}"/>
              </a:ext>
            </a:extLst>
          </p:cNvPr>
          <p:cNvSpPr/>
          <p:nvPr/>
        </p:nvSpPr>
        <p:spPr>
          <a:xfrm>
            <a:off x="2727128" y="4074681"/>
            <a:ext cx="2238305" cy="369332"/>
          </a:xfrm>
          <a:prstGeom prst="rect">
            <a:avLst/>
          </a:prstGeom>
        </p:spPr>
        <p:txBody>
          <a:bodyPr wrap="none">
            <a:spAutoFit/>
          </a:bodyPr>
          <a:lstStyle/>
          <a:p>
            <a:r>
              <a:rPr lang="en-US" dirty="0"/>
              <a:t>Create an HTML page</a:t>
            </a:r>
          </a:p>
        </p:txBody>
      </p:sp>
      <p:sp>
        <p:nvSpPr>
          <p:cNvPr id="15" name="Rectangle 14">
            <a:extLst>
              <a:ext uri="{FF2B5EF4-FFF2-40B4-BE49-F238E27FC236}">
                <a16:creationId xmlns:a16="http://schemas.microsoft.com/office/drawing/2014/main" id="{A8BDFCAF-0C16-45E1-B7DD-1A0518B7339A}"/>
              </a:ext>
            </a:extLst>
          </p:cNvPr>
          <p:cNvSpPr/>
          <p:nvPr/>
        </p:nvSpPr>
        <p:spPr>
          <a:xfrm>
            <a:off x="2727128" y="4444013"/>
            <a:ext cx="5056128" cy="369332"/>
          </a:xfrm>
          <a:prstGeom prst="rect">
            <a:avLst/>
          </a:prstGeom>
        </p:spPr>
        <p:txBody>
          <a:bodyPr wrap="none">
            <a:spAutoFit/>
          </a:bodyPr>
          <a:lstStyle/>
          <a:p>
            <a:r>
              <a:rPr lang="en-US" dirty="0"/>
              <a:t>Now create a bucket where we will save our html file</a:t>
            </a:r>
          </a:p>
        </p:txBody>
      </p:sp>
      <p:sp>
        <p:nvSpPr>
          <p:cNvPr id="16" name="Rectangle 15">
            <a:extLst>
              <a:ext uri="{FF2B5EF4-FFF2-40B4-BE49-F238E27FC236}">
                <a16:creationId xmlns:a16="http://schemas.microsoft.com/office/drawing/2014/main" id="{E6534011-82F6-4BE0-A058-0C5D4110C1DC}"/>
              </a:ext>
            </a:extLst>
          </p:cNvPr>
          <p:cNvSpPr/>
          <p:nvPr/>
        </p:nvSpPr>
        <p:spPr>
          <a:xfrm>
            <a:off x="2727128" y="4787965"/>
            <a:ext cx="2831224" cy="369332"/>
          </a:xfrm>
          <a:prstGeom prst="rect">
            <a:avLst/>
          </a:prstGeom>
        </p:spPr>
        <p:txBody>
          <a:bodyPr wrap="none">
            <a:spAutoFit/>
          </a:bodyPr>
          <a:lstStyle/>
          <a:p>
            <a:r>
              <a:rPr lang="en-US" dirty="0"/>
              <a:t>Upload the file to the bucket</a:t>
            </a:r>
          </a:p>
        </p:txBody>
      </p:sp>
      <p:sp>
        <p:nvSpPr>
          <p:cNvPr id="17" name="Rectangle 16">
            <a:extLst>
              <a:ext uri="{FF2B5EF4-FFF2-40B4-BE49-F238E27FC236}">
                <a16:creationId xmlns:a16="http://schemas.microsoft.com/office/drawing/2014/main" id="{92C240BD-67BA-4DB8-A5B4-4DED266DA5A7}"/>
              </a:ext>
            </a:extLst>
          </p:cNvPr>
          <p:cNvSpPr/>
          <p:nvPr/>
        </p:nvSpPr>
        <p:spPr>
          <a:xfrm>
            <a:off x="2727128" y="5131917"/>
            <a:ext cx="5274585" cy="369332"/>
          </a:xfrm>
          <a:prstGeom prst="rect">
            <a:avLst/>
          </a:prstGeom>
        </p:spPr>
        <p:txBody>
          <a:bodyPr wrap="none">
            <a:spAutoFit/>
          </a:bodyPr>
          <a:lstStyle/>
          <a:p>
            <a:r>
              <a:rPr lang="en-US" dirty="0"/>
              <a:t>Create a role in order for our ec2 instance to access S3</a:t>
            </a:r>
          </a:p>
        </p:txBody>
      </p:sp>
      <p:sp>
        <p:nvSpPr>
          <p:cNvPr id="18" name="Rectangle 17">
            <a:extLst>
              <a:ext uri="{FF2B5EF4-FFF2-40B4-BE49-F238E27FC236}">
                <a16:creationId xmlns:a16="http://schemas.microsoft.com/office/drawing/2014/main" id="{0166B177-7705-49D9-92A3-DE85747D40FB}"/>
              </a:ext>
            </a:extLst>
          </p:cNvPr>
          <p:cNvSpPr/>
          <p:nvPr/>
        </p:nvSpPr>
        <p:spPr>
          <a:xfrm>
            <a:off x="2727127" y="5475869"/>
            <a:ext cx="7575819" cy="646331"/>
          </a:xfrm>
          <a:prstGeom prst="rect">
            <a:avLst/>
          </a:prstGeom>
        </p:spPr>
        <p:txBody>
          <a:bodyPr wrap="square">
            <a:spAutoFit/>
          </a:bodyPr>
          <a:lstStyle/>
          <a:p>
            <a:r>
              <a:rPr lang="en-US" dirty="0"/>
              <a:t>Now create an EC2 instance and attach this role and then write the steps for our bash script</a:t>
            </a:r>
          </a:p>
        </p:txBody>
      </p:sp>
    </p:spTree>
    <p:extLst>
      <p:ext uri="{BB962C8B-B14F-4D97-AF65-F5344CB8AC3E}">
        <p14:creationId xmlns:p14="http://schemas.microsoft.com/office/powerpoint/2010/main" val="3990744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4732706" cy="646331"/>
          </a:xfrm>
          <a:prstGeom prst="rect">
            <a:avLst/>
          </a:prstGeom>
        </p:spPr>
        <p:txBody>
          <a:bodyPr wrap="none">
            <a:spAutoFit/>
          </a:bodyPr>
          <a:lstStyle/>
          <a:p>
            <a:r>
              <a:rPr lang="en-US" sz="3600" dirty="0"/>
              <a:t>Using bootstrap scripting</a:t>
            </a:r>
          </a:p>
        </p:txBody>
      </p:sp>
      <p:sp>
        <p:nvSpPr>
          <p:cNvPr id="6" name="Rectangle 5">
            <a:extLst>
              <a:ext uri="{FF2B5EF4-FFF2-40B4-BE49-F238E27FC236}">
                <a16:creationId xmlns:a16="http://schemas.microsoft.com/office/drawing/2014/main" id="{6C549D8A-FC73-45B0-8847-F7CE1D9223AD}"/>
              </a:ext>
            </a:extLst>
          </p:cNvPr>
          <p:cNvSpPr/>
          <p:nvPr/>
        </p:nvSpPr>
        <p:spPr>
          <a:xfrm>
            <a:off x="1610819" y="1027694"/>
            <a:ext cx="8692129" cy="369332"/>
          </a:xfrm>
          <a:prstGeom prst="rect">
            <a:avLst/>
          </a:prstGeom>
        </p:spPr>
        <p:txBody>
          <a:bodyPr wrap="square">
            <a:spAutoFit/>
          </a:bodyPr>
          <a:lstStyle/>
          <a:p>
            <a:r>
              <a:rPr lang="en-US" dirty="0"/>
              <a:t>Interpreter #!/bin/bash</a:t>
            </a:r>
          </a:p>
        </p:txBody>
      </p:sp>
      <p:sp>
        <p:nvSpPr>
          <p:cNvPr id="2" name="Rectangle 1">
            <a:extLst>
              <a:ext uri="{FF2B5EF4-FFF2-40B4-BE49-F238E27FC236}">
                <a16:creationId xmlns:a16="http://schemas.microsoft.com/office/drawing/2014/main" id="{549E9D8E-2D92-4E1F-A7CC-620AA2AB0125}"/>
              </a:ext>
            </a:extLst>
          </p:cNvPr>
          <p:cNvSpPr/>
          <p:nvPr/>
        </p:nvSpPr>
        <p:spPr>
          <a:xfrm>
            <a:off x="1610818" y="1367052"/>
            <a:ext cx="8692128" cy="1477328"/>
          </a:xfrm>
          <a:prstGeom prst="rect">
            <a:avLst/>
          </a:prstGeom>
        </p:spPr>
        <p:txBody>
          <a:bodyPr wrap="square">
            <a:spAutoFit/>
          </a:bodyPr>
          <a:lstStyle/>
          <a:p>
            <a:pPr marL="285750" indent="-285750">
              <a:buFont typeface="Arial" panose="020B0604020202020204" pitchFamily="34" charset="0"/>
              <a:buChar char="•"/>
            </a:pPr>
            <a:r>
              <a:rPr lang="en-US" dirty="0"/>
              <a:t>First step what we do is update the package</a:t>
            </a:r>
          </a:p>
          <a:p>
            <a:pPr marL="285750" indent="-285750">
              <a:buFont typeface="Arial" panose="020B0604020202020204" pitchFamily="34" charset="0"/>
              <a:buChar char="•"/>
            </a:pPr>
            <a:r>
              <a:rPr lang="en-US" dirty="0"/>
              <a:t>then install apache</a:t>
            </a:r>
          </a:p>
          <a:p>
            <a:pPr marL="285750" indent="-285750">
              <a:buFont typeface="Arial" panose="020B0604020202020204" pitchFamily="34" charset="0"/>
              <a:buChar char="•"/>
            </a:pPr>
            <a:r>
              <a:rPr lang="en-US" dirty="0"/>
              <a:t>then copy the content from the bucket to the html directory</a:t>
            </a:r>
          </a:p>
          <a:p>
            <a:pPr marL="285750" indent="-285750">
              <a:buFont typeface="Arial" panose="020B0604020202020204" pitchFamily="34" charset="0"/>
              <a:buChar char="•"/>
            </a:pPr>
            <a:r>
              <a:rPr lang="en-US" dirty="0"/>
              <a:t>run the service</a:t>
            </a:r>
          </a:p>
          <a:p>
            <a:pPr marL="285750" indent="-285750">
              <a:buFont typeface="Arial" panose="020B0604020202020204" pitchFamily="34" charset="0"/>
              <a:buChar char="•"/>
            </a:pPr>
            <a:r>
              <a:rPr lang="en-US" dirty="0"/>
              <a:t>make service permanent</a:t>
            </a:r>
          </a:p>
        </p:txBody>
      </p:sp>
      <p:sp>
        <p:nvSpPr>
          <p:cNvPr id="12" name="Rectangle 11">
            <a:extLst>
              <a:ext uri="{FF2B5EF4-FFF2-40B4-BE49-F238E27FC236}">
                <a16:creationId xmlns:a16="http://schemas.microsoft.com/office/drawing/2014/main" id="{9D892E8E-DBF5-4AF5-9F89-DF08BAD3C41D}"/>
              </a:ext>
            </a:extLst>
          </p:cNvPr>
          <p:cNvSpPr/>
          <p:nvPr/>
        </p:nvSpPr>
        <p:spPr>
          <a:xfrm>
            <a:off x="1232456" y="2806310"/>
            <a:ext cx="8692128" cy="646331"/>
          </a:xfrm>
          <a:prstGeom prst="rect">
            <a:avLst/>
          </a:prstGeom>
        </p:spPr>
        <p:txBody>
          <a:bodyPr wrap="square">
            <a:spAutoFit/>
          </a:bodyPr>
          <a:lstStyle/>
          <a:p>
            <a:r>
              <a:rPr lang="en-US" sz="3600" dirty="0"/>
              <a:t>Instance metadata</a:t>
            </a:r>
          </a:p>
        </p:txBody>
      </p:sp>
      <p:sp>
        <p:nvSpPr>
          <p:cNvPr id="3" name="Rectangle 2">
            <a:extLst>
              <a:ext uri="{FF2B5EF4-FFF2-40B4-BE49-F238E27FC236}">
                <a16:creationId xmlns:a16="http://schemas.microsoft.com/office/drawing/2014/main" id="{89CCB755-0DFE-4458-86BF-F41D3EE2206F}"/>
              </a:ext>
            </a:extLst>
          </p:cNvPr>
          <p:cNvSpPr/>
          <p:nvPr/>
        </p:nvSpPr>
        <p:spPr>
          <a:xfrm>
            <a:off x="1610818" y="3388499"/>
            <a:ext cx="5462457" cy="369332"/>
          </a:xfrm>
          <a:prstGeom prst="rect">
            <a:avLst/>
          </a:prstGeom>
        </p:spPr>
        <p:txBody>
          <a:bodyPr wrap="none">
            <a:spAutoFit/>
          </a:bodyPr>
          <a:lstStyle/>
          <a:p>
            <a:r>
              <a:rPr lang="en-US" dirty="0"/>
              <a:t>You can get the instance metadata through the below URL</a:t>
            </a:r>
          </a:p>
        </p:txBody>
      </p:sp>
      <p:sp>
        <p:nvSpPr>
          <p:cNvPr id="4" name="Rectangle 3">
            <a:extLst>
              <a:ext uri="{FF2B5EF4-FFF2-40B4-BE49-F238E27FC236}">
                <a16:creationId xmlns:a16="http://schemas.microsoft.com/office/drawing/2014/main" id="{639A0D08-A98F-4925-A6C3-EDE8CBD306C5}"/>
              </a:ext>
            </a:extLst>
          </p:cNvPr>
          <p:cNvSpPr/>
          <p:nvPr/>
        </p:nvSpPr>
        <p:spPr>
          <a:xfrm>
            <a:off x="2056099" y="3773266"/>
            <a:ext cx="4571893" cy="369332"/>
          </a:xfrm>
          <a:prstGeom prst="rect">
            <a:avLst/>
          </a:prstGeom>
        </p:spPr>
        <p:txBody>
          <a:bodyPr wrap="none">
            <a:spAutoFit/>
          </a:bodyPr>
          <a:lstStyle/>
          <a:p>
            <a:r>
              <a:rPr lang="en-US" dirty="0"/>
              <a:t>curl http://169.254.169.54/latest/meta-data/</a:t>
            </a:r>
          </a:p>
        </p:txBody>
      </p:sp>
    </p:spTree>
    <p:extLst>
      <p:ext uri="{BB962C8B-B14F-4D97-AF65-F5344CB8AC3E}">
        <p14:creationId xmlns:p14="http://schemas.microsoft.com/office/powerpoint/2010/main" val="64425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3594638" cy="430887"/>
          </a:xfrm>
          <a:prstGeom prst="rect">
            <a:avLst/>
          </a:prstGeom>
        </p:spPr>
        <p:txBody>
          <a:bodyPr wrap="none">
            <a:spAutoFit/>
          </a:bodyPr>
          <a:lstStyle/>
          <a:p>
            <a:r>
              <a:rPr lang="en-US" sz="2200" dirty="0"/>
              <a:t>Different types of EC2 options</a:t>
            </a:r>
          </a:p>
        </p:txBody>
      </p:sp>
      <p:pic>
        <p:nvPicPr>
          <p:cNvPr id="4" name="Picture 3">
            <a:extLst>
              <a:ext uri="{FF2B5EF4-FFF2-40B4-BE49-F238E27FC236}">
                <a16:creationId xmlns:a16="http://schemas.microsoft.com/office/drawing/2014/main" id="{A9181C8A-5C02-4BD8-AD47-5BEB0228FCFB}"/>
              </a:ext>
            </a:extLst>
          </p:cNvPr>
          <p:cNvPicPr>
            <a:picLocks noChangeAspect="1"/>
          </p:cNvPicPr>
          <p:nvPr/>
        </p:nvPicPr>
        <p:blipFill>
          <a:blip r:embed="rId2"/>
          <a:stretch>
            <a:fillRect/>
          </a:stretch>
        </p:blipFill>
        <p:spPr>
          <a:xfrm>
            <a:off x="1468654" y="1495546"/>
            <a:ext cx="9748695" cy="4033384"/>
          </a:xfrm>
          <a:prstGeom prst="rect">
            <a:avLst/>
          </a:prstGeom>
        </p:spPr>
      </p:pic>
      <p:sp>
        <p:nvSpPr>
          <p:cNvPr id="6" name="Rectangle 5">
            <a:extLst>
              <a:ext uri="{FF2B5EF4-FFF2-40B4-BE49-F238E27FC236}">
                <a16:creationId xmlns:a16="http://schemas.microsoft.com/office/drawing/2014/main" id="{478968D4-B468-4E0E-A629-93DA20F6BB24}"/>
              </a:ext>
            </a:extLst>
          </p:cNvPr>
          <p:cNvSpPr/>
          <p:nvPr/>
        </p:nvSpPr>
        <p:spPr>
          <a:xfrm>
            <a:off x="1468654" y="5753618"/>
            <a:ext cx="4817473" cy="369332"/>
          </a:xfrm>
          <a:prstGeom prst="rect">
            <a:avLst/>
          </a:prstGeom>
        </p:spPr>
        <p:txBody>
          <a:bodyPr wrap="none">
            <a:spAutoFit/>
          </a:bodyPr>
          <a:lstStyle/>
          <a:p>
            <a:r>
              <a:rPr lang="en-US" dirty="0"/>
              <a:t>Note :- pay by the second is only for </a:t>
            </a:r>
            <a:r>
              <a:rPr lang="en-US" dirty="0" err="1"/>
              <a:t>linux</a:t>
            </a:r>
            <a:r>
              <a:rPr lang="en-US" dirty="0"/>
              <a:t> instance</a:t>
            </a:r>
          </a:p>
        </p:txBody>
      </p:sp>
    </p:spTree>
    <p:extLst>
      <p:ext uri="{BB962C8B-B14F-4D97-AF65-F5344CB8AC3E}">
        <p14:creationId xmlns:p14="http://schemas.microsoft.com/office/powerpoint/2010/main" val="1260106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3735703" cy="646331"/>
          </a:xfrm>
          <a:prstGeom prst="rect">
            <a:avLst/>
          </a:prstGeom>
        </p:spPr>
        <p:txBody>
          <a:bodyPr wrap="none">
            <a:spAutoFit/>
          </a:bodyPr>
          <a:lstStyle/>
          <a:p>
            <a:r>
              <a:rPr lang="en-US" sz="3600" dirty="0" err="1"/>
              <a:t>Autoscaling</a:t>
            </a:r>
            <a:r>
              <a:rPr lang="en-US" sz="3600" dirty="0"/>
              <a:t> Groups</a:t>
            </a:r>
          </a:p>
        </p:txBody>
      </p:sp>
      <p:sp>
        <p:nvSpPr>
          <p:cNvPr id="6" name="Rectangle 5">
            <a:extLst>
              <a:ext uri="{FF2B5EF4-FFF2-40B4-BE49-F238E27FC236}">
                <a16:creationId xmlns:a16="http://schemas.microsoft.com/office/drawing/2014/main" id="{6C549D8A-FC73-45B0-8847-F7CE1D9223AD}"/>
              </a:ext>
            </a:extLst>
          </p:cNvPr>
          <p:cNvSpPr/>
          <p:nvPr/>
        </p:nvSpPr>
        <p:spPr>
          <a:xfrm>
            <a:off x="1610819" y="1027694"/>
            <a:ext cx="8692129" cy="646331"/>
          </a:xfrm>
          <a:prstGeom prst="rect">
            <a:avLst/>
          </a:prstGeom>
        </p:spPr>
        <p:txBody>
          <a:bodyPr wrap="square">
            <a:spAutoFit/>
          </a:bodyPr>
          <a:lstStyle/>
          <a:p>
            <a:r>
              <a:rPr lang="en-US" dirty="0" err="1"/>
              <a:t>Autoscaling</a:t>
            </a:r>
            <a:r>
              <a:rPr lang="en-US" dirty="0"/>
              <a:t> groups is defining a group that would scale up or down as per the rules defines in that group	</a:t>
            </a:r>
          </a:p>
        </p:txBody>
      </p:sp>
      <p:sp>
        <p:nvSpPr>
          <p:cNvPr id="5" name="Rectangle 4">
            <a:extLst>
              <a:ext uri="{FF2B5EF4-FFF2-40B4-BE49-F238E27FC236}">
                <a16:creationId xmlns:a16="http://schemas.microsoft.com/office/drawing/2014/main" id="{4A797868-3393-4513-9EE6-5F6B0DACA905}"/>
              </a:ext>
            </a:extLst>
          </p:cNvPr>
          <p:cNvSpPr/>
          <p:nvPr/>
        </p:nvSpPr>
        <p:spPr>
          <a:xfrm>
            <a:off x="1610818" y="1689460"/>
            <a:ext cx="8313766" cy="369332"/>
          </a:xfrm>
          <a:prstGeom prst="rect">
            <a:avLst/>
          </a:prstGeom>
        </p:spPr>
        <p:txBody>
          <a:bodyPr wrap="square">
            <a:spAutoFit/>
          </a:bodyPr>
          <a:lstStyle/>
          <a:p>
            <a:r>
              <a:rPr lang="en-US" dirty="0"/>
              <a:t>In order to setup </a:t>
            </a:r>
            <a:r>
              <a:rPr lang="en-US" dirty="0" err="1"/>
              <a:t>autoscaling</a:t>
            </a:r>
            <a:r>
              <a:rPr lang="en-US" dirty="0"/>
              <a:t> groups we would need a launch configuration</a:t>
            </a:r>
          </a:p>
        </p:txBody>
      </p:sp>
      <p:sp>
        <p:nvSpPr>
          <p:cNvPr id="7" name="Rectangle 6">
            <a:extLst>
              <a:ext uri="{FF2B5EF4-FFF2-40B4-BE49-F238E27FC236}">
                <a16:creationId xmlns:a16="http://schemas.microsoft.com/office/drawing/2014/main" id="{5E2B54D5-0284-4AE7-9DC8-4164F1FE33DC}"/>
              </a:ext>
            </a:extLst>
          </p:cNvPr>
          <p:cNvSpPr/>
          <p:nvPr/>
        </p:nvSpPr>
        <p:spPr>
          <a:xfrm>
            <a:off x="1610819" y="2058791"/>
            <a:ext cx="8692130" cy="646331"/>
          </a:xfrm>
          <a:prstGeom prst="rect">
            <a:avLst/>
          </a:prstGeom>
        </p:spPr>
        <p:txBody>
          <a:bodyPr wrap="square">
            <a:spAutoFit/>
          </a:bodyPr>
          <a:lstStyle/>
          <a:p>
            <a:r>
              <a:rPr lang="en-US" dirty="0"/>
              <a:t>We need to create a </a:t>
            </a:r>
            <a:r>
              <a:rPr lang="en-US" dirty="0" err="1"/>
              <a:t>healthcheck</a:t>
            </a:r>
            <a:r>
              <a:rPr lang="en-US" dirty="0"/>
              <a:t> file, this would be used by the </a:t>
            </a:r>
            <a:r>
              <a:rPr lang="en-US" dirty="0" err="1"/>
              <a:t>autoscaling</a:t>
            </a:r>
            <a:r>
              <a:rPr lang="en-US" dirty="0"/>
              <a:t> group to check the status of the instance</a:t>
            </a:r>
          </a:p>
        </p:txBody>
      </p:sp>
      <p:sp>
        <p:nvSpPr>
          <p:cNvPr id="9" name="Rectangle 8">
            <a:extLst>
              <a:ext uri="{FF2B5EF4-FFF2-40B4-BE49-F238E27FC236}">
                <a16:creationId xmlns:a16="http://schemas.microsoft.com/office/drawing/2014/main" id="{20A059E5-D025-46AB-A7D9-D6F9BEDCA1A7}"/>
              </a:ext>
            </a:extLst>
          </p:cNvPr>
          <p:cNvSpPr/>
          <p:nvPr/>
        </p:nvSpPr>
        <p:spPr>
          <a:xfrm>
            <a:off x="1610818" y="2705122"/>
            <a:ext cx="5749459" cy="369332"/>
          </a:xfrm>
          <a:prstGeom prst="rect">
            <a:avLst/>
          </a:prstGeom>
        </p:spPr>
        <p:txBody>
          <a:bodyPr wrap="none">
            <a:spAutoFit/>
          </a:bodyPr>
          <a:lstStyle/>
          <a:p>
            <a:r>
              <a:rPr lang="en-US" dirty="0"/>
              <a:t>Launch configuration can be found under the EC2 dashboard</a:t>
            </a:r>
          </a:p>
        </p:txBody>
      </p:sp>
      <p:sp>
        <p:nvSpPr>
          <p:cNvPr id="10" name="Rectangle 9">
            <a:extLst>
              <a:ext uri="{FF2B5EF4-FFF2-40B4-BE49-F238E27FC236}">
                <a16:creationId xmlns:a16="http://schemas.microsoft.com/office/drawing/2014/main" id="{5C2D4B21-A394-457E-83E7-CAA0084470D9}"/>
              </a:ext>
            </a:extLst>
          </p:cNvPr>
          <p:cNvSpPr/>
          <p:nvPr/>
        </p:nvSpPr>
        <p:spPr>
          <a:xfrm>
            <a:off x="1610817" y="3074454"/>
            <a:ext cx="8766559" cy="369332"/>
          </a:xfrm>
          <a:prstGeom prst="rect">
            <a:avLst/>
          </a:prstGeom>
        </p:spPr>
        <p:txBody>
          <a:bodyPr wrap="square">
            <a:spAutoFit/>
          </a:bodyPr>
          <a:lstStyle/>
          <a:p>
            <a:r>
              <a:rPr lang="en-US" dirty="0"/>
              <a:t>It's essentially the same steps that you would do while creating an EC2 instance</a:t>
            </a:r>
          </a:p>
        </p:txBody>
      </p:sp>
      <p:pic>
        <p:nvPicPr>
          <p:cNvPr id="15" name="Picture 14">
            <a:extLst>
              <a:ext uri="{FF2B5EF4-FFF2-40B4-BE49-F238E27FC236}">
                <a16:creationId xmlns:a16="http://schemas.microsoft.com/office/drawing/2014/main" id="{41314AF0-83E4-471F-8C92-C32E1084F3DF}"/>
              </a:ext>
            </a:extLst>
          </p:cNvPr>
          <p:cNvPicPr>
            <a:picLocks noChangeAspect="1"/>
          </p:cNvPicPr>
          <p:nvPr/>
        </p:nvPicPr>
        <p:blipFill>
          <a:blip r:embed="rId2"/>
          <a:stretch>
            <a:fillRect/>
          </a:stretch>
        </p:blipFill>
        <p:spPr>
          <a:xfrm>
            <a:off x="1232456" y="3551274"/>
            <a:ext cx="9804139" cy="3025363"/>
          </a:xfrm>
          <a:prstGeom prst="rect">
            <a:avLst/>
          </a:prstGeom>
        </p:spPr>
      </p:pic>
    </p:spTree>
    <p:extLst>
      <p:ext uri="{BB962C8B-B14F-4D97-AF65-F5344CB8AC3E}">
        <p14:creationId xmlns:p14="http://schemas.microsoft.com/office/powerpoint/2010/main" val="1050439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3735703" cy="646331"/>
          </a:xfrm>
          <a:prstGeom prst="rect">
            <a:avLst/>
          </a:prstGeom>
        </p:spPr>
        <p:txBody>
          <a:bodyPr wrap="none">
            <a:spAutoFit/>
          </a:bodyPr>
          <a:lstStyle/>
          <a:p>
            <a:r>
              <a:rPr lang="en-US" sz="3600" dirty="0" err="1"/>
              <a:t>Autoscaling</a:t>
            </a:r>
            <a:r>
              <a:rPr lang="en-US" sz="3600" dirty="0"/>
              <a:t> Groups</a:t>
            </a:r>
          </a:p>
        </p:txBody>
      </p:sp>
      <p:sp>
        <p:nvSpPr>
          <p:cNvPr id="6" name="Rectangle 5">
            <a:extLst>
              <a:ext uri="{FF2B5EF4-FFF2-40B4-BE49-F238E27FC236}">
                <a16:creationId xmlns:a16="http://schemas.microsoft.com/office/drawing/2014/main" id="{6C549D8A-FC73-45B0-8847-F7CE1D9223AD}"/>
              </a:ext>
            </a:extLst>
          </p:cNvPr>
          <p:cNvSpPr/>
          <p:nvPr/>
        </p:nvSpPr>
        <p:spPr>
          <a:xfrm>
            <a:off x="1610819" y="1027694"/>
            <a:ext cx="8692129" cy="369332"/>
          </a:xfrm>
          <a:prstGeom prst="rect">
            <a:avLst/>
          </a:prstGeom>
        </p:spPr>
        <p:txBody>
          <a:bodyPr wrap="square">
            <a:spAutoFit/>
          </a:bodyPr>
          <a:lstStyle/>
          <a:p>
            <a:r>
              <a:rPr lang="en-US" dirty="0"/>
              <a:t>Once the launch configuration is done it will take us to the auto-scaling option</a:t>
            </a:r>
          </a:p>
        </p:txBody>
      </p:sp>
      <p:pic>
        <p:nvPicPr>
          <p:cNvPr id="3" name="Picture 2">
            <a:extLst>
              <a:ext uri="{FF2B5EF4-FFF2-40B4-BE49-F238E27FC236}">
                <a16:creationId xmlns:a16="http://schemas.microsoft.com/office/drawing/2014/main" id="{D399710B-093A-4554-A41C-2CA6709D7766}"/>
              </a:ext>
            </a:extLst>
          </p:cNvPr>
          <p:cNvPicPr>
            <a:picLocks noChangeAspect="1"/>
          </p:cNvPicPr>
          <p:nvPr/>
        </p:nvPicPr>
        <p:blipFill>
          <a:blip r:embed="rId2"/>
          <a:stretch>
            <a:fillRect/>
          </a:stretch>
        </p:blipFill>
        <p:spPr>
          <a:xfrm>
            <a:off x="1610819" y="1397025"/>
            <a:ext cx="5279079" cy="5110101"/>
          </a:xfrm>
          <a:prstGeom prst="rect">
            <a:avLst/>
          </a:prstGeom>
        </p:spPr>
      </p:pic>
      <p:sp>
        <p:nvSpPr>
          <p:cNvPr id="4" name="Rectangle 3">
            <a:extLst>
              <a:ext uri="{FF2B5EF4-FFF2-40B4-BE49-F238E27FC236}">
                <a16:creationId xmlns:a16="http://schemas.microsoft.com/office/drawing/2014/main" id="{C6E05357-BDCD-4DDB-943E-046454C38AB3}"/>
              </a:ext>
            </a:extLst>
          </p:cNvPr>
          <p:cNvSpPr/>
          <p:nvPr/>
        </p:nvSpPr>
        <p:spPr>
          <a:xfrm>
            <a:off x="6971414" y="1542849"/>
            <a:ext cx="4564912" cy="646331"/>
          </a:xfrm>
          <a:prstGeom prst="rect">
            <a:avLst/>
          </a:prstGeom>
        </p:spPr>
        <p:txBody>
          <a:bodyPr wrap="square">
            <a:spAutoFit/>
          </a:bodyPr>
          <a:lstStyle/>
          <a:p>
            <a:r>
              <a:rPr lang="en-US" dirty="0"/>
              <a:t>Group-size :- is the number of instance this </a:t>
            </a:r>
            <a:r>
              <a:rPr lang="en-US" dirty="0" err="1"/>
              <a:t>autoscaling</a:t>
            </a:r>
            <a:r>
              <a:rPr lang="en-US" dirty="0"/>
              <a:t> group would start with</a:t>
            </a:r>
          </a:p>
        </p:txBody>
      </p:sp>
      <p:sp>
        <p:nvSpPr>
          <p:cNvPr id="11" name="Rectangle 10">
            <a:extLst>
              <a:ext uri="{FF2B5EF4-FFF2-40B4-BE49-F238E27FC236}">
                <a16:creationId xmlns:a16="http://schemas.microsoft.com/office/drawing/2014/main" id="{FDBCF224-D2B6-40D6-AB20-986F7DCAD9EA}"/>
              </a:ext>
            </a:extLst>
          </p:cNvPr>
          <p:cNvSpPr/>
          <p:nvPr/>
        </p:nvSpPr>
        <p:spPr>
          <a:xfrm>
            <a:off x="6971414" y="2189180"/>
            <a:ext cx="4038285" cy="369332"/>
          </a:xfrm>
          <a:prstGeom prst="rect">
            <a:avLst/>
          </a:prstGeom>
        </p:spPr>
        <p:txBody>
          <a:bodyPr wrap="none">
            <a:spAutoFit/>
          </a:bodyPr>
          <a:lstStyle/>
          <a:p>
            <a:r>
              <a:rPr lang="en-US" dirty="0"/>
              <a:t>Then select the VPC and then select the AZ</a:t>
            </a:r>
          </a:p>
        </p:txBody>
      </p:sp>
      <p:sp>
        <p:nvSpPr>
          <p:cNvPr id="12" name="Rectangle 11">
            <a:extLst>
              <a:ext uri="{FF2B5EF4-FFF2-40B4-BE49-F238E27FC236}">
                <a16:creationId xmlns:a16="http://schemas.microsoft.com/office/drawing/2014/main" id="{C15BDA96-5136-47D0-A23B-01D3B5E8E4C6}"/>
              </a:ext>
            </a:extLst>
          </p:cNvPr>
          <p:cNvSpPr/>
          <p:nvPr/>
        </p:nvSpPr>
        <p:spPr>
          <a:xfrm>
            <a:off x="6971414" y="2558512"/>
            <a:ext cx="4594719" cy="369332"/>
          </a:xfrm>
          <a:prstGeom prst="rect">
            <a:avLst/>
          </a:prstGeom>
        </p:spPr>
        <p:txBody>
          <a:bodyPr wrap="none">
            <a:spAutoFit/>
          </a:bodyPr>
          <a:lstStyle/>
          <a:p>
            <a:r>
              <a:rPr lang="en-US" dirty="0"/>
              <a:t>1 </a:t>
            </a:r>
            <a:r>
              <a:rPr lang="en-US" dirty="0" err="1"/>
              <a:t>autoscaling</a:t>
            </a:r>
            <a:r>
              <a:rPr lang="en-US" dirty="0"/>
              <a:t> group can span in one region only</a:t>
            </a:r>
          </a:p>
        </p:txBody>
      </p:sp>
      <p:sp>
        <p:nvSpPr>
          <p:cNvPr id="13" name="Rectangle 12">
            <a:extLst>
              <a:ext uri="{FF2B5EF4-FFF2-40B4-BE49-F238E27FC236}">
                <a16:creationId xmlns:a16="http://schemas.microsoft.com/office/drawing/2014/main" id="{DFE141BB-C1B8-4C06-9754-A2BDA6689780}"/>
              </a:ext>
            </a:extLst>
          </p:cNvPr>
          <p:cNvSpPr/>
          <p:nvPr/>
        </p:nvSpPr>
        <p:spPr>
          <a:xfrm>
            <a:off x="6973016" y="2927844"/>
            <a:ext cx="4593117" cy="369332"/>
          </a:xfrm>
          <a:prstGeom prst="rect">
            <a:avLst/>
          </a:prstGeom>
        </p:spPr>
        <p:txBody>
          <a:bodyPr wrap="none">
            <a:spAutoFit/>
          </a:bodyPr>
          <a:lstStyle/>
          <a:p>
            <a:r>
              <a:rPr lang="en-US" dirty="0"/>
              <a:t>it cannot provision the instance in another region</a:t>
            </a:r>
          </a:p>
        </p:txBody>
      </p:sp>
      <p:sp>
        <p:nvSpPr>
          <p:cNvPr id="14" name="Rectangle 13">
            <a:extLst>
              <a:ext uri="{FF2B5EF4-FFF2-40B4-BE49-F238E27FC236}">
                <a16:creationId xmlns:a16="http://schemas.microsoft.com/office/drawing/2014/main" id="{4C00D440-46A3-477F-A17E-7332D005E4E1}"/>
              </a:ext>
            </a:extLst>
          </p:cNvPr>
          <p:cNvSpPr/>
          <p:nvPr/>
        </p:nvSpPr>
        <p:spPr>
          <a:xfrm>
            <a:off x="6971414" y="3343342"/>
            <a:ext cx="4564912" cy="646331"/>
          </a:xfrm>
          <a:prstGeom prst="rect">
            <a:avLst/>
          </a:prstGeom>
        </p:spPr>
        <p:txBody>
          <a:bodyPr wrap="square">
            <a:spAutoFit/>
          </a:bodyPr>
          <a:lstStyle/>
          <a:p>
            <a:r>
              <a:rPr lang="en-US" dirty="0"/>
              <a:t>You can use route 53 and configure failover routing policy in case the entire region is down.</a:t>
            </a:r>
          </a:p>
        </p:txBody>
      </p:sp>
      <p:pic>
        <p:nvPicPr>
          <p:cNvPr id="19" name="Picture 18">
            <a:extLst>
              <a:ext uri="{FF2B5EF4-FFF2-40B4-BE49-F238E27FC236}">
                <a16:creationId xmlns:a16="http://schemas.microsoft.com/office/drawing/2014/main" id="{70CBE26F-E401-4377-B009-291E7D11F77E}"/>
              </a:ext>
            </a:extLst>
          </p:cNvPr>
          <p:cNvPicPr>
            <a:picLocks noChangeAspect="1"/>
          </p:cNvPicPr>
          <p:nvPr/>
        </p:nvPicPr>
        <p:blipFill>
          <a:blip r:embed="rId3"/>
          <a:stretch>
            <a:fillRect/>
          </a:stretch>
        </p:blipFill>
        <p:spPr>
          <a:xfrm>
            <a:off x="6971414" y="4035839"/>
            <a:ext cx="5008476" cy="2471287"/>
          </a:xfrm>
          <a:prstGeom prst="rect">
            <a:avLst/>
          </a:prstGeom>
        </p:spPr>
      </p:pic>
    </p:spTree>
    <p:extLst>
      <p:ext uri="{BB962C8B-B14F-4D97-AF65-F5344CB8AC3E}">
        <p14:creationId xmlns:p14="http://schemas.microsoft.com/office/powerpoint/2010/main" val="1906360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3413499" cy="646331"/>
          </a:xfrm>
          <a:prstGeom prst="rect">
            <a:avLst/>
          </a:prstGeom>
        </p:spPr>
        <p:txBody>
          <a:bodyPr wrap="none">
            <a:spAutoFit/>
          </a:bodyPr>
          <a:lstStyle/>
          <a:p>
            <a:r>
              <a:rPr lang="en-US" sz="3600" dirty="0"/>
              <a:t>Placement groups</a:t>
            </a:r>
          </a:p>
        </p:txBody>
      </p:sp>
      <p:pic>
        <p:nvPicPr>
          <p:cNvPr id="5" name="Picture 4">
            <a:extLst>
              <a:ext uri="{FF2B5EF4-FFF2-40B4-BE49-F238E27FC236}">
                <a16:creationId xmlns:a16="http://schemas.microsoft.com/office/drawing/2014/main" id="{375E1257-224C-4075-B3B7-961539AD3867}"/>
              </a:ext>
            </a:extLst>
          </p:cNvPr>
          <p:cNvPicPr>
            <a:picLocks noChangeAspect="1"/>
          </p:cNvPicPr>
          <p:nvPr/>
        </p:nvPicPr>
        <p:blipFill>
          <a:blip r:embed="rId2"/>
          <a:stretch>
            <a:fillRect/>
          </a:stretch>
        </p:blipFill>
        <p:spPr>
          <a:xfrm>
            <a:off x="1232456" y="1173775"/>
            <a:ext cx="10059321" cy="2037257"/>
          </a:xfrm>
          <a:prstGeom prst="rect">
            <a:avLst/>
          </a:prstGeom>
        </p:spPr>
      </p:pic>
      <p:sp>
        <p:nvSpPr>
          <p:cNvPr id="7" name="Rectangle 6">
            <a:extLst>
              <a:ext uri="{FF2B5EF4-FFF2-40B4-BE49-F238E27FC236}">
                <a16:creationId xmlns:a16="http://schemas.microsoft.com/office/drawing/2014/main" id="{2E5C9FC9-118D-45D8-A4B8-B457E034F92A}"/>
              </a:ext>
            </a:extLst>
          </p:cNvPr>
          <p:cNvSpPr/>
          <p:nvPr/>
        </p:nvSpPr>
        <p:spPr>
          <a:xfrm>
            <a:off x="1593962" y="3341164"/>
            <a:ext cx="8847209" cy="369332"/>
          </a:xfrm>
          <a:prstGeom prst="rect">
            <a:avLst/>
          </a:prstGeom>
        </p:spPr>
        <p:txBody>
          <a:bodyPr wrap="square">
            <a:spAutoFit/>
          </a:bodyPr>
          <a:lstStyle/>
          <a:p>
            <a:r>
              <a:rPr lang="en-US" dirty="0"/>
              <a:t>Now placement groups can span multiple AZ few use cases are </a:t>
            </a:r>
            <a:r>
              <a:rPr lang="en-US" dirty="0" err="1"/>
              <a:t>hadoop</a:t>
            </a:r>
            <a:r>
              <a:rPr lang="en-US" dirty="0"/>
              <a:t> cluster </a:t>
            </a:r>
          </a:p>
        </p:txBody>
      </p:sp>
      <p:sp>
        <p:nvSpPr>
          <p:cNvPr id="9" name="Rectangle 8">
            <a:extLst>
              <a:ext uri="{FF2B5EF4-FFF2-40B4-BE49-F238E27FC236}">
                <a16:creationId xmlns:a16="http://schemas.microsoft.com/office/drawing/2014/main" id="{DDE912B8-9C31-4019-964D-08C2DA2C99FC}"/>
              </a:ext>
            </a:extLst>
          </p:cNvPr>
          <p:cNvSpPr/>
          <p:nvPr/>
        </p:nvSpPr>
        <p:spPr>
          <a:xfrm>
            <a:off x="1242615" y="3840628"/>
            <a:ext cx="5211348" cy="430887"/>
          </a:xfrm>
          <a:prstGeom prst="rect">
            <a:avLst/>
          </a:prstGeom>
        </p:spPr>
        <p:txBody>
          <a:bodyPr wrap="square">
            <a:spAutoFit/>
          </a:bodyPr>
          <a:lstStyle/>
          <a:p>
            <a:r>
              <a:rPr lang="en-US" sz="2200" dirty="0"/>
              <a:t>Important key point for placement groups</a:t>
            </a:r>
          </a:p>
        </p:txBody>
      </p:sp>
      <p:pic>
        <p:nvPicPr>
          <p:cNvPr id="15" name="Picture 14">
            <a:extLst>
              <a:ext uri="{FF2B5EF4-FFF2-40B4-BE49-F238E27FC236}">
                <a16:creationId xmlns:a16="http://schemas.microsoft.com/office/drawing/2014/main" id="{90FD24E4-3924-4A72-9DD3-125427F8A9B8}"/>
              </a:ext>
            </a:extLst>
          </p:cNvPr>
          <p:cNvPicPr>
            <a:picLocks noChangeAspect="1"/>
          </p:cNvPicPr>
          <p:nvPr/>
        </p:nvPicPr>
        <p:blipFill>
          <a:blip r:embed="rId3"/>
          <a:stretch>
            <a:fillRect/>
          </a:stretch>
        </p:blipFill>
        <p:spPr>
          <a:xfrm>
            <a:off x="1232455" y="4340092"/>
            <a:ext cx="10059322" cy="2182448"/>
          </a:xfrm>
          <a:prstGeom prst="rect">
            <a:avLst/>
          </a:prstGeom>
        </p:spPr>
      </p:pic>
    </p:spTree>
    <p:extLst>
      <p:ext uri="{BB962C8B-B14F-4D97-AF65-F5344CB8AC3E}">
        <p14:creationId xmlns:p14="http://schemas.microsoft.com/office/powerpoint/2010/main" val="1026111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819455" cy="646331"/>
          </a:xfrm>
          <a:prstGeom prst="rect">
            <a:avLst/>
          </a:prstGeom>
        </p:spPr>
        <p:txBody>
          <a:bodyPr wrap="none">
            <a:spAutoFit/>
          </a:bodyPr>
          <a:lstStyle/>
          <a:p>
            <a:r>
              <a:rPr lang="en-US" sz="3600" dirty="0"/>
              <a:t>EFS</a:t>
            </a:r>
          </a:p>
        </p:txBody>
      </p:sp>
      <p:sp>
        <p:nvSpPr>
          <p:cNvPr id="7" name="Rectangle 6">
            <a:extLst>
              <a:ext uri="{FF2B5EF4-FFF2-40B4-BE49-F238E27FC236}">
                <a16:creationId xmlns:a16="http://schemas.microsoft.com/office/drawing/2014/main" id="{2E5C9FC9-118D-45D8-A4B8-B457E034F92A}"/>
              </a:ext>
            </a:extLst>
          </p:cNvPr>
          <p:cNvSpPr/>
          <p:nvPr/>
        </p:nvSpPr>
        <p:spPr>
          <a:xfrm>
            <a:off x="1593962" y="3186582"/>
            <a:ext cx="8847209" cy="369332"/>
          </a:xfrm>
          <a:prstGeom prst="rect">
            <a:avLst/>
          </a:prstGeom>
        </p:spPr>
        <p:txBody>
          <a:bodyPr wrap="square">
            <a:spAutoFit/>
          </a:bodyPr>
          <a:lstStyle/>
          <a:p>
            <a:r>
              <a:rPr lang="en-US" dirty="0"/>
              <a:t>You don't pre-provision any storage </a:t>
            </a:r>
          </a:p>
        </p:txBody>
      </p:sp>
      <p:sp>
        <p:nvSpPr>
          <p:cNvPr id="9" name="Rectangle 8">
            <a:extLst>
              <a:ext uri="{FF2B5EF4-FFF2-40B4-BE49-F238E27FC236}">
                <a16:creationId xmlns:a16="http://schemas.microsoft.com/office/drawing/2014/main" id="{DDE912B8-9C31-4019-964D-08C2DA2C99FC}"/>
              </a:ext>
            </a:extLst>
          </p:cNvPr>
          <p:cNvSpPr/>
          <p:nvPr/>
        </p:nvSpPr>
        <p:spPr>
          <a:xfrm>
            <a:off x="1242615" y="3579060"/>
            <a:ext cx="5211348" cy="430887"/>
          </a:xfrm>
          <a:prstGeom prst="rect">
            <a:avLst/>
          </a:prstGeom>
        </p:spPr>
        <p:txBody>
          <a:bodyPr wrap="square">
            <a:spAutoFit/>
          </a:bodyPr>
          <a:lstStyle/>
          <a:p>
            <a:r>
              <a:rPr lang="en-US" sz="2200" dirty="0"/>
              <a:t>EFS Features</a:t>
            </a:r>
          </a:p>
        </p:txBody>
      </p:sp>
      <p:pic>
        <p:nvPicPr>
          <p:cNvPr id="3" name="Picture 2">
            <a:extLst>
              <a:ext uri="{FF2B5EF4-FFF2-40B4-BE49-F238E27FC236}">
                <a16:creationId xmlns:a16="http://schemas.microsoft.com/office/drawing/2014/main" id="{2924500D-6EB1-4DB9-A850-3A83C57010B5}"/>
              </a:ext>
            </a:extLst>
          </p:cNvPr>
          <p:cNvPicPr>
            <a:picLocks noChangeAspect="1"/>
          </p:cNvPicPr>
          <p:nvPr/>
        </p:nvPicPr>
        <p:blipFill>
          <a:blip r:embed="rId2"/>
          <a:stretch>
            <a:fillRect/>
          </a:stretch>
        </p:blipFill>
        <p:spPr>
          <a:xfrm>
            <a:off x="1242615" y="1074512"/>
            <a:ext cx="10049162" cy="1720370"/>
          </a:xfrm>
          <a:prstGeom prst="rect">
            <a:avLst/>
          </a:prstGeom>
        </p:spPr>
      </p:pic>
      <p:sp>
        <p:nvSpPr>
          <p:cNvPr id="4" name="Rectangle 3">
            <a:extLst>
              <a:ext uri="{FF2B5EF4-FFF2-40B4-BE49-F238E27FC236}">
                <a16:creationId xmlns:a16="http://schemas.microsoft.com/office/drawing/2014/main" id="{25A0DB4D-A052-4788-B319-D50D9344E722}"/>
              </a:ext>
            </a:extLst>
          </p:cNvPr>
          <p:cNvSpPr/>
          <p:nvPr/>
        </p:nvSpPr>
        <p:spPr>
          <a:xfrm>
            <a:off x="1593962" y="2806066"/>
            <a:ext cx="8421908" cy="369332"/>
          </a:xfrm>
          <a:prstGeom prst="rect">
            <a:avLst/>
          </a:prstGeom>
        </p:spPr>
        <p:txBody>
          <a:bodyPr wrap="square">
            <a:spAutoFit/>
          </a:bodyPr>
          <a:lstStyle/>
          <a:p>
            <a:r>
              <a:rPr lang="en-US" dirty="0"/>
              <a:t>Basic advantage of </a:t>
            </a:r>
            <a:r>
              <a:rPr lang="en-US" dirty="0" err="1"/>
              <a:t>efs</a:t>
            </a:r>
            <a:r>
              <a:rPr lang="en-US" dirty="0"/>
              <a:t>/</a:t>
            </a:r>
            <a:r>
              <a:rPr lang="en-US" dirty="0" err="1"/>
              <a:t>ebs</a:t>
            </a:r>
            <a:r>
              <a:rPr lang="en-US" dirty="0"/>
              <a:t> is you can mount </a:t>
            </a:r>
            <a:r>
              <a:rPr lang="en-US" dirty="0" err="1"/>
              <a:t>efs</a:t>
            </a:r>
            <a:r>
              <a:rPr lang="en-US" dirty="0"/>
              <a:t> to multiple ec2 instance</a:t>
            </a:r>
          </a:p>
        </p:txBody>
      </p:sp>
      <p:pic>
        <p:nvPicPr>
          <p:cNvPr id="10" name="Picture 9">
            <a:extLst>
              <a:ext uri="{FF2B5EF4-FFF2-40B4-BE49-F238E27FC236}">
                <a16:creationId xmlns:a16="http://schemas.microsoft.com/office/drawing/2014/main" id="{0D7A40B6-3EA3-45FD-B785-842D82541F9E}"/>
              </a:ext>
            </a:extLst>
          </p:cNvPr>
          <p:cNvPicPr>
            <a:picLocks noChangeAspect="1"/>
          </p:cNvPicPr>
          <p:nvPr/>
        </p:nvPicPr>
        <p:blipFill>
          <a:blip r:embed="rId3"/>
          <a:stretch>
            <a:fillRect/>
          </a:stretch>
        </p:blipFill>
        <p:spPr>
          <a:xfrm>
            <a:off x="1242615" y="4111063"/>
            <a:ext cx="10049162" cy="2210989"/>
          </a:xfrm>
          <a:prstGeom prst="rect">
            <a:avLst/>
          </a:prstGeom>
        </p:spPr>
      </p:pic>
    </p:spTree>
    <p:extLst>
      <p:ext uri="{BB962C8B-B14F-4D97-AF65-F5344CB8AC3E}">
        <p14:creationId xmlns:p14="http://schemas.microsoft.com/office/powerpoint/2010/main" val="2198079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2220480" cy="646331"/>
          </a:xfrm>
          <a:prstGeom prst="rect">
            <a:avLst/>
          </a:prstGeom>
        </p:spPr>
        <p:txBody>
          <a:bodyPr wrap="none">
            <a:spAutoFit/>
          </a:bodyPr>
          <a:lstStyle/>
          <a:p>
            <a:r>
              <a:rPr lang="en-US" sz="3600" dirty="0"/>
              <a:t>Create EFS</a:t>
            </a:r>
          </a:p>
        </p:txBody>
      </p:sp>
      <p:pic>
        <p:nvPicPr>
          <p:cNvPr id="5" name="Picture 4">
            <a:extLst>
              <a:ext uri="{FF2B5EF4-FFF2-40B4-BE49-F238E27FC236}">
                <a16:creationId xmlns:a16="http://schemas.microsoft.com/office/drawing/2014/main" id="{99CC5A55-73C7-44F2-B3AE-3BAA0800DDCF}"/>
              </a:ext>
            </a:extLst>
          </p:cNvPr>
          <p:cNvPicPr>
            <a:picLocks noChangeAspect="1"/>
          </p:cNvPicPr>
          <p:nvPr/>
        </p:nvPicPr>
        <p:blipFill>
          <a:blip r:embed="rId2"/>
          <a:stretch>
            <a:fillRect/>
          </a:stretch>
        </p:blipFill>
        <p:spPr>
          <a:xfrm>
            <a:off x="1360968" y="1110881"/>
            <a:ext cx="9675628" cy="2801900"/>
          </a:xfrm>
          <a:prstGeom prst="rect">
            <a:avLst/>
          </a:prstGeom>
        </p:spPr>
      </p:pic>
      <p:sp>
        <p:nvSpPr>
          <p:cNvPr id="6" name="Rectangle 5">
            <a:extLst>
              <a:ext uri="{FF2B5EF4-FFF2-40B4-BE49-F238E27FC236}">
                <a16:creationId xmlns:a16="http://schemas.microsoft.com/office/drawing/2014/main" id="{242D78BE-D375-4393-86C7-A8AFB37E4E8C}"/>
              </a:ext>
            </a:extLst>
          </p:cNvPr>
          <p:cNvSpPr/>
          <p:nvPr/>
        </p:nvSpPr>
        <p:spPr>
          <a:xfrm>
            <a:off x="1232456" y="4084306"/>
            <a:ext cx="4105355" cy="430887"/>
          </a:xfrm>
          <a:prstGeom prst="rect">
            <a:avLst/>
          </a:prstGeom>
        </p:spPr>
        <p:txBody>
          <a:bodyPr wrap="none">
            <a:spAutoFit/>
          </a:bodyPr>
          <a:lstStyle/>
          <a:p>
            <a:r>
              <a:rPr lang="en-US" sz="2200" dirty="0"/>
              <a:t>How to attach an EFS to a machine</a:t>
            </a:r>
          </a:p>
        </p:txBody>
      </p:sp>
      <p:sp>
        <p:nvSpPr>
          <p:cNvPr id="11" name="Rectangle 10">
            <a:extLst>
              <a:ext uri="{FF2B5EF4-FFF2-40B4-BE49-F238E27FC236}">
                <a16:creationId xmlns:a16="http://schemas.microsoft.com/office/drawing/2014/main" id="{33BF1201-4FCC-4670-A131-4B2DEAF34422}"/>
              </a:ext>
            </a:extLst>
          </p:cNvPr>
          <p:cNvSpPr/>
          <p:nvPr/>
        </p:nvSpPr>
        <p:spPr>
          <a:xfrm>
            <a:off x="1668345" y="4502052"/>
            <a:ext cx="3569182" cy="369332"/>
          </a:xfrm>
          <a:prstGeom prst="rect">
            <a:avLst/>
          </a:prstGeom>
        </p:spPr>
        <p:txBody>
          <a:bodyPr wrap="none">
            <a:spAutoFit/>
          </a:bodyPr>
          <a:lstStyle/>
          <a:p>
            <a:r>
              <a:rPr lang="en-US" dirty="0"/>
              <a:t>You have to login to the machine first</a:t>
            </a:r>
          </a:p>
        </p:txBody>
      </p:sp>
      <p:sp>
        <p:nvSpPr>
          <p:cNvPr id="12" name="Rectangle 11">
            <a:extLst>
              <a:ext uri="{FF2B5EF4-FFF2-40B4-BE49-F238E27FC236}">
                <a16:creationId xmlns:a16="http://schemas.microsoft.com/office/drawing/2014/main" id="{83D7D0BC-7A2B-4E45-8DC2-B1680EC61E63}"/>
              </a:ext>
            </a:extLst>
          </p:cNvPr>
          <p:cNvSpPr/>
          <p:nvPr/>
        </p:nvSpPr>
        <p:spPr>
          <a:xfrm>
            <a:off x="1360968" y="6199632"/>
            <a:ext cx="8463516" cy="369332"/>
          </a:xfrm>
          <a:prstGeom prst="rect">
            <a:avLst/>
          </a:prstGeom>
        </p:spPr>
        <p:txBody>
          <a:bodyPr wrap="square">
            <a:spAutoFit/>
          </a:bodyPr>
          <a:lstStyle/>
          <a:p>
            <a:r>
              <a:rPr lang="en-US" dirty="0"/>
              <a:t>Note :- in order to mount </a:t>
            </a:r>
            <a:r>
              <a:rPr lang="en-US" dirty="0" err="1"/>
              <a:t>efs</a:t>
            </a:r>
            <a:r>
              <a:rPr lang="en-US" dirty="0"/>
              <a:t> to an instance the instance and EFS should be in the same SG</a:t>
            </a:r>
          </a:p>
        </p:txBody>
      </p:sp>
      <p:sp>
        <p:nvSpPr>
          <p:cNvPr id="13" name="Rectangle 12">
            <a:extLst>
              <a:ext uri="{FF2B5EF4-FFF2-40B4-BE49-F238E27FC236}">
                <a16:creationId xmlns:a16="http://schemas.microsoft.com/office/drawing/2014/main" id="{09BFBC94-8856-4307-97AF-DB8E1748871A}"/>
              </a:ext>
            </a:extLst>
          </p:cNvPr>
          <p:cNvSpPr/>
          <p:nvPr/>
        </p:nvSpPr>
        <p:spPr>
          <a:xfrm>
            <a:off x="1668345" y="4889176"/>
            <a:ext cx="7677674" cy="369332"/>
          </a:xfrm>
          <a:prstGeom prst="rect">
            <a:avLst/>
          </a:prstGeom>
        </p:spPr>
        <p:txBody>
          <a:bodyPr wrap="square">
            <a:spAutoFit/>
          </a:bodyPr>
          <a:lstStyle/>
          <a:p>
            <a:r>
              <a:rPr lang="en-US" dirty="0"/>
              <a:t>in order to test this provision two ec2 instance and then attach EFS to them</a:t>
            </a:r>
          </a:p>
        </p:txBody>
      </p:sp>
    </p:spTree>
    <p:extLst>
      <p:ext uri="{BB962C8B-B14F-4D97-AF65-F5344CB8AC3E}">
        <p14:creationId xmlns:p14="http://schemas.microsoft.com/office/powerpoint/2010/main" val="1001479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973F9-3A8F-41E8-B43E-D720F7D79D1A}"/>
              </a:ext>
            </a:extLst>
          </p:cNvPr>
          <p:cNvSpPr/>
          <p:nvPr/>
        </p:nvSpPr>
        <p:spPr>
          <a:xfrm>
            <a:off x="1232456" y="381363"/>
            <a:ext cx="2220480" cy="646331"/>
          </a:xfrm>
          <a:prstGeom prst="rect">
            <a:avLst/>
          </a:prstGeom>
        </p:spPr>
        <p:txBody>
          <a:bodyPr wrap="none">
            <a:spAutoFit/>
          </a:bodyPr>
          <a:lstStyle/>
          <a:p>
            <a:r>
              <a:rPr lang="en-US" sz="3600" dirty="0"/>
              <a:t>Create EFS</a:t>
            </a:r>
          </a:p>
        </p:txBody>
      </p:sp>
      <p:sp>
        <p:nvSpPr>
          <p:cNvPr id="11" name="Rectangle 10">
            <a:extLst>
              <a:ext uri="{FF2B5EF4-FFF2-40B4-BE49-F238E27FC236}">
                <a16:creationId xmlns:a16="http://schemas.microsoft.com/office/drawing/2014/main" id="{33BF1201-4FCC-4670-A131-4B2DEAF34422}"/>
              </a:ext>
            </a:extLst>
          </p:cNvPr>
          <p:cNvSpPr/>
          <p:nvPr/>
        </p:nvSpPr>
        <p:spPr>
          <a:xfrm>
            <a:off x="1604550" y="4108647"/>
            <a:ext cx="6597447" cy="369332"/>
          </a:xfrm>
          <a:prstGeom prst="rect">
            <a:avLst/>
          </a:prstGeom>
        </p:spPr>
        <p:txBody>
          <a:bodyPr wrap="none">
            <a:spAutoFit/>
          </a:bodyPr>
          <a:lstStyle/>
          <a:p>
            <a:r>
              <a:rPr lang="en-US" dirty="0"/>
              <a:t>You can also use user level permissions and directory level permissions</a:t>
            </a:r>
          </a:p>
        </p:txBody>
      </p:sp>
      <p:pic>
        <p:nvPicPr>
          <p:cNvPr id="3" name="Picture 2">
            <a:extLst>
              <a:ext uri="{FF2B5EF4-FFF2-40B4-BE49-F238E27FC236}">
                <a16:creationId xmlns:a16="http://schemas.microsoft.com/office/drawing/2014/main" id="{2BF1528C-EDA3-43CD-960E-22BBF7CF5965}"/>
              </a:ext>
            </a:extLst>
          </p:cNvPr>
          <p:cNvPicPr>
            <a:picLocks noChangeAspect="1"/>
          </p:cNvPicPr>
          <p:nvPr/>
        </p:nvPicPr>
        <p:blipFill>
          <a:blip r:embed="rId2"/>
          <a:stretch>
            <a:fillRect/>
          </a:stretch>
        </p:blipFill>
        <p:spPr>
          <a:xfrm>
            <a:off x="1232456" y="1266825"/>
            <a:ext cx="10038056" cy="2681227"/>
          </a:xfrm>
          <a:prstGeom prst="rect">
            <a:avLst/>
          </a:prstGeom>
        </p:spPr>
      </p:pic>
      <p:sp>
        <p:nvSpPr>
          <p:cNvPr id="4" name="Rectangle 3">
            <a:extLst>
              <a:ext uri="{FF2B5EF4-FFF2-40B4-BE49-F238E27FC236}">
                <a16:creationId xmlns:a16="http://schemas.microsoft.com/office/drawing/2014/main" id="{ABA0B443-A687-44B4-9FE1-EE991045FFEE}"/>
              </a:ext>
            </a:extLst>
          </p:cNvPr>
          <p:cNvSpPr/>
          <p:nvPr/>
        </p:nvSpPr>
        <p:spPr>
          <a:xfrm>
            <a:off x="1604550" y="4453908"/>
            <a:ext cx="8781796" cy="369332"/>
          </a:xfrm>
          <a:prstGeom prst="rect">
            <a:avLst/>
          </a:prstGeom>
        </p:spPr>
        <p:txBody>
          <a:bodyPr wrap="square">
            <a:spAutoFit/>
          </a:bodyPr>
          <a:lstStyle/>
          <a:p>
            <a:r>
              <a:rPr lang="en-US" dirty="0"/>
              <a:t>Directory level permissions would be same across all the ec2 instance</a:t>
            </a:r>
          </a:p>
        </p:txBody>
      </p:sp>
    </p:spTree>
    <p:extLst>
      <p:ext uri="{BB962C8B-B14F-4D97-AF65-F5344CB8AC3E}">
        <p14:creationId xmlns:p14="http://schemas.microsoft.com/office/powerpoint/2010/main" val="188067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3594638" cy="430887"/>
          </a:xfrm>
          <a:prstGeom prst="rect">
            <a:avLst/>
          </a:prstGeom>
        </p:spPr>
        <p:txBody>
          <a:bodyPr wrap="none">
            <a:spAutoFit/>
          </a:bodyPr>
          <a:lstStyle/>
          <a:p>
            <a:r>
              <a:rPr lang="en-US" sz="2200" dirty="0"/>
              <a:t>Different types of EC2 options</a:t>
            </a:r>
          </a:p>
        </p:txBody>
      </p:sp>
      <p:sp>
        <p:nvSpPr>
          <p:cNvPr id="6" name="Rectangle 5">
            <a:extLst>
              <a:ext uri="{FF2B5EF4-FFF2-40B4-BE49-F238E27FC236}">
                <a16:creationId xmlns:a16="http://schemas.microsoft.com/office/drawing/2014/main" id="{478968D4-B468-4E0E-A629-93DA20F6BB24}"/>
              </a:ext>
            </a:extLst>
          </p:cNvPr>
          <p:cNvSpPr/>
          <p:nvPr/>
        </p:nvSpPr>
        <p:spPr>
          <a:xfrm>
            <a:off x="1564347" y="1495546"/>
            <a:ext cx="1303562" cy="369332"/>
          </a:xfrm>
          <a:prstGeom prst="rect">
            <a:avLst/>
          </a:prstGeom>
        </p:spPr>
        <p:txBody>
          <a:bodyPr wrap="none">
            <a:spAutoFit/>
          </a:bodyPr>
          <a:lstStyle/>
          <a:p>
            <a:r>
              <a:rPr lang="en-US" dirty="0"/>
              <a:t>On-Demand</a:t>
            </a:r>
          </a:p>
        </p:txBody>
      </p:sp>
      <p:pic>
        <p:nvPicPr>
          <p:cNvPr id="5" name="Picture 4">
            <a:extLst>
              <a:ext uri="{FF2B5EF4-FFF2-40B4-BE49-F238E27FC236}">
                <a16:creationId xmlns:a16="http://schemas.microsoft.com/office/drawing/2014/main" id="{C7193C9F-FC1D-45DB-8E03-8C4E6049E106}"/>
              </a:ext>
            </a:extLst>
          </p:cNvPr>
          <p:cNvPicPr>
            <a:picLocks noChangeAspect="1"/>
          </p:cNvPicPr>
          <p:nvPr/>
        </p:nvPicPr>
        <p:blipFill>
          <a:blip r:embed="rId2"/>
          <a:stretch>
            <a:fillRect/>
          </a:stretch>
        </p:blipFill>
        <p:spPr>
          <a:xfrm>
            <a:off x="1648045" y="2028245"/>
            <a:ext cx="9675629" cy="3313177"/>
          </a:xfrm>
          <a:prstGeom prst="rect">
            <a:avLst/>
          </a:prstGeom>
        </p:spPr>
      </p:pic>
    </p:spTree>
    <p:extLst>
      <p:ext uri="{BB962C8B-B14F-4D97-AF65-F5344CB8AC3E}">
        <p14:creationId xmlns:p14="http://schemas.microsoft.com/office/powerpoint/2010/main" val="14060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3594638" cy="430887"/>
          </a:xfrm>
          <a:prstGeom prst="rect">
            <a:avLst/>
          </a:prstGeom>
        </p:spPr>
        <p:txBody>
          <a:bodyPr wrap="none">
            <a:spAutoFit/>
          </a:bodyPr>
          <a:lstStyle/>
          <a:p>
            <a:r>
              <a:rPr lang="en-US" sz="2200" dirty="0"/>
              <a:t>Different types of EC2 options</a:t>
            </a:r>
          </a:p>
        </p:txBody>
      </p:sp>
      <p:sp>
        <p:nvSpPr>
          <p:cNvPr id="6" name="Rectangle 5">
            <a:extLst>
              <a:ext uri="{FF2B5EF4-FFF2-40B4-BE49-F238E27FC236}">
                <a16:creationId xmlns:a16="http://schemas.microsoft.com/office/drawing/2014/main" id="{478968D4-B468-4E0E-A629-93DA20F6BB24}"/>
              </a:ext>
            </a:extLst>
          </p:cNvPr>
          <p:cNvSpPr/>
          <p:nvPr/>
        </p:nvSpPr>
        <p:spPr>
          <a:xfrm>
            <a:off x="1564347" y="1495546"/>
            <a:ext cx="1025602" cy="369332"/>
          </a:xfrm>
          <a:prstGeom prst="rect">
            <a:avLst/>
          </a:prstGeom>
        </p:spPr>
        <p:txBody>
          <a:bodyPr wrap="none">
            <a:spAutoFit/>
          </a:bodyPr>
          <a:lstStyle/>
          <a:p>
            <a:r>
              <a:rPr lang="en-US" dirty="0"/>
              <a:t>Reserved</a:t>
            </a:r>
          </a:p>
        </p:txBody>
      </p:sp>
      <p:pic>
        <p:nvPicPr>
          <p:cNvPr id="4" name="Picture 3">
            <a:extLst>
              <a:ext uri="{FF2B5EF4-FFF2-40B4-BE49-F238E27FC236}">
                <a16:creationId xmlns:a16="http://schemas.microsoft.com/office/drawing/2014/main" id="{30AFECCF-8E76-49BF-9815-D947E939C572}"/>
              </a:ext>
            </a:extLst>
          </p:cNvPr>
          <p:cNvPicPr>
            <a:picLocks noChangeAspect="1"/>
          </p:cNvPicPr>
          <p:nvPr/>
        </p:nvPicPr>
        <p:blipFill>
          <a:blip r:embed="rId2"/>
          <a:stretch>
            <a:fillRect/>
          </a:stretch>
        </p:blipFill>
        <p:spPr>
          <a:xfrm>
            <a:off x="1446027" y="1864878"/>
            <a:ext cx="9728791" cy="3887336"/>
          </a:xfrm>
          <a:prstGeom prst="rect">
            <a:avLst/>
          </a:prstGeom>
        </p:spPr>
      </p:pic>
    </p:spTree>
    <p:extLst>
      <p:ext uri="{BB962C8B-B14F-4D97-AF65-F5344CB8AC3E}">
        <p14:creationId xmlns:p14="http://schemas.microsoft.com/office/powerpoint/2010/main" val="368434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3594638" cy="430887"/>
          </a:xfrm>
          <a:prstGeom prst="rect">
            <a:avLst/>
          </a:prstGeom>
        </p:spPr>
        <p:txBody>
          <a:bodyPr wrap="none">
            <a:spAutoFit/>
          </a:bodyPr>
          <a:lstStyle/>
          <a:p>
            <a:r>
              <a:rPr lang="en-US" sz="2200" dirty="0"/>
              <a:t>Different types of EC2 options</a:t>
            </a:r>
          </a:p>
        </p:txBody>
      </p:sp>
      <p:sp>
        <p:nvSpPr>
          <p:cNvPr id="6" name="Rectangle 5">
            <a:extLst>
              <a:ext uri="{FF2B5EF4-FFF2-40B4-BE49-F238E27FC236}">
                <a16:creationId xmlns:a16="http://schemas.microsoft.com/office/drawing/2014/main" id="{478968D4-B468-4E0E-A629-93DA20F6BB24}"/>
              </a:ext>
            </a:extLst>
          </p:cNvPr>
          <p:cNvSpPr/>
          <p:nvPr/>
        </p:nvSpPr>
        <p:spPr>
          <a:xfrm>
            <a:off x="1564347" y="1495546"/>
            <a:ext cx="604653" cy="369332"/>
          </a:xfrm>
          <a:prstGeom prst="rect">
            <a:avLst/>
          </a:prstGeom>
        </p:spPr>
        <p:txBody>
          <a:bodyPr wrap="none">
            <a:spAutoFit/>
          </a:bodyPr>
          <a:lstStyle/>
          <a:p>
            <a:r>
              <a:rPr lang="en-US" dirty="0"/>
              <a:t>Spot</a:t>
            </a:r>
          </a:p>
        </p:txBody>
      </p:sp>
      <p:pic>
        <p:nvPicPr>
          <p:cNvPr id="5" name="Picture 4">
            <a:extLst>
              <a:ext uri="{FF2B5EF4-FFF2-40B4-BE49-F238E27FC236}">
                <a16:creationId xmlns:a16="http://schemas.microsoft.com/office/drawing/2014/main" id="{6AC69F7E-3B2B-4641-9028-D38F0B2D0D50}"/>
              </a:ext>
            </a:extLst>
          </p:cNvPr>
          <p:cNvPicPr>
            <a:picLocks noChangeAspect="1"/>
          </p:cNvPicPr>
          <p:nvPr/>
        </p:nvPicPr>
        <p:blipFill>
          <a:blip r:embed="rId2"/>
          <a:stretch>
            <a:fillRect/>
          </a:stretch>
        </p:blipFill>
        <p:spPr>
          <a:xfrm>
            <a:off x="1564347" y="1885627"/>
            <a:ext cx="9225701" cy="1866513"/>
          </a:xfrm>
          <a:prstGeom prst="rect">
            <a:avLst/>
          </a:prstGeom>
        </p:spPr>
      </p:pic>
      <p:sp>
        <p:nvSpPr>
          <p:cNvPr id="7" name="Rectangle 6">
            <a:extLst>
              <a:ext uri="{FF2B5EF4-FFF2-40B4-BE49-F238E27FC236}">
                <a16:creationId xmlns:a16="http://schemas.microsoft.com/office/drawing/2014/main" id="{19F9642D-C7C7-48B7-A9E3-2CDA746F9193}"/>
              </a:ext>
            </a:extLst>
          </p:cNvPr>
          <p:cNvSpPr/>
          <p:nvPr/>
        </p:nvSpPr>
        <p:spPr>
          <a:xfrm>
            <a:off x="1600575" y="3855743"/>
            <a:ext cx="1136850" cy="369332"/>
          </a:xfrm>
          <a:prstGeom prst="rect">
            <a:avLst/>
          </a:prstGeom>
        </p:spPr>
        <p:txBody>
          <a:bodyPr wrap="none">
            <a:spAutoFit/>
          </a:bodyPr>
          <a:lstStyle/>
          <a:p>
            <a:r>
              <a:rPr lang="en-US" dirty="0"/>
              <a:t>Dedicated</a:t>
            </a:r>
          </a:p>
        </p:txBody>
      </p:sp>
      <p:pic>
        <p:nvPicPr>
          <p:cNvPr id="9" name="Picture 8">
            <a:extLst>
              <a:ext uri="{FF2B5EF4-FFF2-40B4-BE49-F238E27FC236}">
                <a16:creationId xmlns:a16="http://schemas.microsoft.com/office/drawing/2014/main" id="{E8C23EB4-02D1-4C51-B5F7-8E5F8DA5D35F}"/>
              </a:ext>
            </a:extLst>
          </p:cNvPr>
          <p:cNvPicPr>
            <a:picLocks noChangeAspect="1"/>
          </p:cNvPicPr>
          <p:nvPr/>
        </p:nvPicPr>
        <p:blipFill>
          <a:blip r:embed="rId3"/>
          <a:stretch>
            <a:fillRect/>
          </a:stretch>
        </p:blipFill>
        <p:spPr>
          <a:xfrm>
            <a:off x="1564347" y="4328678"/>
            <a:ext cx="9225701" cy="1738385"/>
          </a:xfrm>
          <a:prstGeom prst="rect">
            <a:avLst/>
          </a:prstGeom>
        </p:spPr>
      </p:pic>
    </p:spTree>
    <p:extLst>
      <p:ext uri="{BB962C8B-B14F-4D97-AF65-F5344CB8AC3E}">
        <p14:creationId xmlns:p14="http://schemas.microsoft.com/office/powerpoint/2010/main" val="202078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E3D-8E8F-4062-8B09-3AA64702AEBE}"/>
              </a:ext>
            </a:extLst>
          </p:cNvPr>
          <p:cNvSpPr>
            <a:spLocks noGrp="1"/>
          </p:cNvSpPr>
          <p:nvPr>
            <p:ph type="title"/>
          </p:nvPr>
        </p:nvSpPr>
        <p:spPr>
          <a:xfrm>
            <a:off x="1183944" y="118788"/>
            <a:ext cx="9905998" cy="1478570"/>
          </a:xfrm>
        </p:spPr>
        <p:txBody>
          <a:bodyPr/>
          <a:lstStyle/>
          <a:p>
            <a:r>
              <a:rPr lang="en-US" dirty="0"/>
              <a:t>EC2</a:t>
            </a:r>
          </a:p>
        </p:txBody>
      </p:sp>
      <p:sp>
        <p:nvSpPr>
          <p:cNvPr id="11" name="Rectangle 10">
            <a:extLst>
              <a:ext uri="{FF2B5EF4-FFF2-40B4-BE49-F238E27FC236}">
                <a16:creationId xmlns:a16="http://schemas.microsoft.com/office/drawing/2014/main" id="{FD1B90A8-4E0C-4DBD-9732-E03AD1895676}"/>
              </a:ext>
            </a:extLst>
          </p:cNvPr>
          <p:cNvSpPr/>
          <p:nvPr/>
        </p:nvSpPr>
        <p:spPr>
          <a:xfrm>
            <a:off x="1183944" y="1064659"/>
            <a:ext cx="3253263" cy="430887"/>
          </a:xfrm>
          <a:prstGeom prst="rect">
            <a:avLst/>
          </a:prstGeom>
        </p:spPr>
        <p:txBody>
          <a:bodyPr wrap="none">
            <a:spAutoFit/>
          </a:bodyPr>
          <a:lstStyle/>
          <a:p>
            <a:r>
              <a:rPr lang="en-US" sz="2200" dirty="0"/>
              <a:t>EC2 Families :- </a:t>
            </a:r>
            <a:r>
              <a:rPr lang="en-US" sz="2200" dirty="0" err="1"/>
              <a:t>DrMcGiftPX</a:t>
            </a:r>
            <a:endParaRPr lang="en-US" sz="2200" dirty="0"/>
          </a:p>
        </p:txBody>
      </p:sp>
      <p:pic>
        <p:nvPicPr>
          <p:cNvPr id="4" name="Picture 3">
            <a:extLst>
              <a:ext uri="{FF2B5EF4-FFF2-40B4-BE49-F238E27FC236}">
                <a16:creationId xmlns:a16="http://schemas.microsoft.com/office/drawing/2014/main" id="{72435963-1B92-4B22-81AF-F97A6EF5CCB6}"/>
              </a:ext>
            </a:extLst>
          </p:cNvPr>
          <p:cNvPicPr>
            <a:picLocks noChangeAspect="1"/>
          </p:cNvPicPr>
          <p:nvPr/>
        </p:nvPicPr>
        <p:blipFill>
          <a:blip r:embed="rId2"/>
          <a:stretch>
            <a:fillRect/>
          </a:stretch>
        </p:blipFill>
        <p:spPr>
          <a:xfrm>
            <a:off x="1275907" y="1555270"/>
            <a:ext cx="9904856" cy="4869274"/>
          </a:xfrm>
          <a:prstGeom prst="rect">
            <a:avLst/>
          </a:prstGeom>
        </p:spPr>
      </p:pic>
    </p:spTree>
    <p:extLst>
      <p:ext uri="{BB962C8B-B14F-4D97-AF65-F5344CB8AC3E}">
        <p14:creationId xmlns:p14="http://schemas.microsoft.com/office/powerpoint/2010/main" val="850993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1305</TotalTime>
  <Words>2732</Words>
  <Application>Microsoft Office PowerPoint</Application>
  <PresentationFormat>Widescreen</PresentationFormat>
  <Paragraphs>281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Trebuchet MS</vt:lpstr>
      <vt:lpstr>Tw Cen MT</vt:lpstr>
      <vt:lpstr>Wingdings</vt:lpstr>
      <vt:lpstr>Circuit</vt:lpstr>
      <vt:lpstr>AWS- Solutions Architect</vt:lpstr>
      <vt:lpstr>EC2</vt:lpstr>
      <vt:lpstr>EC2</vt:lpstr>
      <vt:lpstr>EC2</vt:lpstr>
      <vt:lpstr>EC2</vt:lpstr>
      <vt:lpstr>EC2</vt:lpstr>
      <vt:lpstr>EC2</vt:lpstr>
      <vt:lpstr>EC2</vt:lpstr>
      <vt:lpstr>EC2</vt:lpstr>
      <vt:lpstr>EBS</vt:lpstr>
      <vt:lpstr>EBS</vt:lpstr>
      <vt:lpstr>EBS</vt:lpstr>
      <vt:lpstr>EBS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Solutions Architect</dc:title>
  <dc:creator>Amir Khan</dc:creator>
  <cp:lastModifiedBy>Amir Khan</cp:lastModifiedBy>
  <cp:revision>27</cp:revision>
  <dcterms:created xsi:type="dcterms:W3CDTF">2018-04-06T17:34:47Z</dcterms:created>
  <dcterms:modified xsi:type="dcterms:W3CDTF">2018-04-07T22:17:48Z</dcterms:modified>
</cp:coreProperties>
</file>