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9" r:id="rId25"/>
    <p:sldId id="298" r:id="rId26"/>
    <p:sldId id="300" r:id="rId27"/>
    <p:sldId id="301" r:id="rId28"/>
    <p:sldId id="302" r:id="rId29"/>
    <p:sldId id="303" r:id="rId30"/>
    <p:sldId id="304" r:id="rId31"/>
    <p:sldId id="305" r:id="rId32"/>
    <p:sldId id="306" r:id="rId33"/>
    <p:sldId id="307" r:id="rId34"/>
    <p:sldId id="308" r:id="rId35"/>
    <p:sldId id="309" r:id="rId36"/>
    <p:sldId id="310" r:id="rId37"/>
    <p:sldId id="312" r:id="rId38"/>
    <p:sldId id="311" r:id="rId39"/>
    <p:sldId id="313" r:id="rId40"/>
    <p:sldId id="314" r:id="rId41"/>
    <p:sldId id="263" r:id="rId42"/>
    <p:sldId id="264" r:id="rId43"/>
    <p:sldId id="265" r:id="rId44"/>
    <p:sldId id="266" r:id="rId45"/>
    <p:sldId id="268" r:id="rId46"/>
    <p:sldId id="267" r:id="rId47"/>
    <p:sldId id="269" r:id="rId48"/>
    <p:sldId id="270" r:id="rId49"/>
    <p:sldId id="271" r:id="rId50"/>
    <p:sldId id="272" r:id="rId51"/>
    <p:sldId id="273" r:id="rId52"/>
    <p:sldId id="274" r:id="rId53"/>
    <p:sldId id="275" r:id="rId54"/>
    <p:sldId id="276" r:id="rId55"/>
    <p:sldId id="277" r:id="rId56"/>
    <p:sldId id="278" r:id="rId57"/>
    <p:sldId id="279" r:id="rId58"/>
    <p:sldId id="280" r:id="rId59"/>
    <p:sldId id="281"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4/13/2018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4/13/2018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6101-77F5-447B-BFEB-02B844C3FB93}"/>
              </a:ext>
            </a:extLst>
          </p:cNvPr>
          <p:cNvSpPr>
            <a:spLocks noGrp="1"/>
          </p:cNvSpPr>
          <p:nvPr>
            <p:ph type="ctrTitle"/>
          </p:nvPr>
        </p:nvSpPr>
        <p:spPr/>
        <p:txBody>
          <a:bodyPr/>
          <a:lstStyle/>
          <a:p>
            <a:r>
              <a:rPr lang="en-US" dirty="0"/>
              <a:t>AWS-SA</a:t>
            </a:r>
          </a:p>
        </p:txBody>
      </p:sp>
      <p:sp>
        <p:nvSpPr>
          <p:cNvPr id="3" name="Subtitle 2">
            <a:extLst>
              <a:ext uri="{FF2B5EF4-FFF2-40B4-BE49-F238E27FC236}">
                <a16:creationId xmlns:a16="http://schemas.microsoft.com/office/drawing/2014/main" id="{093C18F8-1095-4CE2-9F5B-A25CB3766EFE}"/>
              </a:ext>
            </a:extLst>
          </p:cNvPr>
          <p:cNvSpPr>
            <a:spLocks noGrp="1"/>
          </p:cNvSpPr>
          <p:nvPr>
            <p:ph type="subTitle" idx="1"/>
          </p:nvPr>
        </p:nvSpPr>
        <p:spPr/>
        <p:txBody>
          <a:bodyPr/>
          <a:lstStyle/>
          <a:p>
            <a:r>
              <a:rPr lang="en-US" dirty="0"/>
              <a:t>Amir Khan</a:t>
            </a:r>
          </a:p>
        </p:txBody>
      </p:sp>
      <p:pic>
        <p:nvPicPr>
          <p:cNvPr id="5" name="Picture 4">
            <a:extLst>
              <a:ext uri="{FF2B5EF4-FFF2-40B4-BE49-F238E27FC236}">
                <a16:creationId xmlns:a16="http://schemas.microsoft.com/office/drawing/2014/main" id="{D390984E-2E93-4D9D-998D-4ABE6258A17C}"/>
              </a:ext>
            </a:extLst>
          </p:cNvPr>
          <p:cNvPicPr>
            <a:picLocks noChangeAspect="1"/>
          </p:cNvPicPr>
          <p:nvPr/>
        </p:nvPicPr>
        <p:blipFill>
          <a:blip r:embed="rId2"/>
          <a:stretch>
            <a:fillRect/>
          </a:stretch>
        </p:blipFill>
        <p:spPr>
          <a:xfrm>
            <a:off x="8824456" y="4263067"/>
            <a:ext cx="2095792" cy="2095792"/>
          </a:xfrm>
          <a:prstGeom prst="rect">
            <a:avLst/>
          </a:prstGeom>
        </p:spPr>
      </p:pic>
    </p:spTree>
    <p:extLst>
      <p:ext uri="{BB962C8B-B14F-4D97-AF65-F5344CB8AC3E}">
        <p14:creationId xmlns:p14="http://schemas.microsoft.com/office/powerpoint/2010/main" val="1305540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4" name="Rectangle 3">
            <a:extLst>
              <a:ext uri="{FF2B5EF4-FFF2-40B4-BE49-F238E27FC236}">
                <a16:creationId xmlns:a16="http://schemas.microsoft.com/office/drawing/2014/main" id="{21D8EFC1-4BE0-43B4-B25D-D7B451E107F2}"/>
              </a:ext>
            </a:extLst>
          </p:cNvPr>
          <p:cNvSpPr/>
          <p:nvPr/>
        </p:nvSpPr>
        <p:spPr>
          <a:xfrm>
            <a:off x="664774" y="2058961"/>
            <a:ext cx="11031040" cy="369332"/>
          </a:xfrm>
          <a:prstGeom prst="rect">
            <a:avLst/>
          </a:prstGeom>
        </p:spPr>
        <p:txBody>
          <a:bodyPr wrap="square">
            <a:spAutoFit/>
          </a:bodyPr>
          <a:lstStyle/>
          <a:p>
            <a:r>
              <a:rPr lang="en-US" dirty="0"/>
              <a:t>Domain registrar are </a:t>
            </a:r>
            <a:r>
              <a:rPr lang="en-US" dirty="0" err="1"/>
              <a:t>organisation</a:t>
            </a:r>
            <a:r>
              <a:rPr lang="en-US" dirty="0"/>
              <a:t> that provide you your domain name example :- Big rock, Go daddy</a:t>
            </a:r>
          </a:p>
        </p:txBody>
      </p:sp>
      <p:sp>
        <p:nvSpPr>
          <p:cNvPr id="3" name="Rectangle 2">
            <a:extLst>
              <a:ext uri="{FF2B5EF4-FFF2-40B4-BE49-F238E27FC236}">
                <a16:creationId xmlns:a16="http://schemas.microsoft.com/office/drawing/2014/main" id="{F97B84C7-64F9-4FB0-AF6D-96AA99973457}"/>
              </a:ext>
            </a:extLst>
          </p:cNvPr>
          <p:cNvSpPr/>
          <p:nvPr/>
        </p:nvSpPr>
        <p:spPr>
          <a:xfrm>
            <a:off x="664773" y="2360717"/>
            <a:ext cx="10311407" cy="646331"/>
          </a:xfrm>
          <a:prstGeom prst="rect">
            <a:avLst/>
          </a:prstGeom>
        </p:spPr>
        <p:txBody>
          <a:bodyPr wrap="square">
            <a:spAutoFit/>
          </a:bodyPr>
          <a:lstStyle/>
          <a:p>
            <a:r>
              <a:rPr lang="en-US" dirty="0"/>
              <a:t>These domain names provided to you by the registrar are registered with </a:t>
            </a:r>
            <a:r>
              <a:rPr lang="en-US" dirty="0" err="1"/>
              <a:t>interNic</a:t>
            </a:r>
            <a:r>
              <a:rPr lang="en-US" dirty="0"/>
              <a:t>, which enforces uniqueness of domain names over the internet</a:t>
            </a:r>
          </a:p>
        </p:txBody>
      </p:sp>
      <p:sp>
        <p:nvSpPr>
          <p:cNvPr id="8" name="Rectangle 7">
            <a:extLst>
              <a:ext uri="{FF2B5EF4-FFF2-40B4-BE49-F238E27FC236}">
                <a16:creationId xmlns:a16="http://schemas.microsoft.com/office/drawing/2014/main" id="{A771EC90-C53A-415D-837A-CAD65AE2A47B}"/>
              </a:ext>
            </a:extLst>
          </p:cNvPr>
          <p:cNvSpPr/>
          <p:nvPr/>
        </p:nvSpPr>
        <p:spPr>
          <a:xfrm>
            <a:off x="664771" y="2964558"/>
            <a:ext cx="8085823" cy="369332"/>
          </a:xfrm>
          <a:prstGeom prst="rect">
            <a:avLst/>
          </a:prstGeom>
        </p:spPr>
        <p:txBody>
          <a:bodyPr wrap="square">
            <a:spAutoFit/>
          </a:bodyPr>
          <a:lstStyle/>
          <a:p>
            <a:r>
              <a:rPr lang="en-US" dirty="0"/>
              <a:t>Each domain name becomes registered in a central database</a:t>
            </a:r>
          </a:p>
        </p:txBody>
      </p:sp>
      <p:sp>
        <p:nvSpPr>
          <p:cNvPr id="9" name="Rectangle 8">
            <a:extLst>
              <a:ext uri="{FF2B5EF4-FFF2-40B4-BE49-F238E27FC236}">
                <a16:creationId xmlns:a16="http://schemas.microsoft.com/office/drawing/2014/main" id="{7507FC2E-4718-40CA-9E05-DCA1E48CBAF9}"/>
              </a:ext>
            </a:extLst>
          </p:cNvPr>
          <p:cNvSpPr/>
          <p:nvPr/>
        </p:nvSpPr>
        <p:spPr>
          <a:xfrm>
            <a:off x="664771" y="3265602"/>
            <a:ext cx="10520680" cy="646331"/>
          </a:xfrm>
          <a:prstGeom prst="rect">
            <a:avLst/>
          </a:prstGeom>
        </p:spPr>
        <p:txBody>
          <a:bodyPr wrap="square">
            <a:spAutoFit/>
          </a:bodyPr>
          <a:lstStyle/>
          <a:p>
            <a:r>
              <a:rPr lang="en-US" dirty="0"/>
              <a:t>NS records :- NS records are used by the top level domain service to direct traffic to the content DNS server which holds the </a:t>
            </a:r>
            <a:r>
              <a:rPr lang="en-US" dirty="0" err="1"/>
              <a:t>authorative</a:t>
            </a:r>
            <a:r>
              <a:rPr lang="en-US" dirty="0"/>
              <a:t> DNS records</a:t>
            </a:r>
          </a:p>
        </p:txBody>
      </p:sp>
      <p:sp>
        <p:nvSpPr>
          <p:cNvPr id="10" name="Rectangle 9">
            <a:extLst>
              <a:ext uri="{FF2B5EF4-FFF2-40B4-BE49-F238E27FC236}">
                <a16:creationId xmlns:a16="http://schemas.microsoft.com/office/drawing/2014/main" id="{A252DA5B-BE7B-4AA3-BADF-84794080DDEC}"/>
              </a:ext>
            </a:extLst>
          </p:cNvPr>
          <p:cNvSpPr/>
          <p:nvPr/>
        </p:nvSpPr>
        <p:spPr>
          <a:xfrm>
            <a:off x="680319" y="3844357"/>
            <a:ext cx="10505131" cy="923330"/>
          </a:xfrm>
          <a:prstGeom prst="rect">
            <a:avLst/>
          </a:prstGeom>
        </p:spPr>
        <p:txBody>
          <a:bodyPr wrap="square">
            <a:spAutoFit/>
          </a:bodyPr>
          <a:lstStyle/>
          <a:p>
            <a:r>
              <a:rPr lang="en-US" dirty="0"/>
              <a:t>So in case if you have purchased a domain name from any other registrar then while creating a zone in Route 53 you get NS records and you share these NS records with them which they would utilize in order to route the traffic to your content</a:t>
            </a:r>
          </a:p>
        </p:txBody>
      </p:sp>
      <p:sp>
        <p:nvSpPr>
          <p:cNvPr id="11" name="Rectangle 10">
            <a:extLst>
              <a:ext uri="{FF2B5EF4-FFF2-40B4-BE49-F238E27FC236}">
                <a16:creationId xmlns:a16="http://schemas.microsoft.com/office/drawing/2014/main" id="{4D3CC34E-F247-4CA9-BFCC-02A1BCB34685}"/>
              </a:ext>
            </a:extLst>
          </p:cNvPr>
          <p:cNvSpPr/>
          <p:nvPr/>
        </p:nvSpPr>
        <p:spPr>
          <a:xfrm>
            <a:off x="664770" y="4747316"/>
            <a:ext cx="10839657" cy="646331"/>
          </a:xfrm>
          <a:prstGeom prst="rect">
            <a:avLst/>
          </a:prstGeom>
        </p:spPr>
        <p:txBody>
          <a:bodyPr wrap="square">
            <a:spAutoFit/>
          </a:bodyPr>
          <a:lstStyle/>
          <a:p>
            <a:r>
              <a:rPr lang="en-US" dirty="0"/>
              <a:t>A record :- also known as address record. A record is used by a computer to translate the name of the domain to the IP address</a:t>
            </a:r>
          </a:p>
        </p:txBody>
      </p:sp>
      <p:sp>
        <p:nvSpPr>
          <p:cNvPr id="12" name="Rectangle 11">
            <a:extLst>
              <a:ext uri="{FF2B5EF4-FFF2-40B4-BE49-F238E27FC236}">
                <a16:creationId xmlns:a16="http://schemas.microsoft.com/office/drawing/2014/main" id="{2581D8A8-8042-4523-8814-B7917C5D012B}"/>
              </a:ext>
            </a:extLst>
          </p:cNvPr>
          <p:cNvSpPr/>
          <p:nvPr/>
        </p:nvSpPr>
        <p:spPr>
          <a:xfrm>
            <a:off x="293398" y="6181113"/>
            <a:ext cx="10000784" cy="369332"/>
          </a:xfrm>
          <a:prstGeom prst="rect">
            <a:avLst/>
          </a:prstGeom>
        </p:spPr>
        <p:txBody>
          <a:bodyPr wrap="square">
            <a:spAutoFit/>
          </a:bodyPr>
          <a:lstStyle/>
          <a:p>
            <a:r>
              <a:rPr lang="en-US" dirty="0"/>
              <a:t>Note :- you cannot use an A record for an ELB as they do not have an IP address</a:t>
            </a:r>
          </a:p>
        </p:txBody>
      </p:sp>
      <p:sp>
        <p:nvSpPr>
          <p:cNvPr id="13" name="Rectangle 12">
            <a:extLst>
              <a:ext uri="{FF2B5EF4-FFF2-40B4-BE49-F238E27FC236}">
                <a16:creationId xmlns:a16="http://schemas.microsoft.com/office/drawing/2014/main" id="{0C55A186-1DDB-4B4F-BD36-156C740D2D46}"/>
              </a:ext>
            </a:extLst>
          </p:cNvPr>
          <p:cNvSpPr/>
          <p:nvPr/>
        </p:nvSpPr>
        <p:spPr>
          <a:xfrm>
            <a:off x="1026623" y="5370487"/>
            <a:ext cx="5481693" cy="369332"/>
          </a:xfrm>
          <a:prstGeom prst="rect">
            <a:avLst/>
          </a:prstGeom>
        </p:spPr>
        <p:txBody>
          <a:bodyPr wrap="none">
            <a:spAutoFit/>
          </a:bodyPr>
          <a:lstStyle/>
          <a:p>
            <a:r>
              <a:rPr lang="en-US" dirty="0"/>
              <a:t>A record will be used where you have an IP address</a:t>
            </a:r>
          </a:p>
        </p:txBody>
      </p:sp>
      <p:sp>
        <p:nvSpPr>
          <p:cNvPr id="14" name="Rectangle 13">
            <a:extLst>
              <a:ext uri="{FF2B5EF4-FFF2-40B4-BE49-F238E27FC236}">
                <a16:creationId xmlns:a16="http://schemas.microsoft.com/office/drawing/2014/main" id="{7DDAB4A2-5C6D-461E-9A21-E16799D83DD0}"/>
              </a:ext>
            </a:extLst>
          </p:cNvPr>
          <p:cNvSpPr/>
          <p:nvPr/>
        </p:nvSpPr>
        <p:spPr>
          <a:xfrm>
            <a:off x="1026622" y="5647178"/>
            <a:ext cx="9267559" cy="369332"/>
          </a:xfrm>
          <a:prstGeom prst="rect">
            <a:avLst/>
          </a:prstGeom>
        </p:spPr>
        <p:txBody>
          <a:bodyPr wrap="square">
            <a:spAutoFit/>
          </a:bodyPr>
          <a:lstStyle/>
          <a:p>
            <a:r>
              <a:rPr lang="en-US" dirty="0"/>
              <a:t>So in order to overcome this we use Alias records which is essentially similar to CNAME</a:t>
            </a:r>
          </a:p>
        </p:txBody>
      </p:sp>
    </p:spTree>
    <p:extLst>
      <p:ext uri="{BB962C8B-B14F-4D97-AF65-F5344CB8AC3E}">
        <p14:creationId xmlns:p14="http://schemas.microsoft.com/office/powerpoint/2010/main" val="87951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22589277-9E4B-4F11-B8C5-7D98D13AD288}"/>
              </a:ext>
            </a:extLst>
          </p:cNvPr>
          <p:cNvSpPr/>
          <p:nvPr/>
        </p:nvSpPr>
        <p:spPr>
          <a:xfrm>
            <a:off x="664769" y="2088741"/>
            <a:ext cx="9787035" cy="646331"/>
          </a:xfrm>
          <a:prstGeom prst="rect">
            <a:avLst/>
          </a:prstGeom>
        </p:spPr>
        <p:txBody>
          <a:bodyPr wrap="square">
            <a:spAutoFit/>
          </a:bodyPr>
          <a:lstStyle/>
          <a:p>
            <a:r>
              <a:rPr lang="en-US" dirty="0"/>
              <a:t>TTL :- Time in seconds for which the DNS records would be cached either on the resolving server or on the local PC</a:t>
            </a:r>
          </a:p>
        </p:txBody>
      </p:sp>
      <p:sp>
        <p:nvSpPr>
          <p:cNvPr id="6" name="Rectangle 5">
            <a:extLst>
              <a:ext uri="{FF2B5EF4-FFF2-40B4-BE49-F238E27FC236}">
                <a16:creationId xmlns:a16="http://schemas.microsoft.com/office/drawing/2014/main" id="{F09F6CA5-5D27-4378-8B83-B67E137A4472}"/>
              </a:ext>
            </a:extLst>
          </p:cNvPr>
          <p:cNvSpPr/>
          <p:nvPr/>
        </p:nvSpPr>
        <p:spPr>
          <a:xfrm>
            <a:off x="680319" y="2735072"/>
            <a:ext cx="9409979" cy="369332"/>
          </a:xfrm>
          <a:prstGeom prst="rect">
            <a:avLst/>
          </a:prstGeom>
        </p:spPr>
        <p:txBody>
          <a:bodyPr wrap="square">
            <a:spAutoFit/>
          </a:bodyPr>
          <a:lstStyle/>
          <a:p>
            <a:r>
              <a:rPr lang="en-US" dirty="0"/>
              <a:t>So special care should be taken while changing over these names</a:t>
            </a:r>
          </a:p>
        </p:txBody>
      </p:sp>
      <p:sp>
        <p:nvSpPr>
          <p:cNvPr id="7" name="Rectangle 6">
            <a:extLst>
              <a:ext uri="{FF2B5EF4-FFF2-40B4-BE49-F238E27FC236}">
                <a16:creationId xmlns:a16="http://schemas.microsoft.com/office/drawing/2014/main" id="{6FED4FA0-BE41-434D-B9A5-9AC11E95C06D}"/>
              </a:ext>
            </a:extLst>
          </p:cNvPr>
          <p:cNvSpPr/>
          <p:nvPr/>
        </p:nvSpPr>
        <p:spPr>
          <a:xfrm>
            <a:off x="664769" y="3104404"/>
            <a:ext cx="10824108" cy="646331"/>
          </a:xfrm>
          <a:prstGeom prst="rect">
            <a:avLst/>
          </a:prstGeom>
        </p:spPr>
        <p:txBody>
          <a:bodyPr wrap="square">
            <a:spAutoFit/>
          </a:bodyPr>
          <a:lstStyle/>
          <a:p>
            <a:r>
              <a:rPr lang="en-US" dirty="0"/>
              <a:t>So before the migration you should reduce the TTL so the PC does not have the old cached entry for the site that is being migrated</a:t>
            </a:r>
          </a:p>
        </p:txBody>
      </p:sp>
      <p:sp>
        <p:nvSpPr>
          <p:cNvPr id="15" name="Rectangle 14">
            <a:extLst>
              <a:ext uri="{FF2B5EF4-FFF2-40B4-BE49-F238E27FC236}">
                <a16:creationId xmlns:a16="http://schemas.microsoft.com/office/drawing/2014/main" id="{BB3D3FB9-C184-4CCF-B265-D23D78D7F96E}"/>
              </a:ext>
            </a:extLst>
          </p:cNvPr>
          <p:cNvSpPr/>
          <p:nvPr/>
        </p:nvSpPr>
        <p:spPr>
          <a:xfrm>
            <a:off x="680319" y="3715020"/>
            <a:ext cx="5045227" cy="369332"/>
          </a:xfrm>
          <a:prstGeom prst="rect">
            <a:avLst/>
          </a:prstGeom>
        </p:spPr>
        <p:txBody>
          <a:bodyPr wrap="none">
            <a:spAutoFit/>
          </a:bodyPr>
          <a:lstStyle/>
          <a:p>
            <a:r>
              <a:rPr lang="en-US" dirty="0"/>
              <a:t>CNAME :- Resolve one domain name to another</a:t>
            </a:r>
          </a:p>
        </p:txBody>
      </p:sp>
      <p:sp>
        <p:nvSpPr>
          <p:cNvPr id="16" name="Rectangle 15">
            <a:extLst>
              <a:ext uri="{FF2B5EF4-FFF2-40B4-BE49-F238E27FC236}">
                <a16:creationId xmlns:a16="http://schemas.microsoft.com/office/drawing/2014/main" id="{456006F0-650E-4B68-9B69-A49D875C42E5}"/>
              </a:ext>
            </a:extLst>
          </p:cNvPr>
          <p:cNvSpPr/>
          <p:nvPr/>
        </p:nvSpPr>
        <p:spPr>
          <a:xfrm>
            <a:off x="680318" y="4040748"/>
            <a:ext cx="10664621" cy="369332"/>
          </a:xfrm>
          <a:prstGeom prst="rect">
            <a:avLst/>
          </a:prstGeom>
        </p:spPr>
        <p:txBody>
          <a:bodyPr wrap="square">
            <a:spAutoFit/>
          </a:bodyPr>
          <a:lstStyle/>
          <a:p>
            <a:r>
              <a:rPr lang="en-US" dirty="0"/>
              <a:t>Essentially what it is saying is you can create a record that would be resolving the same IP address</a:t>
            </a:r>
          </a:p>
        </p:txBody>
      </p:sp>
      <p:sp>
        <p:nvSpPr>
          <p:cNvPr id="17" name="Rectangle 16">
            <a:extLst>
              <a:ext uri="{FF2B5EF4-FFF2-40B4-BE49-F238E27FC236}">
                <a16:creationId xmlns:a16="http://schemas.microsoft.com/office/drawing/2014/main" id="{E8C2AA57-A203-482B-AB77-080103C6CD42}"/>
              </a:ext>
            </a:extLst>
          </p:cNvPr>
          <p:cNvSpPr/>
          <p:nvPr/>
        </p:nvSpPr>
        <p:spPr>
          <a:xfrm>
            <a:off x="1026621" y="4410080"/>
            <a:ext cx="8712801" cy="369332"/>
          </a:xfrm>
          <a:prstGeom prst="rect">
            <a:avLst/>
          </a:prstGeom>
        </p:spPr>
        <p:txBody>
          <a:bodyPr wrap="square">
            <a:spAutoFit/>
          </a:bodyPr>
          <a:lstStyle/>
          <a:p>
            <a:r>
              <a:rPr lang="en-US" dirty="0"/>
              <a:t>So rather than you have two A records you can have a CNAME</a:t>
            </a:r>
          </a:p>
        </p:txBody>
      </p:sp>
      <p:sp>
        <p:nvSpPr>
          <p:cNvPr id="18" name="Rectangle 17">
            <a:extLst>
              <a:ext uri="{FF2B5EF4-FFF2-40B4-BE49-F238E27FC236}">
                <a16:creationId xmlns:a16="http://schemas.microsoft.com/office/drawing/2014/main" id="{4F19576B-1900-438B-9726-44444402BE0B}"/>
              </a:ext>
            </a:extLst>
          </p:cNvPr>
          <p:cNvSpPr/>
          <p:nvPr/>
        </p:nvSpPr>
        <p:spPr>
          <a:xfrm>
            <a:off x="1408679" y="4733092"/>
            <a:ext cx="5724644" cy="369332"/>
          </a:xfrm>
          <a:prstGeom prst="rect">
            <a:avLst/>
          </a:prstGeom>
        </p:spPr>
        <p:txBody>
          <a:bodyPr wrap="none">
            <a:spAutoFit/>
          </a:bodyPr>
          <a:lstStyle/>
          <a:p>
            <a:r>
              <a:rPr lang="en-US" b="1" dirty="0"/>
              <a:t>amir.com can be a CNAME for amir.corp.adobe.com</a:t>
            </a:r>
          </a:p>
        </p:txBody>
      </p:sp>
      <p:sp>
        <p:nvSpPr>
          <p:cNvPr id="19" name="Rectangle 18">
            <a:extLst>
              <a:ext uri="{FF2B5EF4-FFF2-40B4-BE49-F238E27FC236}">
                <a16:creationId xmlns:a16="http://schemas.microsoft.com/office/drawing/2014/main" id="{48024413-ED9E-40B9-81DB-1B429C1B8720}"/>
              </a:ext>
            </a:extLst>
          </p:cNvPr>
          <p:cNvSpPr/>
          <p:nvPr/>
        </p:nvSpPr>
        <p:spPr>
          <a:xfrm>
            <a:off x="680317" y="5151330"/>
            <a:ext cx="8740129" cy="369332"/>
          </a:xfrm>
          <a:prstGeom prst="rect">
            <a:avLst/>
          </a:prstGeom>
        </p:spPr>
        <p:txBody>
          <a:bodyPr wrap="square">
            <a:spAutoFit/>
          </a:bodyPr>
          <a:lstStyle/>
          <a:p>
            <a:r>
              <a:rPr lang="en-US" dirty="0"/>
              <a:t>Alias :- this is a record which AWS has created and it is used with route53</a:t>
            </a:r>
          </a:p>
        </p:txBody>
      </p:sp>
      <p:sp>
        <p:nvSpPr>
          <p:cNvPr id="20" name="Rectangle 19">
            <a:extLst>
              <a:ext uri="{FF2B5EF4-FFF2-40B4-BE49-F238E27FC236}">
                <a16:creationId xmlns:a16="http://schemas.microsoft.com/office/drawing/2014/main" id="{C6E85EAD-061B-481F-AFCF-5C5F3DBA666D}"/>
              </a:ext>
            </a:extLst>
          </p:cNvPr>
          <p:cNvSpPr/>
          <p:nvPr/>
        </p:nvSpPr>
        <p:spPr>
          <a:xfrm>
            <a:off x="680317" y="5520508"/>
            <a:ext cx="10228688" cy="369332"/>
          </a:xfrm>
          <a:prstGeom prst="rect">
            <a:avLst/>
          </a:prstGeom>
        </p:spPr>
        <p:txBody>
          <a:bodyPr wrap="square">
            <a:spAutoFit/>
          </a:bodyPr>
          <a:lstStyle/>
          <a:p>
            <a:r>
              <a:rPr lang="en-US" dirty="0"/>
              <a:t>It is similar to CNAME and is used to map resource record set where you do not get an IP address</a:t>
            </a:r>
          </a:p>
        </p:txBody>
      </p:sp>
      <p:sp>
        <p:nvSpPr>
          <p:cNvPr id="21" name="Rectangle 20">
            <a:extLst>
              <a:ext uri="{FF2B5EF4-FFF2-40B4-BE49-F238E27FC236}">
                <a16:creationId xmlns:a16="http://schemas.microsoft.com/office/drawing/2014/main" id="{F2C7EE64-AE9E-4243-8943-F98522729745}"/>
              </a:ext>
            </a:extLst>
          </p:cNvPr>
          <p:cNvSpPr/>
          <p:nvPr/>
        </p:nvSpPr>
        <p:spPr>
          <a:xfrm>
            <a:off x="978688" y="5889686"/>
            <a:ext cx="1059906" cy="369332"/>
          </a:xfrm>
          <a:prstGeom prst="rect">
            <a:avLst/>
          </a:prstGeom>
        </p:spPr>
        <p:txBody>
          <a:bodyPr wrap="none">
            <a:spAutoFit/>
          </a:bodyPr>
          <a:lstStyle/>
          <a:p>
            <a:r>
              <a:rPr lang="en-US" dirty="0"/>
              <a:t>Example</a:t>
            </a:r>
          </a:p>
        </p:txBody>
      </p:sp>
      <p:sp>
        <p:nvSpPr>
          <p:cNvPr id="22" name="Rectangle 21">
            <a:extLst>
              <a:ext uri="{FF2B5EF4-FFF2-40B4-BE49-F238E27FC236}">
                <a16:creationId xmlns:a16="http://schemas.microsoft.com/office/drawing/2014/main" id="{9064938B-F591-4F76-94FA-A5BED2618010}"/>
              </a:ext>
            </a:extLst>
          </p:cNvPr>
          <p:cNvSpPr/>
          <p:nvPr/>
        </p:nvSpPr>
        <p:spPr>
          <a:xfrm>
            <a:off x="1750920" y="6261327"/>
            <a:ext cx="5040162" cy="369332"/>
          </a:xfrm>
          <a:prstGeom prst="rect">
            <a:avLst/>
          </a:prstGeom>
        </p:spPr>
        <p:txBody>
          <a:bodyPr wrap="none">
            <a:spAutoFit/>
          </a:bodyPr>
          <a:lstStyle/>
          <a:p>
            <a:r>
              <a:rPr lang="en-US" dirty="0"/>
              <a:t>ELB, S3 buckets that are configured as website</a:t>
            </a:r>
          </a:p>
        </p:txBody>
      </p:sp>
    </p:spTree>
    <p:extLst>
      <p:ext uri="{BB962C8B-B14F-4D97-AF65-F5344CB8AC3E}">
        <p14:creationId xmlns:p14="http://schemas.microsoft.com/office/powerpoint/2010/main" val="134260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3" name="Rectangle 2">
            <a:extLst>
              <a:ext uri="{FF2B5EF4-FFF2-40B4-BE49-F238E27FC236}">
                <a16:creationId xmlns:a16="http://schemas.microsoft.com/office/drawing/2014/main" id="{C312C706-2944-47A3-8978-29483C52C8E5}"/>
              </a:ext>
            </a:extLst>
          </p:cNvPr>
          <p:cNvSpPr/>
          <p:nvPr/>
        </p:nvSpPr>
        <p:spPr>
          <a:xfrm>
            <a:off x="680316" y="2054296"/>
            <a:ext cx="10483869" cy="646331"/>
          </a:xfrm>
          <a:prstGeom prst="rect">
            <a:avLst/>
          </a:prstGeom>
        </p:spPr>
        <p:txBody>
          <a:bodyPr wrap="square">
            <a:spAutoFit/>
          </a:bodyPr>
          <a:lstStyle/>
          <a:p>
            <a:r>
              <a:rPr lang="en-US" dirty="0"/>
              <a:t>Note :- CNAME can't be used for naked domain names. You have to have an A record for naked domain names. naked domain names is nothing but your domain name without www</a:t>
            </a:r>
          </a:p>
        </p:txBody>
      </p:sp>
      <p:sp>
        <p:nvSpPr>
          <p:cNvPr id="4" name="Rectangle 3">
            <a:extLst>
              <a:ext uri="{FF2B5EF4-FFF2-40B4-BE49-F238E27FC236}">
                <a16:creationId xmlns:a16="http://schemas.microsoft.com/office/drawing/2014/main" id="{C757C608-835E-4230-9978-344D99EEA001}"/>
              </a:ext>
            </a:extLst>
          </p:cNvPr>
          <p:cNvSpPr/>
          <p:nvPr/>
        </p:nvSpPr>
        <p:spPr>
          <a:xfrm>
            <a:off x="680315" y="2695804"/>
            <a:ext cx="10047935" cy="646331"/>
          </a:xfrm>
          <a:prstGeom prst="rect">
            <a:avLst/>
          </a:prstGeom>
        </p:spPr>
        <p:txBody>
          <a:bodyPr wrap="square">
            <a:spAutoFit/>
          </a:bodyPr>
          <a:lstStyle/>
          <a:p>
            <a:r>
              <a:rPr lang="en-US" dirty="0"/>
              <a:t>So as you need an IPv4 address for naked domain names and since with ELB we don't get this we use Alias records</a:t>
            </a:r>
          </a:p>
        </p:txBody>
      </p:sp>
      <p:pic>
        <p:nvPicPr>
          <p:cNvPr id="9" name="Picture 8">
            <a:extLst>
              <a:ext uri="{FF2B5EF4-FFF2-40B4-BE49-F238E27FC236}">
                <a16:creationId xmlns:a16="http://schemas.microsoft.com/office/drawing/2014/main" id="{5C754B78-265A-4E94-932C-A5BA4ACEA036}"/>
              </a:ext>
            </a:extLst>
          </p:cNvPr>
          <p:cNvPicPr>
            <a:picLocks noChangeAspect="1"/>
          </p:cNvPicPr>
          <p:nvPr/>
        </p:nvPicPr>
        <p:blipFill>
          <a:blip r:embed="rId2"/>
          <a:stretch>
            <a:fillRect/>
          </a:stretch>
        </p:blipFill>
        <p:spPr>
          <a:xfrm>
            <a:off x="573989" y="3429664"/>
            <a:ext cx="11111192" cy="2529799"/>
          </a:xfrm>
          <a:prstGeom prst="rect">
            <a:avLst/>
          </a:prstGeom>
        </p:spPr>
      </p:pic>
      <p:sp>
        <p:nvSpPr>
          <p:cNvPr id="10" name="Rectangle 9">
            <a:extLst>
              <a:ext uri="{FF2B5EF4-FFF2-40B4-BE49-F238E27FC236}">
                <a16:creationId xmlns:a16="http://schemas.microsoft.com/office/drawing/2014/main" id="{7491A96F-7EAF-4464-8268-8065871AC7A3}"/>
              </a:ext>
            </a:extLst>
          </p:cNvPr>
          <p:cNvSpPr/>
          <p:nvPr/>
        </p:nvSpPr>
        <p:spPr>
          <a:xfrm>
            <a:off x="680315" y="6009692"/>
            <a:ext cx="10228690" cy="369332"/>
          </a:xfrm>
          <a:prstGeom prst="rect">
            <a:avLst/>
          </a:prstGeom>
        </p:spPr>
        <p:txBody>
          <a:bodyPr wrap="square">
            <a:spAutoFit/>
          </a:bodyPr>
          <a:lstStyle/>
          <a:p>
            <a:r>
              <a:rPr lang="en-US" dirty="0"/>
              <a:t>For CNAME you would be charged however for alias record you are not going to be charged for it</a:t>
            </a:r>
          </a:p>
        </p:txBody>
      </p:sp>
    </p:spTree>
    <p:extLst>
      <p:ext uri="{BB962C8B-B14F-4D97-AF65-F5344CB8AC3E}">
        <p14:creationId xmlns:p14="http://schemas.microsoft.com/office/powerpoint/2010/main" val="2071908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2"/>
            <a:ext cx="4339650" cy="430887"/>
          </a:xfrm>
          <a:prstGeom prst="rect">
            <a:avLst/>
          </a:prstGeom>
        </p:spPr>
        <p:txBody>
          <a:bodyPr wrap="none">
            <a:spAutoFit/>
          </a:bodyPr>
          <a:lstStyle/>
          <a:p>
            <a:r>
              <a:rPr lang="en-US" sz="2200" dirty="0"/>
              <a:t>How to register a domain name ?</a:t>
            </a:r>
          </a:p>
        </p:txBody>
      </p:sp>
      <p:pic>
        <p:nvPicPr>
          <p:cNvPr id="7" name="Picture 6">
            <a:extLst>
              <a:ext uri="{FF2B5EF4-FFF2-40B4-BE49-F238E27FC236}">
                <a16:creationId xmlns:a16="http://schemas.microsoft.com/office/drawing/2014/main" id="{A18F7690-CBCD-4B42-9DDD-8B758ECFD502}"/>
              </a:ext>
            </a:extLst>
          </p:cNvPr>
          <p:cNvPicPr>
            <a:picLocks noChangeAspect="1"/>
          </p:cNvPicPr>
          <p:nvPr/>
        </p:nvPicPr>
        <p:blipFill>
          <a:blip r:embed="rId2"/>
          <a:stretch>
            <a:fillRect/>
          </a:stretch>
        </p:blipFill>
        <p:spPr>
          <a:xfrm>
            <a:off x="1331157" y="2573709"/>
            <a:ext cx="8963025" cy="3656970"/>
          </a:xfrm>
          <a:prstGeom prst="rect">
            <a:avLst/>
          </a:prstGeom>
        </p:spPr>
      </p:pic>
    </p:spTree>
    <p:extLst>
      <p:ext uri="{BB962C8B-B14F-4D97-AF65-F5344CB8AC3E}">
        <p14:creationId xmlns:p14="http://schemas.microsoft.com/office/powerpoint/2010/main" val="1433887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2"/>
            <a:ext cx="4339650" cy="430887"/>
          </a:xfrm>
          <a:prstGeom prst="rect">
            <a:avLst/>
          </a:prstGeom>
        </p:spPr>
        <p:txBody>
          <a:bodyPr wrap="none">
            <a:spAutoFit/>
          </a:bodyPr>
          <a:lstStyle/>
          <a:p>
            <a:r>
              <a:rPr lang="en-US" sz="2200" dirty="0"/>
              <a:t>How to register a domain name ?</a:t>
            </a:r>
          </a:p>
        </p:txBody>
      </p:sp>
      <p:pic>
        <p:nvPicPr>
          <p:cNvPr id="4" name="Picture 3">
            <a:extLst>
              <a:ext uri="{FF2B5EF4-FFF2-40B4-BE49-F238E27FC236}">
                <a16:creationId xmlns:a16="http://schemas.microsoft.com/office/drawing/2014/main" id="{B7A71D40-BFF5-41B3-8336-D97567574C1E}"/>
              </a:ext>
            </a:extLst>
          </p:cNvPr>
          <p:cNvPicPr>
            <a:picLocks noChangeAspect="1"/>
          </p:cNvPicPr>
          <p:nvPr/>
        </p:nvPicPr>
        <p:blipFill>
          <a:blip r:embed="rId2"/>
          <a:stretch>
            <a:fillRect/>
          </a:stretch>
        </p:blipFill>
        <p:spPr>
          <a:xfrm>
            <a:off x="1025709" y="2619043"/>
            <a:ext cx="9991725" cy="1814734"/>
          </a:xfrm>
          <a:prstGeom prst="rect">
            <a:avLst/>
          </a:prstGeom>
        </p:spPr>
      </p:pic>
      <p:pic>
        <p:nvPicPr>
          <p:cNvPr id="8" name="Picture 7">
            <a:extLst>
              <a:ext uri="{FF2B5EF4-FFF2-40B4-BE49-F238E27FC236}">
                <a16:creationId xmlns:a16="http://schemas.microsoft.com/office/drawing/2014/main" id="{D062F018-C7D4-4072-8C37-49189D5E6DFF}"/>
              </a:ext>
            </a:extLst>
          </p:cNvPr>
          <p:cNvPicPr>
            <a:picLocks noChangeAspect="1"/>
          </p:cNvPicPr>
          <p:nvPr/>
        </p:nvPicPr>
        <p:blipFill>
          <a:blip r:embed="rId3"/>
          <a:stretch>
            <a:fillRect/>
          </a:stretch>
        </p:blipFill>
        <p:spPr>
          <a:xfrm>
            <a:off x="1025709" y="4725909"/>
            <a:ext cx="9991725" cy="1943100"/>
          </a:xfrm>
          <a:prstGeom prst="rect">
            <a:avLst/>
          </a:prstGeom>
        </p:spPr>
      </p:pic>
    </p:spTree>
    <p:extLst>
      <p:ext uri="{BB962C8B-B14F-4D97-AF65-F5344CB8AC3E}">
        <p14:creationId xmlns:p14="http://schemas.microsoft.com/office/powerpoint/2010/main" val="3602799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2"/>
            <a:ext cx="4339650" cy="430887"/>
          </a:xfrm>
          <a:prstGeom prst="rect">
            <a:avLst/>
          </a:prstGeom>
        </p:spPr>
        <p:txBody>
          <a:bodyPr wrap="none">
            <a:spAutoFit/>
          </a:bodyPr>
          <a:lstStyle/>
          <a:p>
            <a:r>
              <a:rPr lang="en-US" sz="2200" dirty="0"/>
              <a:t>How to register a domain name ?</a:t>
            </a:r>
          </a:p>
        </p:txBody>
      </p:sp>
      <p:pic>
        <p:nvPicPr>
          <p:cNvPr id="6" name="Picture 5">
            <a:extLst>
              <a:ext uri="{FF2B5EF4-FFF2-40B4-BE49-F238E27FC236}">
                <a16:creationId xmlns:a16="http://schemas.microsoft.com/office/drawing/2014/main" id="{B7787B57-1A31-4434-B8E8-C2A305B7B275}"/>
              </a:ext>
            </a:extLst>
          </p:cNvPr>
          <p:cNvPicPr>
            <a:picLocks noChangeAspect="1"/>
          </p:cNvPicPr>
          <p:nvPr/>
        </p:nvPicPr>
        <p:blipFill>
          <a:blip r:embed="rId2"/>
          <a:stretch>
            <a:fillRect/>
          </a:stretch>
        </p:blipFill>
        <p:spPr>
          <a:xfrm>
            <a:off x="2304496" y="2613990"/>
            <a:ext cx="7115175" cy="3967605"/>
          </a:xfrm>
          <a:prstGeom prst="rect">
            <a:avLst/>
          </a:prstGeom>
        </p:spPr>
      </p:pic>
    </p:spTree>
    <p:extLst>
      <p:ext uri="{BB962C8B-B14F-4D97-AF65-F5344CB8AC3E}">
        <p14:creationId xmlns:p14="http://schemas.microsoft.com/office/powerpoint/2010/main" val="635171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2"/>
            <a:ext cx="10331674" cy="400110"/>
          </a:xfrm>
          <a:prstGeom prst="rect">
            <a:avLst/>
          </a:prstGeom>
        </p:spPr>
        <p:txBody>
          <a:bodyPr wrap="none">
            <a:spAutoFit/>
          </a:bodyPr>
          <a:lstStyle/>
          <a:p>
            <a:r>
              <a:rPr lang="en-US" sz="2000" dirty="0"/>
              <a:t>Once you have registered your domain it would show you under your registered domains</a:t>
            </a:r>
          </a:p>
        </p:txBody>
      </p:sp>
      <p:pic>
        <p:nvPicPr>
          <p:cNvPr id="4" name="Picture 3">
            <a:extLst>
              <a:ext uri="{FF2B5EF4-FFF2-40B4-BE49-F238E27FC236}">
                <a16:creationId xmlns:a16="http://schemas.microsoft.com/office/drawing/2014/main" id="{90591BC5-3B4F-4628-9C6E-72CAB7114CFC}"/>
              </a:ext>
            </a:extLst>
          </p:cNvPr>
          <p:cNvPicPr>
            <a:picLocks noChangeAspect="1"/>
          </p:cNvPicPr>
          <p:nvPr/>
        </p:nvPicPr>
        <p:blipFill>
          <a:blip r:embed="rId2"/>
          <a:stretch>
            <a:fillRect/>
          </a:stretch>
        </p:blipFill>
        <p:spPr>
          <a:xfrm>
            <a:off x="1150327" y="2666335"/>
            <a:ext cx="9391650" cy="3831708"/>
          </a:xfrm>
          <a:prstGeom prst="rect">
            <a:avLst/>
          </a:prstGeom>
        </p:spPr>
      </p:pic>
    </p:spTree>
    <p:extLst>
      <p:ext uri="{BB962C8B-B14F-4D97-AF65-F5344CB8AC3E}">
        <p14:creationId xmlns:p14="http://schemas.microsoft.com/office/powerpoint/2010/main" val="2868217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707886"/>
          </a:xfrm>
          <a:prstGeom prst="rect">
            <a:avLst/>
          </a:prstGeom>
        </p:spPr>
        <p:txBody>
          <a:bodyPr wrap="square">
            <a:spAutoFit/>
          </a:bodyPr>
          <a:lstStyle/>
          <a:p>
            <a:r>
              <a:rPr lang="en-US" sz="2000" dirty="0"/>
              <a:t>Once you are in hosted zones you will find your domain name and once you click on that this would be the screen presented to you</a:t>
            </a:r>
          </a:p>
        </p:txBody>
      </p:sp>
      <p:pic>
        <p:nvPicPr>
          <p:cNvPr id="6" name="Picture 5">
            <a:extLst>
              <a:ext uri="{FF2B5EF4-FFF2-40B4-BE49-F238E27FC236}">
                <a16:creationId xmlns:a16="http://schemas.microsoft.com/office/drawing/2014/main" id="{6D758F42-08B2-4727-86A1-3D28210B043B}"/>
              </a:ext>
            </a:extLst>
          </p:cNvPr>
          <p:cNvPicPr>
            <a:picLocks noChangeAspect="1"/>
          </p:cNvPicPr>
          <p:nvPr/>
        </p:nvPicPr>
        <p:blipFill>
          <a:blip r:embed="rId2"/>
          <a:stretch>
            <a:fillRect/>
          </a:stretch>
        </p:blipFill>
        <p:spPr>
          <a:xfrm>
            <a:off x="680315" y="2934586"/>
            <a:ext cx="11068493" cy="3310269"/>
          </a:xfrm>
          <a:prstGeom prst="rect">
            <a:avLst/>
          </a:prstGeom>
        </p:spPr>
      </p:pic>
    </p:spTree>
    <p:extLst>
      <p:ext uri="{BB962C8B-B14F-4D97-AF65-F5344CB8AC3E}">
        <p14:creationId xmlns:p14="http://schemas.microsoft.com/office/powerpoint/2010/main" val="594827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369332"/>
          </a:xfrm>
          <a:prstGeom prst="rect">
            <a:avLst/>
          </a:prstGeom>
        </p:spPr>
        <p:txBody>
          <a:bodyPr wrap="square">
            <a:spAutoFit/>
          </a:bodyPr>
          <a:lstStyle/>
          <a:p>
            <a:r>
              <a:rPr lang="en-US" dirty="0"/>
              <a:t>So what we can do we can get two instances and create two webservers with the same content</a:t>
            </a:r>
          </a:p>
        </p:txBody>
      </p:sp>
      <p:sp>
        <p:nvSpPr>
          <p:cNvPr id="3" name="Rectangle 2">
            <a:extLst>
              <a:ext uri="{FF2B5EF4-FFF2-40B4-BE49-F238E27FC236}">
                <a16:creationId xmlns:a16="http://schemas.microsoft.com/office/drawing/2014/main" id="{C58DCD5A-35BF-4139-81D9-78D9FE39EFAA}"/>
              </a:ext>
            </a:extLst>
          </p:cNvPr>
          <p:cNvSpPr/>
          <p:nvPr/>
        </p:nvSpPr>
        <p:spPr>
          <a:xfrm>
            <a:off x="680315" y="2408082"/>
            <a:ext cx="9973508" cy="646331"/>
          </a:xfrm>
          <a:prstGeom prst="rect">
            <a:avLst/>
          </a:prstGeom>
        </p:spPr>
        <p:txBody>
          <a:bodyPr wrap="square">
            <a:spAutoFit/>
          </a:bodyPr>
          <a:lstStyle/>
          <a:p>
            <a:r>
              <a:rPr lang="en-US" dirty="0"/>
              <a:t>Now we will create a load balancer and would put this behind the load balancer as we did in our last lab</a:t>
            </a:r>
          </a:p>
        </p:txBody>
      </p:sp>
      <p:sp>
        <p:nvSpPr>
          <p:cNvPr id="4" name="Rectangle 3">
            <a:extLst>
              <a:ext uri="{FF2B5EF4-FFF2-40B4-BE49-F238E27FC236}">
                <a16:creationId xmlns:a16="http://schemas.microsoft.com/office/drawing/2014/main" id="{9B58869A-30D1-429C-92BD-B66246ECE940}"/>
              </a:ext>
            </a:extLst>
          </p:cNvPr>
          <p:cNvSpPr/>
          <p:nvPr/>
        </p:nvSpPr>
        <p:spPr>
          <a:xfrm>
            <a:off x="680315" y="2995122"/>
            <a:ext cx="5611473" cy="369332"/>
          </a:xfrm>
          <a:prstGeom prst="rect">
            <a:avLst/>
          </a:prstGeom>
        </p:spPr>
        <p:txBody>
          <a:bodyPr wrap="none">
            <a:spAutoFit/>
          </a:bodyPr>
          <a:lstStyle/>
          <a:p>
            <a:r>
              <a:rPr lang="en-US" dirty="0"/>
              <a:t>We can also create same setup in a different region </a:t>
            </a:r>
          </a:p>
        </p:txBody>
      </p:sp>
      <p:sp>
        <p:nvSpPr>
          <p:cNvPr id="7" name="Rectangle 6">
            <a:extLst>
              <a:ext uri="{FF2B5EF4-FFF2-40B4-BE49-F238E27FC236}">
                <a16:creationId xmlns:a16="http://schemas.microsoft.com/office/drawing/2014/main" id="{5C6FE238-4540-4AF8-A61D-76DEBBF64E85}"/>
              </a:ext>
            </a:extLst>
          </p:cNvPr>
          <p:cNvSpPr/>
          <p:nvPr/>
        </p:nvSpPr>
        <p:spPr>
          <a:xfrm>
            <a:off x="680315" y="3364454"/>
            <a:ext cx="9613867" cy="369332"/>
          </a:xfrm>
          <a:prstGeom prst="rect">
            <a:avLst/>
          </a:prstGeom>
        </p:spPr>
        <p:txBody>
          <a:bodyPr wrap="square">
            <a:spAutoFit/>
          </a:bodyPr>
          <a:lstStyle/>
          <a:p>
            <a:r>
              <a:rPr lang="en-US" dirty="0"/>
              <a:t>We can create alias records to point to our load balancers in different regions</a:t>
            </a:r>
          </a:p>
        </p:txBody>
      </p:sp>
      <p:sp>
        <p:nvSpPr>
          <p:cNvPr id="8" name="Rectangle 7">
            <a:extLst>
              <a:ext uri="{FF2B5EF4-FFF2-40B4-BE49-F238E27FC236}">
                <a16:creationId xmlns:a16="http://schemas.microsoft.com/office/drawing/2014/main" id="{37B45C3B-2BE3-41E5-ACCD-02FDA55FF0BF}"/>
              </a:ext>
            </a:extLst>
          </p:cNvPr>
          <p:cNvSpPr/>
          <p:nvPr/>
        </p:nvSpPr>
        <p:spPr>
          <a:xfrm>
            <a:off x="680315" y="3707537"/>
            <a:ext cx="4940776" cy="369332"/>
          </a:xfrm>
          <a:prstGeom prst="rect">
            <a:avLst/>
          </a:prstGeom>
        </p:spPr>
        <p:txBody>
          <a:bodyPr wrap="none">
            <a:spAutoFit/>
          </a:bodyPr>
          <a:lstStyle/>
          <a:p>
            <a:r>
              <a:rPr lang="en-US" dirty="0"/>
              <a:t>There are 5 different types of routing policies</a:t>
            </a:r>
          </a:p>
        </p:txBody>
      </p:sp>
      <p:pic>
        <p:nvPicPr>
          <p:cNvPr id="12" name="Picture 11">
            <a:extLst>
              <a:ext uri="{FF2B5EF4-FFF2-40B4-BE49-F238E27FC236}">
                <a16:creationId xmlns:a16="http://schemas.microsoft.com/office/drawing/2014/main" id="{63F4BB38-4C47-4A6D-90C0-E2040B64860F}"/>
              </a:ext>
            </a:extLst>
          </p:cNvPr>
          <p:cNvPicPr>
            <a:picLocks noChangeAspect="1"/>
          </p:cNvPicPr>
          <p:nvPr/>
        </p:nvPicPr>
        <p:blipFill>
          <a:blip r:embed="rId2"/>
          <a:stretch>
            <a:fillRect/>
          </a:stretch>
        </p:blipFill>
        <p:spPr>
          <a:xfrm>
            <a:off x="1260806" y="4171419"/>
            <a:ext cx="8452883" cy="2410136"/>
          </a:xfrm>
          <a:prstGeom prst="rect">
            <a:avLst/>
          </a:prstGeom>
        </p:spPr>
      </p:pic>
    </p:spTree>
    <p:extLst>
      <p:ext uri="{BB962C8B-B14F-4D97-AF65-F5344CB8AC3E}">
        <p14:creationId xmlns:p14="http://schemas.microsoft.com/office/powerpoint/2010/main" val="735308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Simple routing policies</a:t>
            </a:r>
          </a:p>
        </p:txBody>
      </p:sp>
      <p:pic>
        <p:nvPicPr>
          <p:cNvPr id="9" name="Picture 8">
            <a:extLst>
              <a:ext uri="{FF2B5EF4-FFF2-40B4-BE49-F238E27FC236}">
                <a16:creationId xmlns:a16="http://schemas.microsoft.com/office/drawing/2014/main" id="{F67AC012-67F6-46D7-90B7-4E358AFF6EA4}"/>
              </a:ext>
            </a:extLst>
          </p:cNvPr>
          <p:cNvPicPr>
            <a:picLocks noChangeAspect="1"/>
          </p:cNvPicPr>
          <p:nvPr/>
        </p:nvPicPr>
        <p:blipFill>
          <a:blip r:embed="rId2"/>
          <a:stretch>
            <a:fillRect/>
          </a:stretch>
        </p:blipFill>
        <p:spPr>
          <a:xfrm>
            <a:off x="152400" y="2586038"/>
            <a:ext cx="11887200" cy="1326744"/>
          </a:xfrm>
          <a:prstGeom prst="rect">
            <a:avLst/>
          </a:prstGeom>
        </p:spPr>
      </p:pic>
      <p:pic>
        <p:nvPicPr>
          <p:cNvPr id="11" name="Picture 10">
            <a:extLst>
              <a:ext uri="{FF2B5EF4-FFF2-40B4-BE49-F238E27FC236}">
                <a16:creationId xmlns:a16="http://schemas.microsoft.com/office/drawing/2014/main" id="{BA82C483-F2CD-4FC5-8AE6-C7F62E9B2EA7}"/>
              </a:ext>
            </a:extLst>
          </p:cNvPr>
          <p:cNvPicPr>
            <a:picLocks noChangeAspect="1"/>
          </p:cNvPicPr>
          <p:nvPr/>
        </p:nvPicPr>
        <p:blipFill>
          <a:blip r:embed="rId3"/>
          <a:stretch>
            <a:fillRect/>
          </a:stretch>
        </p:blipFill>
        <p:spPr>
          <a:xfrm>
            <a:off x="152401" y="4056371"/>
            <a:ext cx="11887200" cy="2599611"/>
          </a:xfrm>
          <a:prstGeom prst="rect">
            <a:avLst/>
          </a:prstGeom>
        </p:spPr>
      </p:pic>
    </p:spTree>
    <p:extLst>
      <p:ext uri="{BB962C8B-B14F-4D97-AF65-F5344CB8AC3E}">
        <p14:creationId xmlns:p14="http://schemas.microsoft.com/office/powerpoint/2010/main" val="332645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9CA2-43E5-4A17-B968-39CB9EE141A1}"/>
              </a:ext>
            </a:extLst>
          </p:cNvPr>
          <p:cNvSpPr>
            <a:spLocks noGrp="1"/>
          </p:cNvSpPr>
          <p:nvPr>
            <p:ph type="title"/>
          </p:nvPr>
        </p:nvSpPr>
        <p:spPr>
          <a:xfrm>
            <a:off x="659056" y="726453"/>
            <a:ext cx="9613861" cy="1238666"/>
          </a:xfrm>
        </p:spPr>
        <p:txBody>
          <a:bodyPr>
            <a:normAutofit/>
          </a:bodyPr>
          <a:lstStyle/>
          <a:p>
            <a:r>
              <a:rPr lang="en-US" dirty="0" err="1"/>
              <a:t>Autoscaling</a:t>
            </a:r>
            <a:r>
              <a:rPr lang="en-US" dirty="0"/>
              <a:t> Groups</a:t>
            </a:r>
            <a:br>
              <a:rPr lang="en-US" dirty="0"/>
            </a:br>
            <a:endParaRPr lang="en-US" dirty="0"/>
          </a:p>
        </p:txBody>
      </p:sp>
      <p:sp>
        <p:nvSpPr>
          <p:cNvPr id="4" name="Rectangle 3">
            <a:extLst>
              <a:ext uri="{FF2B5EF4-FFF2-40B4-BE49-F238E27FC236}">
                <a16:creationId xmlns:a16="http://schemas.microsoft.com/office/drawing/2014/main" id="{BC7C4D8A-A9F3-445D-B0D6-DBB8355705C4}"/>
              </a:ext>
            </a:extLst>
          </p:cNvPr>
          <p:cNvSpPr/>
          <p:nvPr/>
        </p:nvSpPr>
        <p:spPr>
          <a:xfrm>
            <a:off x="761999" y="2106375"/>
            <a:ext cx="11072037" cy="646331"/>
          </a:xfrm>
          <a:prstGeom prst="rect">
            <a:avLst/>
          </a:prstGeom>
        </p:spPr>
        <p:txBody>
          <a:bodyPr wrap="square">
            <a:spAutoFit/>
          </a:bodyPr>
          <a:lstStyle/>
          <a:p>
            <a:r>
              <a:rPr lang="en-US" dirty="0" err="1"/>
              <a:t>Autoscaling</a:t>
            </a:r>
            <a:r>
              <a:rPr lang="en-US" dirty="0"/>
              <a:t> groups is defining a group that would scale up or down as per the rules defines in that group	</a:t>
            </a:r>
          </a:p>
        </p:txBody>
      </p:sp>
      <p:sp>
        <p:nvSpPr>
          <p:cNvPr id="5" name="Rectangle 4">
            <a:extLst>
              <a:ext uri="{FF2B5EF4-FFF2-40B4-BE49-F238E27FC236}">
                <a16:creationId xmlns:a16="http://schemas.microsoft.com/office/drawing/2014/main" id="{23CB2BF6-37C8-47CE-B259-20D05CB2D40B}"/>
              </a:ext>
            </a:extLst>
          </p:cNvPr>
          <p:cNvSpPr/>
          <p:nvPr/>
        </p:nvSpPr>
        <p:spPr>
          <a:xfrm>
            <a:off x="761999" y="2429540"/>
            <a:ext cx="9009322" cy="369332"/>
          </a:xfrm>
          <a:prstGeom prst="rect">
            <a:avLst/>
          </a:prstGeom>
        </p:spPr>
        <p:txBody>
          <a:bodyPr wrap="square">
            <a:spAutoFit/>
          </a:bodyPr>
          <a:lstStyle/>
          <a:p>
            <a:r>
              <a:rPr lang="en-US" dirty="0"/>
              <a:t>In order to setup </a:t>
            </a:r>
            <a:r>
              <a:rPr lang="en-US" dirty="0" err="1"/>
              <a:t>autoscaling</a:t>
            </a:r>
            <a:r>
              <a:rPr lang="en-US" dirty="0"/>
              <a:t> groups we would need a launch configuration</a:t>
            </a:r>
          </a:p>
        </p:txBody>
      </p:sp>
      <p:sp>
        <p:nvSpPr>
          <p:cNvPr id="6" name="Rectangle 5">
            <a:extLst>
              <a:ext uri="{FF2B5EF4-FFF2-40B4-BE49-F238E27FC236}">
                <a16:creationId xmlns:a16="http://schemas.microsoft.com/office/drawing/2014/main" id="{19408824-DD98-49BD-B624-D4420D2DBEF4}"/>
              </a:ext>
            </a:extLst>
          </p:cNvPr>
          <p:cNvSpPr/>
          <p:nvPr/>
        </p:nvSpPr>
        <p:spPr>
          <a:xfrm>
            <a:off x="761998" y="2798872"/>
            <a:ext cx="10933815" cy="646331"/>
          </a:xfrm>
          <a:prstGeom prst="rect">
            <a:avLst/>
          </a:prstGeom>
        </p:spPr>
        <p:txBody>
          <a:bodyPr wrap="square">
            <a:spAutoFit/>
          </a:bodyPr>
          <a:lstStyle/>
          <a:p>
            <a:r>
              <a:rPr lang="en-US" dirty="0"/>
              <a:t>We need to create a </a:t>
            </a:r>
            <a:r>
              <a:rPr lang="en-US" dirty="0" err="1"/>
              <a:t>healthcheck</a:t>
            </a:r>
            <a:r>
              <a:rPr lang="en-US" dirty="0"/>
              <a:t> file, this would be used by the </a:t>
            </a:r>
            <a:r>
              <a:rPr lang="en-US" dirty="0" err="1"/>
              <a:t>autoscaling</a:t>
            </a:r>
            <a:r>
              <a:rPr lang="en-US" dirty="0"/>
              <a:t> group to check the status of the instance</a:t>
            </a:r>
          </a:p>
        </p:txBody>
      </p:sp>
      <p:sp>
        <p:nvSpPr>
          <p:cNvPr id="7" name="Rectangle 6">
            <a:extLst>
              <a:ext uri="{FF2B5EF4-FFF2-40B4-BE49-F238E27FC236}">
                <a16:creationId xmlns:a16="http://schemas.microsoft.com/office/drawing/2014/main" id="{ABB64DC3-CF61-4D4B-AC8C-95DF78EC7042}"/>
              </a:ext>
            </a:extLst>
          </p:cNvPr>
          <p:cNvSpPr/>
          <p:nvPr/>
        </p:nvSpPr>
        <p:spPr>
          <a:xfrm>
            <a:off x="761997" y="3440412"/>
            <a:ext cx="8520226" cy="369332"/>
          </a:xfrm>
          <a:prstGeom prst="rect">
            <a:avLst/>
          </a:prstGeom>
        </p:spPr>
        <p:txBody>
          <a:bodyPr wrap="square">
            <a:spAutoFit/>
          </a:bodyPr>
          <a:lstStyle/>
          <a:p>
            <a:r>
              <a:rPr lang="en-US" dirty="0"/>
              <a:t>Launch configuration can be found under the EC2 dashboard</a:t>
            </a:r>
          </a:p>
        </p:txBody>
      </p:sp>
      <p:sp>
        <p:nvSpPr>
          <p:cNvPr id="8" name="Rectangle 7">
            <a:extLst>
              <a:ext uri="{FF2B5EF4-FFF2-40B4-BE49-F238E27FC236}">
                <a16:creationId xmlns:a16="http://schemas.microsoft.com/office/drawing/2014/main" id="{6F35DF95-94E7-4985-A55E-5B4E527DCF78}"/>
              </a:ext>
            </a:extLst>
          </p:cNvPr>
          <p:cNvSpPr/>
          <p:nvPr/>
        </p:nvSpPr>
        <p:spPr>
          <a:xfrm>
            <a:off x="761996" y="3851119"/>
            <a:ext cx="10359659" cy="369332"/>
          </a:xfrm>
          <a:prstGeom prst="rect">
            <a:avLst/>
          </a:prstGeom>
        </p:spPr>
        <p:txBody>
          <a:bodyPr wrap="square">
            <a:spAutoFit/>
          </a:bodyPr>
          <a:lstStyle/>
          <a:p>
            <a:r>
              <a:rPr lang="en-US" dirty="0"/>
              <a:t>It's essentially the same steps that you would do while creating an EC2 instance</a:t>
            </a:r>
          </a:p>
        </p:txBody>
      </p:sp>
      <p:pic>
        <p:nvPicPr>
          <p:cNvPr id="9" name="Picture 8">
            <a:extLst>
              <a:ext uri="{FF2B5EF4-FFF2-40B4-BE49-F238E27FC236}">
                <a16:creationId xmlns:a16="http://schemas.microsoft.com/office/drawing/2014/main" id="{4347D372-D8DE-4028-B2E5-892F68CD2D51}"/>
              </a:ext>
            </a:extLst>
          </p:cNvPr>
          <p:cNvPicPr>
            <a:picLocks noChangeAspect="1"/>
          </p:cNvPicPr>
          <p:nvPr/>
        </p:nvPicPr>
        <p:blipFill>
          <a:blip r:embed="rId2"/>
          <a:stretch>
            <a:fillRect/>
          </a:stretch>
        </p:blipFill>
        <p:spPr>
          <a:xfrm>
            <a:off x="869635" y="4358952"/>
            <a:ext cx="10964401" cy="2422204"/>
          </a:xfrm>
          <a:prstGeom prst="rect">
            <a:avLst/>
          </a:prstGeom>
        </p:spPr>
      </p:pic>
    </p:spTree>
    <p:extLst>
      <p:ext uri="{BB962C8B-B14F-4D97-AF65-F5344CB8AC3E}">
        <p14:creationId xmlns:p14="http://schemas.microsoft.com/office/powerpoint/2010/main" val="4110618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In order to set this up</a:t>
            </a:r>
          </a:p>
        </p:txBody>
      </p:sp>
      <p:sp>
        <p:nvSpPr>
          <p:cNvPr id="3" name="Rectangle 2">
            <a:extLst>
              <a:ext uri="{FF2B5EF4-FFF2-40B4-BE49-F238E27FC236}">
                <a16:creationId xmlns:a16="http://schemas.microsoft.com/office/drawing/2014/main" id="{92F28690-331D-4040-B5B3-65874B223CCA}"/>
              </a:ext>
            </a:extLst>
          </p:cNvPr>
          <p:cNvSpPr/>
          <p:nvPr/>
        </p:nvSpPr>
        <p:spPr>
          <a:xfrm>
            <a:off x="1158630" y="2528928"/>
            <a:ext cx="3750386" cy="369332"/>
          </a:xfrm>
          <a:prstGeom prst="rect">
            <a:avLst/>
          </a:prstGeom>
        </p:spPr>
        <p:txBody>
          <a:bodyPr wrap="none">
            <a:spAutoFit/>
          </a:bodyPr>
          <a:lstStyle/>
          <a:p>
            <a:r>
              <a:rPr lang="en-US" dirty="0"/>
              <a:t>We have to go to the hosted zones</a:t>
            </a:r>
          </a:p>
        </p:txBody>
      </p:sp>
      <p:sp>
        <p:nvSpPr>
          <p:cNvPr id="4" name="Rectangle 3">
            <a:extLst>
              <a:ext uri="{FF2B5EF4-FFF2-40B4-BE49-F238E27FC236}">
                <a16:creationId xmlns:a16="http://schemas.microsoft.com/office/drawing/2014/main" id="{66975FDF-EF82-4962-A2DC-D05C2E6AE4EC}"/>
              </a:ext>
            </a:extLst>
          </p:cNvPr>
          <p:cNvSpPr/>
          <p:nvPr/>
        </p:nvSpPr>
        <p:spPr>
          <a:xfrm>
            <a:off x="1158630" y="2898260"/>
            <a:ext cx="3095719" cy="369332"/>
          </a:xfrm>
          <a:prstGeom prst="rect">
            <a:avLst/>
          </a:prstGeom>
        </p:spPr>
        <p:txBody>
          <a:bodyPr wrap="none">
            <a:spAutoFit/>
          </a:bodyPr>
          <a:lstStyle/>
          <a:p>
            <a:r>
              <a:rPr lang="en-US" dirty="0"/>
              <a:t>Create a record set for alias</a:t>
            </a:r>
          </a:p>
        </p:txBody>
      </p:sp>
      <p:pic>
        <p:nvPicPr>
          <p:cNvPr id="7" name="Picture 6">
            <a:extLst>
              <a:ext uri="{FF2B5EF4-FFF2-40B4-BE49-F238E27FC236}">
                <a16:creationId xmlns:a16="http://schemas.microsoft.com/office/drawing/2014/main" id="{EB9CC9B5-1755-42B6-9C19-5E3CA97A9077}"/>
              </a:ext>
            </a:extLst>
          </p:cNvPr>
          <p:cNvPicPr>
            <a:picLocks noChangeAspect="1"/>
          </p:cNvPicPr>
          <p:nvPr/>
        </p:nvPicPr>
        <p:blipFill>
          <a:blip r:embed="rId2"/>
          <a:stretch>
            <a:fillRect/>
          </a:stretch>
        </p:blipFill>
        <p:spPr>
          <a:xfrm>
            <a:off x="2939238" y="3329147"/>
            <a:ext cx="5505450" cy="3088560"/>
          </a:xfrm>
          <a:prstGeom prst="rect">
            <a:avLst/>
          </a:prstGeom>
        </p:spPr>
      </p:pic>
    </p:spTree>
    <p:extLst>
      <p:ext uri="{BB962C8B-B14F-4D97-AF65-F5344CB8AC3E}">
        <p14:creationId xmlns:p14="http://schemas.microsoft.com/office/powerpoint/2010/main" val="2600357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Weighted routing</a:t>
            </a:r>
          </a:p>
        </p:txBody>
      </p:sp>
      <p:sp>
        <p:nvSpPr>
          <p:cNvPr id="3" name="Rectangle 2">
            <a:extLst>
              <a:ext uri="{FF2B5EF4-FFF2-40B4-BE49-F238E27FC236}">
                <a16:creationId xmlns:a16="http://schemas.microsoft.com/office/drawing/2014/main" id="{92F28690-331D-4040-B5B3-65874B223CCA}"/>
              </a:ext>
            </a:extLst>
          </p:cNvPr>
          <p:cNvSpPr/>
          <p:nvPr/>
        </p:nvSpPr>
        <p:spPr>
          <a:xfrm>
            <a:off x="1158630" y="2528928"/>
            <a:ext cx="10495950" cy="369332"/>
          </a:xfrm>
          <a:prstGeom prst="rect">
            <a:avLst/>
          </a:prstGeom>
        </p:spPr>
        <p:txBody>
          <a:bodyPr wrap="none">
            <a:spAutoFit/>
          </a:bodyPr>
          <a:lstStyle/>
          <a:p>
            <a:r>
              <a:rPr lang="en-US" dirty="0"/>
              <a:t>You can use weighted routing where in you can define routes based on a weight given to the record</a:t>
            </a:r>
          </a:p>
        </p:txBody>
      </p:sp>
      <p:sp>
        <p:nvSpPr>
          <p:cNvPr id="4" name="Rectangle 3">
            <a:extLst>
              <a:ext uri="{FF2B5EF4-FFF2-40B4-BE49-F238E27FC236}">
                <a16:creationId xmlns:a16="http://schemas.microsoft.com/office/drawing/2014/main" id="{66975FDF-EF82-4962-A2DC-D05C2E6AE4EC}"/>
              </a:ext>
            </a:extLst>
          </p:cNvPr>
          <p:cNvSpPr/>
          <p:nvPr/>
        </p:nvSpPr>
        <p:spPr>
          <a:xfrm>
            <a:off x="1158630" y="2898259"/>
            <a:ext cx="10293141" cy="646331"/>
          </a:xfrm>
          <a:prstGeom prst="rect">
            <a:avLst/>
          </a:prstGeom>
        </p:spPr>
        <p:txBody>
          <a:bodyPr wrap="square">
            <a:spAutoFit/>
          </a:bodyPr>
          <a:lstStyle/>
          <a:p>
            <a:r>
              <a:rPr lang="en-US" dirty="0"/>
              <a:t>It needs not be two different regions it can be done for two instances within the same regions or two LB within the same region</a:t>
            </a:r>
          </a:p>
        </p:txBody>
      </p:sp>
      <p:pic>
        <p:nvPicPr>
          <p:cNvPr id="8" name="Picture 7">
            <a:extLst>
              <a:ext uri="{FF2B5EF4-FFF2-40B4-BE49-F238E27FC236}">
                <a16:creationId xmlns:a16="http://schemas.microsoft.com/office/drawing/2014/main" id="{C2B3A7A6-9732-4C8B-9DB5-22AF1C62464B}"/>
              </a:ext>
            </a:extLst>
          </p:cNvPr>
          <p:cNvPicPr>
            <a:picLocks noChangeAspect="1"/>
          </p:cNvPicPr>
          <p:nvPr/>
        </p:nvPicPr>
        <p:blipFill>
          <a:blip r:embed="rId2"/>
          <a:stretch>
            <a:fillRect/>
          </a:stretch>
        </p:blipFill>
        <p:spPr>
          <a:xfrm>
            <a:off x="765544" y="3710762"/>
            <a:ext cx="10686227" cy="2367184"/>
          </a:xfrm>
          <a:prstGeom prst="rect">
            <a:avLst/>
          </a:prstGeom>
        </p:spPr>
      </p:pic>
    </p:spTree>
    <p:extLst>
      <p:ext uri="{BB962C8B-B14F-4D97-AF65-F5344CB8AC3E}">
        <p14:creationId xmlns:p14="http://schemas.microsoft.com/office/powerpoint/2010/main" val="4018032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369332"/>
          </a:xfrm>
          <a:prstGeom prst="rect">
            <a:avLst/>
          </a:prstGeom>
        </p:spPr>
        <p:txBody>
          <a:bodyPr wrap="square">
            <a:spAutoFit/>
          </a:bodyPr>
          <a:lstStyle/>
          <a:p>
            <a:r>
              <a:rPr lang="en-US" dirty="0"/>
              <a:t>Total weight and the weight that you have given will define the routing</a:t>
            </a:r>
          </a:p>
        </p:txBody>
      </p:sp>
      <p:sp>
        <p:nvSpPr>
          <p:cNvPr id="3" name="Rectangle 2">
            <a:extLst>
              <a:ext uri="{FF2B5EF4-FFF2-40B4-BE49-F238E27FC236}">
                <a16:creationId xmlns:a16="http://schemas.microsoft.com/office/drawing/2014/main" id="{92F28690-331D-4040-B5B3-65874B223CCA}"/>
              </a:ext>
            </a:extLst>
          </p:cNvPr>
          <p:cNvSpPr/>
          <p:nvPr/>
        </p:nvSpPr>
        <p:spPr>
          <a:xfrm>
            <a:off x="1158630" y="2467373"/>
            <a:ext cx="1467068" cy="369332"/>
          </a:xfrm>
          <a:prstGeom prst="rect">
            <a:avLst/>
          </a:prstGeom>
        </p:spPr>
        <p:txBody>
          <a:bodyPr wrap="none">
            <a:spAutoFit/>
          </a:bodyPr>
          <a:lstStyle/>
          <a:p>
            <a:r>
              <a:rPr lang="en-US" dirty="0"/>
              <a:t>For example</a:t>
            </a:r>
          </a:p>
        </p:txBody>
      </p:sp>
      <p:sp>
        <p:nvSpPr>
          <p:cNvPr id="4" name="Rectangle 3">
            <a:extLst>
              <a:ext uri="{FF2B5EF4-FFF2-40B4-BE49-F238E27FC236}">
                <a16:creationId xmlns:a16="http://schemas.microsoft.com/office/drawing/2014/main" id="{66975FDF-EF82-4962-A2DC-D05C2E6AE4EC}"/>
              </a:ext>
            </a:extLst>
          </p:cNvPr>
          <p:cNvSpPr/>
          <p:nvPr/>
        </p:nvSpPr>
        <p:spPr>
          <a:xfrm>
            <a:off x="1350016" y="2836705"/>
            <a:ext cx="10293141" cy="369332"/>
          </a:xfrm>
          <a:prstGeom prst="rect">
            <a:avLst/>
          </a:prstGeom>
        </p:spPr>
        <p:txBody>
          <a:bodyPr wrap="square">
            <a:spAutoFit/>
          </a:bodyPr>
          <a:lstStyle/>
          <a:p>
            <a:r>
              <a:rPr lang="en-US" dirty="0"/>
              <a:t>You have given a weight of 3 to one LB and 1 to one LB</a:t>
            </a:r>
          </a:p>
        </p:txBody>
      </p:sp>
      <p:sp>
        <p:nvSpPr>
          <p:cNvPr id="6" name="Rectangle 5">
            <a:extLst>
              <a:ext uri="{FF2B5EF4-FFF2-40B4-BE49-F238E27FC236}">
                <a16:creationId xmlns:a16="http://schemas.microsoft.com/office/drawing/2014/main" id="{0050DF50-214C-48FF-8FF3-7853813518C2}"/>
              </a:ext>
            </a:extLst>
          </p:cNvPr>
          <p:cNvSpPr/>
          <p:nvPr/>
        </p:nvSpPr>
        <p:spPr>
          <a:xfrm>
            <a:off x="1350016" y="3173044"/>
            <a:ext cx="5747086" cy="369332"/>
          </a:xfrm>
          <a:prstGeom prst="rect">
            <a:avLst/>
          </a:prstGeom>
        </p:spPr>
        <p:txBody>
          <a:bodyPr wrap="none">
            <a:spAutoFit/>
          </a:bodyPr>
          <a:lstStyle/>
          <a:p>
            <a:r>
              <a:rPr lang="en-US" dirty="0"/>
              <a:t>That one that has 3 weight will get 75 % of the traffic</a:t>
            </a:r>
          </a:p>
        </p:txBody>
      </p:sp>
      <p:pic>
        <p:nvPicPr>
          <p:cNvPr id="9" name="Picture 8">
            <a:extLst>
              <a:ext uri="{FF2B5EF4-FFF2-40B4-BE49-F238E27FC236}">
                <a16:creationId xmlns:a16="http://schemas.microsoft.com/office/drawing/2014/main" id="{302D7915-9F70-4AA5-98BC-F5FC260DD56D}"/>
              </a:ext>
            </a:extLst>
          </p:cNvPr>
          <p:cNvPicPr>
            <a:picLocks noChangeAspect="1"/>
          </p:cNvPicPr>
          <p:nvPr/>
        </p:nvPicPr>
        <p:blipFill>
          <a:blip r:embed="rId2"/>
          <a:stretch>
            <a:fillRect/>
          </a:stretch>
        </p:blipFill>
        <p:spPr>
          <a:xfrm>
            <a:off x="7582122" y="2652039"/>
            <a:ext cx="3981450" cy="3929514"/>
          </a:xfrm>
          <a:prstGeom prst="rect">
            <a:avLst/>
          </a:prstGeom>
        </p:spPr>
      </p:pic>
    </p:spTree>
    <p:extLst>
      <p:ext uri="{BB962C8B-B14F-4D97-AF65-F5344CB8AC3E}">
        <p14:creationId xmlns:p14="http://schemas.microsoft.com/office/powerpoint/2010/main" val="1405828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Latency routing policies</a:t>
            </a:r>
          </a:p>
        </p:txBody>
      </p:sp>
      <p:sp>
        <p:nvSpPr>
          <p:cNvPr id="3" name="Rectangle 2">
            <a:extLst>
              <a:ext uri="{FF2B5EF4-FFF2-40B4-BE49-F238E27FC236}">
                <a16:creationId xmlns:a16="http://schemas.microsoft.com/office/drawing/2014/main" id="{92F28690-331D-4040-B5B3-65874B223CCA}"/>
              </a:ext>
            </a:extLst>
          </p:cNvPr>
          <p:cNvSpPr/>
          <p:nvPr/>
        </p:nvSpPr>
        <p:spPr>
          <a:xfrm>
            <a:off x="1158630" y="2467373"/>
            <a:ext cx="6582251" cy="369332"/>
          </a:xfrm>
          <a:prstGeom prst="rect">
            <a:avLst/>
          </a:prstGeom>
        </p:spPr>
        <p:txBody>
          <a:bodyPr wrap="none">
            <a:spAutoFit/>
          </a:bodyPr>
          <a:lstStyle/>
          <a:p>
            <a:r>
              <a:rPr lang="en-US" dirty="0"/>
              <a:t>It routes the traffic based on the lowest latency for end users</a:t>
            </a:r>
          </a:p>
        </p:txBody>
      </p:sp>
      <p:pic>
        <p:nvPicPr>
          <p:cNvPr id="8" name="Picture 7">
            <a:extLst>
              <a:ext uri="{FF2B5EF4-FFF2-40B4-BE49-F238E27FC236}">
                <a16:creationId xmlns:a16="http://schemas.microsoft.com/office/drawing/2014/main" id="{3B1CA0D0-0A9A-4884-A035-9986DDC0E321}"/>
              </a:ext>
            </a:extLst>
          </p:cNvPr>
          <p:cNvPicPr>
            <a:picLocks noChangeAspect="1"/>
          </p:cNvPicPr>
          <p:nvPr/>
        </p:nvPicPr>
        <p:blipFill>
          <a:blip r:embed="rId2"/>
          <a:stretch>
            <a:fillRect/>
          </a:stretch>
        </p:blipFill>
        <p:spPr>
          <a:xfrm>
            <a:off x="635881" y="2898260"/>
            <a:ext cx="11262205" cy="2987832"/>
          </a:xfrm>
          <a:prstGeom prst="rect">
            <a:avLst/>
          </a:prstGeom>
        </p:spPr>
      </p:pic>
    </p:spTree>
    <p:extLst>
      <p:ext uri="{BB962C8B-B14F-4D97-AF65-F5344CB8AC3E}">
        <p14:creationId xmlns:p14="http://schemas.microsoft.com/office/powerpoint/2010/main" val="1130123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Latency routing policies</a:t>
            </a:r>
          </a:p>
        </p:txBody>
      </p:sp>
      <p:pic>
        <p:nvPicPr>
          <p:cNvPr id="6" name="Picture 5">
            <a:extLst>
              <a:ext uri="{FF2B5EF4-FFF2-40B4-BE49-F238E27FC236}">
                <a16:creationId xmlns:a16="http://schemas.microsoft.com/office/drawing/2014/main" id="{0887828F-D49D-481A-B32B-071E61FFD46B}"/>
              </a:ext>
            </a:extLst>
          </p:cNvPr>
          <p:cNvPicPr>
            <a:picLocks noChangeAspect="1"/>
          </p:cNvPicPr>
          <p:nvPr/>
        </p:nvPicPr>
        <p:blipFill>
          <a:blip r:embed="rId2"/>
          <a:stretch>
            <a:fillRect/>
          </a:stretch>
        </p:blipFill>
        <p:spPr>
          <a:xfrm>
            <a:off x="446399" y="3306128"/>
            <a:ext cx="7496786" cy="3232895"/>
          </a:xfrm>
          <a:prstGeom prst="rect">
            <a:avLst/>
          </a:prstGeom>
        </p:spPr>
      </p:pic>
      <p:pic>
        <p:nvPicPr>
          <p:cNvPr id="9" name="Picture 8">
            <a:extLst>
              <a:ext uri="{FF2B5EF4-FFF2-40B4-BE49-F238E27FC236}">
                <a16:creationId xmlns:a16="http://schemas.microsoft.com/office/drawing/2014/main" id="{F7251E3B-AF2B-4CF5-BC97-0D1BB822BD34}"/>
              </a:ext>
            </a:extLst>
          </p:cNvPr>
          <p:cNvPicPr>
            <a:picLocks noChangeAspect="1"/>
          </p:cNvPicPr>
          <p:nvPr/>
        </p:nvPicPr>
        <p:blipFill>
          <a:blip r:embed="rId3"/>
          <a:stretch>
            <a:fillRect/>
          </a:stretch>
        </p:blipFill>
        <p:spPr>
          <a:xfrm>
            <a:off x="8225391" y="2299829"/>
            <a:ext cx="3524250" cy="4239194"/>
          </a:xfrm>
          <a:prstGeom prst="rect">
            <a:avLst/>
          </a:prstGeom>
        </p:spPr>
      </p:pic>
      <p:sp>
        <p:nvSpPr>
          <p:cNvPr id="3" name="Rectangle 2">
            <a:extLst>
              <a:ext uri="{FF2B5EF4-FFF2-40B4-BE49-F238E27FC236}">
                <a16:creationId xmlns:a16="http://schemas.microsoft.com/office/drawing/2014/main" id="{9B602F35-D091-4ABB-AFFC-3A051F094806}"/>
              </a:ext>
            </a:extLst>
          </p:cNvPr>
          <p:cNvSpPr/>
          <p:nvPr/>
        </p:nvSpPr>
        <p:spPr>
          <a:xfrm>
            <a:off x="680315" y="2594362"/>
            <a:ext cx="7262870" cy="646331"/>
          </a:xfrm>
          <a:prstGeom prst="rect">
            <a:avLst/>
          </a:prstGeom>
        </p:spPr>
        <p:txBody>
          <a:bodyPr wrap="square">
            <a:spAutoFit/>
          </a:bodyPr>
          <a:lstStyle/>
          <a:p>
            <a:r>
              <a:rPr lang="en-US" dirty="0"/>
              <a:t>Based on the latency for an end user traffic would be routed to that region.</a:t>
            </a:r>
          </a:p>
        </p:txBody>
      </p:sp>
    </p:spTree>
    <p:extLst>
      <p:ext uri="{BB962C8B-B14F-4D97-AF65-F5344CB8AC3E}">
        <p14:creationId xmlns:p14="http://schemas.microsoft.com/office/powerpoint/2010/main" val="4170352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Failover routing policy</a:t>
            </a:r>
          </a:p>
        </p:txBody>
      </p:sp>
      <p:pic>
        <p:nvPicPr>
          <p:cNvPr id="11" name="Picture 10">
            <a:extLst>
              <a:ext uri="{FF2B5EF4-FFF2-40B4-BE49-F238E27FC236}">
                <a16:creationId xmlns:a16="http://schemas.microsoft.com/office/drawing/2014/main" id="{B7296C2A-439D-4FE7-BDDC-89601418F145}"/>
              </a:ext>
            </a:extLst>
          </p:cNvPr>
          <p:cNvPicPr>
            <a:picLocks noChangeAspect="1"/>
          </p:cNvPicPr>
          <p:nvPr/>
        </p:nvPicPr>
        <p:blipFill>
          <a:blip r:embed="rId2"/>
          <a:stretch>
            <a:fillRect/>
          </a:stretch>
        </p:blipFill>
        <p:spPr>
          <a:xfrm>
            <a:off x="881491" y="2613989"/>
            <a:ext cx="10815415" cy="1766624"/>
          </a:xfrm>
          <a:prstGeom prst="rect">
            <a:avLst/>
          </a:prstGeom>
        </p:spPr>
      </p:pic>
      <p:pic>
        <p:nvPicPr>
          <p:cNvPr id="13" name="Picture 12">
            <a:extLst>
              <a:ext uri="{FF2B5EF4-FFF2-40B4-BE49-F238E27FC236}">
                <a16:creationId xmlns:a16="http://schemas.microsoft.com/office/drawing/2014/main" id="{141C2428-0C16-4126-A855-2BED296FA512}"/>
              </a:ext>
            </a:extLst>
          </p:cNvPr>
          <p:cNvPicPr>
            <a:picLocks noChangeAspect="1"/>
          </p:cNvPicPr>
          <p:nvPr/>
        </p:nvPicPr>
        <p:blipFill>
          <a:blip r:embed="rId3"/>
          <a:stretch>
            <a:fillRect/>
          </a:stretch>
        </p:blipFill>
        <p:spPr>
          <a:xfrm>
            <a:off x="881492" y="4625164"/>
            <a:ext cx="10815415" cy="1913860"/>
          </a:xfrm>
          <a:prstGeom prst="rect">
            <a:avLst/>
          </a:prstGeom>
        </p:spPr>
      </p:pic>
    </p:spTree>
    <p:extLst>
      <p:ext uri="{BB962C8B-B14F-4D97-AF65-F5344CB8AC3E}">
        <p14:creationId xmlns:p14="http://schemas.microsoft.com/office/powerpoint/2010/main" val="2119900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Failover routing policy</a:t>
            </a:r>
          </a:p>
        </p:txBody>
      </p:sp>
      <p:pic>
        <p:nvPicPr>
          <p:cNvPr id="4" name="Picture 3">
            <a:extLst>
              <a:ext uri="{FF2B5EF4-FFF2-40B4-BE49-F238E27FC236}">
                <a16:creationId xmlns:a16="http://schemas.microsoft.com/office/drawing/2014/main" id="{C357A259-E8FC-4371-95D6-DECF01AC376E}"/>
              </a:ext>
            </a:extLst>
          </p:cNvPr>
          <p:cNvPicPr>
            <a:picLocks noChangeAspect="1"/>
          </p:cNvPicPr>
          <p:nvPr/>
        </p:nvPicPr>
        <p:blipFill>
          <a:blip r:embed="rId2"/>
          <a:stretch>
            <a:fillRect/>
          </a:stretch>
        </p:blipFill>
        <p:spPr>
          <a:xfrm>
            <a:off x="781793" y="3309619"/>
            <a:ext cx="10647953" cy="3153075"/>
          </a:xfrm>
          <a:prstGeom prst="rect">
            <a:avLst/>
          </a:prstGeom>
        </p:spPr>
      </p:pic>
      <p:sp>
        <p:nvSpPr>
          <p:cNvPr id="6" name="Rectangle 5">
            <a:extLst>
              <a:ext uri="{FF2B5EF4-FFF2-40B4-BE49-F238E27FC236}">
                <a16:creationId xmlns:a16="http://schemas.microsoft.com/office/drawing/2014/main" id="{C3724026-CE7B-4FA3-BF47-18B74652120A}"/>
              </a:ext>
            </a:extLst>
          </p:cNvPr>
          <p:cNvSpPr/>
          <p:nvPr/>
        </p:nvSpPr>
        <p:spPr>
          <a:xfrm>
            <a:off x="980985" y="2528928"/>
            <a:ext cx="10448761" cy="671472"/>
          </a:xfrm>
          <a:prstGeom prst="rect">
            <a:avLst/>
          </a:prstGeom>
        </p:spPr>
        <p:txBody>
          <a:bodyPr wrap="square">
            <a:spAutoFit/>
          </a:bodyPr>
          <a:lstStyle/>
          <a:p>
            <a:r>
              <a:rPr lang="en-US" dirty="0"/>
              <a:t>For Failover we have to configure </a:t>
            </a:r>
            <a:r>
              <a:rPr lang="en-US" dirty="0" err="1"/>
              <a:t>healthchecks</a:t>
            </a:r>
            <a:r>
              <a:rPr lang="en-US" dirty="0"/>
              <a:t> and based on this </a:t>
            </a:r>
            <a:r>
              <a:rPr lang="en-US" dirty="0" err="1"/>
              <a:t>healthcheck</a:t>
            </a:r>
            <a:r>
              <a:rPr lang="en-US" dirty="0"/>
              <a:t> traffic would be routed to the DR site</a:t>
            </a:r>
          </a:p>
        </p:txBody>
      </p:sp>
    </p:spTree>
    <p:extLst>
      <p:ext uri="{BB962C8B-B14F-4D97-AF65-F5344CB8AC3E}">
        <p14:creationId xmlns:p14="http://schemas.microsoft.com/office/powerpoint/2010/main" val="2695952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Failover routing policy</a:t>
            </a:r>
          </a:p>
        </p:txBody>
      </p:sp>
      <p:sp>
        <p:nvSpPr>
          <p:cNvPr id="6" name="Rectangle 5">
            <a:extLst>
              <a:ext uri="{FF2B5EF4-FFF2-40B4-BE49-F238E27FC236}">
                <a16:creationId xmlns:a16="http://schemas.microsoft.com/office/drawing/2014/main" id="{C3724026-CE7B-4FA3-BF47-18B74652120A}"/>
              </a:ext>
            </a:extLst>
          </p:cNvPr>
          <p:cNvSpPr/>
          <p:nvPr/>
        </p:nvSpPr>
        <p:spPr>
          <a:xfrm>
            <a:off x="980985" y="2528928"/>
            <a:ext cx="10448761" cy="671472"/>
          </a:xfrm>
          <a:prstGeom prst="rect">
            <a:avLst/>
          </a:prstGeom>
        </p:spPr>
        <p:txBody>
          <a:bodyPr wrap="square">
            <a:spAutoFit/>
          </a:bodyPr>
          <a:lstStyle/>
          <a:p>
            <a:r>
              <a:rPr lang="en-US" dirty="0"/>
              <a:t>For Failover we have to configure </a:t>
            </a:r>
            <a:r>
              <a:rPr lang="en-US" dirty="0" err="1"/>
              <a:t>healthchecks</a:t>
            </a:r>
            <a:r>
              <a:rPr lang="en-US" dirty="0"/>
              <a:t> and based on this </a:t>
            </a:r>
            <a:r>
              <a:rPr lang="en-US" dirty="0" err="1"/>
              <a:t>healthcheck</a:t>
            </a:r>
            <a:r>
              <a:rPr lang="en-US" dirty="0"/>
              <a:t> traffic would be routed to the DR site</a:t>
            </a:r>
          </a:p>
        </p:txBody>
      </p:sp>
      <p:pic>
        <p:nvPicPr>
          <p:cNvPr id="13" name="Picture 12">
            <a:extLst>
              <a:ext uri="{FF2B5EF4-FFF2-40B4-BE49-F238E27FC236}">
                <a16:creationId xmlns:a16="http://schemas.microsoft.com/office/drawing/2014/main" id="{FEAC6F5F-1DC5-4D41-833B-5A085D135850}"/>
              </a:ext>
            </a:extLst>
          </p:cNvPr>
          <p:cNvPicPr>
            <a:picLocks noChangeAspect="1"/>
          </p:cNvPicPr>
          <p:nvPr/>
        </p:nvPicPr>
        <p:blipFill>
          <a:blip r:embed="rId2"/>
          <a:stretch>
            <a:fillRect/>
          </a:stretch>
        </p:blipFill>
        <p:spPr>
          <a:xfrm>
            <a:off x="980984" y="3200400"/>
            <a:ext cx="10187759" cy="2623457"/>
          </a:xfrm>
          <a:prstGeom prst="rect">
            <a:avLst/>
          </a:prstGeom>
        </p:spPr>
      </p:pic>
      <p:sp>
        <p:nvSpPr>
          <p:cNvPr id="14" name="Rectangle 13">
            <a:extLst>
              <a:ext uri="{FF2B5EF4-FFF2-40B4-BE49-F238E27FC236}">
                <a16:creationId xmlns:a16="http://schemas.microsoft.com/office/drawing/2014/main" id="{57F6BC12-D6EF-4D49-A690-BB2051F73CA4}"/>
              </a:ext>
            </a:extLst>
          </p:cNvPr>
          <p:cNvSpPr/>
          <p:nvPr/>
        </p:nvSpPr>
        <p:spPr>
          <a:xfrm>
            <a:off x="902759" y="5960699"/>
            <a:ext cx="10831535" cy="652752"/>
          </a:xfrm>
          <a:prstGeom prst="rect">
            <a:avLst/>
          </a:prstGeom>
        </p:spPr>
        <p:txBody>
          <a:bodyPr wrap="square">
            <a:spAutoFit/>
          </a:bodyPr>
          <a:lstStyle/>
          <a:p>
            <a:r>
              <a:rPr lang="en-US" dirty="0"/>
              <a:t>Note :- You cannot associate a health check to check the same domain name as the record which you have configured in the </a:t>
            </a:r>
            <a:r>
              <a:rPr lang="en-US" dirty="0" err="1"/>
              <a:t>healthcheck</a:t>
            </a:r>
            <a:endParaRPr lang="en-US" dirty="0"/>
          </a:p>
        </p:txBody>
      </p:sp>
    </p:spTree>
    <p:extLst>
      <p:ext uri="{BB962C8B-B14F-4D97-AF65-F5344CB8AC3E}">
        <p14:creationId xmlns:p14="http://schemas.microsoft.com/office/powerpoint/2010/main" val="3623676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Failover routing policy</a:t>
            </a:r>
          </a:p>
        </p:txBody>
      </p:sp>
      <p:sp>
        <p:nvSpPr>
          <p:cNvPr id="6" name="Rectangle 5">
            <a:extLst>
              <a:ext uri="{FF2B5EF4-FFF2-40B4-BE49-F238E27FC236}">
                <a16:creationId xmlns:a16="http://schemas.microsoft.com/office/drawing/2014/main" id="{C3724026-CE7B-4FA3-BF47-18B74652120A}"/>
              </a:ext>
            </a:extLst>
          </p:cNvPr>
          <p:cNvSpPr/>
          <p:nvPr/>
        </p:nvSpPr>
        <p:spPr>
          <a:xfrm>
            <a:off x="980985" y="2528928"/>
            <a:ext cx="10448761" cy="369332"/>
          </a:xfrm>
          <a:prstGeom prst="rect">
            <a:avLst/>
          </a:prstGeom>
        </p:spPr>
        <p:txBody>
          <a:bodyPr wrap="square">
            <a:spAutoFit/>
          </a:bodyPr>
          <a:lstStyle/>
          <a:p>
            <a:r>
              <a:rPr lang="en-US" dirty="0"/>
              <a:t>You can configure alarms in order to send notification in case the health check fails</a:t>
            </a:r>
          </a:p>
        </p:txBody>
      </p:sp>
      <p:pic>
        <p:nvPicPr>
          <p:cNvPr id="4" name="Picture 3">
            <a:extLst>
              <a:ext uri="{FF2B5EF4-FFF2-40B4-BE49-F238E27FC236}">
                <a16:creationId xmlns:a16="http://schemas.microsoft.com/office/drawing/2014/main" id="{5DE5FA65-3BA0-485B-AB44-851F57D6AD75}"/>
              </a:ext>
            </a:extLst>
          </p:cNvPr>
          <p:cNvPicPr>
            <a:picLocks noChangeAspect="1"/>
          </p:cNvPicPr>
          <p:nvPr/>
        </p:nvPicPr>
        <p:blipFill>
          <a:blip r:embed="rId2"/>
          <a:stretch>
            <a:fillRect/>
          </a:stretch>
        </p:blipFill>
        <p:spPr>
          <a:xfrm>
            <a:off x="1488558" y="3072809"/>
            <a:ext cx="8155172" cy="3401200"/>
          </a:xfrm>
          <a:prstGeom prst="rect">
            <a:avLst/>
          </a:prstGeom>
        </p:spPr>
      </p:pic>
    </p:spTree>
    <p:extLst>
      <p:ext uri="{BB962C8B-B14F-4D97-AF65-F5344CB8AC3E}">
        <p14:creationId xmlns:p14="http://schemas.microsoft.com/office/powerpoint/2010/main" val="1910985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Geo-location routing</a:t>
            </a:r>
          </a:p>
        </p:txBody>
      </p:sp>
      <p:pic>
        <p:nvPicPr>
          <p:cNvPr id="7" name="Picture 6">
            <a:extLst>
              <a:ext uri="{FF2B5EF4-FFF2-40B4-BE49-F238E27FC236}">
                <a16:creationId xmlns:a16="http://schemas.microsoft.com/office/drawing/2014/main" id="{F6E98D28-1028-4A44-A8CB-A7827D9BF694}"/>
              </a:ext>
            </a:extLst>
          </p:cNvPr>
          <p:cNvPicPr>
            <a:picLocks noChangeAspect="1"/>
          </p:cNvPicPr>
          <p:nvPr/>
        </p:nvPicPr>
        <p:blipFill>
          <a:blip r:embed="rId2"/>
          <a:stretch>
            <a:fillRect/>
          </a:stretch>
        </p:blipFill>
        <p:spPr>
          <a:xfrm>
            <a:off x="680315" y="2562337"/>
            <a:ext cx="10706058" cy="1672872"/>
          </a:xfrm>
          <a:prstGeom prst="rect">
            <a:avLst/>
          </a:prstGeom>
        </p:spPr>
      </p:pic>
      <p:pic>
        <p:nvPicPr>
          <p:cNvPr id="9" name="Picture 8">
            <a:extLst>
              <a:ext uri="{FF2B5EF4-FFF2-40B4-BE49-F238E27FC236}">
                <a16:creationId xmlns:a16="http://schemas.microsoft.com/office/drawing/2014/main" id="{533F586C-31EE-444D-B7EE-8FD72A55D8E8}"/>
              </a:ext>
            </a:extLst>
          </p:cNvPr>
          <p:cNvPicPr>
            <a:picLocks noChangeAspect="1"/>
          </p:cNvPicPr>
          <p:nvPr/>
        </p:nvPicPr>
        <p:blipFill>
          <a:blip r:embed="rId3"/>
          <a:stretch>
            <a:fillRect/>
          </a:stretch>
        </p:blipFill>
        <p:spPr>
          <a:xfrm>
            <a:off x="680314" y="4476307"/>
            <a:ext cx="10706059" cy="2015644"/>
          </a:xfrm>
          <a:prstGeom prst="rect">
            <a:avLst/>
          </a:prstGeom>
        </p:spPr>
      </p:pic>
    </p:spTree>
    <p:extLst>
      <p:ext uri="{BB962C8B-B14F-4D97-AF65-F5344CB8AC3E}">
        <p14:creationId xmlns:p14="http://schemas.microsoft.com/office/powerpoint/2010/main" val="3857870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9149-6F51-4BD4-9884-41459C8447B4}"/>
              </a:ext>
            </a:extLst>
          </p:cNvPr>
          <p:cNvSpPr>
            <a:spLocks noGrp="1"/>
          </p:cNvSpPr>
          <p:nvPr>
            <p:ph type="title"/>
          </p:nvPr>
        </p:nvSpPr>
        <p:spPr/>
        <p:txBody>
          <a:bodyPr/>
          <a:lstStyle/>
          <a:p>
            <a:r>
              <a:rPr lang="en-US" dirty="0" err="1"/>
              <a:t>Autoscaling</a:t>
            </a:r>
            <a:r>
              <a:rPr lang="en-US" dirty="0"/>
              <a:t> Groups</a:t>
            </a:r>
            <a:br>
              <a:rPr lang="en-US" dirty="0"/>
            </a:br>
            <a:endParaRPr lang="en-US" dirty="0"/>
          </a:p>
        </p:txBody>
      </p:sp>
      <p:sp>
        <p:nvSpPr>
          <p:cNvPr id="4" name="Rectangle 3">
            <a:extLst>
              <a:ext uri="{FF2B5EF4-FFF2-40B4-BE49-F238E27FC236}">
                <a16:creationId xmlns:a16="http://schemas.microsoft.com/office/drawing/2014/main" id="{425C07F7-E0FE-412C-922F-8460A3BA7675}"/>
              </a:ext>
            </a:extLst>
          </p:cNvPr>
          <p:cNvSpPr/>
          <p:nvPr/>
        </p:nvSpPr>
        <p:spPr>
          <a:xfrm>
            <a:off x="680320" y="2021314"/>
            <a:ext cx="9920339" cy="369332"/>
          </a:xfrm>
          <a:prstGeom prst="rect">
            <a:avLst/>
          </a:prstGeom>
        </p:spPr>
        <p:txBody>
          <a:bodyPr wrap="square">
            <a:spAutoFit/>
          </a:bodyPr>
          <a:lstStyle/>
          <a:p>
            <a:r>
              <a:rPr lang="en-US" dirty="0"/>
              <a:t>Once the launch configuration is done it will take us to the auto-scaling option</a:t>
            </a:r>
          </a:p>
        </p:txBody>
      </p:sp>
      <p:pic>
        <p:nvPicPr>
          <p:cNvPr id="5" name="Picture 4">
            <a:extLst>
              <a:ext uri="{FF2B5EF4-FFF2-40B4-BE49-F238E27FC236}">
                <a16:creationId xmlns:a16="http://schemas.microsoft.com/office/drawing/2014/main" id="{BF7EF678-7311-48DB-B07B-7FA501FB47D0}"/>
              </a:ext>
            </a:extLst>
          </p:cNvPr>
          <p:cNvPicPr>
            <a:picLocks noChangeAspect="1"/>
          </p:cNvPicPr>
          <p:nvPr/>
        </p:nvPicPr>
        <p:blipFill>
          <a:blip r:embed="rId2"/>
          <a:stretch>
            <a:fillRect/>
          </a:stretch>
        </p:blipFill>
        <p:spPr>
          <a:xfrm>
            <a:off x="834642" y="2577794"/>
            <a:ext cx="5279079" cy="3929332"/>
          </a:xfrm>
          <a:prstGeom prst="rect">
            <a:avLst/>
          </a:prstGeom>
        </p:spPr>
      </p:pic>
      <p:sp>
        <p:nvSpPr>
          <p:cNvPr id="6" name="Rectangle 5">
            <a:extLst>
              <a:ext uri="{FF2B5EF4-FFF2-40B4-BE49-F238E27FC236}">
                <a16:creationId xmlns:a16="http://schemas.microsoft.com/office/drawing/2014/main" id="{55F2E8F9-5474-4D34-BAB5-D2BFBEA94D20}"/>
              </a:ext>
            </a:extLst>
          </p:cNvPr>
          <p:cNvSpPr/>
          <p:nvPr/>
        </p:nvSpPr>
        <p:spPr>
          <a:xfrm>
            <a:off x="6096000" y="2577794"/>
            <a:ext cx="6096000" cy="646331"/>
          </a:xfrm>
          <a:prstGeom prst="rect">
            <a:avLst/>
          </a:prstGeom>
        </p:spPr>
        <p:txBody>
          <a:bodyPr>
            <a:spAutoFit/>
          </a:bodyPr>
          <a:lstStyle/>
          <a:p>
            <a:r>
              <a:rPr lang="en-US" dirty="0"/>
              <a:t>Group-size :- is the number of instance this </a:t>
            </a:r>
            <a:r>
              <a:rPr lang="en-US" dirty="0" err="1"/>
              <a:t>autoscaling</a:t>
            </a:r>
            <a:r>
              <a:rPr lang="en-US" dirty="0"/>
              <a:t> group would start with</a:t>
            </a:r>
          </a:p>
        </p:txBody>
      </p:sp>
      <p:sp>
        <p:nvSpPr>
          <p:cNvPr id="7" name="Rectangle 6">
            <a:extLst>
              <a:ext uri="{FF2B5EF4-FFF2-40B4-BE49-F238E27FC236}">
                <a16:creationId xmlns:a16="http://schemas.microsoft.com/office/drawing/2014/main" id="{380B40A9-9D86-45B9-B05E-43EE8BB03DCC}"/>
              </a:ext>
            </a:extLst>
          </p:cNvPr>
          <p:cNvSpPr/>
          <p:nvPr/>
        </p:nvSpPr>
        <p:spPr>
          <a:xfrm>
            <a:off x="6113721" y="3226607"/>
            <a:ext cx="4677947" cy="369332"/>
          </a:xfrm>
          <a:prstGeom prst="rect">
            <a:avLst/>
          </a:prstGeom>
        </p:spPr>
        <p:txBody>
          <a:bodyPr wrap="none">
            <a:spAutoFit/>
          </a:bodyPr>
          <a:lstStyle/>
          <a:p>
            <a:r>
              <a:rPr lang="en-US" dirty="0"/>
              <a:t>Then select the VPC and then select the AZ</a:t>
            </a:r>
          </a:p>
        </p:txBody>
      </p:sp>
      <p:sp>
        <p:nvSpPr>
          <p:cNvPr id="8" name="Rectangle 7">
            <a:extLst>
              <a:ext uri="{FF2B5EF4-FFF2-40B4-BE49-F238E27FC236}">
                <a16:creationId xmlns:a16="http://schemas.microsoft.com/office/drawing/2014/main" id="{04B1D20B-108F-484B-9D5D-4335FA72ADA6}"/>
              </a:ext>
            </a:extLst>
          </p:cNvPr>
          <p:cNvSpPr/>
          <p:nvPr/>
        </p:nvSpPr>
        <p:spPr>
          <a:xfrm>
            <a:off x="6096000" y="3577134"/>
            <a:ext cx="5088252" cy="369332"/>
          </a:xfrm>
          <a:prstGeom prst="rect">
            <a:avLst/>
          </a:prstGeom>
        </p:spPr>
        <p:txBody>
          <a:bodyPr wrap="none">
            <a:spAutoFit/>
          </a:bodyPr>
          <a:lstStyle/>
          <a:p>
            <a:r>
              <a:rPr lang="en-US" dirty="0"/>
              <a:t>1 </a:t>
            </a:r>
            <a:r>
              <a:rPr lang="en-US" dirty="0" err="1"/>
              <a:t>autoscaling</a:t>
            </a:r>
            <a:r>
              <a:rPr lang="en-US" dirty="0"/>
              <a:t> group can span in one region only</a:t>
            </a:r>
          </a:p>
        </p:txBody>
      </p:sp>
      <p:sp>
        <p:nvSpPr>
          <p:cNvPr id="9" name="Rectangle 8">
            <a:extLst>
              <a:ext uri="{FF2B5EF4-FFF2-40B4-BE49-F238E27FC236}">
                <a16:creationId xmlns:a16="http://schemas.microsoft.com/office/drawing/2014/main" id="{9B6751E3-F7A3-45FF-AC00-5FC0D306D2BD}"/>
              </a:ext>
            </a:extLst>
          </p:cNvPr>
          <p:cNvSpPr/>
          <p:nvPr/>
        </p:nvSpPr>
        <p:spPr>
          <a:xfrm>
            <a:off x="6113721" y="3950457"/>
            <a:ext cx="5314275" cy="369332"/>
          </a:xfrm>
          <a:prstGeom prst="rect">
            <a:avLst/>
          </a:prstGeom>
        </p:spPr>
        <p:txBody>
          <a:bodyPr wrap="none">
            <a:spAutoFit/>
          </a:bodyPr>
          <a:lstStyle/>
          <a:p>
            <a:r>
              <a:rPr lang="en-US" dirty="0"/>
              <a:t>It cannot provision the instance in another region</a:t>
            </a:r>
          </a:p>
        </p:txBody>
      </p:sp>
      <p:sp>
        <p:nvSpPr>
          <p:cNvPr id="10" name="Rectangle 9">
            <a:extLst>
              <a:ext uri="{FF2B5EF4-FFF2-40B4-BE49-F238E27FC236}">
                <a16:creationId xmlns:a16="http://schemas.microsoft.com/office/drawing/2014/main" id="{C83E60FE-9581-43A1-83B8-CF1BC2436FE4}"/>
              </a:ext>
            </a:extLst>
          </p:cNvPr>
          <p:cNvSpPr/>
          <p:nvPr/>
        </p:nvSpPr>
        <p:spPr>
          <a:xfrm>
            <a:off x="6113721" y="4309264"/>
            <a:ext cx="6096000" cy="646331"/>
          </a:xfrm>
          <a:prstGeom prst="rect">
            <a:avLst/>
          </a:prstGeom>
        </p:spPr>
        <p:txBody>
          <a:bodyPr>
            <a:spAutoFit/>
          </a:bodyPr>
          <a:lstStyle/>
          <a:p>
            <a:r>
              <a:rPr lang="en-US" dirty="0"/>
              <a:t>You can use route 53 and configure failover routing policy in case the entire region is down.</a:t>
            </a:r>
          </a:p>
        </p:txBody>
      </p:sp>
      <p:pic>
        <p:nvPicPr>
          <p:cNvPr id="11" name="Picture 10">
            <a:extLst>
              <a:ext uri="{FF2B5EF4-FFF2-40B4-BE49-F238E27FC236}">
                <a16:creationId xmlns:a16="http://schemas.microsoft.com/office/drawing/2014/main" id="{68AEC0D3-9541-46A4-87B6-4C212280F35E}"/>
              </a:ext>
            </a:extLst>
          </p:cNvPr>
          <p:cNvPicPr>
            <a:picLocks noChangeAspect="1"/>
          </p:cNvPicPr>
          <p:nvPr/>
        </p:nvPicPr>
        <p:blipFill>
          <a:blip r:embed="rId3"/>
          <a:stretch>
            <a:fillRect/>
          </a:stretch>
        </p:blipFill>
        <p:spPr>
          <a:xfrm>
            <a:off x="6251944" y="4955595"/>
            <a:ext cx="5727946" cy="1551531"/>
          </a:xfrm>
          <a:prstGeom prst="rect">
            <a:avLst/>
          </a:prstGeom>
        </p:spPr>
      </p:pic>
    </p:spTree>
    <p:extLst>
      <p:ext uri="{BB962C8B-B14F-4D97-AF65-F5344CB8AC3E}">
        <p14:creationId xmlns:p14="http://schemas.microsoft.com/office/powerpoint/2010/main" val="3854506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Geo-location routing</a:t>
            </a:r>
          </a:p>
        </p:txBody>
      </p:sp>
      <p:pic>
        <p:nvPicPr>
          <p:cNvPr id="4" name="Picture 3">
            <a:extLst>
              <a:ext uri="{FF2B5EF4-FFF2-40B4-BE49-F238E27FC236}">
                <a16:creationId xmlns:a16="http://schemas.microsoft.com/office/drawing/2014/main" id="{82C06C68-57FA-4160-BD3A-128161D58D05}"/>
              </a:ext>
            </a:extLst>
          </p:cNvPr>
          <p:cNvPicPr>
            <a:picLocks noChangeAspect="1"/>
          </p:cNvPicPr>
          <p:nvPr/>
        </p:nvPicPr>
        <p:blipFill>
          <a:blip r:embed="rId2"/>
          <a:stretch>
            <a:fillRect/>
          </a:stretch>
        </p:blipFill>
        <p:spPr>
          <a:xfrm>
            <a:off x="1265275" y="2643946"/>
            <a:ext cx="9239693" cy="3963453"/>
          </a:xfrm>
          <a:prstGeom prst="rect">
            <a:avLst/>
          </a:prstGeom>
        </p:spPr>
      </p:pic>
    </p:spTree>
    <p:extLst>
      <p:ext uri="{BB962C8B-B14F-4D97-AF65-F5344CB8AC3E}">
        <p14:creationId xmlns:p14="http://schemas.microsoft.com/office/powerpoint/2010/main" val="621535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Databases</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RDS </a:t>
            </a:r>
            <a:r>
              <a:rPr lang="en-US" sz="2200" dirty="0">
                <a:sym typeface="Wingdings" panose="05000000000000000000" pitchFamily="2" charset="2"/>
              </a:rPr>
              <a:t> Relational Database services</a:t>
            </a:r>
            <a:endParaRPr lang="en-US" sz="2200" dirty="0"/>
          </a:p>
        </p:txBody>
      </p:sp>
      <p:sp>
        <p:nvSpPr>
          <p:cNvPr id="3" name="Rectangle 2">
            <a:extLst>
              <a:ext uri="{FF2B5EF4-FFF2-40B4-BE49-F238E27FC236}">
                <a16:creationId xmlns:a16="http://schemas.microsoft.com/office/drawing/2014/main" id="{9CFB1203-522F-4085-9B72-44F6E230BA83}"/>
              </a:ext>
            </a:extLst>
          </p:cNvPr>
          <p:cNvSpPr/>
          <p:nvPr/>
        </p:nvSpPr>
        <p:spPr>
          <a:xfrm>
            <a:off x="1065591" y="2528928"/>
            <a:ext cx="4421660" cy="369332"/>
          </a:xfrm>
          <a:prstGeom prst="rect">
            <a:avLst/>
          </a:prstGeom>
        </p:spPr>
        <p:txBody>
          <a:bodyPr wrap="none">
            <a:spAutoFit/>
          </a:bodyPr>
          <a:lstStyle/>
          <a:p>
            <a:r>
              <a:rPr lang="en-US" dirty="0"/>
              <a:t>Relational Database is like a spreadsheet</a:t>
            </a:r>
          </a:p>
        </p:txBody>
      </p:sp>
      <p:sp>
        <p:nvSpPr>
          <p:cNvPr id="6" name="Rectangle 5">
            <a:extLst>
              <a:ext uri="{FF2B5EF4-FFF2-40B4-BE49-F238E27FC236}">
                <a16:creationId xmlns:a16="http://schemas.microsoft.com/office/drawing/2014/main" id="{2D441E31-0B17-4549-B318-ACF1192CD4D8}"/>
              </a:ext>
            </a:extLst>
          </p:cNvPr>
          <p:cNvSpPr/>
          <p:nvPr/>
        </p:nvSpPr>
        <p:spPr>
          <a:xfrm>
            <a:off x="1065590" y="2898260"/>
            <a:ext cx="8769525" cy="369332"/>
          </a:xfrm>
          <a:prstGeom prst="rect">
            <a:avLst/>
          </a:prstGeom>
        </p:spPr>
        <p:txBody>
          <a:bodyPr wrap="square">
            <a:spAutoFit/>
          </a:bodyPr>
          <a:lstStyle/>
          <a:p>
            <a:r>
              <a:rPr lang="en-US" dirty="0"/>
              <a:t>Name of the spreadsheet is like the name of the database</a:t>
            </a:r>
          </a:p>
        </p:txBody>
      </p:sp>
      <p:sp>
        <p:nvSpPr>
          <p:cNvPr id="7" name="Rectangle 6">
            <a:extLst>
              <a:ext uri="{FF2B5EF4-FFF2-40B4-BE49-F238E27FC236}">
                <a16:creationId xmlns:a16="http://schemas.microsoft.com/office/drawing/2014/main" id="{9CC7CA30-21E6-460D-AF16-3E2D2E52452F}"/>
              </a:ext>
            </a:extLst>
          </p:cNvPr>
          <p:cNvSpPr/>
          <p:nvPr/>
        </p:nvSpPr>
        <p:spPr>
          <a:xfrm>
            <a:off x="1065589" y="3267592"/>
            <a:ext cx="5392951" cy="369332"/>
          </a:xfrm>
          <a:prstGeom prst="rect">
            <a:avLst/>
          </a:prstGeom>
        </p:spPr>
        <p:txBody>
          <a:bodyPr wrap="none">
            <a:spAutoFit/>
          </a:bodyPr>
          <a:lstStyle/>
          <a:p>
            <a:r>
              <a:rPr lang="en-US" dirty="0"/>
              <a:t>Tables can be related to the number of workbooks</a:t>
            </a:r>
          </a:p>
        </p:txBody>
      </p:sp>
      <p:sp>
        <p:nvSpPr>
          <p:cNvPr id="8" name="Rectangle 7">
            <a:extLst>
              <a:ext uri="{FF2B5EF4-FFF2-40B4-BE49-F238E27FC236}">
                <a16:creationId xmlns:a16="http://schemas.microsoft.com/office/drawing/2014/main" id="{33D11DA0-93C0-4EEF-A220-7076AFDD20DC}"/>
              </a:ext>
            </a:extLst>
          </p:cNvPr>
          <p:cNvSpPr/>
          <p:nvPr/>
        </p:nvSpPr>
        <p:spPr>
          <a:xfrm>
            <a:off x="1065589" y="3636924"/>
            <a:ext cx="8769526" cy="369332"/>
          </a:xfrm>
          <a:prstGeom prst="rect">
            <a:avLst/>
          </a:prstGeom>
        </p:spPr>
        <p:txBody>
          <a:bodyPr wrap="square">
            <a:spAutoFit/>
          </a:bodyPr>
          <a:lstStyle/>
          <a:p>
            <a:r>
              <a:rPr lang="en-US" dirty="0"/>
              <a:t>Inside your tables/workbooks you have your rows and columns</a:t>
            </a:r>
          </a:p>
        </p:txBody>
      </p:sp>
      <p:pic>
        <p:nvPicPr>
          <p:cNvPr id="10" name="Picture 9">
            <a:extLst>
              <a:ext uri="{FF2B5EF4-FFF2-40B4-BE49-F238E27FC236}">
                <a16:creationId xmlns:a16="http://schemas.microsoft.com/office/drawing/2014/main" id="{5D6CEF6F-B25D-4710-A247-AA87AED9EA43}"/>
              </a:ext>
            </a:extLst>
          </p:cNvPr>
          <p:cNvPicPr>
            <a:picLocks noChangeAspect="1"/>
          </p:cNvPicPr>
          <p:nvPr/>
        </p:nvPicPr>
        <p:blipFill>
          <a:blip r:embed="rId2"/>
          <a:stretch>
            <a:fillRect/>
          </a:stretch>
        </p:blipFill>
        <p:spPr>
          <a:xfrm>
            <a:off x="592434" y="4114801"/>
            <a:ext cx="11177810" cy="2450250"/>
          </a:xfrm>
          <a:prstGeom prst="rect">
            <a:avLst/>
          </a:prstGeom>
        </p:spPr>
      </p:pic>
    </p:spTree>
    <p:extLst>
      <p:ext uri="{BB962C8B-B14F-4D97-AF65-F5344CB8AC3E}">
        <p14:creationId xmlns:p14="http://schemas.microsoft.com/office/powerpoint/2010/main" val="1396274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Databases</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RDS </a:t>
            </a:r>
            <a:r>
              <a:rPr lang="en-US" sz="2200" dirty="0">
                <a:sym typeface="Wingdings" panose="05000000000000000000" pitchFamily="2" charset="2"/>
              </a:rPr>
              <a:t> Relational Database services</a:t>
            </a:r>
            <a:endParaRPr lang="en-US" sz="2200" dirty="0"/>
          </a:p>
        </p:txBody>
      </p:sp>
      <p:sp>
        <p:nvSpPr>
          <p:cNvPr id="3" name="Rectangle 2">
            <a:extLst>
              <a:ext uri="{FF2B5EF4-FFF2-40B4-BE49-F238E27FC236}">
                <a16:creationId xmlns:a16="http://schemas.microsoft.com/office/drawing/2014/main" id="{9CFB1203-522F-4085-9B72-44F6E230BA83}"/>
              </a:ext>
            </a:extLst>
          </p:cNvPr>
          <p:cNvSpPr/>
          <p:nvPr/>
        </p:nvSpPr>
        <p:spPr>
          <a:xfrm>
            <a:off x="1065591" y="2528928"/>
            <a:ext cx="3445174" cy="369332"/>
          </a:xfrm>
          <a:prstGeom prst="rect">
            <a:avLst/>
          </a:prstGeom>
        </p:spPr>
        <p:txBody>
          <a:bodyPr wrap="none">
            <a:spAutoFit/>
          </a:bodyPr>
          <a:lstStyle/>
          <a:p>
            <a:r>
              <a:rPr lang="en-US" dirty="0"/>
              <a:t>Each row is essentially a record</a:t>
            </a:r>
          </a:p>
        </p:txBody>
      </p:sp>
      <p:sp>
        <p:nvSpPr>
          <p:cNvPr id="6" name="Rectangle 5">
            <a:extLst>
              <a:ext uri="{FF2B5EF4-FFF2-40B4-BE49-F238E27FC236}">
                <a16:creationId xmlns:a16="http://schemas.microsoft.com/office/drawing/2014/main" id="{2D441E31-0B17-4549-B318-ACF1192CD4D8}"/>
              </a:ext>
            </a:extLst>
          </p:cNvPr>
          <p:cNvSpPr/>
          <p:nvPr/>
        </p:nvSpPr>
        <p:spPr>
          <a:xfrm>
            <a:off x="1065590" y="2898260"/>
            <a:ext cx="9854047" cy="646331"/>
          </a:xfrm>
          <a:prstGeom prst="rect">
            <a:avLst/>
          </a:prstGeom>
        </p:spPr>
        <p:txBody>
          <a:bodyPr wrap="square">
            <a:spAutoFit/>
          </a:bodyPr>
          <a:lstStyle/>
          <a:p>
            <a:r>
              <a:rPr lang="en-US" dirty="0"/>
              <a:t>Each field contains the same type of data. Id :- will always be a number, First name :- will always be a string</a:t>
            </a:r>
          </a:p>
        </p:txBody>
      </p:sp>
      <p:sp>
        <p:nvSpPr>
          <p:cNvPr id="4" name="Rectangle 3">
            <a:extLst>
              <a:ext uri="{FF2B5EF4-FFF2-40B4-BE49-F238E27FC236}">
                <a16:creationId xmlns:a16="http://schemas.microsoft.com/office/drawing/2014/main" id="{058AA505-68FF-4DF9-A35A-D58A1CBB40C5}"/>
              </a:ext>
            </a:extLst>
          </p:cNvPr>
          <p:cNvSpPr/>
          <p:nvPr/>
        </p:nvSpPr>
        <p:spPr>
          <a:xfrm>
            <a:off x="580522" y="3544591"/>
            <a:ext cx="2656496" cy="430887"/>
          </a:xfrm>
          <a:prstGeom prst="rect">
            <a:avLst/>
          </a:prstGeom>
        </p:spPr>
        <p:txBody>
          <a:bodyPr wrap="none">
            <a:spAutoFit/>
          </a:bodyPr>
          <a:lstStyle/>
          <a:p>
            <a:r>
              <a:rPr lang="en-US" sz="2200" dirty="0"/>
              <a:t>RDS Database types</a:t>
            </a:r>
          </a:p>
        </p:txBody>
      </p:sp>
      <p:sp>
        <p:nvSpPr>
          <p:cNvPr id="9" name="Rectangle 8">
            <a:extLst>
              <a:ext uri="{FF2B5EF4-FFF2-40B4-BE49-F238E27FC236}">
                <a16:creationId xmlns:a16="http://schemas.microsoft.com/office/drawing/2014/main" id="{23CA8E41-9730-4D29-96CD-B6E7336B3DC2}"/>
              </a:ext>
            </a:extLst>
          </p:cNvPr>
          <p:cNvSpPr/>
          <p:nvPr/>
        </p:nvSpPr>
        <p:spPr>
          <a:xfrm>
            <a:off x="1065590" y="3975478"/>
            <a:ext cx="6096000" cy="1754326"/>
          </a:xfrm>
          <a:prstGeom prst="rect">
            <a:avLst/>
          </a:prstGeom>
        </p:spPr>
        <p:txBody>
          <a:bodyPr>
            <a:spAutoFit/>
          </a:bodyPr>
          <a:lstStyle/>
          <a:p>
            <a:pPr marL="285750" indent="-285750">
              <a:buFont typeface="Arial" panose="020B0604020202020204" pitchFamily="34" charset="0"/>
              <a:buChar char="•"/>
            </a:pPr>
            <a:r>
              <a:rPr lang="en-US" dirty="0"/>
              <a:t>SQL server</a:t>
            </a:r>
          </a:p>
          <a:p>
            <a:pPr marL="285750" indent="-285750">
              <a:buFont typeface="Arial" panose="020B0604020202020204" pitchFamily="34" charset="0"/>
              <a:buChar char="•"/>
            </a:pPr>
            <a:r>
              <a:rPr lang="en-US" dirty="0"/>
              <a:t>MySQL Server</a:t>
            </a:r>
          </a:p>
          <a:p>
            <a:pPr marL="285750" indent="-285750">
              <a:buFont typeface="Arial" panose="020B0604020202020204" pitchFamily="34" charset="0"/>
              <a:buChar char="•"/>
            </a:pPr>
            <a:r>
              <a:rPr lang="en-US" dirty="0"/>
              <a:t>Oracle</a:t>
            </a:r>
          </a:p>
          <a:p>
            <a:pPr marL="285750" indent="-285750">
              <a:buFont typeface="Arial" panose="020B0604020202020204" pitchFamily="34" charset="0"/>
              <a:buChar char="•"/>
            </a:pPr>
            <a:r>
              <a:rPr lang="en-US" dirty="0"/>
              <a:t>Aurora</a:t>
            </a:r>
          </a:p>
          <a:p>
            <a:pPr marL="285750" indent="-285750">
              <a:buFont typeface="Arial" panose="020B0604020202020204" pitchFamily="34" charset="0"/>
              <a:buChar char="•"/>
            </a:pPr>
            <a:r>
              <a:rPr lang="en-US" dirty="0"/>
              <a:t>PostgreSQL</a:t>
            </a:r>
          </a:p>
          <a:p>
            <a:pPr marL="285750" indent="-285750">
              <a:buFont typeface="Arial" panose="020B0604020202020204" pitchFamily="34" charset="0"/>
              <a:buChar char="•"/>
            </a:pPr>
            <a:r>
              <a:rPr lang="en-US" dirty="0"/>
              <a:t>MariaDB</a:t>
            </a:r>
          </a:p>
        </p:txBody>
      </p:sp>
    </p:spTree>
    <p:extLst>
      <p:ext uri="{BB962C8B-B14F-4D97-AF65-F5344CB8AC3E}">
        <p14:creationId xmlns:p14="http://schemas.microsoft.com/office/powerpoint/2010/main" val="3913182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Databases</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Non Relational Database</a:t>
            </a:r>
          </a:p>
        </p:txBody>
      </p:sp>
      <p:sp>
        <p:nvSpPr>
          <p:cNvPr id="3" name="Rectangle 2">
            <a:extLst>
              <a:ext uri="{FF2B5EF4-FFF2-40B4-BE49-F238E27FC236}">
                <a16:creationId xmlns:a16="http://schemas.microsoft.com/office/drawing/2014/main" id="{9CFB1203-522F-4085-9B72-44F6E230BA83}"/>
              </a:ext>
            </a:extLst>
          </p:cNvPr>
          <p:cNvSpPr/>
          <p:nvPr/>
        </p:nvSpPr>
        <p:spPr>
          <a:xfrm>
            <a:off x="874200" y="2667427"/>
            <a:ext cx="3539752" cy="369332"/>
          </a:xfrm>
          <a:prstGeom prst="rect">
            <a:avLst/>
          </a:prstGeom>
        </p:spPr>
        <p:txBody>
          <a:bodyPr wrap="none">
            <a:spAutoFit/>
          </a:bodyPr>
          <a:lstStyle/>
          <a:p>
            <a:r>
              <a:rPr lang="en-US" dirty="0"/>
              <a:t>Example :- MongoDB. Couche DB</a:t>
            </a:r>
          </a:p>
        </p:txBody>
      </p:sp>
      <p:sp>
        <p:nvSpPr>
          <p:cNvPr id="6" name="Rectangle 5">
            <a:extLst>
              <a:ext uri="{FF2B5EF4-FFF2-40B4-BE49-F238E27FC236}">
                <a16:creationId xmlns:a16="http://schemas.microsoft.com/office/drawing/2014/main" id="{2D441E31-0B17-4549-B318-ACF1192CD4D8}"/>
              </a:ext>
            </a:extLst>
          </p:cNvPr>
          <p:cNvSpPr/>
          <p:nvPr/>
        </p:nvSpPr>
        <p:spPr>
          <a:xfrm>
            <a:off x="874200" y="3138032"/>
            <a:ext cx="4339149" cy="923330"/>
          </a:xfrm>
          <a:prstGeom prst="rect">
            <a:avLst/>
          </a:prstGeom>
        </p:spPr>
        <p:txBody>
          <a:bodyPr wrap="square">
            <a:spAutoFit/>
          </a:bodyPr>
          <a:lstStyle/>
          <a:p>
            <a:r>
              <a:rPr lang="en-US" dirty="0"/>
              <a:t>In Non relational database you have got your database and inside you got your collection</a:t>
            </a:r>
          </a:p>
        </p:txBody>
      </p:sp>
      <p:sp>
        <p:nvSpPr>
          <p:cNvPr id="7" name="Rectangle 6">
            <a:extLst>
              <a:ext uri="{FF2B5EF4-FFF2-40B4-BE49-F238E27FC236}">
                <a16:creationId xmlns:a16="http://schemas.microsoft.com/office/drawing/2014/main" id="{ECFDF156-9EB4-4208-9331-AAB518941221}"/>
              </a:ext>
            </a:extLst>
          </p:cNvPr>
          <p:cNvSpPr/>
          <p:nvPr/>
        </p:nvSpPr>
        <p:spPr>
          <a:xfrm>
            <a:off x="874200" y="4121473"/>
            <a:ext cx="4530539" cy="646331"/>
          </a:xfrm>
          <a:prstGeom prst="rect">
            <a:avLst/>
          </a:prstGeom>
        </p:spPr>
        <p:txBody>
          <a:bodyPr wrap="square">
            <a:spAutoFit/>
          </a:bodyPr>
          <a:lstStyle/>
          <a:p>
            <a:r>
              <a:rPr lang="en-US" dirty="0"/>
              <a:t>Collections can be referred to as tabled or workbooks</a:t>
            </a:r>
          </a:p>
        </p:txBody>
      </p:sp>
      <p:sp>
        <p:nvSpPr>
          <p:cNvPr id="8" name="Rectangle 7">
            <a:extLst>
              <a:ext uri="{FF2B5EF4-FFF2-40B4-BE49-F238E27FC236}">
                <a16:creationId xmlns:a16="http://schemas.microsoft.com/office/drawing/2014/main" id="{3F843CB4-C6BD-4F23-AE69-731A1EB0A2EE}"/>
              </a:ext>
            </a:extLst>
          </p:cNvPr>
          <p:cNvSpPr/>
          <p:nvPr/>
        </p:nvSpPr>
        <p:spPr>
          <a:xfrm>
            <a:off x="874200" y="4844748"/>
            <a:ext cx="4721928" cy="646331"/>
          </a:xfrm>
          <a:prstGeom prst="rect">
            <a:avLst/>
          </a:prstGeom>
        </p:spPr>
        <p:txBody>
          <a:bodyPr wrap="square">
            <a:spAutoFit/>
          </a:bodyPr>
          <a:lstStyle/>
          <a:p>
            <a:r>
              <a:rPr lang="en-US" dirty="0"/>
              <a:t>Tables consist of documents which are generally a record set or rows in your table</a:t>
            </a:r>
          </a:p>
        </p:txBody>
      </p:sp>
      <p:sp>
        <p:nvSpPr>
          <p:cNvPr id="10" name="Rectangle 9">
            <a:extLst>
              <a:ext uri="{FF2B5EF4-FFF2-40B4-BE49-F238E27FC236}">
                <a16:creationId xmlns:a16="http://schemas.microsoft.com/office/drawing/2014/main" id="{4D39CF96-E997-4BBC-84C7-9A19B88B89F5}"/>
              </a:ext>
            </a:extLst>
          </p:cNvPr>
          <p:cNvSpPr/>
          <p:nvPr/>
        </p:nvSpPr>
        <p:spPr>
          <a:xfrm>
            <a:off x="874201" y="5488190"/>
            <a:ext cx="4442498" cy="369332"/>
          </a:xfrm>
          <a:prstGeom prst="rect">
            <a:avLst/>
          </a:prstGeom>
        </p:spPr>
        <p:txBody>
          <a:bodyPr wrap="none">
            <a:spAutoFit/>
          </a:bodyPr>
          <a:lstStyle/>
          <a:p>
            <a:r>
              <a:rPr lang="en-US" dirty="0"/>
              <a:t>Key Value pairs :- fields within that table</a:t>
            </a:r>
          </a:p>
        </p:txBody>
      </p:sp>
      <p:sp>
        <p:nvSpPr>
          <p:cNvPr id="11" name="Rectangle 10">
            <a:extLst>
              <a:ext uri="{FF2B5EF4-FFF2-40B4-BE49-F238E27FC236}">
                <a16:creationId xmlns:a16="http://schemas.microsoft.com/office/drawing/2014/main" id="{902A1504-9F2A-47B9-8997-EBD358C6C9FF}"/>
              </a:ext>
            </a:extLst>
          </p:cNvPr>
          <p:cNvSpPr/>
          <p:nvPr/>
        </p:nvSpPr>
        <p:spPr>
          <a:xfrm>
            <a:off x="874200" y="5857522"/>
            <a:ext cx="4442499" cy="646331"/>
          </a:xfrm>
          <a:prstGeom prst="rect">
            <a:avLst/>
          </a:prstGeom>
        </p:spPr>
        <p:txBody>
          <a:bodyPr wrap="square">
            <a:spAutoFit/>
          </a:bodyPr>
          <a:lstStyle/>
          <a:p>
            <a:r>
              <a:rPr lang="en-US" dirty="0"/>
              <a:t>With no SQL database you start a document with curly brackets</a:t>
            </a:r>
          </a:p>
        </p:txBody>
      </p:sp>
      <p:pic>
        <p:nvPicPr>
          <p:cNvPr id="13" name="Picture 12">
            <a:extLst>
              <a:ext uri="{FF2B5EF4-FFF2-40B4-BE49-F238E27FC236}">
                <a16:creationId xmlns:a16="http://schemas.microsoft.com/office/drawing/2014/main" id="{78214D62-5085-4023-8593-DD7C32D6D0F5}"/>
              </a:ext>
            </a:extLst>
          </p:cNvPr>
          <p:cNvPicPr>
            <a:picLocks noChangeAspect="1"/>
          </p:cNvPicPr>
          <p:nvPr/>
        </p:nvPicPr>
        <p:blipFill>
          <a:blip r:embed="rId2"/>
          <a:stretch>
            <a:fillRect/>
          </a:stretch>
        </p:blipFill>
        <p:spPr>
          <a:xfrm>
            <a:off x="5600700" y="2528928"/>
            <a:ext cx="6591300" cy="4135887"/>
          </a:xfrm>
          <a:prstGeom prst="rect">
            <a:avLst/>
          </a:prstGeom>
        </p:spPr>
      </p:pic>
    </p:spTree>
    <p:extLst>
      <p:ext uri="{BB962C8B-B14F-4D97-AF65-F5344CB8AC3E}">
        <p14:creationId xmlns:p14="http://schemas.microsoft.com/office/powerpoint/2010/main" val="2094922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Databases</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Data Warehousing</a:t>
            </a:r>
          </a:p>
        </p:txBody>
      </p:sp>
      <p:sp>
        <p:nvSpPr>
          <p:cNvPr id="6" name="Rectangle 5">
            <a:extLst>
              <a:ext uri="{FF2B5EF4-FFF2-40B4-BE49-F238E27FC236}">
                <a16:creationId xmlns:a16="http://schemas.microsoft.com/office/drawing/2014/main" id="{2D441E31-0B17-4549-B318-ACF1192CD4D8}"/>
              </a:ext>
            </a:extLst>
          </p:cNvPr>
          <p:cNvSpPr/>
          <p:nvPr/>
        </p:nvSpPr>
        <p:spPr>
          <a:xfrm>
            <a:off x="925874" y="2477608"/>
            <a:ext cx="9685419" cy="646331"/>
          </a:xfrm>
          <a:prstGeom prst="rect">
            <a:avLst/>
          </a:prstGeom>
        </p:spPr>
        <p:txBody>
          <a:bodyPr wrap="square">
            <a:spAutoFit/>
          </a:bodyPr>
          <a:lstStyle/>
          <a:p>
            <a:r>
              <a:rPr lang="en-US" dirty="0"/>
              <a:t>It is used for BI. It is used to pull in very large complex datasets and is used by management to find out profits</a:t>
            </a:r>
          </a:p>
        </p:txBody>
      </p:sp>
      <p:sp>
        <p:nvSpPr>
          <p:cNvPr id="7" name="Rectangle 6">
            <a:extLst>
              <a:ext uri="{FF2B5EF4-FFF2-40B4-BE49-F238E27FC236}">
                <a16:creationId xmlns:a16="http://schemas.microsoft.com/office/drawing/2014/main" id="{ECFDF156-9EB4-4208-9331-AAB518941221}"/>
              </a:ext>
            </a:extLst>
          </p:cNvPr>
          <p:cNvSpPr/>
          <p:nvPr/>
        </p:nvSpPr>
        <p:spPr>
          <a:xfrm>
            <a:off x="925874" y="3066167"/>
            <a:ext cx="9589726" cy="369332"/>
          </a:xfrm>
          <a:prstGeom prst="rect">
            <a:avLst/>
          </a:prstGeom>
        </p:spPr>
        <p:txBody>
          <a:bodyPr wrap="square">
            <a:spAutoFit/>
          </a:bodyPr>
          <a:lstStyle/>
          <a:p>
            <a:r>
              <a:rPr lang="en-US" dirty="0"/>
              <a:t>There are two different types of processing OLTP and OLAP</a:t>
            </a:r>
          </a:p>
        </p:txBody>
      </p:sp>
      <p:pic>
        <p:nvPicPr>
          <p:cNvPr id="14" name="Picture 13">
            <a:extLst>
              <a:ext uri="{FF2B5EF4-FFF2-40B4-BE49-F238E27FC236}">
                <a16:creationId xmlns:a16="http://schemas.microsoft.com/office/drawing/2014/main" id="{A4EEB358-8996-44E3-865A-EC7FF42F0CD4}"/>
              </a:ext>
            </a:extLst>
          </p:cNvPr>
          <p:cNvPicPr>
            <a:picLocks noChangeAspect="1"/>
          </p:cNvPicPr>
          <p:nvPr/>
        </p:nvPicPr>
        <p:blipFill>
          <a:blip r:embed="rId2"/>
          <a:stretch>
            <a:fillRect/>
          </a:stretch>
        </p:blipFill>
        <p:spPr>
          <a:xfrm>
            <a:off x="925874" y="3661178"/>
            <a:ext cx="10015028" cy="2136626"/>
          </a:xfrm>
          <a:prstGeom prst="rect">
            <a:avLst/>
          </a:prstGeom>
        </p:spPr>
      </p:pic>
      <p:sp>
        <p:nvSpPr>
          <p:cNvPr id="15" name="Rectangle 14">
            <a:extLst>
              <a:ext uri="{FF2B5EF4-FFF2-40B4-BE49-F238E27FC236}">
                <a16:creationId xmlns:a16="http://schemas.microsoft.com/office/drawing/2014/main" id="{EDA0F598-2FB3-42E5-8D00-697B9C47D95E}"/>
              </a:ext>
            </a:extLst>
          </p:cNvPr>
          <p:cNvSpPr/>
          <p:nvPr/>
        </p:nvSpPr>
        <p:spPr>
          <a:xfrm>
            <a:off x="925874" y="5873378"/>
            <a:ext cx="9898070" cy="646331"/>
          </a:xfrm>
          <a:prstGeom prst="rect">
            <a:avLst/>
          </a:prstGeom>
        </p:spPr>
        <p:txBody>
          <a:bodyPr wrap="square">
            <a:spAutoFit/>
          </a:bodyPr>
          <a:lstStyle/>
          <a:p>
            <a:r>
              <a:rPr lang="en-US" dirty="0"/>
              <a:t>With OLTP it hits the database very </a:t>
            </a:r>
            <a:r>
              <a:rPr lang="en-US" dirty="0" err="1"/>
              <a:t>lighty</a:t>
            </a:r>
            <a:r>
              <a:rPr lang="en-US" dirty="0"/>
              <a:t> as when the queries is run there is just one resource record set that is being pulled</a:t>
            </a:r>
          </a:p>
        </p:txBody>
      </p:sp>
    </p:spTree>
    <p:extLst>
      <p:ext uri="{BB962C8B-B14F-4D97-AF65-F5344CB8AC3E}">
        <p14:creationId xmlns:p14="http://schemas.microsoft.com/office/powerpoint/2010/main" val="1597135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Databases</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Data Warehousing</a:t>
            </a:r>
          </a:p>
        </p:txBody>
      </p:sp>
      <p:sp>
        <p:nvSpPr>
          <p:cNvPr id="6" name="Rectangle 5">
            <a:extLst>
              <a:ext uri="{FF2B5EF4-FFF2-40B4-BE49-F238E27FC236}">
                <a16:creationId xmlns:a16="http://schemas.microsoft.com/office/drawing/2014/main" id="{2D441E31-0B17-4549-B318-ACF1192CD4D8}"/>
              </a:ext>
            </a:extLst>
          </p:cNvPr>
          <p:cNvSpPr/>
          <p:nvPr/>
        </p:nvSpPr>
        <p:spPr>
          <a:xfrm>
            <a:off x="925874" y="2477608"/>
            <a:ext cx="9685419" cy="369332"/>
          </a:xfrm>
          <a:prstGeom prst="rect">
            <a:avLst/>
          </a:prstGeom>
        </p:spPr>
        <p:txBody>
          <a:bodyPr wrap="square">
            <a:spAutoFit/>
          </a:bodyPr>
          <a:lstStyle/>
          <a:p>
            <a:r>
              <a:rPr lang="en-US" dirty="0"/>
              <a:t>OLAP</a:t>
            </a:r>
          </a:p>
        </p:txBody>
      </p:sp>
      <p:pic>
        <p:nvPicPr>
          <p:cNvPr id="4" name="Picture 3">
            <a:extLst>
              <a:ext uri="{FF2B5EF4-FFF2-40B4-BE49-F238E27FC236}">
                <a16:creationId xmlns:a16="http://schemas.microsoft.com/office/drawing/2014/main" id="{C63FD693-A9EC-4FC3-B009-392A1B8EBC66}"/>
              </a:ext>
            </a:extLst>
          </p:cNvPr>
          <p:cNvPicPr>
            <a:picLocks noChangeAspect="1"/>
          </p:cNvPicPr>
          <p:nvPr/>
        </p:nvPicPr>
        <p:blipFill>
          <a:blip r:embed="rId2"/>
          <a:stretch>
            <a:fillRect/>
          </a:stretch>
        </p:blipFill>
        <p:spPr>
          <a:xfrm>
            <a:off x="937362" y="2846940"/>
            <a:ext cx="9356820" cy="2298183"/>
          </a:xfrm>
          <a:prstGeom prst="rect">
            <a:avLst/>
          </a:prstGeom>
        </p:spPr>
      </p:pic>
      <p:sp>
        <p:nvSpPr>
          <p:cNvPr id="8" name="Rectangle 7">
            <a:extLst>
              <a:ext uri="{FF2B5EF4-FFF2-40B4-BE49-F238E27FC236}">
                <a16:creationId xmlns:a16="http://schemas.microsoft.com/office/drawing/2014/main" id="{D2BB458E-3785-4D19-93F7-0E0F4F46E1DE}"/>
              </a:ext>
            </a:extLst>
          </p:cNvPr>
          <p:cNvSpPr/>
          <p:nvPr/>
        </p:nvSpPr>
        <p:spPr>
          <a:xfrm>
            <a:off x="847060" y="5145123"/>
            <a:ext cx="9317666" cy="646331"/>
          </a:xfrm>
          <a:prstGeom prst="rect">
            <a:avLst/>
          </a:prstGeom>
        </p:spPr>
        <p:txBody>
          <a:bodyPr wrap="square">
            <a:spAutoFit/>
          </a:bodyPr>
          <a:lstStyle/>
          <a:p>
            <a:r>
              <a:rPr lang="en-US" dirty="0"/>
              <a:t>As you can see that there is huge amount of data involved hence it would be hitting the database very hard</a:t>
            </a:r>
          </a:p>
        </p:txBody>
      </p:sp>
      <p:sp>
        <p:nvSpPr>
          <p:cNvPr id="9" name="Rectangle 8">
            <a:extLst>
              <a:ext uri="{FF2B5EF4-FFF2-40B4-BE49-F238E27FC236}">
                <a16:creationId xmlns:a16="http://schemas.microsoft.com/office/drawing/2014/main" id="{62C30217-6766-47AA-A09E-CA71D831F5B6}"/>
              </a:ext>
            </a:extLst>
          </p:cNvPr>
          <p:cNvSpPr/>
          <p:nvPr/>
        </p:nvSpPr>
        <p:spPr>
          <a:xfrm>
            <a:off x="847059" y="5678637"/>
            <a:ext cx="9764233" cy="646331"/>
          </a:xfrm>
          <a:prstGeom prst="rect">
            <a:avLst/>
          </a:prstGeom>
        </p:spPr>
        <p:txBody>
          <a:bodyPr wrap="square">
            <a:spAutoFit/>
          </a:bodyPr>
          <a:lstStyle/>
          <a:p>
            <a:r>
              <a:rPr lang="en-US" dirty="0"/>
              <a:t>Hence for data-warehousing a copy of your production database is created and management runs their queries on it</a:t>
            </a:r>
          </a:p>
        </p:txBody>
      </p:sp>
    </p:spTree>
    <p:extLst>
      <p:ext uri="{BB962C8B-B14F-4D97-AF65-F5344CB8AC3E}">
        <p14:creationId xmlns:p14="http://schemas.microsoft.com/office/powerpoint/2010/main" val="2315464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Databases</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err="1"/>
              <a:t>ElastiCache</a:t>
            </a:r>
            <a:endParaRPr lang="en-US" sz="2200" dirty="0"/>
          </a:p>
        </p:txBody>
      </p:sp>
      <p:pic>
        <p:nvPicPr>
          <p:cNvPr id="7" name="Picture 6">
            <a:extLst>
              <a:ext uri="{FF2B5EF4-FFF2-40B4-BE49-F238E27FC236}">
                <a16:creationId xmlns:a16="http://schemas.microsoft.com/office/drawing/2014/main" id="{192E651F-92D3-489F-98C2-75D4B35862B6}"/>
              </a:ext>
            </a:extLst>
          </p:cNvPr>
          <p:cNvPicPr>
            <a:picLocks noChangeAspect="1"/>
          </p:cNvPicPr>
          <p:nvPr/>
        </p:nvPicPr>
        <p:blipFill>
          <a:blip r:embed="rId2"/>
          <a:stretch>
            <a:fillRect/>
          </a:stretch>
        </p:blipFill>
        <p:spPr>
          <a:xfrm>
            <a:off x="786809" y="2665212"/>
            <a:ext cx="10207257" cy="3357145"/>
          </a:xfrm>
          <a:prstGeom prst="rect">
            <a:avLst/>
          </a:prstGeom>
        </p:spPr>
      </p:pic>
    </p:spTree>
    <p:extLst>
      <p:ext uri="{BB962C8B-B14F-4D97-AF65-F5344CB8AC3E}">
        <p14:creationId xmlns:p14="http://schemas.microsoft.com/office/powerpoint/2010/main" val="352580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Databases</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DMS</a:t>
            </a:r>
          </a:p>
        </p:txBody>
      </p:sp>
      <p:pic>
        <p:nvPicPr>
          <p:cNvPr id="4" name="Picture 3">
            <a:extLst>
              <a:ext uri="{FF2B5EF4-FFF2-40B4-BE49-F238E27FC236}">
                <a16:creationId xmlns:a16="http://schemas.microsoft.com/office/drawing/2014/main" id="{9AE50E80-6529-4EE0-93C3-1607EE606899}"/>
              </a:ext>
            </a:extLst>
          </p:cNvPr>
          <p:cNvPicPr>
            <a:picLocks noChangeAspect="1"/>
          </p:cNvPicPr>
          <p:nvPr/>
        </p:nvPicPr>
        <p:blipFill>
          <a:blip r:embed="rId2"/>
          <a:stretch>
            <a:fillRect/>
          </a:stretch>
        </p:blipFill>
        <p:spPr>
          <a:xfrm>
            <a:off x="370810" y="2528928"/>
            <a:ext cx="11620500" cy="3435937"/>
          </a:xfrm>
          <a:prstGeom prst="rect">
            <a:avLst/>
          </a:prstGeom>
        </p:spPr>
      </p:pic>
      <p:sp>
        <p:nvSpPr>
          <p:cNvPr id="3" name="Rectangle 2">
            <a:extLst>
              <a:ext uri="{FF2B5EF4-FFF2-40B4-BE49-F238E27FC236}">
                <a16:creationId xmlns:a16="http://schemas.microsoft.com/office/drawing/2014/main" id="{BFC06976-4C5E-44CD-9EF6-8761ED85FCA6}"/>
              </a:ext>
            </a:extLst>
          </p:cNvPr>
          <p:cNvSpPr/>
          <p:nvPr/>
        </p:nvSpPr>
        <p:spPr>
          <a:xfrm>
            <a:off x="295499" y="6295667"/>
            <a:ext cx="3158750" cy="369332"/>
          </a:xfrm>
          <a:prstGeom prst="rect">
            <a:avLst/>
          </a:prstGeom>
        </p:spPr>
        <p:txBody>
          <a:bodyPr wrap="none">
            <a:spAutoFit/>
          </a:bodyPr>
          <a:lstStyle/>
          <a:p>
            <a:r>
              <a:rPr lang="en-US" dirty="0"/>
              <a:t>NOTE :- RDS is used for OLTP</a:t>
            </a:r>
          </a:p>
        </p:txBody>
      </p:sp>
    </p:spTree>
    <p:extLst>
      <p:ext uri="{BB962C8B-B14F-4D97-AF65-F5344CB8AC3E}">
        <p14:creationId xmlns:p14="http://schemas.microsoft.com/office/powerpoint/2010/main" val="873045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Databases</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Let's create our first RDS instance</a:t>
            </a:r>
          </a:p>
        </p:txBody>
      </p:sp>
      <p:sp>
        <p:nvSpPr>
          <p:cNvPr id="6" name="Rectangle 5">
            <a:extLst>
              <a:ext uri="{FF2B5EF4-FFF2-40B4-BE49-F238E27FC236}">
                <a16:creationId xmlns:a16="http://schemas.microsoft.com/office/drawing/2014/main" id="{6CE74809-C3B2-4790-B5F4-AD079C0AA539}"/>
              </a:ext>
            </a:extLst>
          </p:cNvPr>
          <p:cNvSpPr/>
          <p:nvPr/>
        </p:nvSpPr>
        <p:spPr>
          <a:xfrm>
            <a:off x="897529" y="2528928"/>
            <a:ext cx="9639335" cy="646331"/>
          </a:xfrm>
          <a:prstGeom prst="rect">
            <a:avLst/>
          </a:prstGeom>
        </p:spPr>
        <p:txBody>
          <a:bodyPr wrap="square">
            <a:spAutoFit/>
          </a:bodyPr>
          <a:lstStyle/>
          <a:p>
            <a:r>
              <a:rPr lang="en-US" dirty="0"/>
              <a:t>We will create a webserver and RDS instance and we will put them in two different SG and then we will connect our web server to our RDS instance</a:t>
            </a:r>
          </a:p>
        </p:txBody>
      </p:sp>
      <p:sp>
        <p:nvSpPr>
          <p:cNvPr id="8" name="Rectangle 7">
            <a:extLst>
              <a:ext uri="{FF2B5EF4-FFF2-40B4-BE49-F238E27FC236}">
                <a16:creationId xmlns:a16="http://schemas.microsoft.com/office/drawing/2014/main" id="{C850405D-A745-44EA-8BED-A92134A9A1E9}"/>
              </a:ext>
            </a:extLst>
          </p:cNvPr>
          <p:cNvSpPr/>
          <p:nvPr/>
        </p:nvSpPr>
        <p:spPr>
          <a:xfrm>
            <a:off x="897528" y="3175259"/>
            <a:ext cx="9543643" cy="369332"/>
          </a:xfrm>
          <a:prstGeom prst="rect">
            <a:avLst/>
          </a:prstGeom>
        </p:spPr>
        <p:txBody>
          <a:bodyPr wrap="square">
            <a:spAutoFit/>
          </a:bodyPr>
          <a:lstStyle/>
          <a:p>
            <a:r>
              <a:rPr lang="en-US" dirty="0"/>
              <a:t>Navigate to Database and navigate to RDS and click on get started</a:t>
            </a:r>
          </a:p>
        </p:txBody>
      </p:sp>
      <p:sp>
        <p:nvSpPr>
          <p:cNvPr id="9" name="Rectangle 8">
            <a:extLst>
              <a:ext uri="{FF2B5EF4-FFF2-40B4-BE49-F238E27FC236}">
                <a16:creationId xmlns:a16="http://schemas.microsoft.com/office/drawing/2014/main" id="{7FFF014B-18FE-4A18-8CE4-CF8544D26A82}"/>
              </a:ext>
            </a:extLst>
          </p:cNvPr>
          <p:cNvSpPr/>
          <p:nvPr/>
        </p:nvSpPr>
        <p:spPr>
          <a:xfrm>
            <a:off x="1155405" y="3544591"/>
            <a:ext cx="6096000" cy="369332"/>
          </a:xfrm>
          <a:prstGeom prst="rect">
            <a:avLst/>
          </a:prstGeom>
        </p:spPr>
        <p:txBody>
          <a:bodyPr>
            <a:spAutoFit/>
          </a:bodyPr>
          <a:lstStyle/>
          <a:p>
            <a:r>
              <a:rPr lang="en-US" dirty="0"/>
              <a:t>Select the engine</a:t>
            </a:r>
          </a:p>
        </p:txBody>
      </p:sp>
      <p:pic>
        <p:nvPicPr>
          <p:cNvPr id="11" name="Picture 10">
            <a:extLst>
              <a:ext uri="{FF2B5EF4-FFF2-40B4-BE49-F238E27FC236}">
                <a16:creationId xmlns:a16="http://schemas.microsoft.com/office/drawing/2014/main" id="{3C35E180-DD38-4F2D-8BFE-E89D9E6BF6DA}"/>
              </a:ext>
            </a:extLst>
          </p:cNvPr>
          <p:cNvPicPr>
            <a:picLocks noChangeAspect="1"/>
          </p:cNvPicPr>
          <p:nvPr/>
        </p:nvPicPr>
        <p:blipFill>
          <a:blip r:embed="rId2"/>
          <a:stretch>
            <a:fillRect/>
          </a:stretch>
        </p:blipFill>
        <p:spPr>
          <a:xfrm>
            <a:off x="3375173" y="3606146"/>
            <a:ext cx="7334250" cy="3122222"/>
          </a:xfrm>
          <a:prstGeom prst="rect">
            <a:avLst/>
          </a:prstGeom>
        </p:spPr>
      </p:pic>
    </p:spTree>
    <p:extLst>
      <p:ext uri="{BB962C8B-B14F-4D97-AF65-F5344CB8AC3E}">
        <p14:creationId xmlns:p14="http://schemas.microsoft.com/office/powerpoint/2010/main" val="231202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Databases</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Let's create our first RDS instance</a:t>
            </a:r>
          </a:p>
        </p:txBody>
      </p:sp>
      <p:sp>
        <p:nvSpPr>
          <p:cNvPr id="6" name="Rectangle 5">
            <a:extLst>
              <a:ext uri="{FF2B5EF4-FFF2-40B4-BE49-F238E27FC236}">
                <a16:creationId xmlns:a16="http://schemas.microsoft.com/office/drawing/2014/main" id="{6CE74809-C3B2-4790-B5F4-AD079C0AA539}"/>
              </a:ext>
            </a:extLst>
          </p:cNvPr>
          <p:cNvSpPr/>
          <p:nvPr/>
        </p:nvSpPr>
        <p:spPr>
          <a:xfrm>
            <a:off x="897529" y="2528928"/>
            <a:ext cx="9639335" cy="369332"/>
          </a:xfrm>
          <a:prstGeom prst="rect">
            <a:avLst/>
          </a:prstGeom>
        </p:spPr>
        <p:txBody>
          <a:bodyPr wrap="square">
            <a:spAutoFit/>
          </a:bodyPr>
          <a:lstStyle/>
          <a:p>
            <a:r>
              <a:rPr lang="en-US" dirty="0"/>
              <a:t>Select MySQL and choose dev and test</a:t>
            </a:r>
          </a:p>
        </p:txBody>
      </p:sp>
      <p:pic>
        <p:nvPicPr>
          <p:cNvPr id="4" name="Picture 3">
            <a:extLst>
              <a:ext uri="{FF2B5EF4-FFF2-40B4-BE49-F238E27FC236}">
                <a16:creationId xmlns:a16="http://schemas.microsoft.com/office/drawing/2014/main" id="{4AEB6E9B-3B10-4B65-9A2A-484B3739F383}"/>
              </a:ext>
            </a:extLst>
          </p:cNvPr>
          <p:cNvPicPr>
            <a:picLocks noChangeAspect="1"/>
          </p:cNvPicPr>
          <p:nvPr/>
        </p:nvPicPr>
        <p:blipFill>
          <a:blip r:embed="rId2"/>
          <a:stretch>
            <a:fillRect/>
          </a:stretch>
        </p:blipFill>
        <p:spPr>
          <a:xfrm>
            <a:off x="552893" y="2898260"/>
            <a:ext cx="5932967" cy="3915569"/>
          </a:xfrm>
          <a:prstGeom prst="rect">
            <a:avLst/>
          </a:prstGeom>
        </p:spPr>
      </p:pic>
      <p:pic>
        <p:nvPicPr>
          <p:cNvPr id="10" name="Picture 9">
            <a:extLst>
              <a:ext uri="{FF2B5EF4-FFF2-40B4-BE49-F238E27FC236}">
                <a16:creationId xmlns:a16="http://schemas.microsoft.com/office/drawing/2014/main" id="{FB1101C8-3476-4D2E-B71A-0D601F3A6F7B}"/>
              </a:ext>
            </a:extLst>
          </p:cNvPr>
          <p:cNvPicPr>
            <a:picLocks noChangeAspect="1"/>
          </p:cNvPicPr>
          <p:nvPr/>
        </p:nvPicPr>
        <p:blipFill>
          <a:blip r:embed="rId3"/>
          <a:stretch>
            <a:fillRect/>
          </a:stretch>
        </p:blipFill>
        <p:spPr>
          <a:xfrm>
            <a:off x="6703074" y="2273295"/>
            <a:ext cx="5337798" cy="4540534"/>
          </a:xfrm>
          <a:prstGeom prst="rect">
            <a:avLst/>
          </a:prstGeom>
        </p:spPr>
      </p:pic>
    </p:spTree>
    <p:extLst>
      <p:ext uri="{BB962C8B-B14F-4D97-AF65-F5344CB8AC3E}">
        <p14:creationId xmlns:p14="http://schemas.microsoft.com/office/powerpoint/2010/main" val="287188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9149-6F51-4BD4-9884-41459C8447B4}"/>
              </a:ext>
            </a:extLst>
          </p:cNvPr>
          <p:cNvSpPr>
            <a:spLocks noGrp="1"/>
          </p:cNvSpPr>
          <p:nvPr>
            <p:ph type="title"/>
          </p:nvPr>
        </p:nvSpPr>
        <p:spPr/>
        <p:txBody>
          <a:bodyPr/>
          <a:lstStyle/>
          <a:p>
            <a:r>
              <a:rPr lang="en-US" dirty="0"/>
              <a:t>Placement groups</a:t>
            </a:r>
          </a:p>
        </p:txBody>
      </p:sp>
      <p:pic>
        <p:nvPicPr>
          <p:cNvPr id="12" name="Picture 11">
            <a:extLst>
              <a:ext uri="{FF2B5EF4-FFF2-40B4-BE49-F238E27FC236}">
                <a16:creationId xmlns:a16="http://schemas.microsoft.com/office/drawing/2014/main" id="{82B9E6A5-3A68-48BD-9C1A-06465313B509}"/>
              </a:ext>
            </a:extLst>
          </p:cNvPr>
          <p:cNvPicPr>
            <a:picLocks noChangeAspect="1"/>
          </p:cNvPicPr>
          <p:nvPr/>
        </p:nvPicPr>
        <p:blipFill>
          <a:blip r:embed="rId2"/>
          <a:stretch>
            <a:fillRect/>
          </a:stretch>
        </p:blipFill>
        <p:spPr>
          <a:xfrm>
            <a:off x="680320" y="2158410"/>
            <a:ext cx="10059321" cy="1754371"/>
          </a:xfrm>
          <a:prstGeom prst="rect">
            <a:avLst/>
          </a:prstGeom>
        </p:spPr>
      </p:pic>
      <p:sp>
        <p:nvSpPr>
          <p:cNvPr id="3" name="Rectangle 2">
            <a:extLst>
              <a:ext uri="{FF2B5EF4-FFF2-40B4-BE49-F238E27FC236}">
                <a16:creationId xmlns:a16="http://schemas.microsoft.com/office/drawing/2014/main" id="{AA12BF2C-16DC-40E6-818C-5B3EACF9EC8C}"/>
              </a:ext>
            </a:extLst>
          </p:cNvPr>
          <p:cNvSpPr/>
          <p:nvPr/>
        </p:nvSpPr>
        <p:spPr>
          <a:xfrm>
            <a:off x="680320" y="3924708"/>
            <a:ext cx="9303651" cy="369332"/>
          </a:xfrm>
          <a:prstGeom prst="rect">
            <a:avLst/>
          </a:prstGeom>
        </p:spPr>
        <p:txBody>
          <a:bodyPr wrap="square">
            <a:spAutoFit/>
          </a:bodyPr>
          <a:lstStyle/>
          <a:p>
            <a:r>
              <a:rPr lang="en-US" dirty="0"/>
              <a:t>Now placement groups can span multiple AZ few use cases are </a:t>
            </a:r>
            <a:r>
              <a:rPr lang="en-US" dirty="0" err="1"/>
              <a:t>hadoop</a:t>
            </a:r>
            <a:r>
              <a:rPr lang="en-US" dirty="0"/>
              <a:t> cluster </a:t>
            </a:r>
          </a:p>
        </p:txBody>
      </p:sp>
      <p:sp>
        <p:nvSpPr>
          <p:cNvPr id="13" name="Rectangle 12">
            <a:extLst>
              <a:ext uri="{FF2B5EF4-FFF2-40B4-BE49-F238E27FC236}">
                <a16:creationId xmlns:a16="http://schemas.microsoft.com/office/drawing/2014/main" id="{4602970E-B238-4F70-95F7-74A412D2E8DB}"/>
              </a:ext>
            </a:extLst>
          </p:cNvPr>
          <p:cNvSpPr/>
          <p:nvPr/>
        </p:nvSpPr>
        <p:spPr>
          <a:xfrm>
            <a:off x="680320" y="4244665"/>
            <a:ext cx="5479385" cy="430887"/>
          </a:xfrm>
          <a:prstGeom prst="rect">
            <a:avLst/>
          </a:prstGeom>
        </p:spPr>
        <p:txBody>
          <a:bodyPr wrap="none">
            <a:spAutoFit/>
          </a:bodyPr>
          <a:lstStyle/>
          <a:p>
            <a:r>
              <a:rPr lang="en-US" sz="2200" dirty="0"/>
              <a:t>Important key point for placement groups</a:t>
            </a:r>
          </a:p>
        </p:txBody>
      </p:sp>
      <p:pic>
        <p:nvPicPr>
          <p:cNvPr id="14" name="Picture 13">
            <a:extLst>
              <a:ext uri="{FF2B5EF4-FFF2-40B4-BE49-F238E27FC236}">
                <a16:creationId xmlns:a16="http://schemas.microsoft.com/office/drawing/2014/main" id="{0136105A-05F8-48F8-93E7-D57582EA0FCD}"/>
              </a:ext>
            </a:extLst>
          </p:cNvPr>
          <p:cNvPicPr>
            <a:picLocks noChangeAspect="1"/>
          </p:cNvPicPr>
          <p:nvPr/>
        </p:nvPicPr>
        <p:blipFill>
          <a:blip r:embed="rId3"/>
          <a:stretch>
            <a:fillRect/>
          </a:stretch>
        </p:blipFill>
        <p:spPr>
          <a:xfrm>
            <a:off x="680320" y="4675552"/>
            <a:ext cx="10059322" cy="1946291"/>
          </a:xfrm>
          <a:prstGeom prst="rect">
            <a:avLst/>
          </a:prstGeom>
        </p:spPr>
      </p:pic>
    </p:spTree>
    <p:extLst>
      <p:ext uri="{BB962C8B-B14F-4D97-AF65-F5344CB8AC3E}">
        <p14:creationId xmlns:p14="http://schemas.microsoft.com/office/powerpoint/2010/main" val="1823922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Databases</a:t>
            </a:r>
          </a:p>
        </p:txBody>
      </p:sp>
      <p:sp>
        <p:nvSpPr>
          <p:cNvPr id="5" name="Rectangle 4">
            <a:extLst>
              <a:ext uri="{FF2B5EF4-FFF2-40B4-BE49-F238E27FC236}">
                <a16:creationId xmlns:a16="http://schemas.microsoft.com/office/drawing/2014/main" id="{590A82B6-81D1-444B-9061-36257C9F3ABD}"/>
              </a:ext>
            </a:extLst>
          </p:cNvPr>
          <p:cNvSpPr/>
          <p:nvPr/>
        </p:nvSpPr>
        <p:spPr>
          <a:xfrm>
            <a:off x="680315" y="2098041"/>
            <a:ext cx="11217771" cy="430887"/>
          </a:xfrm>
          <a:prstGeom prst="rect">
            <a:avLst/>
          </a:prstGeom>
        </p:spPr>
        <p:txBody>
          <a:bodyPr wrap="square">
            <a:spAutoFit/>
          </a:bodyPr>
          <a:lstStyle/>
          <a:p>
            <a:r>
              <a:rPr lang="en-US" sz="2200" dirty="0"/>
              <a:t>Let's create our first RDS instance</a:t>
            </a:r>
          </a:p>
        </p:txBody>
      </p:sp>
      <p:sp>
        <p:nvSpPr>
          <p:cNvPr id="6" name="Rectangle 5">
            <a:extLst>
              <a:ext uri="{FF2B5EF4-FFF2-40B4-BE49-F238E27FC236}">
                <a16:creationId xmlns:a16="http://schemas.microsoft.com/office/drawing/2014/main" id="{6CE74809-C3B2-4790-B5F4-AD079C0AA539}"/>
              </a:ext>
            </a:extLst>
          </p:cNvPr>
          <p:cNvSpPr/>
          <p:nvPr/>
        </p:nvSpPr>
        <p:spPr>
          <a:xfrm>
            <a:off x="897529" y="2528928"/>
            <a:ext cx="9639335" cy="369332"/>
          </a:xfrm>
          <a:prstGeom prst="rect">
            <a:avLst/>
          </a:prstGeom>
        </p:spPr>
        <p:txBody>
          <a:bodyPr wrap="square">
            <a:spAutoFit/>
          </a:bodyPr>
          <a:lstStyle/>
          <a:p>
            <a:r>
              <a:rPr lang="en-US" dirty="0"/>
              <a:t>Leave everything as default and launch the instance</a:t>
            </a:r>
          </a:p>
        </p:txBody>
      </p:sp>
      <p:sp>
        <p:nvSpPr>
          <p:cNvPr id="3" name="Rectangle 2">
            <a:extLst>
              <a:ext uri="{FF2B5EF4-FFF2-40B4-BE49-F238E27FC236}">
                <a16:creationId xmlns:a16="http://schemas.microsoft.com/office/drawing/2014/main" id="{E376A40B-7CFB-4724-B137-7E4AEADB1412}"/>
              </a:ext>
            </a:extLst>
          </p:cNvPr>
          <p:cNvSpPr/>
          <p:nvPr/>
        </p:nvSpPr>
        <p:spPr>
          <a:xfrm>
            <a:off x="897529" y="2898260"/>
            <a:ext cx="5609228" cy="369332"/>
          </a:xfrm>
          <a:prstGeom prst="rect">
            <a:avLst/>
          </a:prstGeom>
        </p:spPr>
        <p:txBody>
          <a:bodyPr wrap="none">
            <a:spAutoFit/>
          </a:bodyPr>
          <a:lstStyle/>
          <a:p>
            <a:r>
              <a:rPr lang="en-US" dirty="0"/>
              <a:t>Check the SG that was created by the launch wizard</a:t>
            </a:r>
          </a:p>
        </p:txBody>
      </p:sp>
      <p:sp>
        <p:nvSpPr>
          <p:cNvPr id="7" name="Rectangle 6">
            <a:extLst>
              <a:ext uri="{FF2B5EF4-FFF2-40B4-BE49-F238E27FC236}">
                <a16:creationId xmlns:a16="http://schemas.microsoft.com/office/drawing/2014/main" id="{B58F3BAD-5457-46E2-905D-120EB253675F}"/>
              </a:ext>
            </a:extLst>
          </p:cNvPr>
          <p:cNvSpPr/>
          <p:nvPr/>
        </p:nvSpPr>
        <p:spPr>
          <a:xfrm>
            <a:off x="897528" y="3267592"/>
            <a:ext cx="10383615" cy="369332"/>
          </a:xfrm>
          <a:prstGeom prst="rect">
            <a:avLst/>
          </a:prstGeom>
        </p:spPr>
        <p:txBody>
          <a:bodyPr wrap="square">
            <a:spAutoFit/>
          </a:bodyPr>
          <a:lstStyle/>
          <a:p>
            <a:r>
              <a:rPr lang="en-US" dirty="0"/>
              <a:t>Change the Security group to allow connections from the SG in which you have your webserver in</a:t>
            </a:r>
          </a:p>
        </p:txBody>
      </p:sp>
      <p:sp>
        <p:nvSpPr>
          <p:cNvPr id="8" name="Rectangle 7">
            <a:extLst>
              <a:ext uri="{FF2B5EF4-FFF2-40B4-BE49-F238E27FC236}">
                <a16:creationId xmlns:a16="http://schemas.microsoft.com/office/drawing/2014/main" id="{A11B41F0-3EB2-45DF-A668-6E25DBE8DAF0}"/>
              </a:ext>
            </a:extLst>
          </p:cNvPr>
          <p:cNvSpPr/>
          <p:nvPr/>
        </p:nvSpPr>
        <p:spPr>
          <a:xfrm>
            <a:off x="897526" y="3636924"/>
            <a:ext cx="9851989" cy="369332"/>
          </a:xfrm>
          <a:prstGeom prst="rect">
            <a:avLst/>
          </a:prstGeom>
        </p:spPr>
        <p:txBody>
          <a:bodyPr wrap="square">
            <a:spAutoFit/>
          </a:bodyPr>
          <a:lstStyle/>
          <a:p>
            <a:r>
              <a:rPr lang="en-US" dirty="0"/>
              <a:t>Create </a:t>
            </a:r>
            <a:r>
              <a:rPr lang="en-US" dirty="0" err="1"/>
              <a:t>Connect.php</a:t>
            </a:r>
            <a:r>
              <a:rPr lang="en-US" dirty="0"/>
              <a:t> in any S3 bucket you can get the code from git account</a:t>
            </a:r>
          </a:p>
        </p:txBody>
      </p:sp>
    </p:spTree>
    <p:extLst>
      <p:ext uri="{BB962C8B-B14F-4D97-AF65-F5344CB8AC3E}">
        <p14:creationId xmlns:p14="http://schemas.microsoft.com/office/powerpoint/2010/main" val="398205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4B16-1479-44BC-B8C9-A05D7890AAA0}"/>
              </a:ext>
            </a:extLst>
          </p:cNvPr>
          <p:cNvSpPr>
            <a:spLocks noGrp="1"/>
          </p:cNvSpPr>
          <p:nvPr>
            <p:ph type="title"/>
          </p:nvPr>
        </p:nvSpPr>
        <p:spPr/>
        <p:txBody>
          <a:bodyPr/>
          <a:lstStyle/>
          <a:p>
            <a:r>
              <a:rPr lang="en-US" dirty="0"/>
              <a:t>VPC </a:t>
            </a:r>
            <a:r>
              <a:rPr lang="en-US" dirty="0">
                <a:sym typeface="Wingdings" panose="05000000000000000000" pitchFamily="2" charset="2"/>
              </a:rPr>
              <a:t> </a:t>
            </a:r>
            <a:r>
              <a:rPr lang="en-US" dirty="0"/>
              <a:t>Virtual private cloud</a:t>
            </a:r>
          </a:p>
        </p:txBody>
      </p:sp>
      <p:sp>
        <p:nvSpPr>
          <p:cNvPr id="4" name="Rectangle 3">
            <a:extLst>
              <a:ext uri="{FF2B5EF4-FFF2-40B4-BE49-F238E27FC236}">
                <a16:creationId xmlns:a16="http://schemas.microsoft.com/office/drawing/2014/main" id="{C35C04A3-EE58-4180-BD70-9AD9C660AB67}"/>
              </a:ext>
            </a:extLst>
          </p:cNvPr>
          <p:cNvSpPr/>
          <p:nvPr/>
        </p:nvSpPr>
        <p:spPr>
          <a:xfrm>
            <a:off x="680320" y="2126259"/>
            <a:ext cx="10207419" cy="369332"/>
          </a:xfrm>
          <a:prstGeom prst="rect">
            <a:avLst/>
          </a:prstGeom>
        </p:spPr>
        <p:txBody>
          <a:bodyPr wrap="square">
            <a:spAutoFit/>
          </a:bodyPr>
          <a:lstStyle/>
          <a:p>
            <a:r>
              <a:rPr lang="en-US" dirty="0"/>
              <a:t>VPC is really important and you must know in and out of VPC in order to pass the exams</a:t>
            </a:r>
          </a:p>
        </p:txBody>
      </p:sp>
      <p:sp>
        <p:nvSpPr>
          <p:cNvPr id="5" name="Rectangle 4">
            <a:extLst>
              <a:ext uri="{FF2B5EF4-FFF2-40B4-BE49-F238E27FC236}">
                <a16:creationId xmlns:a16="http://schemas.microsoft.com/office/drawing/2014/main" id="{F7FD2992-2485-43D9-8344-2BD180F712BD}"/>
              </a:ext>
            </a:extLst>
          </p:cNvPr>
          <p:cNvSpPr/>
          <p:nvPr/>
        </p:nvSpPr>
        <p:spPr>
          <a:xfrm>
            <a:off x="680320" y="2418352"/>
            <a:ext cx="6096000" cy="369332"/>
          </a:xfrm>
          <a:prstGeom prst="rect">
            <a:avLst/>
          </a:prstGeom>
        </p:spPr>
        <p:txBody>
          <a:bodyPr>
            <a:spAutoFit/>
          </a:bodyPr>
          <a:lstStyle/>
          <a:p>
            <a:r>
              <a:rPr lang="en-US" dirty="0"/>
              <a:t>It's your own virtual private DC in the cloud</a:t>
            </a:r>
          </a:p>
        </p:txBody>
      </p:sp>
      <p:sp>
        <p:nvSpPr>
          <p:cNvPr id="6" name="Rectangle 5">
            <a:extLst>
              <a:ext uri="{FF2B5EF4-FFF2-40B4-BE49-F238E27FC236}">
                <a16:creationId xmlns:a16="http://schemas.microsoft.com/office/drawing/2014/main" id="{E3447D05-F64F-4940-91A6-6799AF88AA31}"/>
              </a:ext>
            </a:extLst>
          </p:cNvPr>
          <p:cNvSpPr/>
          <p:nvPr/>
        </p:nvSpPr>
        <p:spPr>
          <a:xfrm>
            <a:off x="680320" y="2744296"/>
            <a:ext cx="4977645" cy="369332"/>
          </a:xfrm>
          <a:prstGeom prst="rect">
            <a:avLst/>
          </a:prstGeom>
        </p:spPr>
        <p:txBody>
          <a:bodyPr wrap="none">
            <a:spAutoFit/>
          </a:bodyPr>
          <a:lstStyle/>
          <a:p>
            <a:r>
              <a:rPr lang="en-US" dirty="0"/>
              <a:t>Every region has a default VPC in every region</a:t>
            </a:r>
          </a:p>
        </p:txBody>
      </p:sp>
      <p:pic>
        <p:nvPicPr>
          <p:cNvPr id="8" name="Picture 7">
            <a:extLst>
              <a:ext uri="{FF2B5EF4-FFF2-40B4-BE49-F238E27FC236}">
                <a16:creationId xmlns:a16="http://schemas.microsoft.com/office/drawing/2014/main" id="{C6CD509A-5413-4D11-94D2-186CD8F6F30F}"/>
              </a:ext>
            </a:extLst>
          </p:cNvPr>
          <p:cNvPicPr>
            <a:picLocks noChangeAspect="1"/>
          </p:cNvPicPr>
          <p:nvPr/>
        </p:nvPicPr>
        <p:blipFill>
          <a:blip r:embed="rId2"/>
          <a:stretch>
            <a:fillRect/>
          </a:stretch>
        </p:blipFill>
        <p:spPr>
          <a:xfrm>
            <a:off x="305243" y="3266640"/>
            <a:ext cx="11603222" cy="2924158"/>
          </a:xfrm>
          <a:prstGeom prst="rect">
            <a:avLst/>
          </a:prstGeom>
        </p:spPr>
      </p:pic>
    </p:spTree>
    <p:extLst>
      <p:ext uri="{BB962C8B-B14F-4D97-AF65-F5344CB8AC3E}">
        <p14:creationId xmlns:p14="http://schemas.microsoft.com/office/powerpoint/2010/main" val="1903729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9A6E-43E0-4A5C-8586-7B9E62E93035}"/>
              </a:ext>
            </a:extLst>
          </p:cNvPr>
          <p:cNvSpPr>
            <a:spLocks noGrp="1"/>
          </p:cNvSpPr>
          <p:nvPr>
            <p:ph type="title"/>
          </p:nvPr>
        </p:nvSpPr>
        <p:spPr/>
        <p:txBody>
          <a:bodyPr/>
          <a:lstStyle/>
          <a:p>
            <a:r>
              <a:rPr lang="en-US" dirty="0"/>
              <a:t>VPC </a:t>
            </a:r>
            <a:r>
              <a:rPr lang="en-US" dirty="0">
                <a:sym typeface="Wingdings" panose="05000000000000000000" pitchFamily="2" charset="2"/>
              </a:rPr>
              <a:t> </a:t>
            </a:r>
            <a:r>
              <a:rPr lang="en-US" dirty="0"/>
              <a:t>Virtual private cloud</a:t>
            </a:r>
          </a:p>
        </p:txBody>
      </p:sp>
      <p:pic>
        <p:nvPicPr>
          <p:cNvPr id="5" name="Picture 4">
            <a:extLst>
              <a:ext uri="{FF2B5EF4-FFF2-40B4-BE49-F238E27FC236}">
                <a16:creationId xmlns:a16="http://schemas.microsoft.com/office/drawing/2014/main" id="{8F3F1021-A30B-4B67-99DE-E642E828348C}"/>
              </a:ext>
            </a:extLst>
          </p:cNvPr>
          <p:cNvPicPr>
            <a:picLocks noChangeAspect="1"/>
          </p:cNvPicPr>
          <p:nvPr/>
        </p:nvPicPr>
        <p:blipFill>
          <a:blip r:embed="rId2"/>
          <a:stretch>
            <a:fillRect/>
          </a:stretch>
        </p:blipFill>
        <p:spPr>
          <a:xfrm>
            <a:off x="366712" y="2243469"/>
            <a:ext cx="11458575" cy="3976355"/>
          </a:xfrm>
          <a:prstGeom prst="rect">
            <a:avLst/>
          </a:prstGeom>
        </p:spPr>
      </p:pic>
    </p:spTree>
    <p:extLst>
      <p:ext uri="{BB962C8B-B14F-4D97-AF65-F5344CB8AC3E}">
        <p14:creationId xmlns:p14="http://schemas.microsoft.com/office/powerpoint/2010/main" val="1211213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9A6E-43E0-4A5C-8586-7B9E62E93035}"/>
              </a:ext>
            </a:extLst>
          </p:cNvPr>
          <p:cNvSpPr>
            <a:spLocks noGrp="1"/>
          </p:cNvSpPr>
          <p:nvPr>
            <p:ph type="title"/>
          </p:nvPr>
        </p:nvSpPr>
        <p:spPr/>
        <p:txBody>
          <a:bodyPr/>
          <a:lstStyle/>
          <a:p>
            <a:r>
              <a:rPr lang="en-US" dirty="0"/>
              <a:t>VPC </a:t>
            </a:r>
            <a:r>
              <a:rPr lang="en-US" dirty="0">
                <a:sym typeface="Wingdings" panose="05000000000000000000" pitchFamily="2" charset="2"/>
              </a:rPr>
              <a:t> </a:t>
            </a:r>
            <a:r>
              <a:rPr lang="en-US" dirty="0"/>
              <a:t>Virtual private cloud</a:t>
            </a:r>
          </a:p>
        </p:txBody>
      </p:sp>
      <p:pic>
        <p:nvPicPr>
          <p:cNvPr id="4" name="Picture 3">
            <a:extLst>
              <a:ext uri="{FF2B5EF4-FFF2-40B4-BE49-F238E27FC236}">
                <a16:creationId xmlns:a16="http://schemas.microsoft.com/office/drawing/2014/main" id="{72D4C22E-B05E-4512-9BEF-20423E5D0A3E}"/>
              </a:ext>
            </a:extLst>
          </p:cNvPr>
          <p:cNvPicPr>
            <a:picLocks noChangeAspect="1"/>
          </p:cNvPicPr>
          <p:nvPr/>
        </p:nvPicPr>
        <p:blipFill>
          <a:blip r:embed="rId2"/>
          <a:stretch>
            <a:fillRect/>
          </a:stretch>
        </p:blipFill>
        <p:spPr>
          <a:xfrm>
            <a:off x="534839" y="2256982"/>
            <a:ext cx="11058525" cy="2152650"/>
          </a:xfrm>
          <a:prstGeom prst="rect">
            <a:avLst/>
          </a:prstGeom>
        </p:spPr>
      </p:pic>
    </p:spTree>
    <p:extLst>
      <p:ext uri="{BB962C8B-B14F-4D97-AF65-F5344CB8AC3E}">
        <p14:creationId xmlns:p14="http://schemas.microsoft.com/office/powerpoint/2010/main" val="2699102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9A6E-43E0-4A5C-8586-7B9E62E93035}"/>
              </a:ext>
            </a:extLst>
          </p:cNvPr>
          <p:cNvSpPr>
            <a:spLocks noGrp="1"/>
          </p:cNvSpPr>
          <p:nvPr>
            <p:ph type="title"/>
          </p:nvPr>
        </p:nvSpPr>
        <p:spPr/>
        <p:txBody>
          <a:bodyPr/>
          <a:lstStyle/>
          <a:p>
            <a:r>
              <a:rPr lang="en-US" dirty="0"/>
              <a:t>VPC </a:t>
            </a:r>
            <a:r>
              <a:rPr lang="en-US" dirty="0">
                <a:sym typeface="Wingdings" panose="05000000000000000000" pitchFamily="2" charset="2"/>
              </a:rPr>
              <a:t> </a:t>
            </a:r>
            <a:r>
              <a:rPr lang="en-US" dirty="0"/>
              <a:t>Virtual private cloud</a:t>
            </a:r>
          </a:p>
        </p:txBody>
      </p:sp>
      <p:sp>
        <p:nvSpPr>
          <p:cNvPr id="3" name="Rectangle 2">
            <a:extLst>
              <a:ext uri="{FF2B5EF4-FFF2-40B4-BE49-F238E27FC236}">
                <a16:creationId xmlns:a16="http://schemas.microsoft.com/office/drawing/2014/main" id="{07AA1B22-96C2-4D28-9807-109D8C352FE2}"/>
              </a:ext>
            </a:extLst>
          </p:cNvPr>
          <p:cNvSpPr/>
          <p:nvPr/>
        </p:nvSpPr>
        <p:spPr>
          <a:xfrm>
            <a:off x="680321" y="2234242"/>
            <a:ext cx="3780202" cy="461665"/>
          </a:xfrm>
          <a:prstGeom prst="rect">
            <a:avLst/>
          </a:prstGeom>
        </p:spPr>
        <p:txBody>
          <a:bodyPr wrap="none">
            <a:spAutoFit/>
          </a:bodyPr>
          <a:lstStyle/>
          <a:p>
            <a:r>
              <a:rPr lang="en-US" sz="2400" dirty="0"/>
              <a:t>How does a VPC looks like</a:t>
            </a:r>
          </a:p>
        </p:txBody>
      </p:sp>
      <p:pic>
        <p:nvPicPr>
          <p:cNvPr id="6" name="Picture 5">
            <a:extLst>
              <a:ext uri="{FF2B5EF4-FFF2-40B4-BE49-F238E27FC236}">
                <a16:creationId xmlns:a16="http://schemas.microsoft.com/office/drawing/2014/main" id="{5F038539-DA7B-4BCA-88EB-26C9EDE1B7CE}"/>
              </a:ext>
            </a:extLst>
          </p:cNvPr>
          <p:cNvPicPr>
            <a:picLocks noChangeAspect="1"/>
          </p:cNvPicPr>
          <p:nvPr/>
        </p:nvPicPr>
        <p:blipFill>
          <a:blip r:embed="rId2"/>
          <a:stretch>
            <a:fillRect/>
          </a:stretch>
        </p:blipFill>
        <p:spPr>
          <a:xfrm>
            <a:off x="196702" y="2817627"/>
            <a:ext cx="11807456" cy="3430418"/>
          </a:xfrm>
          <a:prstGeom prst="rect">
            <a:avLst/>
          </a:prstGeom>
        </p:spPr>
      </p:pic>
    </p:spTree>
    <p:extLst>
      <p:ext uri="{BB962C8B-B14F-4D97-AF65-F5344CB8AC3E}">
        <p14:creationId xmlns:p14="http://schemas.microsoft.com/office/powerpoint/2010/main" val="1352719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9A6E-43E0-4A5C-8586-7B9E62E93035}"/>
              </a:ext>
            </a:extLst>
          </p:cNvPr>
          <p:cNvSpPr>
            <a:spLocks noGrp="1"/>
          </p:cNvSpPr>
          <p:nvPr>
            <p:ph type="title"/>
          </p:nvPr>
        </p:nvSpPr>
        <p:spPr/>
        <p:txBody>
          <a:bodyPr/>
          <a:lstStyle/>
          <a:p>
            <a:r>
              <a:rPr lang="en-US" dirty="0"/>
              <a:t>VPC </a:t>
            </a:r>
            <a:r>
              <a:rPr lang="en-US" dirty="0">
                <a:sym typeface="Wingdings" panose="05000000000000000000" pitchFamily="2" charset="2"/>
              </a:rPr>
              <a:t> </a:t>
            </a:r>
            <a:r>
              <a:rPr lang="en-US" dirty="0"/>
              <a:t>Virtual private cloud</a:t>
            </a:r>
          </a:p>
        </p:txBody>
      </p:sp>
      <p:sp>
        <p:nvSpPr>
          <p:cNvPr id="7" name="Rectangle 6">
            <a:extLst>
              <a:ext uri="{FF2B5EF4-FFF2-40B4-BE49-F238E27FC236}">
                <a16:creationId xmlns:a16="http://schemas.microsoft.com/office/drawing/2014/main" id="{1E9F3E55-C072-43EA-8FDA-D59D7872E53D}"/>
              </a:ext>
            </a:extLst>
          </p:cNvPr>
          <p:cNvSpPr/>
          <p:nvPr/>
        </p:nvSpPr>
        <p:spPr>
          <a:xfrm>
            <a:off x="680320" y="2117007"/>
            <a:ext cx="9613861" cy="369332"/>
          </a:xfrm>
          <a:prstGeom prst="rect">
            <a:avLst/>
          </a:prstGeom>
        </p:spPr>
        <p:txBody>
          <a:bodyPr wrap="square">
            <a:spAutoFit/>
          </a:bodyPr>
          <a:lstStyle/>
          <a:p>
            <a:r>
              <a:rPr lang="en-US" dirty="0"/>
              <a:t>Internet gateway :- is a gateway that would provide access to internet from your VPC</a:t>
            </a:r>
          </a:p>
        </p:txBody>
      </p:sp>
      <p:sp>
        <p:nvSpPr>
          <p:cNvPr id="8" name="Rectangle 7">
            <a:extLst>
              <a:ext uri="{FF2B5EF4-FFF2-40B4-BE49-F238E27FC236}">
                <a16:creationId xmlns:a16="http://schemas.microsoft.com/office/drawing/2014/main" id="{73CA31FA-4C2E-4CB9-880F-B4673691DF1B}"/>
              </a:ext>
            </a:extLst>
          </p:cNvPr>
          <p:cNvSpPr/>
          <p:nvPr/>
        </p:nvSpPr>
        <p:spPr>
          <a:xfrm>
            <a:off x="680320" y="2486339"/>
            <a:ext cx="2915222" cy="369332"/>
          </a:xfrm>
          <a:prstGeom prst="rect">
            <a:avLst/>
          </a:prstGeom>
        </p:spPr>
        <p:txBody>
          <a:bodyPr wrap="none">
            <a:spAutoFit/>
          </a:bodyPr>
          <a:lstStyle/>
          <a:p>
            <a:r>
              <a:rPr lang="en-US" dirty="0"/>
              <a:t>We have SG in our subnets</a:t>
            </a:r>
          </a:p>
        </p:txBody>
      </p:sp>
      <p:sp>
        <p:nvSpPr>
          <p:cNvPr id="9" name="Rectangle 8">
            <a:extLst>
              <a:ext uri="{FF2B5EF4-FFF2-40B4-BE49-F238E27FC236}">
                <a16:creationId xmlns:a16="http://schemas.microsoft.com/office/drawing/2014/main" id="{63665850-B0CB-419F-81DB-D0FB5F7B5E67}"/>
              </a:ext>
            </a:extLst>
          </p:cNvPr>
          <p:cNvSpPr/>
          <p:nvPr/>
        </p:nvSpPr>
        <p:spPr>
          <a:xfrm>
            <a:off x="680320" y="6327776"/>
            <a:ext cx="2582823" cy="369332"/>
          </a:xfrm>
          <a:prstGeom prst="rect">
            <a:avLst/>
          </a:prstGeom>
        </p:spPr>
        <p:txBody>
          <a:bodyPr wrap="none">
            <a:spAutoFit/>
          </a:bodyPr>
          <a:lstStyle/>
          <a:p>
            <a:r>
              <a:rPr lang="fr-FR" dirty="0"/>
              <a:t>Note :- 1 </a:t>
            </a:r>
            <a:r>
              <a:rPr lang="fr-FR" dirty="0" err="1"/>
              <a:t>Subnet</a:t>
            </a:r>
            <a:r>
              <a:rPr lang="fr-FR" dirty="0"/>
              <a:t> = 1 AZ</a:t>
            </a:r>
            <a:endParaRPr lang="en-US" dirty="0"/>
          </a:p>
        </p:txBody>
      </p:sp>
      <p:sp>
        <p:nvSpPr>
          <p:cNvPr id="10" name="Rectangle 9">
            <a:extLst>
              <a:ext uri="{FF2B5EF4-FFF2-40B4-BE49-F238E27FC236}">
                <a16:creationId xmlns:a16="http://schemas.microsoft.com/office/drawing/2014/main" id="{5279F233-82DB-47B6-A3F8-881D41914A5F}"/>
              </a:ext>
            </a:extLst>
          </p:cNvPr>
          <p:cNvSpPr/>
          <p:nvPr/>
        </p:nvSpPr>
        <p:spPr>
          <a:xfrm>
            <a:off x="680320" y="2791257"/>
            <a:ext cx="6096000" cy="369332"/>
          </a:xfrm>
          <a:prstGeom prst="rect">
            <a:avLst/>
          </a:prstGeom>
        </p:spPr>
        <p:txBody>
          <a:bodyPr>
            <a:spAutoFit/>
          </a:bodyPr>
          <a:lstStyle/>
          <a:p>
            <a:r>
              <a:rPr lang="en-US" dirty="0"/>
              <a:t>Security groups can be attached to different subnets.</a:t>
            </a:r>
          </a:p>
        </p:txBody>
      </p:sp>
      <p:pic>
        <p:nvPicPr>
          <p:cNvPr id="12" name="Picture 11">
            <a:extLst>
              <a:ext uri="{FF2B5EF4-FFF2-40B4-BE49-F238E27FC236}">
                <a16:creationId xmlns:a16="http://schemas.microsoft.com/office/drawing/2014/main" id="{EF32F38E-2788-42DC-803C-A227A4615FF6}"/>
              </a:ext>
            </a:extLst>
          </p:cNvPr>
          <p:cNvPicPr>
            <a:picLocks noChangeAspect="1"/>
          </p:cNvPicPr>
          <p:nvPr/>
        </p:nvPicPr>
        <p:blipFill>
          <a:blip r:embed="rId2"/>
          <a:stretch>
            <a:fillRect/>
          </a:stretch>
        </p:blipFill>
        <p:spPr>
          <a:xfrm>
            <a:off x="2137931" y="3313818"/>
            <a:ext cx="5495925" cy="1476375"/>
          </a:xfrm>
          <a:prstGeom prst="rect">
            <a:avLst/>
          </a:prstGeom>
        </p:spPr>
      </p:pic>
      <p:sp>
        <p:nvSpPr>
          <p:cNvPr id="13" name="Rectangle 12">
            <a:extLst>
              <a:ext uri="{FF2B5EF4-FFF2-40B4-BE49-F238E27FC236}">
                <a16:creationId xmlns:a16="http://schemas.microsoft.com/office/drawing/2014/main" id="{C6CD4F37-5077-468D-930F-6D39F623DB87}"/>
              </a:ext>
            </a:extLst>
          </p:cNvPr>
          <p:cNvSpPr/>
          <p:nvPr/>
        </p:nvSpPr>
        <p:spPr>
          <a:xfrm>
            <a:off x="680320" y="4943422"/>
            <a:ext cx="6096000" cy="369332"/>
          </a:xfrm>
          <a:prstGeom prst="rect">
            <a:avLst/>
          </a:prstGeom>
        </p:spPr>
        <p:txBody>
          <a:bodyPr>
            <a:spAutoFit/>
          </a:bodyPr>
          <a:lstStyle/>
          <a:p>
            <a:r>
              <a:rPr lang="en-US" dirty="0"/>
              <a:t>The largest that we can have /16 CIDR</a:t>
            </a:r>
          </a:p>
        </p:txBody>
      </p:sp>
      <p:sp>
        <p:nvSpPr>
          <p:cNvPr id="14" name="Rectangle 13">
            <a:extLst>
              <a:ext uri="{FF2B5EF4-FFF2-40B4-BE49-F238E27FC236}">
                <a16:creationId xmlns:a16="http://schemas.microsoft.com/office/drawing/2014/main" id="{EF3E3E5C-9ABF-4556-8135-55FE3B9EF79D}"/>
              </a:ext>
            </a:extLst>
          </p:cNvPr>
          <p:cNvSpPr/>
          <p:nvPr/>
        </p:nvSpPr>
        <p:spPr>
          <a:xfrm>
            <a:off x="680320" y="5312754"/>
            <a:ext cx="6953536" cy="369332"/>
          </a:xfrm>
          <a:prstGeom prst="rect">
            <a:avLst/>
          </a:prstGeom>
        </p:spPr>
        <p:txBody>
          <a:bodyPr wrap="square">
            <a:spAutoFit/>
          </a:bodyPr>
          <a:lstStyle/>
          <a:p>
            <a:r>
              <a:rPr lang="en-US" dirty="0"/>
              <a:t>You cannot have more than 5 VPC in a region that is the soft limit</a:t>
            </a:r>
          </a:p>
        </p:txBody>
      </p:sp>
      <p:sp>
        <p:nvSpPr>
          <p:cNvPr id="15" name="Rectangle 14">
            <a:extLst>
              <a:ext uri="{FF2B5EF4-FFF2-40B4-BE49-F238E27FC236}">
                <a16:creationId xmlns:a16="http://schemas.microsoft.com/office/drawing/2014/main" id="{A1AD2376-CF35-46B0-BD25-35A706266C18}"/>
              </a:ext>
            </a:extLst>
          </p:cNvPr>
          <p:cNvSpPr/>
          <p:nvPr/>
        </p:nvSpPr>
        <p:spPr>
          <a:xfrm>
            <a:off x="680320" y="5649367"/>
            <a:ext cx="10163039" cy="369332"/>
          </a:xfrm>
          <a:prstGeom prst="rect">
            <a:avLst/>
          </a:prstGeom>
        </p:spPr>
        <p:txBody>
          <a:bodyPr wrap="none">
            <a:spAutoFit/>
          </a:bodyPr>
          <a:lstStyle/>
          <a:p>
            <a:r>
              <a:rPr lang="en-US" dirty="0"/>
              <a:t>The smallest CIDR that you can have for a subnet is /28. That would give you 16 valid IP address</a:t>
            </a:r>
          </a:p>
        </p:txBody>
      </p:sp>
    </p:spTree>
    <p:extLst>
      <p:ext uri="{BB962C8B-B14F-4D97-AF65-F5344CB8AC3E}">
        <p14:creationId xmlns:p14="http://schemas.microsoft.com/office/powerpoint/2010/main" val="2517367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9A6E-43E0-4A5C-8586-7B9E62E93035}"/>
              </a:ext>
            </a:extLst>
          </p:cNvPr>
          <p:cNvSpPr>
            <a:spLocks noGrp="1"/>
          </p:cNvSpPr>
          <p:nvPr>
            <p:ph type="title"/>
          </p:nvPr>
        </p:nvSpPr>
        <p:spPr/>
        <p:txBody>
          <a:bodyPr/>
          <a:lstStyle/>
          <a:p>
            <a:r>
              <a:rPr lang="en-US" dirty="0"/>
              <a:t>VPC </a:t>
            </a:r>
            <a:r>
              <a:rPr lang="en-US" dirty="0">
                <a:sym typeface="Wingdings" panose="05000000000000000000" pitchFamily="2" charset="2"/>
              </a:rPr>
              <a:t> </a:t>
            </a:r>
            <a:r>
              <a:rPr lang="en-US" dirty="0"/>
              <a:t>Virtual private cloud</a:t>
            </a:r>
          </a:p>
        </p:txBody>
      </p:sp>
      <p:sp>
        <p:nvSpPr>
          <p:cNvPr id="7" name="Rectangle 6">
            <a:extLst>
              <a:ext uri="{FF2B5EF4-FFF2-40B4-BE49-F238E27FC236}">
                <a16:creationId xmlns:a16="http://schemas.microsoft.com/office/drawing/2014/main" id="{1E9F3E55-C072-43EA-8FDA-D59D7872E53D}"/>
              </a:ext>
            </a:extLst>
          </p:cNvPr>
          <p:cNvSpPr/>
          <p:nvPr/>
        </p:nvSpPr>
        <p:spPr>
          <a:xfrm>
            <a:off x="680320" y="2117007"/>
            <a:ext cx="9613861" cy="369332"/>
          </a:xfrm>
          <a:prstGeom prst="rect">
            <a:avLst/>
          </a:prstGeom>
        </p:spPr>
        <p:txBody>
          <a:bodyPr wrap="square">
            <a:spAutoFit/>
          </a:bodyPr>
          <a:lstStyle/>
          <a:p>
            <a:r>
              <a:rPr lang="en-US" dirty="0"/>
              <a:t>We can create subnets and each subnets will go in different AZ.</a:t>
            </a:r>
          </a:p>
        </p:txBody>
      </p:sp>
      <p:sp>
        <p:nvSpPr>
          <p:cNvPr id="8" name="Rectangle 7">
            <a:extLst>
              <a:ext uri="{FF2B5EF4-FFF2-40B4-BE49-F238E27FC236}">
                <a16:creationId xmlns:a16="http://schemas.microsoft.com/office/drawing/2014/main" id="{73CA31FA-4C2E-4CB9-880F-B4673691DF1B}"/>
              </a:ext>
            </a:extLst>
          </p:cNvPr>
          <p:cNvSpPr/>
          <p:nvPr/>
        </p:nvSpPr>
        <p:spPr>
          <a:xfrm>
            <a:off x="680320" y="2486339"/>
            <a:ext cx="4658648" cy="369332"/>
          </a:xfrm>
          <a:prstGeom prst="rect">
            <a:avLst/>
          </a:prstGeom>
        </p:spPr>
        <p:txBody>
          <a:bodyPr wrap="none">
            <a:spAutoFit/>
          </a:bodyPr>
          <a:lstStyle/>
          <a:p>
            <a:r>
              <a:rPr lang="en-US" dirty="0"/>
              <a:t>Subnets should have different N/W address</a:t>
            </a:r>
          </a:p>
        </p:txBody>
      </p:sp>
      <p:sp>
        <p:nvSpPr>
          <p:cNvPr id="10" name="Rectangle 9">
            <a:extLst>
              <a:ext uri="{FF2B5EF4-FFF2-40B4-BE49-F238E27FC236}">
                <a16:creationId xmlns:a16="http://schemas.microsoft.com/office/drawing/2014/main" id="{5279F233-82DB-47B6-A3F8-881D41914A5F}"/>
              </a:ext>
            </a:extLst>
          </p:cNvPr>
          <p:cNvSpPr/>
          <p:nvPr/>
        </p:nvSpPr>
        <p:spPr>
          <a:xfrm>
            <a:off x="680320" y="2791257"/>
            <a:ext cx="6096000" cy="430887"/>
          </a:xfrm>
          <a:prstGeom prst="rect">
            <a:avLst/>
          </a:prstGeom>
        </p:spPr>
        <p:txBody>
          <a:bodyPr>
            <a:spAutoFit/>
          </a:bodyPr>
          <a:lstStyle/>
          <a:p>
            <a:r>
              <a:rPr lang="en-US" sz="2200" dirty="0"/>
              <a:t>What else you can do with a VPC ?</a:t>
            </a:r>
          </a:p>
        </p:txBody>
      </p:sp>
      <p:sp>
        <p:nvSpPr>
          <p:cNvPr id="13" name="Rectangle 12">
            <a:extLst>
              <a:ext uri="{FF2B5EF4-FFF2-40B4-BE49-F238E27FC236}">
                <a16:creationId xmlns:a16="http://schemas.microsoft.com/office/drawing/2014/main" id="{C6CD4F37-5077-468D-930F-6D39F623DB87}"/>
              </a:ext>
            </a:extLst>
          </p:cNvPr>
          <p:cNvSpPr/>
          <p:nvPr/>
        </p:nvSpPr>
        <p:spPr>
          <a:xfrm>
            <a:off x="946134" y="3162312"/>
            <a:ext cx="6096000" cy="369332"/>
          </a:xfrm>
          <a:prstGeom prst="rect">
            <a:avLst/>
          </a:prstGeom>
        </p:spPr>
        <p:txBody>
          <a:bodyPr>
            <a:spAutoFit/>
          </a:bodyPr>
          <a:lstStyle/>
          <a:p>
            <a:r>
              <a:rPr lang="en-US" dirty="0"/>
              <a:t>You can use private subnets to restrict internet access</a:t>
            </a:r>
          </a:p>
        </p:txBody>
      </p:sp>
      <p:pic>
        <p:nvPicPr>
          <p:cNvPr id="17" name="Picture 16">
            <a:extLst>
              <a:ext uri="{FF2B5EF4-FFF2-40B4-BE49-F238E27FC236}">
                <a16:creationId xmlns:a16="http://schemas.microsoft.com/office/drawing/2014/main" id="{EE443374-6829-4FD2-9168-82147E172102}"/>
              </a:ext>
            </a:extLst>
          </p:cNvPr>
          <p:cNvPicPr>
            <a:picLocks noChangeAspect="1"/>
          </p:cNvPicPr>
          <p:nvPr/>
        </p:nvPicPr>
        <p:blipFill>
          <a:blip r:embed="rId2"/>
          <a:stretch>
            <a:fillRect/>
          </a:stretch>
        </p:blipFill>
        <p:spPr>
          <a:xfrm>
            <a:off x="249532" y="3593199"/>
            <a:ext cx="11820525" cy="2456727"/>
          </a:xfrm>
          <a:prstGeom prst="rect">
            <a:avLst/>
          </a:prstGeom>
        </p:spPr>
      </p:pic>
      <p:sp>
        <p:nvSpPr>
          <p:cNvPr id="18" name="Rectangle 17">
            <a:extLst>
              <a:ext uri="{FF2B5EF4-FFF2-40B4-BE49-F238E27FC236}">
                <a16:creationId xmlns:a16="http://schemas.microsoft.com/office/drawing/2014/main" id="{13C230EF-69A7-4B35-A85F-E128C8DA56DF}"/>
              </a:ext>
            </a:extLst>
          </p:cNvPr>
          <p:cNvSpPr/>
          <p:nvPr/>
        </p:nvSpPr>
        <p:spPr>
          <a:xfrm>
            <a:off x="399987" y="6236315"/>
            <a:ext cx="4938981" cy="369332"/>
          </a:xfrm>
          <a:prstGeom prst="rect">
            <a:avLst/>
          </a:prstGeom>
        </p:spPr>
        <p:txBody>
          <a:bodyPr wrap="none">
            <a:spAutoFit/>
          </a:bodyPr>
          <a:lstStyle/>
          <a:p>
            <a:r>
              <a:rPr lang="en-US" dirty="0"/>
              <a:t>Note :- You can only have one IGW with a VPC</a:t>
            </a:r>
          </a:p>
        </p:txBody>
      </p:sp>
    </p:spTree>
    <p:extLst>
      <p:ext uri="{BB962C8B-B14F-4D97-AF65-F5344CB8AC3E}">
        <p14:creationId xmlns:p14="http://schemas.microsoft.com/office/powerpoint/2010/main" val="60593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9A6E-43E0-4A5C-8586-7B9E62E93035}"/>
              </a:ext>
            </a:extLst>
          </p:cNvPr>
          <p:cNvSpPr>
            <a:spLocks noGrp="1"/>
          </p:cNvSpPr>
          <p:nvPr>
            <p:ph type="title"/>
          </p:nvPr>
        </p:nvSpPr>
        <p:spPr/>
        <p:txBody>
          <a:bodyPr/>
          <a:lstStyle/>
          <a:p>
            <a:r>
              <a:rPr lang="en-US" dirty="0"/>
              <a:t>VPC </a:t>
            </a:r>
            <a:r>
              <a:rPr lang="en-US" dirty="0">
                <a:sym typeface="Wingdings" panose="05000000000000000000" pitchFamily="2" charset="2"/>
              </a:rPr>
              <a:t> </a:t>
            </a:r>
            <a:r>
              <a:rPr lang="en-US" dirty="0"/>
              <a:t>Virtual private cloud</a:t>
            </a:r>
          </a:p>
        </p:txBody>
      </p:sp>
      <p:sp>
        <p:nvSpPr>
          <p:cNvPr id="7" name="Rectangle 6">
            <a:extLst>
              <a:ext uri="{FF2B5EF4-FFF2-40B4-BE49-F238E27FC236}">
                <a16:creationId xmlns:a16="http://schemas.microsoft.com/office/drawing/2014/main" id="{1E9F3E55-C072-43EA-8FDA-D59D7872E53D}"/>
              </a:ext>
            </a:extLst>
          </p:cNvPr>
          <p:cNvSpPr/>
          <p:nvPr/>
        </p:nvSpPr>
        <p:spPr>
          <a:xfrm>
            <a:off x="680320" y="2117007"/>
            <a:ext cx="9613861" cy="430887"/>
          </a:xfrm>
          <a:prstGeom prst="rect">
            <a:avLst/>
          </a:prstGeom>
        </p:spPr>
        <p:txBody>
          <a:bodyPr wrap="square">
            <a:spAutoFit/>
          </a:bodyPr>
          <a:lstStyle/>
          <a:p>
            <a:r>
              <a:rPr lang="en-US" sz="2200" dirty="0"/>
              <a:t>What is the difference between custom and Default VPC ?</a:t>
            </a:r>
          </a:p>
        </p:txBody>
      </p:sp>
      <p:pic>
        <p:nvPicPr>
          <p:cNvPr id="4" name="Picture 3">
            <a:extLst>
              <a:ext uri="{FF2B5EF4-FFF2-40B4-BE49-F238E27FC236}">
                <a16:creationId xmlns:a16="http://schemas.microsoft.com/office/drawing/2014/main" id="{2BAB10ED-2281-423B-91E3-A4F495B679AE}"/>
              </a:ext>
            </a:extLst>
          </p:cNvPr>
          <p:cNvPicPr>
            <a:picLocks noChangeAspect="1"/>
          </p:cNvPicPr>
          <p:nvPr/>
        </p:nvPicPr>
        <p:blipFill>
          <a:blip r:embed="rId2"/>
          <a:stretch>
            <a:fillRect/>
          </a:stretch>
        </p:blipFill>
        <p:spPr>
          <a:xfrm>
            <a:off x="487657" y="2631669"/>
            <a:ext cx="11344275" cy="1674517"/>
          </a:xfrm>
          <a:prstGeom prst="rect">
            <a:avLst/>
          </a:prstGeom>
        </p:spPr>
      </p:pic>
      <p:pic>
        <p:nvPicPr>
          <p:cNvPr id="6" name="Picture 5">
            <a:extLst>
              <a:ext uri="{FF2B5EF4-FFF2-40B4-BE49-F238E27FC236}">
                <a16:creationId xmlns:a16="http://schemas.microsoft.com/office/drawing/2014/main" id="{C156DC4E-6B08-4F03-8899-27C164759C52}"/>
              </a:ext>
            </a:extLst>
          </p:cNvPr>
          <p:cNvPicPr>
            <a:picLocks noChangeAspect="1"/>
          </p:cNvPicPr>
          <p:nvPr/>
        </p:nvPicPr>
        <p:blipFill>
          <a:blip r:embed="rId3"/>
          <a:stretch>
            <a:fillRect/>
          </a:stretch>
        </p:blipFill>
        <p:spPr>
          <a:xfrm>
            <a:off x="373356" y="4843068"/>
            <a:ext cx="11572875" cy="1831189"/>
          </a:xfrm>
          <a:prstGeom prst="rect">
            <a:avLst/>
          </a:prstGeom>
        </p:spPr>
      </p:pic>
      <p:sp>
        <p:nvSpPr>
          <p:cNvPr id="9" name="Rectangle 8">
            <a:extLst>
              <a:ext uri="{FF2B5EF4-FFF2-40B4-BE49-F238E27FC236}">
                <a16:creationId xmlns:a16="http://schemas.microsoft.com/office/drawing/2014/main" id="{41F9DA06-E4FD-4063-95E8-12AAEAA49061}"/>
              </a:ext>
            </a:extLst>
          </p:cNvPr>
          <p:cNvSpPr/>
          <p:nvPr/>
        </p:nvSpPr>
        <p:spPr>
          <a:xfrm>
            <a:off x="680320" y="4389961"/>
            <a:ext cx="1695913" cy="430887"/>
          </a:xfrm>
          <a:prstGeom prst="rect">
            <a:avLst/>
          </a:prstGeom>
        </p:spPr>
        <p:txBody>
          <a:bodyPr wrap="none">
            <a:spAutoFit/>
          </a:bodyPr>
          <a:lstStyle/>
          <a:p>
            <a:r>
              <a:rPr lang="en-US" sz="2200" dirty="0"/>
              <a:t>VPC Peering</a:t>
            </a:r>
          </a:p>
        </p:txBody>
      </p:sp>
    </p:spTree>
    <p:extLst>
      <p:ext uri="{BB962C8B-B14F-4D97-AF65-F5344CB8AC3E}">
        <p14:creationId xmlns:p14="http://schemas.microsoft.com/office/powerpoint/2010/main" val="1111816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9A6E-43E0-4A5C-8586-7B9E62E93035}"/>
              </a:ext>
            </a:extLst>
          </p:cNvPr>
          <p:cNvSpPr>
            <a:spLocks noGrp="1"/>
          </p:cNvSpPr>
          <p:nvPr>
            <p:ph type="title"/>
          </p:nvPr>
        </p:nvSpPr>
        <p:spPr/>
        <p:txBody>
          <a:bodyPr/>
          <a:lstStyle/>
          <a:p>
            <a:r>
              <a:rPr lang="en-US" dirty="0"/>
              <a:t>VPC </a:t>
            </a:r>
            <a:r>
              <a:rPr lang="en-US" dirty="0">
                <a:sym typeface="Wingdings" panose="05000000000000000000" pitchFamily="2" charset="2"/>
              </a:rPr>
              <a:t> </a:t>
            </a:r>
            <a:r>
              <a:rPr lang="en-US" dirty="0"/>
              <a:t>Virtual private cloud</a:t>
            </a:r>
          </a:p>
        </p:txBody>
      </p:sp>
      <p:sp>
        <p:nvSpPr>
          <p:cNvPr id="8" name="Rectangle 7">
            <a:extLst>
              <a:ext uri="{FF2B5EF4-FFF2-40B4-BE49-F238E27FC236}">
                <a16:creationId xmlns:a16="http://schemas.microsoft.com/office/drawing/2014/main" id="{D8F7F4EA-8D52-432D-B7F7-45BAE686BC45}"/>
              </a:ext>
            </a:extLst>
          </p:cNvPr>
          <p:cNvSpPr/>
          <p:nvPr/>
        </p:nvSpPr>
        <p:spPr>
          <a:xfrm>
            <a:off x="680321" y="2138548"/>
            <a:ext cx="5805564" cy="369332"/>
          </a:xfrm>
          <a:prstGeom prst="rect">
            <a:avLst/>
          </a:prstGeom>
        </p:spPr>
        <p:txBody>
          <a:bodyPr wrap="none">
            <a:spAutoFit/>
          </a:bodyPr>
          <a:lstStyle/>
          <a:p>
            <a:r>
              <a:rPr lang="en-US" dirty="0"/>
              <a:t>You can use private subnets to restrict internet access</a:t>
            </a:r>
          </a:p>
        </p:txBody>
      </p:sp>
      <p:pic>
        <p:nvPicPr>
          <p:cNvPr id="11" name="Picture 10">
            <a:extLst>
              <a:ext uri="{FF2B5EF4-FFF2-40B4-BE49-F238E27FC236}">
                <a16:creationId xmlns:a16="http://schemas.microsoft.com/office/drawing/2014/main" id="{E72CE609-26EB-4CE5-BD07-9B9318C57B82}"/>
              </a:ext>
            </a:extLst>
          </p:cNvPr>
          <p:cNvPicPr>
            <a:picLocks noChangeAspect="1"/>
          </p:cNvPicPr>
          <p:nvPr/>
        </p:nvPicPr>
        <p:blipFill>
          <a:blip r:embed="rId2"/>
          <a:stretch>
            <a:fillRect/>
          </a:stretch>
        </p:blipFill>
        <p:spPr>
          <a:xfrm>
            <a:off x="781901" y="3121652"/>
            <a:ext cx="9410700" cy="3502432"/>
          </a:xfrm>
          <a:prstGeom prst="rect">
            <a:avLst/>
          </a:prstGeom>
        </p:spPr>
      </p:pic>
      <p:sp>
        <p:nvSpPr>
          <p:cNvPr id="12" name="Rectangle 11">
            <a:extLst>
              <a:ext uri="{FF2B5EF4-FFF2-40B4-BE49-F238E27FC236}">
                <a16:creationId xmlns:a16="http://schemas.microsoft.com/office/drawing/2014/main" id="{F4B84CEA-F0C3-454F-8731-FB2928791495}"/>
              </a:ext>
            </a:extLst>
          </p:cNvPr>
          <p:cNvSpPr/>
          <p:nvPr/>
        </p:nvSpPr>
        <p:spPr>
          <a:xfrm>
            <a:off x="781901" y="2627596"/>
            <a:ext cx="3967368" cy="430887"/>
          </a:xfrm>
          <a:prstGeom prst="rect">
            <a:avLst/>
          </a:prstGeom>
        </p:spPr>
        <p:txBody>
          <a:bodyPr wrap="none">
            <a:spAutoFit/>
          </a:bodyPr>
          <a:lstStyle/>
          <a:p>
            <a:r>
              <a:rPr lang="en-US" sz="2200" dirty="0"/>
              <a:t>VPC Peering (Star connection)</a:t>
            </a:r>
          </a:p>
        </p:txBody>
      </p:sp>
    </p:spTree>
    <p:extLst>
      <p:ext uri="{BB962C8B-B14F-4D97-AF65-F5344CB8AC3E}">
        <p14:creationId xmlns:p14="http://schemas.microsoft.com/office/powerpoint/2010/main" val="3411973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DFB0-380D-4568-BED8-EA961BB8693A}"/>
              </a:ext>
            </a:extLst>
          </p:cNvPr>
          <p:cNvSpPr>
            <a:spLocks noGrp="1"/>
          </p:cNvSpPr>
          <p:nvPr>
            <p:ph type="title"/>
          </p:nvPr>
        </p:nvSpPr>
        <p:spPr/>
        <p:txBody>
          <a:bodyPr/>
          <a:lstStyle/>
          <a:p>
            <a:r>
              <a:rPr lang="en-US" dirty="0"/>
              <a:t>Let’s Create our own custom VPC</a:t>
            </a:r>
          </a:p>
        </p:txBody>
      </p:sp>
      <p:sp>
        <p:nvSpPr>
          <p:cNvPr id="4" name="Rectangle 3">
            <a:extLst>
              <a:ext uri="{FF2B5EF4-FFF2-40B4-BE49-F238E27FC236}">
                <a16:creationId xmlns:a16="http://schemas.microsoft.com/office/drawing/2014/main" id="{77E57C87-307E-4012-A99E-3985D5D78C9C}"/>
              </a:ext>
            </a:extLst>
          </p:cNvPr>
          <p:cNvSpPr/>
          <p:nvPr/>
        </p:nvSpPr>
        <p:spPr>
          <a:xfrm>
            <a:off x="680321" y="2074200"/>
            <a:ext cx="6096000" cy="369332"/>
          </a:xfrm>
          <a:prstGeom prst="rect">
            <a:avLst/>
          </a:prstGeom>
        </p:spPr>
        <p:txBody>
          <a:bodyPr>
            <a:spAutoFit/>
          </a:bodyPr>
          <a:lstStyle/>
          <a:p>
            <a:r>
              <a:rPr lang="en-US" dirty="0"/>
              <a:t>Let's go to networking and CDN</a:t>
            </a:r>
          </a:p>
        </p:txBody>
      </p:sp>
      <p:pic>
        <p:nvPicPr>
          <p:cNvPr id="6" name="Picture 5">
            <a:extLst>
              <a:ext uri="{FF2B5EF4-FFF2-40B4-BE49-F238E27FC236}">
                <a16:creationId xmlns:a16="http://schemas.microsoft.com/office/drawing/2014/main" id="{2494F4C0-CF73-4EF2-A43C-ACA642A90B8D}"/>
              </a:ext>
            </a:extLst>
          </p:cNvPr>
          <p:cNvPicPr>
            <a:picLocks noChangeAspect="1"/>
          </p:cNvPicPr>
          <p:nvPr/>
        </p:nvPicPr>
        <p:blipFill>
          <a:blip r:embed="rId2"/>
          <a:stretch>
            <a:fillRect/>
          </a:stretch>
        </p:blipFill>
        <p:spPr>
          <a:xfrm>
            <a:off x="1336047" y="2587873"/>
            <a:ext cx="9477375" cy="3895355"/>
          </a:xfrm>
          <a:prstGeom prst="rect">
            <a:avLst/>
          </a:prstGeom>
        </p:spPr>
      </p:pic>
    </p:spTree>
    <p:extLst>
      <p:ext uri="{BB962C8B-B14F-4D97-AF65-F5344CB8AC3E}">
        <p14:creationId xmlns:p14="http://schemas.microsoft.com/office/powerpoint/2010/main" val="356456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1B89-41B8-4749-9BF8-4CE3C65216AD}"/>
              </a:ext>
            </a:extLst>
          </p:cNvPr>
          <p:cNvSpPr>
            <a:spLocks noGrp="1"/>
          </p:cNvSpPr>
          <p:nvPr>
            <p:ph type="title"/>
          </p:nvPr>
        </p:nvSpPr>
        <p:spPr/>
        <p:txBody>
          <a:bodyPr/>
          <a:lstStyle/>
          <a:p>
            <a:r>
              <a:rPr lang="en-US" dirty="0"/>
              <a:t>EFS</a:t>
            </a:r>
            <a:br>
              <a:rPr lang="en-US" dirty="0"/>
            </a:br>
            <a:endParaRPr lang="en-US" dirty="0"/>
          </a:p>
        </p:txBody>
      </p:sp>
      <p:pic>
        <p:nvPicPr>
          <p:cNvPr id="4" name="Picture 3">
            <a:extLst>
              <a:ext uri="{FF2B5EF4-FFF2-40B4-BE49-F238E27FC236}">
                <a16:creationId xmlns:a16="http://schemas.microsoft.com/office/drawing/2014/main" id="{491D275D-26D6-4A9A-B814-A89F94571F08}"/>
              </a:ext>
            </a:extLst>
          </p:cNvPr>
          <p:cNvPicPr>
            <a:picLocks noChangeAspect="1"/>
          </p:cNvPicPr>
          <p:nvPr/>
        </p:nvPicPr>
        <p:blipFill>
          <a:blip r:embed="rId2"/>
          <a:stretch>
            <a:fillRect/>
          </a:stretch>
        </p:blipFill>
        <p:spPr>
          <a:xfrm>
            <a:off x="477069" y="2133480"/>
            <a:ext cx="11208111" cy="1322102"/>
          </a:xfrm>
          <a:prstGeom prst="rect">
            <a:avLst/>
          </a:prstGeom>
        </p:spPr>
      </p:pic>
      <p:sp>
        <p:nvSpPr>
          <p:cNvPr id="5" name="Rectangle 4">
            <a:extLst>
              <a:ext uri="{FF2B5EF4-FFF2-40B4-BE49-F238E27FC236}">
                <a16:creationId xmlns:a16="http://schemas.microsoft.com/office/drawing/2014/main" id="{DA63E936-B290-496E-B92F-D4DB61910958}"/>
              </a:ext>
            </a:extLst>
          </p:cNvPr>
          <p:cNvSpPr/>
          <p:nvPr/>
        </p:nvSpPr>
        <p:spPr>
          <a:xfrm>
            <a:off x="477068" y="3455582"/>
            <a:ext cx="7837591" cy="369332"/>
          </a:xfrm>
          <a:prstGeom prst="rect">
            <a:avLst/>
          </a:prstGeom>
        </p:spPr>
        <p:txBody>
          <a:bodyPr wrap="square">
            <a:spAutoFit/>
          </a:bodyPr>
          <a:lstStyle/>
          <a:p>
            <a:r>
              <a:rPr lang="en-US" dirty="0"/>
              <a:t>Basic advantage of </a:t>
            </a:r>
            <a:r>
              <a:rPr lang="en-US" dirty="0" err="1"/>
              <a:t>efs</a:t>
            </a:r>
            <a:r>
              <a:rPr lang="en-US" dirty="0"/>
              <a:t>/</a:t>
            </a:r>
            <a:r>
              <a:rPr lang="en-US" dirty="0" err="1"/>
              <a:t>ebs</a:t>
            </a:r>
            <a:r>
              <a:rPr lang="en-US" dirty="0"/>
              <a:t> is you can mount </a:t>
            </a:r>
            <a:r>
              <a:rPr lang="en-US" dirty="0" err="1"/>
              <a:t>efs</a:t>
            </a:r>
            <a:r>
              <a:rPr lang="en-US" dirty="0"/>
              <a:t> to multiple ec2 instance</a:t>
            </a:r>
          </a:p>
        </p:txBody>
      </p:sp>
      <p:sp>
        <p:nvSpPr>
          <p:cNvPr id="6" name="Rectangle 5">
            <a:extLst>
              <a:ext uri="{FF2B5EF4-FFF2-40B4-BE49-F238E27FC236}">
                <a16:creationId xmlns:a16="http://schemas.microsoft.com/office/drawing/2014/main" id="{9693BE99-9ECD-44E0-87D7-3F595A7D8196}"/>
              </a:ext>
            </a:extLst>
          </p:cNvPr>
          <p:cNvSpPr/>
          <p:nvPr/>
        </p:nvSpPr>
        <p:spPr>
          <a:xfrm>
            <a:off x="521917" y="3824914"/>
            <a:ext cx="3873946" cy="369332"/>
          </a:xfrm>
          <a:prstGeom prst="rect">
            <a:avLst/>
          </a:prstGeom>
        </p:spPr>
        <p:txBody>
          <a:bodyPr wrap="none">
            <a:spAutoFit/>
          </a:bodyPr>
          <a:lstStyle/>
          <a:p>
            <a:r>
              <a:rPr lang="en-US" dirty="0"/>
              <a:t>You don't pre-provision any storage </a:t>
            </a:r>
          </a:p>
        </p:txBody>
      </p:sp>
      <p:sp>
        <p:nvSpPr>
          <p:cNvPr id="7" name="Rectangle 6">
            <a:extLst>
              <a:ext uri="{FF2B5EF4-FFF2-40B4-BE49-F238E27FC236}">
                <a16:creationId xmlns:a16="http://schemas.microsoft.com/office/drawing/2014/main" id="{E1640C1E-9FB8-46E9-9B33-59075E06D528}"/>
              </a:ext>
            </a:extLst>
          </p:cNvPr>
          <p:cNvSpPr/>
          <p:nvPr/>
        </p:nvSpPr>
        <p:spPr>
          <a:xfrm>
            <a:off x="521917" y="4194246"/>
            <a:ext cx="1795684" cy="430887"/>
          </a:xfrm>
          <a:prstGeom prst="rect">
            <a:avLst/>
          </a:prstGeom>
        </p:spPr>
        <p:txBody>
          <a:bodyPr wrap="none">
            <a:spAutoFit/>
          </a:bodyPr>
          <a:lstStyle/>
          <a:p>
            <a:r>
              <a:rPr lang="en-US" sz="2200" dirty="0"/>
              <a:t>EFS Features</a:t>
            </a:r>
          </a:p>
        </p:txBody>
      </p:sp>
      <p:pic>
        <p:nvPicPr>
          <p:cNvPr id="8" name="Picture 7">
            <a:extLst>
              <a:ext uri="{FF2B5EF4-FFF2-40B4-BE49-F238E27FC236}">
                <a16:creationId xmlns:a16="http://schemas.microsoft.com/office/drawing/2014/main" id="{6FF5C89F-FC87-41B0-80AB-0F08F3E42C8E}"/>
              </a:ext>
            </a:extLst>
          </p:cNvPr>
          <p:cNvPicPr>
            <a:picLocks noChangeAspect="1"/>
          </p:cNvPicPr>
          <p:nvPr/>
        </p:nvPicPr>
        <p:blipFill>
          <a:blip r:embed="rId3"/>
          <a:stretch>
            <a:fillRect/>
          </a:stretch>
        </p:blipFill>
        <p:spPr>
          <a:xfrm>
            <a:off x="521917" y="4735154"/>
            <a:ext cx="11163263" cy="1758474"/>
          </a:xfrm>
          <a:prstGeom prst="rect">
            <a:avLst/>
          </a:prstGeom>
        </p:spPr>
      </p:pic>
    </p:spTree>
    <p:extLst>
      <p:ext uri="{BB962C8B-B14F-4D97-AF65-F5344CB8AC3E}">
        <p14:creationId xmlns:p14="http://schemas.microsoft.com/office/powerpoint/2010/main" val="295424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A611-F6A9-4662-A436-11BF85F1FB52}"/>
              </a:ext>
            </a:extLst>
          </p:cNvPr>
          <p:cNvSpPr>
            <a:spLocks noGrp="1"/>
          </p:cNvSpPr>
          <p:nvPr>
            <p:ph type="title"/>
          </p:nvPr>
        </p:nvSpPr>
        <p:spPr/>
        <p:txBody>
          <a:bodyPr/>
          <a:lstStyle/>
          <a:p>
            <a:r>
              <a:rPr lang="en-US" dirty="0"/>
              <a:t>Let’s Create our own custom VPC</a:t>
            </a:r>
          </a:p>
        </p:txBody>
      </p:sp>
      <p:sp>
        <p:nvSpPr>
          <p:cNvPr id="4" name="Rectangle 3">
            <a:extLst>
              <a:ext uri="{FF2B5EF4-FFF2-40B4-BE49-F238E27FC236}">
                <a16:creationId xmlns:a16="http://schemas.microsoft.com/office/drawing/2014/main" id="{8695F426-9AAF-45CE-A608-1F610F8F8391}"/>
              </a:ext>
            </a:extLst>
          </p:cNvPr>
          <p:cNvSpPr/>
          <p:nvPr/>
        </p:nvSpPr>
        <p:spPr>
          <a:xfrm>
            <a:off x="680321" y="2053487"/>
            <a:ext cx="8460008" cy="369332"/>
          </a:xfrm>
          <a:prstGeom prst="rect">
            <a:avLst/>
          </a:prstGeom>
        </p:spPr>
        <p:txBody>
          <a:bodyPr wrap="none">
            <a:spAutoFit/>
          </a:bodyPr>
          <a:lstStyle/>
          <a:p>
            <a:r>
              <a:rPr lang="en-US" dirty="0"/>
              <a:t>We can also start VPC wizard but that won't help and we will not learn anything</a:t>
            </a:r>
          </a:p>
        </p:txBody>
      </p:sp>
      <p:sp>
        <p:nvSpPr>
          <p:cNvPr id="5" name="Rectangle 4">
            <a:extLst>
              <a:ext uri="{FF2B5EF4-FFF2-40B4-BE49-F238E27FC236}">
                <a16:creationId xmlns:a16="http://schemas.microsoft.com/office/drawing/2014/main" id="{9E01C1D3-0685-49D9-A9D9-D1B423D2773C}"/>
              </a:ext>
            </a:extLst>
          </p:cNvPr>
          <p:cNvSpPr/>
          <p:nvPr/>
        </p:nvSpPr>
        <p:spPr>
          <a:xfrm>
            <a:off x="680321" y="2422819"/>
            <a:ext cx="10568926" cy="369332"/>
          </a:xfrm>
          <a:prstGeom prst="rect">
            <a:avLst/>
          </a:prstGeom>
        </p:spPr>
        <p:txBody>
          <a:bodyPr wrap="square">
            <a:spAutoFit/>
          </a:bodyPr>
          <a:lstStyle/>
          <a:p>
            <a:r>
              <a:rPr lang="en-US" dirty="0"/>
              <a:t>Now before we start </a:t>
            </a:r>
            <a:r>
              <a:rPr lang="en-US" dirty="0" err="1"/>
              <a:t>i</a:t>
            </a:r>
            <a:r>
              <a:rPr lang="en-US" dirty="0"/>
              <a:t> want you all to have a look on what we have right now with the default VPC</a:t>
            </a:r>
          </a:p>
        </p:txBody>
      </p:sp>
      <p:pic>
        <p:nvPicPr>
          <p:cNvPr id="7" name="Picture 6">
            <a:extLst>
              <a:ext uri="{FF2B5EF4-FFF2-40B4-BE49-F238E27FC236}">
                <a16:creationId xmlns:a16="http://schemas.microsoft.com/office/drawing/2014/main" id="{E816C6B5-C875-4234-8B91-284A7F23DF7A}"/>
              </a:ext>
            </a:extLst>
          </p:cNvPr>
          <p:cNvPicPr>
            <a:picLocks noChangeAspect="1"/>
          </p:cNvPicPr>
          <p:nvPr/>
        </p:nvPicPr>
        <p:blipFill>
          <a:blip r:embed="rId2"/>
          <a:stretch>
            <a:fillRect/>
          </a:stretch>
        </p:blipFill>
        <p:spPr>
          <a:xfrm>
            <a:off x="680321" y="3380804"/>
            <a:ext cx="10395098" cy="3114675"/>
          </a:xfrm>
          <a:prstGeom prst="rect">
            <a:avLst/>
          </a:prstGeom>
        </p:spPr>
      </p:pic>
      <p:sp>
        <p:nvSpPr>
          <p:cNvPr id="8" name="Rectangle 7">
            <a:extLst>
              <a:ext uri="{FF2B5EF4-FFF2-40B4-BE49-F238E27FC236}">
                <a16:creationId xmlns:a16="http://schemas.microsoft.com/office/drawing/2014/main" id="{EC6874C7-BDDB-4C6F-A575-6835F33A3D5C}"/>
              </a:ext>
            </a:extLst>
          </p:cNvPr>
          <p:cNvSpPr/>
          <p:nvPr/>
        </p:nvSpPr>
        <p:spPr>
          <a:xfrm>
            <a:off x="680321" y="2871034"/>
            <a:ext cx="6096000" cy="430887"/>
          </a:xfrm>
          <a:prstGeom prst="rect">
            <a:avLst/>
          </a:prstGeom>
        </p:spPr>
        <p:txBody>
          <a:bodyPr>
            <a:spAutoFit/>
          </a:bodyPr>
          <a:lstStyle/>
          <a:p>
            <a:r>
              <a:rPr lang="en-US" sz="2200" dirty="0"/>
              <a:t>Subnets</a:t>
            </a:r>
          </a:p>
        </p:txBody>
      </p:sp>
    </p:spTree>
    <p:extLst>
      <p:ext uri="{BB962C8B-B14F-4D97-AF65-F5344CB8AC3E}">
        <p14:creationId xmlns:p14="http://schemas.microsoft.com/office/powerpoint/2010/main" val="23155475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A611-F6A9-4662-A436-11BF85F1FB52}"/>
              </a:ext>
            </a:extLst>
          </p:cNvPr>
          <p:cNvSpPr>
            <a:spLocks noGrp="1"/>
          </p:cNvSpPr>
          <p:nvPr>
            <p:ph type="title"/>
          </p:nvPr>
        </p:nvSpPr>
        <p:spPr/>
        <p:txBody>
          <a:bodyPr/>
          <a:lstStyle/>
          <a:p>
            <a:r>
              <a:rPr lang="en-US" dirty="0"/>
              <a:t>Let’s Create our own custom VPC</a:t>
            </a:r>
          </a:p>
        </p:txBody>
      </p:sp>
      <p:sp>
        <p:nvSpPr>
          <p:cNvPr id="8" name="Rectangle 7">
            <a:extLst>
              <a:ext uri="{FF2B5EF4-FFF2-40B4-BE49-F238E27FC236}">
                <a16:creationId xmlns:a16="http://schemas.microsoft.com/office/drawing/2014/main" id="{EC6874C7-BDDB-4C6F-A575-6835F33A3D5C}"/>
              </a:ext>
            </a:extLst>
          </p:cNvPr>
          <p:cNvSpPr/>
          <p:nvPr/>
        </p:nvSpPr>
        <p:spPr>
          <a:xfrm>
            <a:off x="595260" y="2084225"/>
            <a:ext cx="6096000" cy="430887"/>
          </a:xfrm>
          <a:prstGeom prst="rect">
            <a:avLst/>
          </a:prstGeom>
        </p:spPr>
        <p:txBody>
          <a:bodyPr>
            <a:spAutoFit/>
          </a:bodyPr>
          <a:lstStyle/>
          <a:p>
            <a:r>
              <a:rPr lang="en-US" sz="2200" dirty="0"/>
              <a:t>Route Tables</a:t>
            </a:r>
          </a:p>
        </p:txBody>
      </p:sp>
      <p:pic>
        <p:nvPicPr>
          <p:cNvPr id="6" name="Picture 5">
            <a:extLst>
              <a:ext uri="{FF2B5EF4-FFF2-40B4-BE49-F238E27FC236}">
                <a16:creationId xmlns:a16="http://schemas.microsoft.com/office/drawing/2014/main" id="{E71A44B8-D037-4D0D-B1F2-145BA99CA4D7}"/>
              </a:ext>
            </a:extLst>
          </p:cNvPr>
          <p:cNvPicPr>
            <a:picLocks noChangeAspect="1"/>
          </p:cNvPicPr>
          <p:nvPr/>
        </p:nvPicPr>
        <p:blipFill>
          <a:blip r:embed="rId2"/>
          <a:stretch>
            <a:fillRect/>
          </a:stretch>
        </p:blipFill>
        <p:spPr>
          <a:xfrm>
            <a:off x="680321" y="2515112"/>
            <a:ext cx="11047391" cy="1769809"/>
          </a:xfrm>
          <a:prstGeom prst="rect">
            <a:avLst/>
          </a:prstGeom>
        </p:spPr>
      </p:pic>
      <p:pic>
        <p:nvPicPr>
          <p:cNvPr id="10" name="Picture 9">
            <a:extLst>
              <a:ext uri="{FF2B5EF4-FFF2-40B4-BE49-F238E27FC236}">
                <a16:creationId xmlns:a16="http://schemas.microsoft.com/office/drawing/2014/main" id="{80768FEE-BB79-4EC2-9D64-DCD948314DDE}"/>
              </a:ext>
            </a:extLst>
          </p:cNvPr>
          <p:cNvPicPr>
            <a:picLocks noChangeAspect="1"/>
          </p:cNvPicPr>
          <p:nvPr/>
        </p:nvPicPr>
        <p:blipFill>
          <a:blip r:embed="rId3"/>
          <a:stretch>
            <a:fillRect/>
          </a:stretch>
        </p:blipFill>
        <p:spPr>
          <a:xfrm>
            <a:off x="680320" y="4880344"/>
            <a:ext cx="11047391" cy="1816727"/>
          </a:xfrm>
          <a:prstGeom prst="rect">
            <a:avLst/>
          </a:prstGeom>
        </p:spPr>
      </p:pic>
      <p:sp>
        <p:nvSpPr>
          <p:cNvPr id="11" name="Rectangle 10">
            <a:extLst>
              <a:ext uri="{FF2B5EF4-FFF2-40B4-BE49-F238E27FC236}">
                <a16:creationId xmlns:a16="http://schemas.microsoft.com/office/drawing/2014/main" id="{20673FDA-4EB9-49C4-9495-5DB3ECAD3F20}"/>
              </a:ext>
            </a:extLst>
          </p:cNvPr>
          <p:cNvSpPr/>
          <p:nvPr/>
        </p:nvSpPr>
        <p:spPr>
          <a:xfrm>
            <a:off x="680320" y="4397966"/>
            <a:ext cx="2512226" cy="430887"/>
          </a:xfrm>
          <a:prstGeom prst="rect">
            <a:avLst/>
          </a:prstGeom>
        </p:spPr>
        <p:txBody>
          <a:bodyPr wrap="none">
            <a:spAutoFit/>
          </a:bodyPr>
          <a:lstStyle/>
          <a:p>
            <a:r>
              <a:rPr lang="en-US" sz="2200" dirty="0"/>
              <a:t>Internet Gateways</a:t>
            </a:r>
          </a:p>
        </p:txBody>
      </p:sp>
    </p:spTree>
    <p:extLst>
      <p:ext uri="{BB962C8B-B14F-4D97-AF65-F5344CB8AC3E}">
        <p14:creationId xmlns:p14="http://schemas.microsoft.com/office/powerpoint/2010/main" val="35804723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A611-F6A9-4662-A436-11BF85F1FB52}"/>
              </a:ext>
            </a:extLst>
          </p:cNvPr>
          <p:cNvSpPr>
            <a:spLocks noGrp="1"/>
          </p:cNvSpPr>
          <p:nvPr>
            <p:ph type="title"/>
          </p:nvPr>
        </p:nvSpPr>
        <p:spPr/>
        <p:txBody>
          <a:bodyPr/>
          <a:lstStyle/>
          <a:p>
            <a:r>
              <a:rPr lang="en-US" dirty="0"/>
              <a:t>Let’s Create our own custom VPC</a:t>
            </a:r>
          </a:p>
        </p:txBody>
      </p:sp>
      <p:sp>
        <p:nvSpPr>
          <p:cNvPr id="8" name="Rectangle 7">
            <a:extLst>
              <a:ext uri="{FF2B5EF4-FFF2-40B4-BE49-F238E27FC236}">
                <a16:creationId xmlns:a16="http://schemas.microsoft.com/office/drawing/2014/main" id="{EC6874C7-BDDB-4C6F-A575-6835F33A3D5C}"/>
              </a:ext>
            </a:extLst>
          </p:cNvPr>
          <p:cNvSpPr/>
          <p:nvPr/>
        </p:nvSpPr>
        <p:spPr>
          <a:xfrm>
            <a:off x="595260" y="2084225"/>
            <a:ext cx="6096000" cy="430887"/>
          </a:xfrm>
          <a:prstGeom prst="rect">
            <a:avLst/>
          </a:prstGeom>
        </p:spPr>
        <p:txBody>
          <a:bodyPr>
            <a:spAutoFit/>
          </a:bodyPr>
          <a:lstStyle/>
          <a:p>
            <a:r>
              <a:rPr lang="en-US" sz="2200" dirty="0"/>
              <a:t>Security Groups</a:t>
            </a:r>
          </a:p>
        </p:txBody>
      </p:sp>
      <p:sp>
        <p:nvSpPr>
          <p:cNvPr id="11" name="Rectangle 10">
            <a:extLst>
              <a:ext uri="{FF2B5EF4-FFF2-40B4-BE49-F238E27FC236}">
                <a16:creationId xmlns:a16="http://schemas.microsoft.com/office/drawing/2014/main" id="{20673FDA-4EB9-49C4-9495-5DB3ECAD3F20}"/>
              </a:ext>
            </a:extLst>
          </p:cNvPr>
          <p:cNvSpPr/>
          <p:nvPr/>
        </p:nvSpPr>
        <p:spPr>
          <a:xfrm>
            <a:off x="595260" y="2890997"/>
            <a:ext cx="4089389" cy="430887"/>
          </a:xfrm>
          <a:prstGeom prst="rect">
            <a:avLst/>
          </a:prstGeom>
        </p:spPr>
        <p:txBody>
          <a:bodyPr wrap="none">
            <a:spAutoFit/>
          </a:bodyPr>
          <a:lstStyle/>
          <a:p>
            <a:r>
              <a:rPr lang="en-US" sz="2200" dirty="0"/>
              <a:t>Let’s create a custom VPC now</a:t>
            </a:r>
          </a:p>
        </p:txBody>
      </p:sp>
      <p:sp>
        <p:nvSpPr>
          <p:cNvPr id="5" name="Rectangle 4">
            <a:extLst>
              <a:ext uri="{FF2B5EF4-FFF2-40B4-BE49-F238E27FC236}">
                <a16:creationId xmlns:a16="http://schemas.microsoft.com/office/drawing/2014/main" id="{E79883A0-B812-4187-A44D-9C0B61699D6E}"/>
              </a:ext>
            </a:extLst>
          </p:cNvPr>
          <p:cNvSpPr/>
          <p:nvPr/>
        </p:nvSpPr>
        <p:spPr>
          <a:xfrm>
            <a:off x="595260" y="2515112"/>
            <a:ext cx="4736233" cy="369332"/>
          </a:xfrm>
          <a:prstGeom prst="rect">
            <a:avLst/>
          </a:prstGeom>
        </p:spPr>
        <p:txBody>
          <a:bodyPr wrap="none">
            <a:spAutoFit/>
          </a:bodyPr>
          <a:lstStyle/>
          <a:p>
            <a:r>
              <a:rPr lang="en-US" dirty="0"/>
              <a:t>We can check what security groups we have</a:t>
            </a:r>
          </a:p>
        </p:txBody>
      </p:sp>
      <p:pic>
        <p:nvPicPr>
          <p:cNvPr id="9" name="Picture 8">
            <a:extLst>
              <a:ext uri="{FF2B5EF4-FFF2-40B4-BE49-F238E27FC236}">
                <a16:creationId xmlns:a16="http://schemas.microsoft.com/office/drawing/2014/main" id="{A11ECF1D-AF08-4E76-B1C3-AACFEC7800D9}"/>
              </a:ext>
            </a:extLst>
          </p:cNvPr>
          <p:cNvPicPr>
            <a:picLocks noChangeAspect="1"/>
          </p:cNvPicPr>
          <p:nvPr/>
        </p:nvPicPr>
        <p:blipFill>
          <a:blip r:embed="rId2"/>
          <a:stretch>
            <a:fillRect/>
          </a:stretch>
        </p:blipFill>
        <p:spPr>
          <a:xfrm>
            <a:off x="958189" y="3328437"/>
            <a:ext cx="9504248" cy="1399185"/>
          </a:xfrm>
          <a:prstGeom prst="rect">
            <a:avLst/>
          </a:prstGeom>
        </p:spPr>
      </p:pic>
      <p:pic>
        <p:nvPicPr>
          <p:cNvPr id="13" name="Picture 12">
            <a:extLst>
              <a:ext uri="{FF2B5EF4-FFF2-40B4-BE49-F238E27FC236}">
                <a16:creationId xmlns:a16="http://schemas.microsoft.com/office/drawing/2014/main" id="{9EC591AA-DEF7-4CA3-987F-296F34A3622E}"/>
              </a:ext>
            </a:extLst>
          </p:cNvPr>
          <p:cNvPicPr>
            <a:picLocks noChangeAspect="1"/>
          </p:cNvPicPr>
          <p:nvPr/>
        </p:nvPicPr>
        <p:blipFill>
          <a:blip r:embed="rId3"/>
          <a:stretch>
            <a:fillRect/>
          </a:stretch>
        </p:blipFill>
        <p:spPr>
          <a:xfrm>
            <a:off x="958189" y="4816155"/>
            <a:ext cx="9504248" cy="1925862"/>
          </a:xfrm>
          <a:prstGeom prst="rect">
            <a:avLst/>
          </a:prstGeom>
        </p:spPr>
      </p:pic>
    </p:spTree>
    <p:extLst>
      <p:ext uri="{BB962C8B-B14F-4D97-AF65-F5344CB8AC3E}">
        <p14:creationId xmlns:p14="http://schemas.microsoft.com/office/powerpoint/2010/main" val="1001099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A611-F6A9-4662-A436-11BF85F1FB52}"/>
              </a:ext>
            </a:extLst>
          </p:cNvPr>
          <p:cNvSpPr>
            <a:spLocks noGrp="1"/>
          </p:cNvSpPr>
          <p:nvPr>
            <p:ph type="title"/>
          </p:nvPr>
        </p:nvSpPr>
        <p:spPr/>
        <p:txBody>
          <a:bodyPr/>
          <a:lstStyle/>
          <a:p>
            <a:r>
              <a:rPr lang="en-US" dirty="0"/>
              <a:t>Let’s Create our own custom VPC</a:t>
            </a:r>
          </a:p>
        </p:txBody>
      </p:sp>
      <p:sp>
        <p:nvSpPr>
          <p:cNvPr id="5" name="Rectangle 4">
            <a:extLst>
              <a:ext uri="{FF2B5EF4-FFF2-40B4-BE49-F238E27FC236}">
                <a16:creationId xmlns:a16="http://schemas.microsoft.com/office/drawing/2014/main" id="{E79883A0-B812-4187-A44D-9C0B61699D6E}"/>
              </a:ext>
            </a:extLst>
          </p:cNvPr>
          <p:cNvSpPr/>
          <p:nvPr/>
        </p:nvSpPr>
        <p:spPr>
          <a:xfrm>
            <a:off x="595260" y="2177915"/>
            <a:ext cx="6986208" cy="369332"/>
          </a:xfrm>
          <a:prstGeom prst="rect">
            <a:avLst/>
          </a:prstGeom>
        </p:spPr>
        <p:txBody>
          <a:bodyPr wrap="none">
            <a:spAutoFit/>
          </a:bodyPr>
          <a:lstStyle/>
          <a:p>
            <a:r>
              <a:rPr lang="en-US" dirty="0"/>
              <a:t>Use 10.0.0.0/16 for CIDR as /16 is the maximum that we can get.</a:t>
            </a:r>
          </a:p>
        </p:txBody>
      </p:sp>
      <p:sp>
        <p:nvSpPr>
          <p:cNvPr id="3" name="Rectangle 2">
            <a:extLst>
              <a:ext uri="{FF2B5EF4-FFF2-40B4-BE49-F238E27FC236}">
                <a16:creationId xmlns:a16="http://schemas.microsoft.com/office/drawing/2014/main" id="{AF6935C3-69EF-4B9D-BAC4-23286C1F5CD3}"/>
              </a:ext>
            </a:extLst>
          </p:cNvPr>
          <p:cNvSpPr/>
          <p:nvPr/>
        </p:nvSpPr>
        <p:spPr>
          <a:xfrm>
            <a:off x="595260" y="2532047"/>
            <a:ext cx="8835819" cy="369332"/>
          </a:xfrm>
          <a:prstGeom prst="rect">
            <a:avLst/>
          </a:prstGeom>
        </p:spPr>
        <p:txBody>
          <a:bodyPr wrap="square">
            <a:spAutoFit/>
          </a:bodyPr>
          <a:lstStyle/>
          <a:p>
            <a:r>
              <a:rPr lang="en-US" dirty="0"/>
              <a:t>Once the VPC is created you will find that there is no subnet created</a:t>
            </a:r>
          </a:p>
        </p:txBody>
      </p:sp>
      <p:sp>
        <p:nvSpPr>
          <p:cNvPr id="4" name="Rectangle 3">
            <a:extLst>
              <a:ext uri="{FF2B5EF4-FFF2-40B4-BE49-F238E27FC236}">
                <a16:creationId xmlns:a16="http://schemas.microsoft.com/office/drawing/2014/main" id="{4EC2349D-E10A-4DE4-AB69-AEBE256EF2F4}"/>
              </a:ext>
            </a:extLst>
          </p:cNvPr>
          <p:cNvSpPr/>
          <p:nvPr/>
        </p:nvSpPr>
        <p:spPr>
          <a:xfrm>
            <a:off x="595260" y="2889270"/>
            <a:ext cx="10728414" cy="369332"/>
          </a:xfrm>
          <a:prstGeom prst="rect">
            <a:avLst/>
          </a:prstGeom>
        </p:spPr>
        <p:txBody>
          <a:bodyPr wrap="square">
            <a:spAutoFit/>
          </a:bodyPr>
          <a:lstStyle/>
          <a:p>
            <a:r>
              <a:rPr lang="en-US" dirty="0"/>
              <a:t>You will find that there is one Route table is created and you will find that there is no IGW created</a:t>
            </a:r>
          </a:p>
        </p:txBody>
      </p:sp>
      <p:sp>
        <p:nvSpPr>
          <p:cNvPr id="6" name="Rectangle 5">
            <a:extLst>
              <a:ext uri="{FF2B5EF4-FFF2-40B4-BE49-F238E27FC236}">
                <a16:creationId xmlns:a16="http://schemas.microsoft.com/office/drawing/2014/main" id="{AE0CA3F6-4EFD-4222-A94A-1C9DA2D838B2}"/>
              </a:ext>
            </a:extLst>
          </p:cNvPr>
          <p:cNvSpPr/>
          <p:nvPr/>
        </p:nvSpPr>
        <p:spPr>
          <a:xfrm>
            <a:off x="595260" y="3229928"/>
            <a:ext cx="8612535" cy="369332"/>
          </a:xfrm>
          <a:prstGeom prst="rect">
            <a:avLst/>
          </a:prstGeom>
        </p:spPr>
        <p:txBody>
          <a:bodyPr wrap="square">
            <a:spAutoFit/>
          </a:bodyPr>
          <a:lstStyle/>
          <a:p>
            <a:r>
              <a:rPr lang="en-US" dirty="0"/>
              <a:t>You will find that there would be NACL/SG created for the custom VPC</a:t>
            </a:r>
          </a:p>
        </p:txBody>
      </p:sp>
      <p:pic>
        <p:nvPicPr>
          <p:cNvPr id="10" name="Picture 9">
            <a:extLst>
              <a:ext uri="{FF2B5EF4-FFF2-40B4-BE49-F238E27FC236}">
                <a16:creationId xmlns:a16="http://schemas.microsoft.com/office/drawing/2014/main" id="{797FBC75-BF73-4268-80CF-6B5BF331A8F4}"/>
              </a:ext>
            </a:extLst>
          </p:cNvPr>
          <p:cNvPicPr>
            <a:picLocks noChangeAspect="1"/>
          </p:cNvPicPr>
          <p:nvPr/>
        </p:nvPicPr>
        <p:blipFill>
          <a:blip r:embed="rId2"/>
          <a:stretch>
            <a:fillRect/>
          </a:stretch>
        </p:blipFill>
        <p:spPr>
          <a:xfrm>
            <a:off x="680321" y="3780013"/>
            <a:ext cx="10772775" cy="2620565"/>
          </a:xfrm>
          <a:prstGeom prst="rect">
            <a:avLst/>
          </a:prstGeom>
        </p:spPr>
      </p:pic>
    </p:spTree>
    <p:extLst>
      <p:ext uri="{BB962C8B-B14F-4D97-AF65-F5344CB8AC3E}">
        <p14:creationId xmlns:p14="http://schemas.microsoft.com/office/powerpoint/2010/main" val="20846191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A611-F6A9-4662-A436-11BF85F1FB52}"/>
              </a:ext>
            </a:extLst>
          </p:cNvPr>
          <p:cNvSpPr>
            <a:spLocks noGrp="1"/>
          </p:cNvSpPr>
          <p:nvPr>
            <p:ph type="title"/>
          </p:nvPr>
        </p:nvSpPr>
        <p:spPr/>
        <p:txBody>
          <a:bodyPr/>
          <a:lstStyle/>
          <a:p>
            <a:r>
              <a:rPr lang="en-US" dirty="0"/>
              <a:t>Let’s Create our own custom VPC</a:t>
            </a:r>
          </a:p>
        </p:txBody>
      </p:sp>
      <p:sp>
        <p:nvSpPr>
          <p:cNvPr id="5" name="Rectangle 4">
            <a:extLst>
              <a:ext uri="{FF2B5EF4-FFF2-40B4-BE49-F238E27FC236}">
                <a16:creationId xmlns:a16="http://schemas.microsoft.com/office/drawing/2014/main" id="{E79883A0-B812-4187-A44D-9C0B61699D6E}"/>
              </a:ext>
            </a:extLst>
          </p:cNvPr>
          <p:cNvSpPr/>
          <p:nvPr/>
        </p:nvSpPr>
        <p:spPr>
          <a:xfrm>
            <a:off x="595260" y="2177915"/>
            <a:ext cx="2564292" cy="369332"/>
          </a:xfrm>
          <a:prstGeom prst="rect">
            <a:avLst/>
          </a:prstGeom>
        </p:spPr>
        <p:txBody>
          <a:bodyPr wrap="none">
            <a:spAutoFit/>
          </a:bodyPr>
          <a:lstStyle/>
          <a:p>
            <a:r>
              <a:rPr lang="en-US" dirty="0"/>
              <a:t>You can create subnets</a:t>
            </a:r>
          </a:p>
        </p:txBody>
      </p:sp>
      <p:pic>
        <p:nvPicPr>
          <p:cNvPr id="8" name="Picture 7">
            <a:extLst>
              <a:ext uri="{FF2B5EF4-FFF2-40B4-BE49-F238E27FC236}">
                <a16:creationId xmlns:a16="http://schemas.microsoft.com/office/drawing/2014/main" id="{DC52C695-E866-46D0-AEDF-1AC17D944763}"/>
              </a:ext>
            </a:extLst>
          </p:cNvPr>
          <p:cNvPicPr>
            <a:picLocks noChangeAspect="1"/>
          </p:cNvPicPr>
          <p:nvPr/>
        </p:nvPicPr>
        <p:blipFill>
          <a:blip r:embed="rId2"/>
          <a:stretch>
            <a:fillRect/>
          </a:stretch>
        </p:blipFill>
        <p:spPr>
          <a:xfrm>
            <a:off x="680321" y="2632001"/>
            <a:ext cx="10196786" cy="3077683"/>
          </a:xfrm>
          <a:prstGeom prst="rect">
            <a:avLst/>
          </a:prstGeom>
        </p:spPr>
      </p:pic>
      <p:sp>
        <p:nvSpPr>
          <p:cNvPr id="9" name="Rectangle 8">
            <a:extLst>
              <a:ext uri="{FF2B5EF4-FFF2-40B4-BE49-F238E27FC236}">
                <a16:creationId xmlns:a16="http://schemas.microsoft.com/office/drawing/2014/main" id="{8B39E737-2787-42D1-BBA8-8D4E5DBDAB7C}"/>
              </a:ext>
            </a:extLst>
          </p:cNvPr>
          <p:cNvSpPr/>
          <p:nvPr/>
        </p:nvSpPr>
        <p:spPr>
          <a:xfrm>
            <a:off x="595260" y="5861188"/>
            <a:ext cx="9537568" cy="646331"/>
          </a:xfrm>
          <a:prstGeom prst="rect">
            <a:avLst/>
          </a:prstGeom>
        </p:spPr>
        <p:txBody>
          <a:bodyPr wrap="square">
            <a:spAutoFit/>
          </a:bodyPr>
          <a:lstStyle/>
          <a:p>
            <a:r>
              <a:rPr lang="en-US" dirty="0"/>
              <a:t>Note :- US-east-1a can be a different AZ for you as it is for me, however the naming convention remains the same</a:t>
            </a:r>
          </a:p>
        </p:txBody>
      </p:sp>
    </p:spTree>
    <p:extLst>
      <p:ext uri="{BB962C8B-B14F-4D97-AF65-F5344CB8AC3E}">
        <p14:creationId xmlns:p14="http://schemas.microsoft.com/office/powerpoint/2010/main" val="36986812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A611-F6A9-4662-A436-11BF85F1FB52}"/>
              </a:ext>
            </a:extLst>
          </p:cNvPr>
          <p:cNvSpPr>
            <a:spLocks noGrp="1"/>
          </p:cNvSpPr>
          <p:nvPr>
            <p:ph type="title"/>
          </p:nvPr>
        </p:nvSpPr>
        <p:spPr/>
        <p:txBody>
          <a:bodyPr/>
          <a:lstStyle/>
          <a:p>
            <a:r>
              <a:rPr lang="en-US" dirty="0"/>
              <a:t>Let’s Create our own custom VPC</a:t>
            </a:r>
          </a:p>
        </p:txBody>
      </p:sp>
      <p:sp>
        <p:nvSpPr>
          <p:cNvPr id="5" name="Rectangle 4">
            <a:extLst>
              <a:ext uri="{FF2B5EF4-FFF2-40B4-BE49-F238E27FC236}">
                <a16:creationId xmlns:a16="http://schemas.microsoft.com/office/drawing/2014/main" id="{E79883A0-B812-4187-A44D-9C0B61699D6E}"/>
              </a:ext>
            </a:extLst>
          </p:cNvPr>
          <p:cNvSpPr/>
          <p:nvPr/>
        </p:nvSpPr>
        <p:spPr>
          <a:xfrm>
            <a:off x="595260" y="2177915"/>
            <a:ext cx="3593420" cy="369332"/>
          </a:xfrm>
          <a:prstGeom prst="rect">
            <a:avLst/>
          </a:prstGeom>
        </p:spPr>
        <p:txBody>
          <a:bodyPr wrap="none">
            <a:spAutoFit/>
          </a:bodyPr>
          <a:lstStyle/>
          <a:p>
            <a:r>
              <a:rPr lang="en-US" dirty="0"/>
              <a:t>You can define your manual CIDR</a:t>
            </a:r>
          </a:p>
        </p:txBody>
      </p:sp>
      <p:sp>
        <p:nvSpPr>
          <p:cNvPr id="3" name="Rectangle 2">
            <a:extLst>
              <a:ext uri="{FF2B5EF4-FFF2-40B4-BE49-F238E27FC236}">
                <a16:creationId xmlns:a16="http://schemas.microsoft.com/office/drawing/2014/main" id="{D18B06A3-9370-4F0B-BE57-E8ABC84BCD7B}"/>
              </a:ext>
            </a:extLst>
          </p:cNvPr>
          <p:cNvSpPr/>
          <p:nvPr/>
        </p:nvSpPr>
        <p:spPr>
          <a:xfrm>
            <a:off x="616529" y="2521664"/>
            <a:ext cx="4863960" cy="369332"/>
          </a:xfrm>
          <a:prstGeom prst="rect">
            <a:avLst/>
          </a:prstGeom>
        </p:spPr>
        <p:txBody>
          <a:bodyPr wrap="none">
            <a:spAutoFit/>
          </a:bodyPr>
          <a:lstStyle/>
          <a:p>
            <a:r>
              <a:rPr lang="en-US" dirty="0"/>
              <a:t>Let’s take 10.0.1.0/24 for one of the subnets</a:t>
            </a:r>
          </a:p>
        </p:txBody>
      </p:sp>
      <p:sp>
        <p:nvSpPr>
          <p:cNvPr id="4" name="Rectangle 3">
            <a:extLst>
              <a:ext uri="{FF2B5EF4-FFF2-40B4-BE49-F238E27FC236}">
                <a16:creationId xmlns:a16="http://schemas.microsoft.com/office/drawing/2014/main" id="{15796B4B-8E73-4E5B-9B12-149977A4AF28}"/>
              </a:ext>
            </a:extLst>
          </p:cNvPr>
          <p:cNvSpPr/>
          <p:nvPr/>
        </p:nvSpPr>
        <p:spPr>
          <a:xfrm>
            <a:off x="616528" y="2878180"/>
            <a:ext cx="8878345" cy="369332"/>
          </a:xfrm>
          <a:prstGeom prst="rect">
            <a:avLst/>
          </a:prstGeom>
        </p:spPr>
        <p:txBody>
          <a:bodyPr wrap="square">
            <a:spAutoFit/>
          </a:bodyPr>
          <a:lstStyle/>
          <a:p>
            <a:r>
              <a:rPr lang="en-US" dirty="0"/>
              <a:t>This would give you 256 address however you can only use 251 </a:t>
            </a:r>
            <a:r>
              <a:rPr lang="en-US" dirty="0" err="1"/>
              <a:t>addreess</a:t>
            </a:r>
            <a:endParaRPr lang="en-US" dirty="0"/>
          </a:p>
        </p:txBody>
      </p:sp>
      <p:sp>
        <p:nvSpPr>
          <p:cNvPr id="6" name="Rectangle 5">
            <a:extLst>
              <a:ext uri="{FF2B5EF4-FFF2-40B4-BE49-F238E27FC236}">
                <a16:creationId xmlns:a16="http://schemas.microsoft.com/office/drawing/2014/main" id="{BFFE3882-5C0A-4705-B676-D8057504A002}"/>
              </a:ext>
            </a:extLst>
          </p:cNvPr>
          <p:cNvSpPr/>
          <p:nvPr/>
        </p:nvSpPr>
        <p:spPr>
          <a:xfrm>
            <a:off x="616527" y="3221929"/>
            <a:ext cx="4770921" cy="369332"/>
          </a:xfrm>
          <a:prstGeom prst="rect">
            <a:avLst/>
          </a:prstGeom>
        </p:spPr>
        <p:txBody>
          <a:bodyPr wrap="none">
            <a:spAutoFit/>
          </a:bodyPr>
          <a:lstStyle/>
          <a:p>
            <a:r>
              <a:rPr lang="en-US" dirty="0"/>
              <a:t>Create another subnet in a different AZ now</a:t>
            </a:r>
          </a:p>
        </p:txBody>
      </p:sp>
      <p:sp>
        <p:nvSpPr>
          <p:cNvPr id="7" name="Rectangle 6">
            <a:extLst>
              <a:ext uri="{FF2B5EF4-FFF2-40B4-BE49-F238E27FC236}">
                <a16:creationId xmlns:a16="http://schemas.microsoft.com/office/drawing/2014/main" id="{2074C52C-CBC6-4321-9697-8066F480CD8D}"/>
              </a:ext>
            </a:extLst>
          </p:cNvPr>
          <p:cNvSpPr/>
          <p:nvPr/>
        </p:nvSpPr>
        <p:spPr>
          <a:xfrm>
            <a:off x="616526" y="3578709"/>
            <a:ext cx="2784865" cy="369332"/>
          </a:xfrm>
          <a:prstGeom prst="rect">
            <a:avLst/>
          </a:prstGeom>
        </p:spPr>
        <p:txBody>
          <a:bodyPr wrap="none">
            <a:spAutoFit/>
          </a:bodyPr>
          <a:lstStyle/>
          <a:p>
            <a:r>
              <a:rPr lang="en-US" dirty="0"/>
              <a:t>Take CIDR as 10.0.2.0/24</a:t>
            </a:r>
          </a:p>
        </p:txBody>
      </p:sp>
      <p:sp>
        <p:nvSpPr>
          <p:cNvPr id="10" name="Rectangle 9">
            <a:extLst>
              <a:ext uri="{FF2B5EF4-FFF2-40B4-BE49-F238E27FC236}">
                <a16:creationId xmlns:a16="http://schemas.microsoft.com/office/drawing/2014/main" id="{191693CC-7455-4990-B69C-356206976DFC}"/>
              </a:ext>
            </a:extLst>
          </p:cNvPr>
          <p:cNvSpPr/>
          <p:nvPr/>
        </p:nvSpPr>
        <p:spPr>
          <a:xfrm>
            <a:off x="639705" y="3948041"/>
            <a:ext cx="9280471" cy="369332"/>
          </a:xfrm>
          <a:prstGeom prst="rect">
            <a:avLst/>
          </a:prstGeom>
        </p:spPr>
        <p:txBody>
          <a:bodyPr wrap="square">
            <a:spAutoFit/>
          </a:bodyPr>
          <a:lstStyle/>
          <a:p>
            <a:r>
              <a:rPr lang="en-US" dirty="0"/>
              <a:t>The 5 address that is not shown would be reserved VPC IP addresses</a:t>
            </a:r>
          </a:p>
        </p:txBody>
      </p:sp>
      <p:sp>
        <p:nvSpPr>
          <p:cNvPr id="11" name="Rectangle 10">
            <a:extLst>
              <a:ext uri="{FF2B5EF4-FFF2-40B4-BE49-F238E27FC236}">
                <a16:creationId xmlns:a16="http://schemas.microsoft.com/office/drawing/2014/main" id="{3767B4C1-7465-4B0D-A3B1-CD4AB087FD95}"/>
              </a:ext>
            </a:extLst>
          </p:cNvPr>
          <p:cNvSpPr/>
          <p:nvPr/>
        </p:nvSpPr>
        <p:spPr>
          <a:xfrm>
            <a:off x="639705" y="4317373"/>
            <a:ext cx="5286062" cy="369332"/>
          </a:xfrm>
          <a:prstGeom prst="rect">
            <a:avLst/>
          </a:prstGeom>
        </p:spPr>
        <p:txBody>
          <a:bodyPr wrap="none">
            <a:spAutoFit/>
          </a:bodyPr>
          <a:lstStyle/>
          <a:p>
            <a:r>
              <a:rPr lang="en-US" dirty="0"/>
              <a:t>First 4 address and the last IP address is reserved</a:t>
            </a:r>
          </a:p>
        </p:txBody>
      </p:sp>
      <p:sp>
        <p:nvSpPr>
          <p:cNvPr id="12" name="Rectangle 11">
            <a:extLst>
              <a:ext uri="{FF2B5EF4-FFF2-40B4-BE49-F238E27FC236}">
                <a16:creationId xmlns:a16="http://schemas.microsoft.com/office/drawing/2014/main" id="{A1AAD6C9-64E1-4F14-9004-90798B0F1C27}"/>
              </a:ext>
            </a:extLst>
          </p:cNvPr>
          <p:cNvSpPr/>
          <p:nvPr/>
        </p:nvSpPr>
        <p:spPr>
          <a:xfrm>
            <a:off x="1299450" y="4701551"/>
            <a:ext cx="6096000" cy="1477328"/>
          </a:xfrm>
          <a:prstGeom prst="rect">
            <a:avLst/>
          </a:prstGeom>
        </p:spPr>
        <p:txBody>
          <a:bodyPr>
            <a:spAutoFit/>
          </a:bodyPr>
          <a:lstStyle/>
          <a:p>
            <a:r>
              <a:rPr lang="en-US" dirty="0"/>
              <a:t>First one :- Network address</a:t>
            </a:r>
          </a:p>
          <a:p>
            <a:r>
              <a:rPr lang="en-US" dirty="0"/>
              <a:t>Second one :- VPC router</a:t>
            </a:r>
          </a:p>
          <a:p>
            <a:r>
              <a:rPr lang="en-US" dirty="0"/>
              <a:t>Third one :- DNS</a:t>
            </a:r>
          </a:p>
          <a:p>
            <a:r>
              <a:rPr lang="en-US" dirty="0"/>
              <a:t>Fourth one :- Reserved for future use</a:t>
            </a:r>
          </a:p>
          <a:p>
            <a:r>
              <a:rPr lang="en-US" dirty="0"/>
              <a:t>Last one :- Broadcast address</a:t>
            </a:r>
          </a:p>
        </p:txBody>
      </p:sp>
      <p:sp>
        <p:nvSpPr>
          <p:cNvPr id="13" name="Rectangle 12">
            <a:extLst>
              <a:ext uri="{FF2B5EF4-FFF2-40B4-BE49-F238E27FC236}">
                <a16:creationId xmlns:a16="http://schemas.microsoft.com/office/drawing/2014/main" id="{59CF3AB2-FB1F-4C8B-8FF4-1E3761AED58D}"/>
              </a:ext>
            </a:extLst>
          </p:cNvPr>
          <p:cNvSpPr/>
          <p:nvPr/>
        </p:nvSpPr>
        <p:spPr>
          <a:xfrm>
            <a:off x="537987" y="6246582"/>
            <a:ext cx="9698922" cy="369332"/>
          </a:xfrm>
          <a:prstGeom prst="rect">
            <a:avLst/>
          </a:prstGeom>
        </p:spPr>
        <p:txBody>
          <a:bodyPr wrap="square">
            <a:spAutoFit/>
          </a:bodyPr>
          <a:lstStyle/>
          <a:p>
            <a:r>
              <a:rPr lang="en-US" dirty="0"/>
              <a:t>Note :- Since Broadcast is not supported in VPC that is why it is reserved</a:t>
            </a:r>
          </a:p>
        </p:txBody>
      </p:sp>
    </p:spTree>
    <p:extLst>
      <p:ext uri="{BB962C8B-B14F-4D97-AF65-F5344CB8AC3E}">
        <p14:creationId xmlns:p14="http://schemas.microsoft.com/office/powerpoint/2010/main" val="17175320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D21F-6442-4586-B711-8F906174F9C6}"/>
              </a:ext>
            </a:extLst>
          </p:cNvPr>
          <p:cNvSpPr>
            <a:spLocks noGrp="1"/>
          </p:cNvSpPr>
          <p:nvPr>
            <p:ph type="title"/>
          </p:nvPr>
        </p:nvSpPr>
        <p:spPr/>
        <p:txBody>
          <a:bodyPr/>
          <a:lstStyle/>
          <a:p>
            <a:r>
              <a:rPr lang="en-US" dirty="0"/>
              <a:t>Let’s Create our own custom VPC</a:t>
            </a:r>
          </a:p>
        </p:txBody>
      </p:sp>
      <p:pic>
        <p:nvPicPr>
          <p:cNvPr id="5" name="Picture 4">
            <a:extLst>
              <a:ext uri="{FF2B5EF4-FFF2-40B4-BE49-F238E27FC236}">
                <a16:creationId xmlns:a16="http://schemas.microsoft.com/office/drawing/2014/main" id="{975B2DB3-7FC3-47C1-8EA0-CF6742FD8373}"/>
              </a:ext>
            </a:extLst>
          </p:cNvPr>
          <p:cNvPicPr>
            <a:picLocks noChangeAspect="1"/>
          </p:cNvPicPr>
          <p:nvPr/>
        </p:nvPicPr>
        <p:blipFill>
          <a:blip r:embed="rId2"/>
          <a:stretch>
            <a:fillRect/>
          </a:stretch>
        </p:blipFill>
        <p:spPr>
          <a:xfrm>
            <a:off x="680321" y="2658139"/>
            <a:ext cx="10944225" cy="3735129"/>
          </a:xfrm>
          <a:prstGeom prst="rect">
            <a:avLst/>
          </a:prstGeom>
        </p:spPr>
      </p:pic>
      <p:sp>
        <p:nvSpPr>
          <p:cNvPr id="6" name="Rectangle 5">
            <a:extLst>
              <a:ext uri="{FF2B5EF4-FFF2-40B4-BE49-F238E27FC236}">
                <a16:creationId xmlns:a16="http://schemas.microsoft.com/office/drawing/2014/main" id="{13C2C92D-5DA7-47D6-B83E-539111E7D6CE}"/>
              </a:ext>
            </a:extLst>
          </p:cNvPr>
          <p:cNvSpPr/>
          <p:nvPr/>
        </p:nvSpPr>
        <p:spPr>
          <a:xfrm>
            <a:off x="680321" y="2138548"/>
            <a:ext cx="4751622" cy="430887"/>
          </a:xfrm>
          <a:prstGeom prst="rect">
            <a:avLst/>
          </a:prstGeom>
        </p:spPr>
        <p:txBody>
          <a:bodyPr wrap="none">
            <a:spAutoFit/>
          </a:bodyPr>
          <a:lstStyle/>
          <a:p>
            <a:r>
              <a:rPr lang="en-US" sz="2200" dirty="0"/>
              <a:t>What essentially we have right now </a:t>
            </a:r>
          </a:p>
        </p:txBody>
      </p:sp>
    </p:spTree>
    <p:extLst>
      <p:ext uri="{BB962C8B-B14F-4D97-AF65-F5344CB8AC3E}">
        <p14:creationId xmlns:p14="http://schemas.microsoft.com/office/powerpoint/2010/main" val="2721256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D21F-6442-4586-B711-8F906174F9C6}"/>
              </a:ext>
            </a:extLst>
          </p:cNvPr>
          <p:cNvSpPr>
            <a:spLocks noGrp="1"/>
          </p:cNvSpPr>
          <p:nvPr>
            <p:ph type="title"/>
          </p:nvPr>
        </p:nvSpPr>
        <p:spPr/>
        <p:txBody>
          <a:bodyPr/>
          <a:lstStyle/>
          <a:p>
            <a:r>
              <a:rPr lang="en-US" dirty="0"/>
              <a:t>Let’s Create our own custom VPC</a:t>
            </a:r>
          </a:p>
        </p:txBody>
      </p:sp>
      <p:sp>
        <p:nvSpPr>
          <p:cNvPr id="6" name="Rectangle 5">
            <a:extLst>
              <a:ext uri="{FF2B5EF4-FFF2-40B4-BE49-F238E27FC236}">
                <a16:creationId xmlns:a16="http://schemas.microsoft.com/office/drawing/2014/main" id="{13C2C92D-5DA7-47D6-B83E-539111E7D6CE}"/>
              </a:ext>
            </a:extLst>
          </p:cNvPr>
          <p:cNvSpPr/>
          <p:nvPr/>
        </p:nvSpPr>
        <p:spPr>
          <a:xfrm>
            <a:off x="680321" y="2138548"/>
            <a:ext cx="3895618" cy="430887"/>
          </a:xfrm>
          <a:prstGeom prst="rect">
            <a:avLst/>
          </a:prstGeom>
        </p:spPr>
        <p:txBody>
          <a:bodyPr wrap="none">
            <a:spAutoFit/>
          </a:bodyPr>
          <a:lstStyle/>
          <a:p>
            <a:r>
              <a:rPr lang="en-US" sz="2200" dirty="0"/>
              <a:t>Now we would create an IGW</a:t>
            </a:r>
          </a:p>
        </p:txBody>
      </p:sp>
      <p:pic>
        <p:nvPicPr>
          <p:cNvPr id="4" name="Picture 3">
            <a:extLst>
              <a:ext uri="{FF2B5EF4-FFF2-40B4-BE49-F238E27FC236}">
                <a16:creationId xmlns:a16="http://schemas.microsoft.com/office/drawing/2014/main" id="{3B92B610-5483-4999-BA33-7A3272B85058}"/>
              </a:ext>
            </a:extLst>
          </p:cNvPr>
          <p:cNvPicPr>
            <a:picLocks noChangeAspect="1"/>
          </p:cNvPicPr>
          <p:nvPr/>
        </p:nvPicPr>
        <p:blipFill>
          <a:blip r:embed="rId2"/>
          <a:stretch>
            <a:fillRect/>
          </a:stretch>
        </p:blipFill>
        <p:spPr>
          <a:xfrm>
            <a:off x="963797" y="2569435"/>
            <a:ext cx="9222193" cy="1726118"/>
          </a:xfrm>
          <a:prstGeom prst="rect">
            <a:avLst/>
          </a:prstGeom>
        </p:spPr>
      </p:pic>
      <p:sp>
        <p:nvSpPr>
          <p:cNvPr id="7" name="Rectangle 6">
            <a:extLst>
              <a:ext uri="{FF2B5EF4-FFF2-40B4-BE49-F238E27FC236}">
                <a16:creationId xmlns:a16="http://schemas.microsoft.com/office/drawing/2014/main" id="{FBC3F005-6927-40EF-B2A9-0D7D25F73348}"/>
              </a:ext>
            </a:extLst>
          </p:cNvPr>
          <p:cNvSpPr/>
          <p:nvPr/>
        </p:nvSpPr>
        <p:spPr>
          <a:xfrm>
            <a:off x="680321" y="4488068"/>
            <a:ext cx="9250488" cy="369332"/>
          </a:xfrm>
          <a:prstGeom prst="rect">
            <a:avLst/>
          </a:prstGeom>
        </p:spPr>
        <p:txBody>
          <a:bodyPr wrap="square">
            <a:spAutoFit/>
          </a:bodyPr>
          <a:lstStyle/>
          <a:p>
            <a:r>
              <a:rPr lang="en-US" dirty="0"/>
              <a:t>Once you create it will be detached, then you need to attach it to the custom VPC.</a:t>
            </a:r>
          </a:p>
        </p:txBody>
      </p:sp>
      <p:sp>
        <p:nvSpPr>
          <p:cNvPr id="8" name="Rectangle 7">
            <a:extLst>
              <a:ext uri="{FF2B5EF4-FFF2-40B4-BE49-F238E27FC236}">
                <a16:creationId xmlns:a16="http://schemas.microsoft.com/office/drawing/2014/main" id="{B7076833-8560-4021-88EE-C6B419E499C6}"/>
              </a:ext>
            </a:extLst>
          </p:cNvPr>
          <p:cNvSpPr/>
          <p:nvPr/>
        </p:nvSpPr>
        <p:spPr>
          <a:xfrm>
            <a:off x="680321" y="4857400"/>
            <a:ext cx="10653986" cy="646331"/>
          </a:xfrm>
          <a:prstGeom prst="rect">
            <a:avLst/>
          </a:prstGeom>
        </p:spPr>
        <p:txBody>
          <a:bodyPr wrap="square">
            <a:spAutoFit/>
          </a:bodyPr>
          <a:lstStyle/>
          <a:p>
            <a:r>
              <a:rPr lang="en-US" dirty="0"/>
              <a:t>Now as we all know that we already have a route table and the default route table would be allowing our subnets to talk to each other</a:t>
            </a:r>
          </a:p>
        </p:txBody>
      </p:sp>
      <p:sp>
        <p:nvSpPr>
          <p:cNvPr id="9" name="Rectangle 8">
            <a:extLst>
              <a:ext uri="{FF2B5EF4-FFF2-40B4-BE49-F238E27FC236}">
                <a16:creationId xmlns:a16="http://schemas.microsoft.com/office/drawing/2014/main" id="{F42DAF14-0BA0-4AA3-8B43-B7C73CA92C37}"/>
              </a:ext>
            </a:extLst>
          </p:cNvPr>
          <p:cNvSpPr/>
          <p:nvPr/>
        </p:nvSpPr>
        <p:spPr>
          <a:xfrm>
            <a:off x="680321" y="5975441"/>
            <a:ext cx="10653986" cy="646331"/>
          </a:xfrm>
          <a:prstGeom prst="rect">
            <a:avLst/>
          </a:prstGeom>
        </p:spPr>
        <p:txBody>
          <a:bodyPr wrap="square">
            <a:spAutoFit/>
          </a:bodyPr>
          <a:lstStyle/>
          <a:p>
            <a:r>
              <a:rPr lang="en-US" dirty="0"/>
              <a:t>Note :- In case you don’t </a:t>
            </a:r>
            <a:r>
              <a:rPr lang="en-US" dirty="0" err="1"/>
              <a:t>explicitally</a:t>
            </a:r>
            <a:r>
              <a:rPr lang="en-US" dirty="0"/>
              <a:t> assign any route table to any of the custom subnet these would be associated with the default route table</a:t>
            </a:r>
          </a:p>
        </p:txBody>
      </p:sp>
    </p:spTree>
    <p:extLst>
      <p:ext uri="{BB962C8B-B14F-4D97-AF65-F5344CB8AC3E}">
        <p14:creationId xmlns:p14="http://schemas.microsoft.com/office/powerpoint/2010/main" val="8093095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D21F-6442-4586-B711-8F906174F9C6}"/>
              </a:ext>
            </a:extLst>
          </p:cNvPr>
          <p:cNvSpPr>
            <a:spLocks noGrp="1"/>
          </p:cNvSpPr>
          <p:nvPr>
            <p:ph type="title"/>
          </p:nvPr>
        </p:nvSpPr>
        <p:spPr/>
        <p:txBody>
          <a:bodyPr/>
          <a:lstStyle/>
          <a:p>
            <a:r>
              <a:rPr lang="en-US" dirty="0"/>
              <a:t>Let’s Create our own custom VPC</a:t>
            </a:r>
          </a:p>
        </p:txBody>
      </p:sp>
      <p:pic>
        <p:nvPicPr>
          <p:cNvPr id="5" name="Picture 4">
            <a:extLst>
              <a:ext uri="{FF2B5EF4-FFF2-40B4-BE49-F238E27FC236}">
                <a16:creationId xmlns:a16="http://schemas.microsoft.com/office/drawing/2014/main" id="{96C21525-36BC-4CB2-8700-AF771F708C43}"/>
              </a:ext>
            </a:extLst>
          </p:cNvPr>
          <p:cNvPicPr>
            <a:picLocks noChangeAspect="1"/>
          </p:cNvPicPr>
          <p:nvPr/>
        </p:nvPicPr>
        <p:blipFill>
          <a:blip r:embed="rId2"/>
          <a:stretch>
            <a:fillRect/>
          </a:stretch>
        </p:blipFill>
        <p:spPr>
          <a:xfrm>
            <a:off x="588224" y="2158408"/>
            <a:ext cx="4770585" cy="4433778"/>
          </a:xfrm>
          <a:prstGeom prst="rect">
            <a:avLst/>
          </a:prstGeom>
        </p:spPr>
      </p:pic>
      <p:pic>
        <p:nvPicPr>
          <p:cNvPr id="11" name="Picture 10">
            <a:extLst>
              <a:ext uri="{FF2B5EF4-FFF2-40B4-BE49-F238E27FC236}">
                <a16:creationId xmlns:a16="http://schemas.microsoft.com/office/drawing/2014/main" id="{3C165CC5-AE21-4119-BDCC-66DD2715BC6F}"/>
              </a:ext>
            </a:extLst>
          </p:cNvPr>
          <p:cNvPicPr>
            <a:picLocks noChangeAspect="1"/>
          </p:cNvPicPr>
          <p:nvPr/>
        </p:nvPicPr>
        <p:blipFill>
          <a:blip r:embed="rId3"/>
          <a:stretch>
            <a:fillRect/>
          </a:stretch>
        </p:blipFill>
        <p:spPr>
          <a:xfrm>
            <a:off x="5833840" y="2945219"/>
            <a:ext cx="6032095" cy="3511955"/>
          </a:xfrm>
          <a:prstGeom prst="rect">
            <a:avLst/>
          </a:prstGeom>
        </p:spPr>
      </p:pic>
      <p:sp>
        <p:nvSpPr>
          <p:cNvPr id="12" name="Rectangle 11">
            <a:extLst>
              <a:ext uri="{FF2B5EF4-FFF2-40B4-BE49-F238E27FC236}">
                <a16:creationId xmlns:a16="http://schemas.microsoft.com/office/drawing/2014/main" id="{3C4D38B5-2252-484D-8055-B452C143A47C}"/>
              </a:ext>
            </a:extLst>
          </p:cNvPr>
          <p:cNvSpPr/>
          <p:nvPr/>
        </p:nvSpPr>
        <p:spPr>
          <a:xfrm>
            <a:off x="5695507" y="2158408"/>
            <a:ext cx="6096000" cy="646331"/>
          </a:xfrm>
          <a:prstGeom prst="rect">
            <a:avLst/>
          </a:prstGeom>
        </p:spPr>
        <p:txBody>
          <a:bodyPr>
            <a:spAutoFit/>
          </a:bodyPr>
          <a:lstStyle/>
          <a:p>
            <a:r>
              <a:rPr lang="en-US" dirty="0"/>
              <a:t>These two diagrams show us the Subnet association with the route table that gets created and the routes</a:t>
            </a:r>
          </a:p>
        </p:txBody>
      </p:sp>
    </p:spTree>
    <p:extLst>
      <p:ext uri="{BB962C8B-B14F-4D97-AF65-F5344CB8AC3E}">
        <p14:creationId xmlns:p14="http://schemas.microsoft.com/office/powerpoint/2010/main" val="38041684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D21F-6442-4586-B711-8F906174F9C6}"/>
              </a:ext>
            </a:extLst>
          </p:cNvPr>
          <p:cNvSpPr>
            <a:spLocks noGrp="1"/>
          </p:cNvSpPr>
          <p:nvPr>
            <p:ph type="title"/>
          </p:nvPr>
        </p:nvSpPr>
        <p:spPr/>
        <p:txBody>
          <a:bodyPr/>
          <a:lstStyle/>
          <a:p>
            <a:r>
              <a:rPr lang="en-US" dirty="0"/>
              <a:t>Let’s Create our own custom VPC</a:t>
            </a:r>
          </a:p>
        </p:txBody>
      </p:sp>
      <p:sp>
        <p:nvSpPr>
          <p:cNvPr id="12" name="Rectangle 11">
            <a:extLst>
              <a:ext uri="{FF2B5EF4-FFF2-40B4-BE49-F238E27FC236}">
                <a16:creationId xmlns:a16="http://schemas.microsoft.com/office/drawing/2014/main" id="{3C4D38B5-2252-484D-8055-B452C143A47C}"/>
              </a:ext>
            </a:extLst>
          </p:cNvPr>
          <p:cNvSpPr/>
          <p:nvPr/>
        </p:nvSpPr>
        <p:spPr>
          <a:xfrm>
            <a:off x="680320" y="2105246"/>
            <a:ext cx="10866637" cy="646331"/>
          </a:xfrm>
          <a:prstGeom prst="rect">
            <a:avLst/>
          </a:prstGeom>
        </p:spPr>
        <p:txBody>
          <a:bodyPr wrap="square">
            <a:spAutoFit/>
          </a:bodyPr>
          <a:lstStyle/>
          <a:p>
            <a:r>
              <a:rPr lang="en-US" dirty="0"/>
              <a:t>Every time you create a new subnet it would be associated to your default route table as long as you </a:t>
            </a:r>
            <a:r>
              <a:rPr lang="en-US" dirty="0" err="1"/>
              <a:t>explicitally</a:t>
            </a:r>
            <a:r>
              <a:rPr lang="en-US" dirty="0"/>
              <a:t> associate that to a different route table</a:t>
            </a:r>
          </a:p>
        </p:txBody>
      </p:sp>
    </p:spTree>
    <p:extLst>
      <p:ext uri="{BB962C8B-B14F-4D97-AF65-F5344CB8AC3E}">
        <p14:creationId xmlns:p14="http://schemas.microsoft.com/office/powerpoint/2010/main" val="4052518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E7D1-5DE0-40B4-ADCB-A198F0305DB0}"/>
              </a:ext>
            </a:extLst>
          </p:cNvPr>
          <p:cNvSpPr>
            <a:spLocks noGrp="1"/>
          </p:cNvSpPr>
          <p:nvPr>
            <p:ph type="title"/>
          </p:nvPr>
        </p:nvSpPr>
        <p:spPr/>
        <p:txBody>
          <a:bodyPr/>
          <a:lstStyle/>
          <a:p>
            <a:r>
              <a:rPr lang="en-US" dirty="0"/>
              <a:t>Create EFS</a:t>
            </a:r>
          </a:p>
        </p:txBody>
      </p:sp>
      <p:pic>
        <p:nvPicPr>
          <p:cNvPr id="4" name="Picture 3">
            <a:extLst>
              <a:ext uri="{FF2B5EF4-FFF2-40B4-BE49-F238E27FC236}">
                <a16:creationId xmlns:a16="http://schemas.microsoft.com/office/drawing/2014/main" id="{3728D065-C791-4852-A4DE-D6E6A08EF078}"/>
              </a:ext>
            </a:extLst>
          </p:cNvPr>
          <p:cNvPicPr>
            <a:picLocks noChangeAspect="1"/>
          </p:cNvPicPr>
          <p:nvPr/>
        </p:nvPicPr>
        <p:blipFill>
          <a:blip r:embed="rId2"/>
          <a:stretch>
            <a:fillRect/>
          </a:stretch>
        </p:blipFill>
        <p:spPr>
          <a:xfrm>
            <a:off x="680320" y="2120974"/>
            <a:ext cx="11174981" cy="2344700"/>
          </a:xfrm>
          <a:prstGeom prst="rect">
            <a:avLst/>
          </a:prstGeom>
        </p:spPr>
      </p:pic>
      <p:sp>
        <p:nvSpPr>
          <p:cNvPr id="5" name="Rectangle 4">
            <a:extLst>
              <a:ext uri="{FF2B5EF4-FFF2-40B4-BE49-F238E27FC236}">
                <a16:creationId xmlns:a16="http://schemas.microsoft.com/office/drawing/2014/main" id="{94F84EA0-4CBA-45C3-9464-4D7CAA1A2900}"/>
              </a:ext>
            </a:extLst>
          </p:cNvPr>
          <p:cNvSpPr/>
          <p:nvPr/>
        </p:nvSpPr>
        <p:spPr>
          <a:xfrm>
            <a:off x="680320" y="4567816"/>
            <a:ext cx="4608954" cy="430887"/>
          </a:xfrm>
          <a:prstGeom prst="rect">
            <a:avLst/>
          </a:prstGeom>
        </p:spPr>
        <p:txBody>
          <a:bodyPr wrap="none">
            <a:spAutoFit/>
          </a:bodyPr>
          <a:lstStyle/>
          <a:p>
            <a:r>
              <a:rPr lang="en-US" sz="2200" dirty="0"/>
              <a:t>How to attach an EFS to a machine</a:t>
            </a:r>
          </a:p>
        </p:txBody>
      </p:sp>
      <p:sp>
        <p:nvSpPr>
          <p:cNvPr id="6" name="Rectangle 5">
            <a:extLst>
              <a:ext uri="{FF2B5EF4-FFF2-40B4-BE49-F238E27FC236}">
                <a16:creationId xmlns:a16="http://schemas.microsoft.com/office/drawing/2014/main" id="{C6672861-CE9C-4446-BA01-D15E8E0C519D}"/>
              </a:ext>
            </a:extLst>
          </p:cNvPr>
          <p:cNvSpPr/>
          <p:nvPr/>
        </p:nvSpPr>
        <p:spPr>
          <a:xfrm>
            <a:off x="1120246" y="4998703"/>
            <a:ext cx="4082336" cy="369332"/>
          </a:xfrm>
          <a:prstGeom prst="rect">
            <a:avLst/>
          </a:prstGeom>
        </p:spPr>
        <p:txBody>
          <a:bodyPr wrap="none">
            <a:spAutoFit/>
          </a:bodyPr>
          <a:lstStyle/>
          <a:p>
            <a:r>
              <a:rPr lang="en-US" dirty="0"/>
              <a:t>You have to login to the machine first</a:t>
            </a:r>
          </a:p>
        </p:txBody>
      </p:sp>
      <p:sp>
        <p:nvSpPr>
          <p:cNvPr id="7" name="Rectangle 6">
            <a:extLst>
              <a:ext uri="{FF2B5EF4-FFF2-40B4-BE49-F238E27FC236}">
                <a16:creationId xmlns:a16="http://schemas.microsoft.com/office/drawing/2014/main" id="{766E5CB1-F69F-4F7E-A15F-9A1F75CD69DB}"/>
              </a:ext>
            </a:extLst>
          </p:cNvPr>
          <p:cNvSpPr/>
          <p:nvPr/>
        </p:nvSpPr>
        <p:spPr>
          <a:xfrm>
            <a:off x="1120245" y="5368035"/>
            <a:ext cx="8619177" cy="369332"/>
          </a:xfrm>
          <a:prstGeom prst="rect">
            <a:avLst/>
          </a:prstGeom>
        </p:spPr>
        <p:txBody>
          <a:bodyPr wrap="square">
            <a:spAutoFit/>
          </a:bodyPr>
          <a:lstStyle/>
          <a:p>
            <a:r>
              <a:rPr lang="en-US" dirty="0"/>
              <a:t>In order to test this provision two ec2 instance and then attach EFS to them</a:t>
            </a:r>
          </a:p>
        </p:txBody>
      </p:sp>
      <p:sp>
        <p:nvSpPr>
          <p:cNvPr id="8" name="Rectangle 7">
            <a:extLst>
              <a:ext uri="{FF2B5EF4-FFF2-40B4-BE49-F238E27FC236}">
                <a16:creationId xmlns:a16="http://schemas.microsoft.com/office/drawing/2014/main" id="{0105C7A5-DC69-4CBC-8121-1DD94B72C623}"/>
              </a:ext>
            </a:extLst>
          </p:cNvPr>
          <p:cNvSpPr/>
          <p:nvPr/>
        </p:nvSpPr>
        <p:spPr>
          <a:xfrm>
            <a:off x="171809" y="6106699"/>
            <a:ext cx="9748367" cy="369332"/>
          </a:xfrm>
          <a:prstGeom prst="rect">
            <a:avLst/>
          </a:prstGeom>
        </p:spPr>
        <p:txBody>
          <a:bodyPr wrap="square">
            <a:spAutoFit/>
          </a:bodyPr>
          <a:lstStyle/>
          <a:p>
            <a:r>
              <a:rPr lang="en-US" dirty="0"/>
              <a:t>Note :- in order to mount </a:t>
            </a:r>
            <a:r>
              <a:rPr lang="en-US" dirty="0" err="1"/>
              <a:t>efs</a:t>
            </a:r>
            <a:r>
              <a:rPr lang="en-US" dirty="0"/>
              <a:t> to an instance the instance and EFS should be in the same SG</a:t>
            </a:r>
          </a:p>
        </p:txBody>
      </p:sp>
    </p:spTree>
    <p:extLst>
      <p:ext uri="{BB962C8B-B14F-4D97-AF65-F5344CB8AC3E}">
        <p14:creationId xmlns:p14="http://schemas.microsoft.com/office/powerpoint/2010/main" val="876148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Create EFS</a:t>
            </a:r>
          </a:p>
        </p:txBody>
      </p:sp>
      <p:pic>
        <p:nvPicPr>
          <p:cNvPr id="4" name="Picture 3">
            <a:extLst>
              <a:ext uri="{FF2B5EF4-FFF2-40B4-BE49-F238E27FC236}">
                <a16:creationId xmlns:a16="http://schemas.microsoft.com/office/drawing/2014/main" id="{E57CA3AF-DB08-4CC1-9C62-CF7D3A1D6E39}"/>
              </a:ext>
            </a:extLst>
          </p:cNvPr>
          <p:cNvPicPr>
            <a:picLocks noChangeAspect="1"/>
          </p:cNvPicPr>
          <p:nvPr/>
        </p:nvPicPr>
        <p:blipFill>
          <a:blip r:embed="rId2"/>
          <a:stretch>
            <a:fillRect/>
          </a:stretch>
        </p:blipFill>
        <p:spPr>
          <a:xfrm>
            <a:off x="680321" y="2202490"/>
            <a:ext cx="10038056" cy="2681227"/>
          </a:xfrm>
          <a:prstGeom prst="rect">
            <a:avLst/>
          </a:prstGeom>
        </p:spPr>
      </p:pic>
      <p:sp>
        <p:nvSpPr>
          <p:cNvPr id="5" name="Rectangle 4">
            <a:extLst>
              <a:ext uri="{FF2B5EF4-FFF2-40B4-BE49-F238E27FC236}">
                <a16:creationId xmlns:a16="http://schemas.microsoft.com/office/drawing/2014/main" id="{A2BE7DD9-86D6-4A3B-B3A5-48248D4C58F9}"/>
              </a:ext>
            </a:extLst>
          </p:cNvPr>
          <p:cNvSpPr/>
          <p:nvPr/>
        </p:nvSpPr>
        <p:spPr>
          <a:xfrm>
            <a:off x="680320" y="4928875"/>
            <a:ext cx="8240395" cy="369332"/>
          </a:xfrm>
          <a:prstGeom prst="rect">
            <a:avLst/>
          </a:prstGeom>
        </p:spPr>
        <p:txBody>
          <a:bodyPr wrap="square">
            <a:spAutoFit/>
          </a:bodyPr>
          <a:lstStyle/>
          <a:p>
            <a:r>
              <a:rPr lang="en-US" dirty="0"/>
              <a:t>You can also use user level permissions and directory level permissions</a:t>
            </a:r>
          </a:p>
        </p:txBody>
      </p:sp>
      <p:sp>
        <p:nvSpPr>
          <p:cNvPr id="6" name="Rectangle 5">
            <a:extLst>
              <a:ext uri="{FF2B5EF4-FFF2-40B4-BE49-F238E27FC236}">
                <a16:creationId xmlns:a16="http://schemas.microsoft.com/office/drawing/2014/main" id="{9CDDF08C-6D30-427D-BAA8-00C91B4D9332}"/>
              </a:ext>
            </a:extLst>
          </p:cNvPr>
          <p:cNvSpPr/>
          <p:nvPr/>
        </p:nvSpPr>
        <p:spPr>
          <a:xfrm>
            <a:off x="680320" y="5298207"/>
            <a:ext cx="8548740" cy="369332"/>
          </a:xfrm>
          <a:prstGeom prst="rect">
            <a:avLst/>
          </a:prstGeom>
        </p:spPr>
        <p:txBody>
          <a:bodyPr wrap="square">
            <a:spAutoFit/>
          </a:bodyPr>
          <a:lstStyle/>
          <a:p>
            <a:r>
              <a:rPr lang="en-US" dirty="0"/>
              <a:t>Directory level permissions would be same across all the ec2 instance</a:t>
            </a:r>
          </a:p>
        </p:txBody>
      </p:sp>
    </p:spTree>
    <p:extLst>
      <p:ext uri="{BB962C8B-B14F-4D97-AF65-F5344CB8AC3E}">
        <p14:creationId xmlns:p14="http://schemas.microsoft.com/office/powerpoint/2010/main" val="834683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3" name="Rectangle 2">
            <a:extLst>
              <a:ext uri="{FF2B5EF4-FFF2-40B4-BE49-F238E27FC236}">
                <a16:creationId xmlns:a16="http://schemas.microsoft.com/office/drawing/2014/main" id="{5FD34C44-A1CE-45EE-B438-B119D233FCF0}"/>
              </a:ext>
            </a:extLst>
          </p:cNvPr>
          <p:cNvSpPr/>
          <p:nvPr/>
        </p:nvSpPr>
        <p:spPr>
          <a:xfrm>
            <a:off x="680321" y="2063845"/>
            <a:ext cx="6096000" cy="430887"/>
          </a:xfrm>
          <a:prstGeom prst="rect">
            <a:avLst/>
          </a:prstGeom>
        </p:spPr>
        <p:txBody>
          <a:bodyPr>
            <a:spAutoFit/>
          </a:bodyPr>
          <a:lstStyle/>
          <a:p>
            <a:r>
              <a:rPr lang="en-US" sz="2200" dirty="0"/>
              <a:t>What is DNS ?</a:t>
            </a:r>
          </a:p>
        </p:txBody>
      </p:sp>
      <p:sp>
        <p:nvSpPr>
          <p:cNvPr id="7" name="Rectangle 6">
            <a:extLst>
              <a:ext uri="{FF2B5EF4-FFF2-40B4-BE49-F238E27FC236}">
                <a16:creationId xmlns:a16="http://schemas.microsoft.com/office/drawing/2014/main" id="{040AD9D6-71DD-423E-B0DA-2D7C46110953}"/>
              </a:ext>
            </a:extLst>
          </p:cNvPr>
          <p:cNvSpPr/>
          <p:nvPr/>
        </p:nvSpPr>
        <p:spPr>
          <a:xfrm>
            <a:off x="942752" y="2494732"/>
            <a:ext cx="10295861" cy="369332"/>
          </a:xfrm>
          <a:prstGeom prst="rect">
            <a:avLst/>
          </a:prstGeom>
        </p:spPr>
        <p:txBody>
          <a:bodyPr wrap="square">
            <a:spAutoFit/>
          </a:bodyPr>
          <a:lstStyle/>
          <a:p>
            <a:r>
              <a:rPr lang="en-US" dirty="0"/>
              <a:t>DNS is also known as domain name system can be related with your Phone book</a:t>
            </a:r>
          </a:p>
        </p:txBody>
      </p:sp>
      <p:sp>
        <p:nvSpPr>
          <p:cNvPr id="8" name="Rectangle 7">
            <a:extLst>
              <a:ext uri="{FF2B5EF4-FFF2-40B4-BE49-F238E27FC236}">
                <a16:creationId xmlns:a16="http://schemas.microsoft.com/office/drawing/2014/main" id="{9349D5B9-E89C-4EF5-8524-B5D80183A737}"/>
              </a:ext>
            </a:extLst>
          </p:cNvPr>
          <p:cNvSpPr/>
          <p:nvPr/>
        </p:nvSpPr>
        <p:spPr>
          <a:xfrm>
            <a:off x="942752" y="2832132"/>
            <a:ext cx="10189536" cy="369332"/>
          </a:xfrm>
          <a:prstGeom prst="rect">
            <a:avLst/>
          </a:prstGeom>
        </p:spPr>
        <p:txBody>
          <a:bodyPr wrap="square">
            <a:spAutoFit/>
          </a:bodyPr>
          <a:lstStyle/>
          <a:p>
            <a:r>
              <a:rPr lang="en-US" dirty="0"/>
              <a:t>If you want to find the contacts you will go to the name and find their contact details</a:t>
            </a:r>
          </a:p>
        </p:txBody>
      </p:sp>
      <p:sp>
        <p:nvSpPr>
          <p:cNvPr id="9" name="Rectangle 8">
            <a:extLst>
              <a:ext uri="{FF2B5EF4-FFF2-40B4-BE49-F238E27FC236}">
                <a16:creationId xmlns:a16="http://schemas.microsoft.com/office/drawing/2014/main" id="{A41949BB-6195-47E6-AF7D-DAE467054360}"/>
              </a:ext>
            </a:extLst>
          </p:cNvPr>
          <p:cNvSpPr/>
          <p:nvPr/>
        </p:nvSpPr>
        <p:spPr>
          <a:xfrm>
            <a:off x="942752" y="3159170"/>
            <a:ext cx="10753062" cy="646331"/>
          </a:xfrm>
          <a:prstGeom prst="rect">
            <a:avLst/>
          </a:prstGeom>
        </p:spPr>
        <p:txBody>
          <a:bodyPr wrap="square">
            <a:spAutoFit/>
          </a:bodyPr>
          <a:lstStyle/>
          <a:p>
            <a:r>
              <a:rPr lang="en-US" dirty="0"/>
              <a:t>Same goes with DNS as we all know that IP address is the thing that forms the core backbone of networking on how computers talk to each other on intranet as well as on internet</a:t>
            </a:r>
          </a:p>
        </p:txBody>
      </p:sp>
      <p:sp>
        <p:nvSpPr>
          <p:cNvPr id="10" name="Rectangle 9">
            <a:extLst>
              <a:ext uri="{FF2B5EF4-FFF2-40B4-BE49-F238E27FC236}">
                <a16:creationId xmlns:a16="http://schemas.microsoft.com/office/drawing/2014/main" id="{924DE95F-00F6-4A95-ACAE-4794E792E3FB}"/>
              </a:ext>
            </a:extLst>
          </p:cNvPr>
          <p:cNvSpPr/>
          <p:nvPr/>
        </p:nvSpPr>
        <p:spPr>
          <a:xfrm>
            <a:off x="942751" y="3777441"/>
            <a:ext cx="10093843" cy="646331"/>
          </a:xfrm>
          <a:prstGeom prst="rect">
            <a:avLst/>
          </a:prstGeom>
        </p:spPr>
        <p:txBody>
          <a:bodyPr wrap="square">
            <a:spAutoFit/>
          </a:bodyPr>
          <a:lstStyle/>
          <a:p>
            <a:r>
              <a:rPr lang="en-US" dirty="0"/>
              <a:t>So, in order to make things simpler for humans to interact with different computers DNS came in to existence</a:t>
            </a:r>
          </a:p>
        </p:txBody>
      </p:sp>
      <p:sp>
        <p:nvSpPr>
          <p:cNvPr id="11" name="Rectangle 10">
            <a:extLst>
              <a:ext uri="{FF2B5EF4-FFF2-40B4-BE49-F238E27FC236}">
                <a16:creationId xmlns:a16="http://schemas.microsoft.com/office/drawing/2014/main" id="{E5DC5090-AC93-48BE-8621-79B467840D2F}"/>
              </a:ext>
            </a:extLst>
          </p:cNvPr>
          <p:cNvSpPr/>
          <p:nvPr/>
        </p:nvSpPr>
        <p:spPr>
          <a:xfrm>
            <a:off x="942750" y="4378475"/>
            <a:ext cx="4859664" cy="369332"/>
          </a:xfrm>
          <a:prstGeom prst="rect">
            <a:avLst/>
          </a:prstGeom>
        </p:spPr>
        <p:txBody>
          <a:bodyPr wrap="none">
            <a:spAutoFit/>
          </a:bodyPr>
          <a:lstStyle/>
          <a:p>
            <a:r>
              <a:rPr lang="en-US" dirty="0"/>
              <a:t>DNS resolves computer names into IP address</a:t>
            </a:r>
          </a:p>
        </p:txBody>
      </p:sp>
      <p:sp>
        <p:nvSpPr>
          <p:cNvPr id="12" name="Rectangle 11">
            <a:extLst>
              <a:ext uri="{FF2B5EF4-FFF2-40B4-BE49-F238E27FC236}">
                <a16:creationId xmlns:a16="http://schemas.microsoft.com/office/drawing/2014/main" id="{DF250733-DFDF-4E68-966B-15D93847C7DF}"/>
              </a:ext>
            </a:extLst>
          </p:cNvPr>
          <p:cNvSpPr/>
          <p:nvPr/>
        </p:nvSpPr>
        <p:spPr>
          <a:xfrm>
            <a:off x="942749" y="4715875"/>
            <a:ext cx="3634969" cy="369332"/>
          </a:xfrm>
          <a:prstGeom prst="rect">
            <a:avLst/>
          </a:prstGeom>
        </p:spPr>
        <p:txBody>
          <a:bodyPr wrap="none">
            <a:spAutoFit/>
          </a:bodyPr>
          <a:lstStyle/>
          <a:p>
            <a:r>
              <a:rPr lang="en-US" dirty="0"/>
              <a:t>There are two kinds of IP address</a:t>
            </a:r>
          </a:p>
        </p:txBody>
      </p:sp>
      <p:sp>
        <p:nvSpPr>
          <p:cNvPr id="13" name="Rectangle 12">
            <a:extLst>
              <a:ext uri="{FF2B5EF4-FFF2-40B4-BE49-F238E27FC236}">
                <a16:creationId xmlns:a16="http://schemas.microsoft.com/office/drawing/2014/main" id="{8235F401-6457-4E8F-AF93-43D0D73B93FD}"/>
              </a:ext>
            </a:extLst>
          </p:cNvPr>
          <p:cNvSpPr/>
          <p:nvPr/>
        </p:nvSpPr>
        <p:spPr>
          <a:xfrm>
            <a:off x="1341806" y="5023180"/>
            <a:ext cx="1555234" cy="369332"/>
          </a:xfrm>
          <a:prstGeom prst="rect">
            <a:avLst/>
          </a:prstGeom>
        </p:spPr>
        <p:txBody>
          <a:bodyPr wrap="none">
            <a:spAutoFit/>
          </a:bodyPr>
          <a:lstStyle/>
          <a:p>
            <a:r>
              <a:rPr lang="en-US" dirty="0"/>
              <a:t>IPv4 and Ipv6</a:t>
            </a:r>
          </a:p>
        </p:txBody>
      </p:sp>
      <p:sp>
        <p:nvSpPr>
          <p:cNvPr id="14" name="Rectangle 13">
            <a:extLst>
              <a:ext uri="{FF2B5EF4-FFF2-40B4-BE49-F238E27FC236}">
                <a16:creationId xmlns:a16="http://schemas.microsoft.com/office/drawing/2014/main" id="{DE09EE42-3F29-416D-B9EB-6E4B6BF7EC47}"/>
              </a:ext>
            </a:extLst>
          </p:cNvPr>
          <p:cNvSpPr/>
          <p:nvPr/>
        </p:nvSpPr>
        <p:spPr>
          <a:xfrm>
            <a:off x="1341806" y="5329043"/>
            <a:ext cx="9056836" cy="369332"/>
          </a:xfrm>
          <a:prstGeom prst="rect">
            <a:avLst/>
          </a:prstGeom>
        </p:spPr>
        <p:txBody>
          <a:bodyPr wrap="square">
            <a:spAutoFit/>
          </a:bodyPr>
          <a:lstStyle/>
          <a:p>
            <a:r>
              <a:rPr lang="en-US" dirty="0"/>
              <a:t>We all know that IPv6 came into being only because IPv4 were depletion</a:t>
            </a:r>
          </a:p>
        </p:txBody>
      </p:sp>
      <p:sp>
        <p:nvSpPr>
          <p:cNvPr id="15" name="Rectangle 14">
            <a:extLst>
              <a:ext uri="{FF2B5EF4-FFF2-40B4-BE49-F238E27FC236}">
                <a16:creationId xmlns:a16="http://schemas.microsoft.com/office/drawing/2014/main" id="{72A5E7ED-8A6A-438D-90B2-6241FA127BC0}"/>
              </a:ext>
            </a:extLst>
          </p:cNvPr>
          <p:cNvSpPr/>
          <p:nvPr/>
        </p:nvSpPr>
        <p:spPr>
          <a:xfrm>
            <a:off x="1341806" y="5636348"/>
            <a:ext cx="4868640" cy="369332"/>
          </a:xfrm>
          <a:prstGeom prst="rect">
            <a:avLst/>
          </a:prstGeom>
        </p:spPr>
        <p:txBody>
          <a:bodyPr wrap="none">
            <a:spAutoFit/>
          </a:bodyPr>
          <a:lstStyle/>
          <a:p>
            <a:r>
              <a:rPr lang="en-US" dirty="0"/>
              <a:t>IPv4 has 32 bit of address and IPv6 is 128 bits</a:t>
            </a:r>
          </a:p>
        </p:txBody>
      </p:sp>
      <p:sp>
        <p:nvSpPr>
          <p:cNvPr id="16" name="Rectangle 15">
            <a:extLst>
              <a:ext uri="{FF2B5EF4-FFF2-40B4-BE49-F238E27FC236}">
                <a16:creationId xmlns:a16="http://schemas.microsoft.com/office/drawing/2014/main" id="{5231CA86-5575-4F59-9758-75A57A93E04F}"/>
              </a:ext>
            </a:extLst>
          </p:cNvPr>
          <p:cNvSpPr/>
          <p:nvPr/>
        </p:nvSpPr>
        <p:spPr>
          <a:xfrm>
            <a:off x="1341806" y="5973748"/>
            <a:ext cx="9322650" cy="369332"/>
          </a:xfrm>
          <a:prstGeom prst="rect">
            <a:avLst/>
          </a:prstGeom>
        </p:spPr>
        <p:txBody>
          <a:bodyPr wrap="square">
            <a:spAutoFit/>
          </a:bodyPr>
          <a:lstStyle/>
          <a:p>
            <a:r>
              <a:rPr lang="en-US" dirty="0"/>
              <a:t>IPv6 is supported at the AWS services level and is also supported at the Route 53 service</a:t>
            </a:r>
          </a:p>
        </p:txBody>
      </p:sp>
    </p:spTree>
    <p:extLst>
      <p:ext uri="{BB962C8B-B14F-4D97-AF65-F5344CB8AC3E}">
        <p14:creationId xmlns:p14="http://schemas.microsoft.com/office/powerpoint/2010/main" val="4157864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5DD1-20CE-4A17-BA18-E24ECB8545C3}"/>
              </a:ext>
            </a:extLst>
          </p:cNvPr>
          <p:cNvSpPr>
            <a:spLocks noGrp="1"/>
          </p:cNvSpPr>
          <p:nvPr>
            <p:ph type="title"/>
          </p:nvPr>
        </p:nvSpPr>
        <p:spPr/>
        <p:txBody>
          <a:bodyPr/>
          <a:lstStyle/>
          <a:p>
            <a:r>
              <a:rPr lang="en-US" dirty="0"/>
              <a:t>Route 53</a:t>
            </a:r>
          </a:p>
        </p:txBody>
      </p:sp>
      <p:sp>
        <p:nvSpPr>
          <p:cNvPr id="7" name="Rectangle 6">
            <a:extLst>
              <a:ext uri="{FF2B5EF4-FFF2-40B4-BE49-F238E27FC236}">
                <a16:creationId xmlns:a16="http://schemas.microsoft.com/office/drawing/2014/main" id="{040AD9D6-71DD-423E-B0DA-2D7C46110953}"/>
              </a:ext>
            </a:extLst>
          </p:cNvPr>
          <p:cNvSpPr/>
          <p:nvPr/>
        </p:nvSpPr>
        <p:spPr>
          <a:xfrm>
            <a:off x="680321" y="2366266"/>
            <a:ext cx="10295861" cy="369332"/>
          </a:xfrm>
          <a:prstGeom prst="rect">
            <a:avLst/>
          </a:prstGeom>
        </p:spPr>
        <p:txBody>
          <a:bodyPr wrap="square">
            <a:spAutoFit/>
          </a:bodyPr>
          <a:lstStyle/>
          <a:p>
            <a:r>
              <a:rPr lang="en-US" dirty="0"/>
              <a:t>Dual stack is nothing it means that the service supports both IPv4 and IPv6</a:t>
            </a:r>
          </a:p>
        </p:txBody>
      </p:sp>
      <p:sp>
        <p:nvSpPr>
          <p:cNvPr id="4" name="Rectangle 3">
            <a:extLst>
              <a:ext uri="{FF2B5EF4-FFF2-40B4-BE49-F238E27FC236}">
                <a16:creationId xmlns:a16="http://schemas.microsoft.com/office/drawing/2014/main" id="{21D8EFC1-4BE0-43B4-B25D-D7B451E107F2}"/>
              </a:ext>
            </a:extLst>
          </p:cNvPr>
          <p:cNvSpPr/>
          <p:nvPr/>
        </p:nvSpPr>
        <p:spPr>
          <a:xfrm>
            <a:off x="664774" y="2058961"/>
            <a:ext cx="8170882" cy="369332"/>
          </a:xfrm>
          <a:prstGeom prst="rect">
            <a:avLst/>
          </a:prstGeom>
        </p:spPr>
        <p:txBody>
          <a:bodyPr wrap="square">
            <a:spAutoFit/>
          </a:bodyPr>
          <a:lstStyle/>
          <a:p>
            <a:r>
              <a:rPr lang="en-US" dirty="0"/>
              <a:t>We would often see Dual stack when we would deal with service</a:t>
            </a:r>
          </a:p>
        </p:txBody>
      </p:sp>
      <p:sp>
        <p:nvSpPr>
          <p:cNvPr id="5" name="Rectangle 4">
            <a:extLst>
              <a:ext uri="{FF2B5EF4-FFF2-40B4-BE49-F238E27FC236}">
                <a16:creationId xmlns:a16="http://schemas.microsoft.com/office/drawing/2014/main" id="{A9CCCA63-C31C-495B-A2A3-38379C1858D2}"/>
              </a:ext>
            </a:extLst>
          </p:cNvPr>
          <p:cNvSpPr/>
          <p:nvPr/>
        </p:nvSpPr>
        <p:spPr>
          <a:xfrm>
            <a:off x="680321" y="2735598"/>
            <a:ext cx="3100657" cy="430887"/>
          </a:xfrm>
          <a:prstGeom prst="rect">
            <a:avLst/>
          </a:prstGeom>
        </p:spPr>
        <p:txBody>
          <a:bodyPr wrap="none">
            <a:spAutoFit/>
          </a:bodyPr>
          <a:lstStyle/>
          <a:p>
            <a:r>
              <a:rPr lang="en-US" sz="2200" dirty="0"/>
              <a:t>Top level domain name</a:t>
            </a:r>
          </a:p>
        </p:txBody>
      </p:sp>
      <p:sp>
        <p:nvSpPr>
          <p:cNvPr id="6" name="Rectangle 5">
            <a:extLst>
              <a:ext uri="{FF2B5EF4-FFF2-40B4-BE49-F238E27FC236}">
                <a16:creationId xmlns:a16="http://schemas.microsoft.com/office/drawing/2014/main" id="{CF707C22-7916-4F38-B0E3-4C8C2B0969C3}"/>
              </a:ext>
            </a:extLst>
          </p:cNvPr>
          <p:cNvSpPr/>
          <p:nvPr/>
        </p:nvSpPr>
        <p:spPr>
          <a:xfrm>
            <a:off x="942749" y="3137661"/>
            <a:ext cx="4288353" cy="369332"/>
          </a:xfrm>
          <a:prstGeom prst="rect">
            <a:avLst/>
          </a:prstGeom>
        </p:spPr>
        <p:txBody>
          <a:bodyPr wrap="none">
            <a:spAutoFit/>
          </a:bodyPr>
          <a:lstStyle/>
          <a:p>
            <a:r>
              <a:rPr lang="en-US" dirty="0"/>
              <a:t>So if </a:t>
            </a:r>
            <a:r>
              <a:rPr lang="en-US" dirty="0" err="1"/>
              <a:t>i</a:t>
            </a:r>
            <a:r>
              <a:rPr lang="en-US" dirty="0"/>
              <a:t> talk about this with an example.</a:t>
            </a:r>
          </a:p>
        </p:txBody>
      </p:sp>
      <p:sp>
        <p:nvSpPr>
          <p:cNvPr id="17" name="Rectangle 16">
            <a:extLst>
              <a:ext uri="{FF2B5EF4-FFF2-40B4-BE49-F238E27FC236}">
                <a16:creationId xmlns:a16="http://schemas.microsoft.com/office/drawing/2014/main" id="{056073BF-8278-4180-8688-81875AF4F7A1}"/>
              </a:ext>
            </a:extLst>
          </p:cNvPr>
          <p:cNvSpPr/>
          <p:nvPr/>
        </p:nvSpPr>
        <p:spPr>
          <a:xfrm>
            <a:off x="1342858" y="3458002"/>
            <a:ext cx="3910045" cy="369332"/>
          </a:xfrm>
          <a:prstGeom prst="rect">
            <a:avLst/>
          </a:prstGeom>
        </p:spPr>
        <p:txBody>
          <a:bodyPr wrap="none">
            <a:spAutoFit/>
          </a:bodyPr>
          <a:lstStyle/>
          <a:p>
            <a:r>
              <a:rPr lang="en-US" dirty="0"/>
              <a:t>If you go to google.com, adobe.com</a:t>
            </a:r>
          </a:p>
        </p:txBody>
      </p:sp>
      <p:sp>
        <p:nvSpPr>
          <p:cNvPr id="18" name="Rectangle 17">
            <a:extLst>
              <a:ext uri="{FF2B5EF4-FFF2-40B4-BE49-F238E27FC236}">
                <a16:creationId xmlns:a16="http://schemas.microsoft.com/office/drawing/2014/main" id="{85368EEC-8330-4AFD-9B84-DEF8B8D71925}"/>
              </a:ext>
            </a:extLst>
          </p:cNvPr>
          <p:cNvSpPr/>
          <p:nvPr/>
        </p:nvSpPr>
        <p:spPr>
          <a:xfrm>
            <a:off x="1366199" y="3797721"/>
            <a:ext cx="9925577" cy="646331"/>
          </a:xfrm>
          <a:prstGeom prst="rect">
            <a:avLst/>
          </a:prstGeom>
        </p:spPr>
        <p:txBody>
          <a:bodyPr wrap="square">
            <a:spAutoFit/>
          </a:bodyPr>
          <a:lstStyle/>
          <a:p>
            <a:r>
              <a:rPr lang="en-US" dirty="0"/>
              <a:t>Whatever you see while looking at the name from reverse order after that is called as top level domain</a:t>
            </a:r>
          </a:p>
        </p:txBody>
      </p:sp>
      <p:sp>
        <p:nvSpPr>
          <p:cNvPr id="19" name="Rectangle 18">
            <a:extLst>
              <a:ext uri="{FF2B5EF4-FFF2-40B4-BE49-F238E27FC236}">
                <a16:creationId xmlns:a16="http://schemas.microsoft.com/office/drawing/2014/main" id="{11F08EC3-C43E-4518-A50E-8823E135512F}"/>
              </a:ext>
            </a:extLst>
          </p:cNvPr>
          <p:cNvSpPr/>
          <p:nvPr/>
        </p:nvSpPr>
        <p:spPr>
          <a:xfrm>
            <a:off x="1366199" y="4371038"/>
            <a:ext cx="9609983" cy="369332"/>
          </a:xfrm>
          <a:prstGeom prst="rect">
            <a:avLst/>
          </a:prstGeom>
        </p:spPr>
        <p:txBody>
          <a:bodyPr wrap="square">
            <a:spAutoFit/>
          </a:bodyPr>
          <a:lstStyle/>
          <a:p>
            <a:r>
              <a:rPr lang="en-US" dirty="0"/>
              <a:t>And, the google or adobe is referred to as first level domain name</a:t>
            </a:r>
          </a:p>
        </p:txBody>
      </p:sp>
      <p:sp>
        <p:nvSpPr>
          <p:cNvPr id="20" name="Rectangle 19">
            <a:extLst>
              <a:ext uri="{FF2B5EF4-FFF2-40B4-BE49-F238E27FC236}">
                <a16:creationId xmlns:a16="http://schemas.microsoft.com/office/drawing/2014/main" id="{A2774489-33AE-4346-AFF2-2BE6162431A5}"/>
              </a:ext>
            </a:extLst>
          </p:cNvPr>
          <p:cNvSpPr/>
          <p:nvPr/>
        </p:nvSpPr>
        <p:spPr>
          <a:xfrm>
            <a:off x="664774" y="4783771"/>
            <a:ext cx="10097775" cy="646331"/>
          </a:xfrm>
          <a:prstGeom prst="rect">
            <a:avLst/>
          </a:prstGeom>
        </p:spPr>
        <p:txBody>
          <a:bodyPr wrap="square">
            <a:spAutoFit/>
          </a:bodyPr>
          <a:lstStyle/>
          <a:p>
            <a:r>
              <a:rPr lang="en-US" dirty="0"/>
              <a:t>Top level domain names are maintained by IANA, it maintains a big database of all available top level domain names</a:t>
            </a:r>
          </a:p>
        </p:txBody>
      </p:sp>
      <p:sp>
        <p:nvSpPr>
          <p:cNvPr id="21" name="Rectangle 20">
            <a:extLst>
              <a:ext uri="{FF2B5EF4-FFF2-40B4-BE49-F238E27FC236}">
                <a16:creationId xmlns:a16="http://schemas.microsoft.com/office/drawing/2014/main" id="{6F405026-379E-46F9-9197-BB7497E78652}"/>
              </a:ext>
            </a:extLst>
          </p:cNvPr>
          <p:cNvSpPr/>
          <p:nvPr/>
        </p:nvSpPr>
        <p:spPr>
          <a:xfrm>
            <a:off x="680320" y="5370817"/>
            <a:ext cx="10295861" cy="646331"/>
          </a:xfrm>
          <a:prstGeom prst="rect">
            <a:avLst/>
          </a:prstGeom>
        </p:spPr>
        <p:txBody>
          <a:bodyPr wrap="square">
            <a:spAutoFit/>
          </a:bodyPr>
          <a:lstStyle/>
          <a:p>
            <a:r>
              <a:rPr lang="en-US" dirty="0"/>
              <a:t>In order to remove the </a:t>
            </a:r>
            <a:r>
              <a:rPr lang="en-US" dirty="0" err="1"/>
              <a:t>duplicacy</a:t>
            </a:r>
            <a:r>
              <a:rPr lang="en-US" dirty="0"/>
              <a:t> from first level domain names there needs to be someone to manage it</a:t>
            </a:r>
          </a:p>
        </p:txBody>
      </p:sp>
      <p:sp>
        <p:nvSpPr>
          <p:cNvPr id="22" name="Rectangle 21">
            <a:extLst>
              <a:ext uri="{FF2B5EF4-FFF2-40B4-BE49-F238E27FC236}">
                <a16:creationId xmlns:a16="http://schemas.microsoft.com/office/drawing/2014/main" id="{19CFEADA-CB05-4B2D-8DE1-09F1A77B6E85}"/>
              </a:ext>
            </a:extLst>
          </p:cNvPr>
          <p:cNvSpPr/>
          <p:nvPr/>
        </p:nvSpPr>
        <p:spPr>
          <a:xfrm>
            <a:off x="680320" y="5943776"/>
            <a:ext cx="3886000" cy="430887"/>
          </a:xfrm>
          <a:prstGeom prst="rect">
            <a:avLst/>
          </a:prstGeom>
        </p:spPr>
        <p:txBody>
          <a:bodyPr wrap="none">
            <a:spAutoFit/>
          </a:bodyPr>
          <a:lstStyle/>
          <a:p>
            <a:r>
              <a:rPr lang="en-US" dirty="0"/>
              <a:t>This is done by </a:t>
            </a:r>
            <a:r>
              <a:rPr lang="en-US" sz="2200" dirty="0"/>
              <a:t>Domain registrar</a:t>
            </a:r>
          </a:p>
        </p:txBody>
      </p:sp>
    </p:spTree>
    <p:extLst>
      <p:ext uri="{BB962C8B-B14F-4D97-AF65-F5344CB8AC3E}">
        <p14:creationId xmlns:p14="http://schemas.microsoft.com/office/powerpoint/2010/main" val="389705660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848</TotalTime>
  <Words>2509</Words>
  <Application>Microsoft Office PowerPoint</Application>
  <PresentationFormat>Widescreen</PresentationFormat>
  <Paragraphs>260</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Trebuchet MS</vt:lpstr>
      <vt:lpstr>Wingdings</vt:lpstr>
      <vt:lpstr>Berlin</vt:lpstr>
      <vt:lpstr>AWS-SA</vt:lpstr>
      <vt:lpstr>Autoscaling Groups </vt:lpstr>
      <vt:lpstr>Autoscaling Groups </vt:lpstr>
      <vt:lpstr>Placement groups</vt:lpstr>
      <vt:lpstr>EFS </vt:lpstr>
      <vt:lpstr>Create EFS</vt:lpstr>
      <vt:lpstr>Create EFS</vt:lpstr>
      <vt:lpstr>Route 53</vt:lpstr>
      <vt:lpstr>Route 53</vt:lpstr>
      <vt:lpstr>Route 53</vt:lpstr>
      <vt:lpstr>Route 53</vt:lpstr>
      <vt:lpstr>Route 53</vt:lpstr>
      <vt:lpstr>Route 53</vt:lpstr>
      <vt:lpstr>Route 53</vt:lpstr>
      <vt:lpstr>Route 53</vt:lpstr>
      <vt:lpstr>Route 53</vt:lpstr>
      <vt:lpstr>Route 53</vt:lpstr>
      <vt:lpstr>Route 53</vt:lpstr>
      <vt:lpstr>Route 53</vt:lpstr>
      <vt:lpstr>Route 53</vt:lpstr>
      <vt:lpstr>Route 53</vt:lpstr>
      <vt:lpstr>Route 53</vt:lpstr>
      <vt:lpstr>Route 53</vt:lpstr>
      <vt:lpstr>Route 53</vt:lpstr>
      <vt:lpstr>Route 53</vt:lpstr>
      <vt:lpstr>Route 53</vt:lpstr>
      <vt:lpstr>Route 53</vt:lpstr>
      <vt:lpstr>Route 53</vt:lpstr>
      <vt:lpstr>Route 53</vt:lpstr>
      <vt:lpstr>Route 53</vt:lpstr>
      <vt:lpstr>Databases</vt:lpstr>
      <vt:lpstr>Databases</vt:lpstr>
      <vt:lpstr>Databases</vt:lpstr>
      <vt:lpstr>Databases</vt:lpstr>
      <vt:lpstr>Databases</vt:lpstr>
      <vt:lpstr>Databases</vt:lpstr>
      <vt:lpstr>Databases</vt:lpstr>
      <vt:lpstr>Databases</vt:lpstr>
      <vt:lpstr>Databases</vt:lpstr>
      <vt:lpstr>Databases</vt:lpstr>
      <vt:lpstr>VPC  Virtual private cloud</vt:lpstr>
      <vt:lpstr>VPC  Virtual private cloud</vt:lpstr>
      <vt:lpstr>VPC  Virtual private cloud</vt:lpstr>
      <vt:lpstr>VPC  Virtual private cloud</vt:lpstr>
      <vt:lpstr>VPC  Virtual private cloud</vt:lpstr>
      <vt:lpstr>VPC  Virtual private cloud</vt:lpstr>
      <vt:lpstr>VPC  Virtual private cloud</vt:lpstr>
      <vt:lpstr>VPC  Virtual private cloud</vt:lpstr>
      <vt:lpstr>Let’s Create our own custom VPC</vt:lpstr>
      <vt:lpstr>Let’s Create our own custom VPC</vt:lpstr>
      <vt:lpstr>Let’s Create our own custom VPC</vt:lpstr>
      <vt:lpstr>Let’s Create our own custom VPC</vt:lpstr>
      <vt:lpstr>Let’s Create our own custom VPC</vt:lpstr>
      <vt:lpstr>Let’s Create our own custom VPC</vt:lpstr>
      <vt:lpstr>Let’s Create our own custom VPC</vt:lpstr>
      <vt:lpstr>Let’s Create our own custom VPC</vt:lpstr>
      <vt:lpstr>Let’s Create our own custom VPC</vt:lpstr>
      <vt:lpstr>Let’s Create our own custom VPC</vt:lpstr>
      <vt:lpstr>Let’s Create our own custom VPC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AWS-SA</dc:title>
  <dc:creator>Amir Khan</dc:creator>
  <cp:lastModifiedBy>Amir Khan</cp:lastModifiedBy>
  <cp:revision>24</cp:revision>
  <dcterms:created xsi:type="dcterms:W3CDTF">2018-04-13T16:10:13Z</dcterms:created>
  <dcterms:modified xsi:type="dcterms:W3CDTF">2018-04-14T06:18:33Z</dcterms:modified>
</cp:coreProperties>
</file>