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6" d="100"/>
          <a:sy n="106" d="100"/>
        </p:scale>
        <p:origin x="-168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C61A7BE6-7013-472A-BCE0-033F369879DB}" type="datetimeFigureOut">
              <a:rPr lang="es-ES" smtClean="0"/>
              <a:pPr/>
              <a:t>19/03/2018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61A7BE6-7013-472A-BCE0-033F369879DB}" type="datetimeFigureOut">
              <a:rPr lang="es-ES" smtClean="0"/>
              <a:pPr/>
              <a:t>19/03/2018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61A7BE6-7013-472A-BCE0-033F369879DB}" type="datetimeFigureOut">
              <a:rPr lang="es-ES" smtClean="0"/>
              <a:pPr/>
              <a:t>19/03/2018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C61A7BE6-7013-472A-BCE0-033F369879DB}" type="datetimeFigureOut">
              <a:rPr lang="es-ES" smtClean="0"/>
              <a:pPr/>
              <a:t>19/03/2018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61A7BE6-7013-472A-BCE0-033F369879DB}" type="datetimeFigureOut">
              <a:rPr lang="es-ES" smtClean="0"/>
              <a:pPr/>
              <a:t>19/03/2018</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C61A7BE6-7013-472A-BCE0-033F369879DB}" type="datetimeFigureOut">
              <a:rPr lang="es-ES" smtClean="0"/>
              <a:pPr/>
              <a:t>19/03/2018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C61A7BE6-7013-472A-BCE0-033F369879DB}" type="datetimeFigureOut">
              <a:rPr lang="es-ES" smtClean="0"/>
              <a:pPr/>
              <a:t>19/03/2018</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C61A7BE6-7013-472A-BCE0-033F369879DB}" type="datetimeFigureOut">
              <a:rPr lang="es-ES" smtClean="0"/>
              <a:pPr/>
              <a:t>19/03/2018</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61A7BE6-7013-472A-BCE0-033F369879DB}" type="datetimeFigureOut">
              <a:rPr lang="es-ES" smtClean="0"/>
              <a:pPr/>
              <a:t>19/03/2018</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61A7BE6-7013-472A-BCE0-033F369879DB}" type="datetimeFigureOut">
              <a:rPr lang="es-ES" smtClean="0"/>
              <a:pPr/>
              <a:t>19/03/2018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61A7BE6-7013-472A-BCE0-033F369879DB}" type="datetimeFigureOut">
              <a:rPr lang="es-ES" smtClean="0"/>
              <a:pPr/>
              <a:t>19/03/2018</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FA32C08B-356D-4442-88BC-80ABFD6FA42F}"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1A7BE6-7013-472A-BCE0-033F369879DB}" type="datetimeFigureOut">
              <a:rPr lang="es-ES" smtClean="0"/>
              <a:pPr/>
              <a:t>19/03/2018</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32C08B-356D-4442-88BC-80ABFD6FA42F}"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Desarrollo de Tecnologías Emergentes</a:t>
            </a:r>
            <a:endParaRPr lang="es-ES" dirty="0"/>
          </a:p>
        </p:txBody>
      </p:sp>
      <p:sp>
        <p:nvSpPr>
          <p:cNvPr id="3" name="2 Subtítulo"/>
          <p:cNvSpPr>
            <a:spLocks noGrp="1"/>
          </p:cNvSpPr>
          <p:nvPr>
            <p:ph type="subTitle" idx="1"/>
          </p:nvPr>
        </p:nvSpPr>
        <p:spPr/>
        <p:txBody>
          <a:bodyPr/>
          <a:lstStyle/>
          <a:p>
            <a:r>
              <a:rPr lang="es-ES" dirty="0" smtClean="0"/>
              <a:t>Ismael Sainz-Maza Jiménez</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417638"/>
          </a:xfrm>
        </p:spPr>
        <p:txBody>
          <a:bodyPr>
            <a:normAutofit fontScale="90000"/>
          </a:bodyPr>
          <a:lstStyle/>
          <a:p>
            <a:r>
              <a:rPr lang="es-ES" dirty="0" smtClean="0"/>
              <a:t/>
            </a:r>
            <a:br>
              <a:rPr lang="es-ES" dirty="0" smtClean="0"/>
            </a:br>
            <a:r>
              <a:rPr lang="es-ES" dirty="0" smtClean="0"/>
              <a:t>5. Cursos </a:t>
            </a:r>
            <a:r>
              <a:rPr lang="es-ES" dirty="0" smtClean="0"/>
              <a:t>Gratuitos </a:t>
            </a:r>
            <a:br>
              <a:rPr lang="es-ES" dirty="0" smtClean="0"/>
            </a:br>
            <a:r>
              <a:rPr lang="es-ES" dirty="0" smtClean="0"/>
              <a:t>Mobile </a:t>
            </a:r>
            <a:r>
              <a:rPr lang="es-ES" dirty="0"/>
              <a:t>Testing </a:t>
            </a:r>
            <a:r>
              <a:rPr lang="es-ES" dirty="0" smtClean="0"/>
              <a:t>Tools</a:t>
            </a:r>
            <a:br>
              <a:rPr lang="es-ES" dirty="0" smtClean="0"/>
            </a:br>
            <a:endParaRPr lang="es-ES" dirty="0"/>
          </a:p>
        </p:txBody>
      </p:sp>
      <p:pic>
        <p:nvPicPr>
          <p:cNvPr id="4" name="2 Imagen" descr="Captura.PNG"/>
          <p:cNvPicPr>
            <a:picLocks noGrp="1"/>
          </p:cNvPicPr>
          <p:nvPr>
            <p:ph idx="1"/>
          </p:nvPr>
        </p:nvPicPr>
        <p:blipFill>
          <a:blip r:embed="rId2"/>
          <a:stretch>
            <a:fillRect/>
          </a:stretch>
        </p:blipFill>
        <p:spPr>
          <a:xfrm>
            <a:off x="500034" y="1785926"/>
            <a:ext cx="3591769" cy="3071810"/>
          </a:xfrm>
          <a:prstGeom prst="rect">
            <a:avLst/>
          </a:prstGeom>
          <a:ln>
            <a:noFill/>
          </a:ln>
          <a:effectLst>
            <a:outerShdw blurRad="292100" dist="139700" dir="2700000" algn="tl" rotWithShape="0">
              <a:srgbClr val="333333">
                <a:alpha val="65000"/>
              </a:srgbClr>
            </a:outerShdw>
          </a:effectLst>
        </p:spPr>
      </p:pic>
      <p:sp>
        <p:nvSpPr>
          <p:cNvPr id="10241" name="Rectangle 1"/>
          <p:cNvSpPr>
            <a:spLocks noChangeArrowheads="1"/>
          </p:cNvSpPr>
          <p:nvPr/>
        </p:nvSpPr>
        <p:spPr bwMode="auto">
          <a:xfrm rot="10800000" flipV="1">
            <a:off x="785786" y="5048991"/>
            <a:ext cx="2786050" cy="5078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ES" sz="900" dirty="0">
                <a:latin typeface="Arial" pitchFamily="34" charset="0"/>
                <a:cs typeface="Arial" pitchFamily="34" charset="0"/>
              </a:rPr>
              <a:t>Mandando un correo al email que nos aparece en pantalla nos darán toda la información y podremos inscribirnos de manera gratuita</a:t>
            </a:r>
          </a:p>
        </p:txBody>
      </p:sp>
      <p:pic>
        <p:nvPicPr>
          <p:cNvPr id="6" name="3 Imagen" descr="Captura.PNG"/>
          <p:cNvPicPr/>
          <p:nvPr/>
        </p:nvPicPr>
        <p:blipFill>
          <a:blip r:embed="rId3" cstate="print"/>
          <a:stretch>
            <a:fillRect/>
          </a:stretch>
        </p:blipFill>
        <p:spPr>
          <a:xfrm>
            <a:off x="4429124" y="1857364"/>
            <a:ext cx="4447074" cy="2071702"/>
          </a:xfrm>
          <a:prstGeom prst="rect">
            <a:avLst/>
          </a:prstGeom>
          <a:ln>
            <a:noFill/>
          </a:ln>
          <a:effectLst>
            <a:outerShdw blurRad="292100" dist="139700" dir="2700000" algn="tl" rotWithShape="0">
              <a:srgbClr val="333333">
                <a:alpha val="65000"/>
              </a:srgbClr>
            </a:outerShdw>
          </a:effectLst>
        </p:spPr>
      </p:pic>
      <p:sp>
        <p:nvSpPr>
          <p:cNvPr id="10242" name="Rectangle 2"/>
          <p:cNvSpPr>
            <a:spLocks noChangeArrowheads="1"/>
          </p:cNvSpPr>
          <p:nvPr/>
        </p:nvSpPr>
        <p:spPr bwMode="auto">
          <a:xfrm>
            <a:off x="4572000" y="4429132"/>
            <a:ext cx="4163319"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Aprendes : </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Desarrollar scripts y pruebas automatizadas.</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Crear pruebas mantenibles, legibles y confiables.</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Aprender el uso correcto de una gran cantidad de herramientas disponibles.</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Construir una estrategia de automatización de pruebas.</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Colaborar entre desarrolladores y testers para una efectiva implementación.</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Principios y patrones de diseño de software que incrementan la testeabilidad.</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Obtienes: </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Experiencia de primera mano en la implementación de pruebas automatizadas.</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1 hora de consultoría gratuita para el equipo o empresa de cada uno de los asistentes</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Certificado de asistencia.</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Material digital e impreso de referencia para utilizar durante y luego del curso.</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8229600" cy="1143000"/>
          </a:xfrm>
        </p:spPr>
        <p:txBody>
          <a:bodyPr>
            <a:normAutofit fontScale="90000"/>
          </a:bodyPr>
          <a:lstStyle/>
          <a:p>
            <a:r>
              <a:rPr lang="es-ES" dirty="0" smtClean="0"/>
              <a:t>Cursos Gratuitos </a:t>
            </a:r>
            <a:br>
              <a:rPr lang="es-ES" dirty="0" smtClean="0"/>
            </a:br>
            <a:r>
              <a:rPr lang="es-ES" dirty="0" err="1" smtClean="0"/>
              <a:t>Appium</a:t>
            </a:r>
            <a:endParaRPr lang="es-ES" dirty="0"/>
          </a:p>
        </p:txBody>
      </p:sp>
      <p:sp>
        <p:nvSpPr>
          <p:cNvPr id="15362"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5361" name="1 Imagen" descr="Captura.PNG"/>
          <p:cNvPicPr>
            <a:picLocks noChangeAspect="1" noChangeArrowheads="1"/>
          </p:cNvPicPr>
          <p:nvPr/>
        </p:nvPicPr>
        <p:blipFill>
          <a:blip r:embed="rId2"/>
          <a:srcRect/>
          <a:stretch>
            <a:fillRect/>
          </a:stretch>
        </p:blipFill>
        <p:spPr bwMode="auto">
          <a:xfrm>
            <a:off x="285720" y="1500174"/>
            <a:ext cx="3786214" cy="2247900"/>
          </a:xfrm>
          <a:prstGeom prst="rect">
            <a:avLst/>
          </a:prstGeom>
          <a:ln>
            <a:noFill/>
          </a:ln>
          <a:effectLst>
            <a:outerShdw blurRad="292100" dist="139700" dir="2700000" algn="tl" rotWithShape="0">
              <a:srgbClr val="333333">
                <a:alpha val="65000"/>
              </a:srgbClr>
            </a:outerShdw>
          </a:effectLst>
        </p:spPr>
      </p:pic>
      <p:sp>
        <p:nvSpPr>
          <p:cNvPr id="15363" name="Rectangle 3"/>
          <p:cNvSpPr>
            <a:spLocks noChangeArrowheads="1"/>
          </p:cNvSpPr>
          <p:nvPr/>
        </p:nvSpPr>
        <p:spPr bwMode="auto">
          <a:xfrm>
            <a:off x="714348" y="4429132"/>
            <a:ext cx="3071834" cy="7848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En el siguiente curso que podemos inscribirnos de manera gratuita podemos ver todos los contenidos del curso que se darían. El pequeño problema de este curso es que solo se trataría de 16 horas para la realización del curso que se darían en muy pocas sesiones.</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p:txBody>
      </p:sp>
      <p:pic>
        <p:nvPicPr>
          <p:cNvPr id="9" name="0 Imagen" descr="Captura.PNG"/>
          <p:cNvPicPr/>
          <p:nvPr/>
        </p:nvPicPr>
        <p:blipFill>
          <a:blip r:embed="rId3" cstate="print"/>
          <a:stretch>
            <a:fillRect/>
          </a:stretch>
        </p:blipFill>
        <p:spPr>
          <a:xfrm>
            <a:off x="4857752" y="1357298"/>
            <a:ext cx="3714776" cy="2370248"/>
          </a:xfrm>
          <a:prstGeom prst="rect">
            <a:avLst/>
          </a:prstGeom>
          <a:ln>
            <a:noFill/>
          </a:ln>
          <a:effectLst>
            <a:outerShdw blurRad="292100" dist="139700" dir="2700000" algn="tl" rotWithShape="0">
              <a:srgbClr val="333333">
                <a:alpha val="65000"/>
              </a:srgbClr>
            </a:outerShdw>
          </a:effectLst>
        </p:spPr>
      </p:pic>
      <p:sp>
        <p:nvSpPr>
          <p:cNvPr id="15364" name="Rectangle 4"/>
          <p:cNvSpPr>
            <a:spLocks noChangeArrowheads="1"/>
          </p:cNvSpPr>
          <p:nvPr/>
        </p:nvSpPr>
        <p:spPr bwMode="auto">
          <a:xfrm>
            <a:off x="4429124" y="4286256"/>
            <a:ext cx="4429156"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s-ES" sz="9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Aquí como podemos ver podemos realizar el curso Appium gratuito . El curso además incluye: </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1 hora de vídeo bajo demanda</a:t>
            </a:r>
            <a:endParaRPr kumimoji="0" lang="es-ES" sz="9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Acceso de por vida</a:t>
            </a:r>
            <a:endParaRPr kumimoji="0" lang="es-ES" sz="9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Acceso en dispositivos móviles y TV</a:t>
            </a:r>
            <a:endParaRPr kumimoji="0" lang="es-ES" sz="900" b="0" i="0" u="none" strike="noStrike" cap="none" normalizeH="0" baseline="0" dirty="0" smtClean="0">
              <a:ln>
                <a:noFill/>
              </a:ln>
              <a:solidFill>
                <a:schemeClr val="tx1"/>
              </a:solidFill>
              <a:effectLst/>
              <a:latin typeface="Arial" pitchFamily="34" charset="0"/>
              <a:ea typeface="Calibri"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ES" sz="9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Certificado de finalización</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9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Por el contra este curso nos pide como requisitos un mínimo de conocimientos de Appium y </a:t>
            </a:r>
            <a:r>
              <a:rPr kumimoji="0" lang="es-ES" sz="900" b="0" i="0" u="none" strike="noStrike" cap="none" normalizeH="0" baseline="0" dirty="0" err="1" smtClean="0">
                <a:ln>
                  <a:noFill/>
                </a:ln>
                <a:solidFill>
                  <a:schemeClr val="tx1"/>
                </a:solidFill>
                <a:effectLst/>
                <a:latin typeface="Arial" pitchFamily="34" charset="0"/>
                <a:ea typeface="Times New Roman" pitchFamily="18" charset="0"/>
                <a:cs typeface="Calibri" pitchFamily="34" charset="0"/>
              </a:rPr>
              <a:t>Selenium</a:t>
            </a:r>
            <a:r>
              <a:rPr kumimoji="0" lang="es-ES" sz="900" b="0" i="0" u="none" strike="noStrike" cap="none" normalizeH="0" baseline="0" dirty="0" smtClean="0">
                <a:ln>
                  <a:noFill/>
                </a:ln>
                <a:solidFill>
                  <a:schemeClr val="tx1"/>
                </a:solidFill>
                <a:effectLst/>
                <a:latin typeface="Arial" pitchFamily="34" charset="0"/>
                <a:ea typeface="Times New Roman" pitchFamily="18" charset="0"/>
                <a:cs typeface="Calibri" pitchFamily="34" charset="0"/>
              </a:rPr>
              <a:t> para poder realizarlo.</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Cursos Gratuitos</a:t>
            </a:r>
            <a:br>
              <a:rPr lang="es-ES" dirty="0" smtClean="0"/>
            </a:br>
            <a:r>
              <a:rPr lang="es-ES" dirty="0" err="1" smtClean="0"/>
              <a:t>Espresso</a:t>
            </a:r>
            <a:endParaRPr lang="es-ES" dirty="0"/>
          </a:p>
        </p:txBody>
      </p:sp>
      <p:pic>
        <p:nvPicPr>
          <p:cNvPr id="4" name="4 Imagen" descr="Captura.PNG"/>
          <p:cNvPicPr/>
          <p:nvPr/>
        </p:nvPicPr>
        <p:blipFill>
          <a:blip r:embed="rId2" cstate="print"/>
          <a:stretch>
            <a:fillRect/>
          </a:stretch>
        </p:blipFill>
        <p:spPr>
          <a:xfrm>
            <a:off x="214283" y="1643050"/>
            <a:ext cx="4143404" cy="2846567"/>
          </a:xfrm>
          <a:prstGeom prst="rect">
            <a:avLst/>
          </a:prstGeom>
          <a:ln>
            <a:noFill/>
          </a:ln>
          <a:effectLst>
            <a:outerShdw blurRad="292100" dist="139700" dir="2700000" algn="tl" rotWithShape="0">
              <a:srgbClr val="333333">
                <a:alpha val="65000"/>
              </a:srgbClr>
            </a:outerShdw>
          </a:effectLst>
        </p:spPr>
      </p:pic>
      <p:sp>
        <p:nvSpPr>
          <p:cNvPr id="5" name="4 Rectángulo"/>
          <p:cNvSpPr/>
          <p:nvPr/>
        </p:nvSpPr>
        <p:spPr>
          <a:xfrm>
            <a:off x="142844" y="5000636"/>
            <a:ext cx="4286280" cy="646331"/>
          </a:xfrm>
          <a:prstGeom prst="rect">
            <a:avLst/>
          </a:prstGeom>
        </p:spPr>
        <p:txBody>
          <a:bodyPr wrap="square">
            <a:spAutoFit/>
          </a:bodyPr>
          <a:lstStyle/>
          <a:p>
            <a:r>
              <a:rPr lang="es-ES" sz="900" dirty="0">
                <a:latin typeface="Arial" pitchFamily="34" charset="0"/>
                <a:cs typeface="Arial" pitchFamily="34" charset="0"/>
              </a:rPr>
              <a:t>En este caso es un curso online el cual </a:t>
            </a:r>
            <a:r>
              <a:rPr lang="es-ES" sz="900" dirty="0" smtClean="0">
                <a:latin typeface="Arial" pitchFamily="34" charset="0"/>
                <a:cs typeface="Arial" pitchFamily="34" charset="0"/>
              </a:rPr>
              <a:t>también </a:t>
            </a:r>
            <a:r>
              <a:rPr lang="es-ES" sz="900" dirty="0">
                <a:latin typeface="Arial" pitchFamily="34" charset="0"/>
                <a:cs typeface="Arial" pitchFamily="34" charset="0"/>
              </a:rPr>
              <a:t>es gratuito pero por el contra aunque realicemos el curso satisfactoriamente no podremos obtener ningún reconocimiento de realización</a:t>
            </a:r>
            <a:r>
              <a:rPr lang="es-ES" sz="900" dirty="0" smtClean="0">
                <a:latin typeface="Arial" pitchFamily="34" charset="0"/>
                <a:cs typeface="Arial" pitchFamily="34" charset="0"/>
              </a:rPr>
              <a:t>.</a:t>
            </a:r>
          </a:p>
          <a:p>
            <a:r>
              <a:rPr lang="es-ES" sz="900" dirty="0" smtClean="0">
                <a:latin typeface="Arial" pitchFamily="34" charset="0"/>
                <a:cs typeface="Arial" pitchFamily="34" charset="0"/>
              </a:rPr>
              <a:t> </a:t>
            </a:r>
            <a:r>
              <a:rPr lang="es-ES" sz="900" dirty="0">
                <a:latin typeface="Arial" pitchFamily="34" charset="0"/>
                <a:cs typeface="Arial" pitchFamily="34" charset="0"/>
              </a:rPr>
              <a:t>Para poder encontrar más información visitamos la web que dejo aquí.</a:t>
            </a:r>
          </a:p>
        </p:txBody>
      </p:sp>
      <p:pic>
        <p:nvPicPr>
          <p:cNvPr id="6" name="5 Imagen"/>
          <p:cNvPicPr/>
          <p:nvPr/>
        </p:nvPicPr>
        <p:blipFill>
          <a:blip r:embed="rId3"/>
          <a:srcRect l="3972"/>
          <a:stretch>
            <a:fillRect/>
          </a:stretch>
        </p:blipFill>
        <p:spPr bwMode="auto">
          <a:xfrm>
            <a:off x="4643438" y="1643050"/>
            <a:ext cx="3929090" cy="2786082"/>
          </a:xfrm>
          <a:prstGeom prst="rect">
            <a:avLst/>
          </a:prstGeom>
          <a:ln>
            <a:noFill/>
          </a:ln>
          <a:effectLst>
            <a:outerShdw blurRad="292100" dist="139700" dir="2700000" algn="tl" rotWithShape="0">
              <a:srgbClr val="333333">
                <a:alpha val="65000"/>
              </a:srgbClr>
            </a:outerShdw>
          </a:effectLst>
        </p:spPr>
      </p:pic>
      <p:sp>
        <p:nvSpPr>
          <p:cNvPr id="16385" name="Rectangle 1"/>
          <p:cNvSpPr>
            <a:spLocks noChangeArrowheads="1"/>
          </p:cNvSpPr>
          <p:nvPr/>
        </p:nvSpPr>
        <p:spPr bwMode="auto">
          <a:xfrm flipH="1">
            <a:off x="4786314" y="5000636"/>
            <a:ext cx="35719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En el mundo mobile la parte más importante y grande que debemos cubrir con tests es la interfaz de usuario. </a:t>
            </a:r>
            <a:endParaRPr lang="es-ES" sz="900" dirty="0">
              <a:solidFill>
                <a:srgbClr val="000000"/>
              </a:solidFill>
              <a:latin typeface="Arial" pitchFamily="34" charset="0"/>
              <a:ea typeface="Calibri" pitchFamily="34"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s-ES" sz="9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
            </a:r>
            <a:br>
              <a:rPr kumimoji="0" lang="es-ES" sz="900" b="0" i="0" u="none" strike="noStrike" cap="none" normalizeH="0" baseline="0" dirty="0" smtClean="0">
                <a:ln>
                  <a:noFill/>
                </a:ln>
                <a:solidFill>
                  <a:srgbClr val="000000"/>
                </a:solidFill>
                <a:effectLst/>
                <a:latin typeface="Arial" pitchFamily="34" charset="0"/>
                <a:ea typeface="Calibri" pitchFamily="34" charset="0"/>
                <a:cs typeface="Arial" pitchFamily="34" charset="0"/>
              </a:rPr>
            </a:br>
            <a:r>
              <a:rPr kumimoji="0" lang="es-ES" sz="900" b="0" i="0" u="none" strike="noStrike" cap="none" normalizeH="0" baseline="0" dirty="0" smtClean="0">
                <a:ln>
                  <a:noFill/>
                </a:ln>
                <a:solidFill>
                  <a:srgbClr val="000000"/>
                </a:solidFill>
                <a:effectLst/>
                <a:latin typeface="Arial" pitchFamily="34" charset="0"/>
                <a:ea typeface="Calibri" pitchFamily="34" charset="0"/>
                <a:cs typeface="Arial" pitchFamily="34" charset="0"/>
              </a:rPr>
              <a:t>Para ello utilizaremos espresso y veremos cuáles son las mejores herramientas y técnicas para escribir tests con esta librería de Google.</a:t>
            </a:r>
            <a:endParaRPr kumimoji="0" lang="es-ES" sz="9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Conclusión</a:t>
            </a:r>
            <a:endParaRPr lang="es-ES" dirty="0"/>
          </a:p>
        </p:txBody>
      </p:sp>
      <p:pic>
        <p:nvPicPr>
          <p:cNvPr id="4" name="3 Marcador de contenido" descr="maxresdefault.jpg"/>
          <p:cNvPicPr>
            <a:picLocks noGrp="1" noChangeAspect="1"/>
          </p:cNvPicPr>
          <p:nvPr>
            <p:ph idx="1"/>
          </p:nvPr>
        </p:nvPicPr>
        <p:blipFill>
          <a:blip r:embed="rId2"/>
          <a:srcRect t="29358"/>
          <a:stretch>
            <a:fillRect/>
          </a:stretch>
        </p:blipFill>
        <p:spPr>
          <a:xfrm>
            <a:off x="714348" y="2071678"/>
            <a:ext cx="8046156" cy="3197229"/>
          </a:xfrm>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305</Words>
  <Application>Microsoft Office PowerPoint</Application>
  <PresentationFormat>Presentación en pantalla (4:3)</PresentationFormat>
  <Paragraphs>30</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Tema de Office</vt:lpstr>
      <vt:lpstr>Desarrollo de Tecnologías Emergentes</vt:lpstr>
      <vt:lpstr> 5. Cursos Gratuitos  Mobile Testing Tools </vt:lpstr>
      <vt:lpstr>Cursos Gratuitos  Appium</vt:lpstr>
      <vt:lpstr>Cursos Gratuitos Espresso</vt:lpstr>
      <vt:lpstr>Conclusión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Desarrollo de Tecnologías Emergentes</dc:title>
  <dc:creator>Ismael Sainz-Maza Jiménez</dc:creator>
  <cp:lastModifiedBy>Ismael Sainz-Maza Jiménez</cp:lastModifiedBy>
  <cp:revision>3</cp:revision>
  <dcterms:created xsi:type="dcterms:W3CDTF">2018-03-19T12:13:40Z</dcterms:created>
  <dcterms:modified xsi:type="dcterms:W3CDTF">2018-03-19T12:28:07Z</dcterms:modified>
</cp:coreProperties>
</file>