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17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61A7BE6-7013-472A-BCE0-033F369879DB}" type="datetimeFigureOut">
              <a:rPr lang="es-ES" smtClean="0"/>
              <a:pPr/>
              <a:t>06/04/2018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A7BE6-7013-472A-BCE0-033F369879DB}" type="datetimeFigureOut">
              <a:rPr lang="es-ES" smtClean="0"/>
              <a:pPr/>
              <a:t>06/04/2018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2C08B-356D-4442-88BC-80ABFD6FA42F}"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Desarrollo de Tecnologías Emergentes</a:t>
            </a:r>
            <a:br>
              <a:rPr lang="es-ES" dirty="0" smtClean="0"/>
            </a:br>
            <a:r>
              <a:rPr lang="es-ES" dirty="0" smtClean="0"/>
              <a:t>TG2</a:t>
            </a:r>
            <a:endParaRPr lang="es-ES" dirty="0"/>
          </a:p>
        </p:txBody>
      </p:sp>
      <p:sp>
        <p:nvSpPr>
          <p:cNvPr id="3" name="2 Subtítulo"/>
          <p:cNvSpPr>
            <a:spLocks noGrp="1"/>
          </p:cNvSpPr>
          <p:nvPr>
            <p:ph type="subTitle" idx="1"/>
          </p:nvPr>
        </p:nvSpPr>
        <p:spPr/>
        <p:txBody>
          <a:bodyPr/>
          <a:lstStyle/>
          <a:p>
            <a:r>
              <a:rPr lang="es-ES" dirty="0" smtClean="0"/>
              <a:t>Ismael Sainz-Maza Jiménez</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5. Comparación de las tecnologías</a:t>
            </a:r>
            <a:endParaRPr lang="es-ES" dirty="0"/>
          </a:p>
        </p:txBody>
      </p:sp>
      <p:sp>
        <p:nvSpPr>
          <p:cNvPr id="5" name="4 Marcador de contenido"/>
          <p:cNvSpPr>
            <a:spLocks noGrp="1"/>
          </p:cNvSpPr>
          <p:nvPr>
            <p:ph idx="1"/>
          </p:nvPr>
        </p:nvSpPr>
        <p:spPr/>
        <p:txBody>
          <a:bodyPr>
            <a:normAutofit/>
          </a:bodyPr>
          <a:lstStyle/>
          <a:p>
            <a:pPr marL="0" indent="0">
              <a:buNone/>
            </a:pPr>
            <a:r>
              <a:rPr lang="es-ES" sz="1600" dirty="0" smtClean="0"/>
              <a:t>Espresso se encuentra dentro de la aplicación y está escrito por Google con el único propósito de probar funcionalmente una interfaz de usuario de Android. En términos de estilo de prueba, la descripción de Espresso menciona "pruebas de caja blanca". </a:t>
            </a:r>
          </a:p>
          <a:p>
            <a:pPr marL="0" indent="0">
              <a:buNone/>
            </a:pPr>
            <a:endParaRPr lang="es-ES" sz="1600" dirty="0" smtClean="0"/>
          </a:p>
          <a:p>
            <a:pPr marL="0" indent="0">
              <a:buNone/>
            </a:pPr>
            <a:endParaRPr lang="es-ES" sz="1600" dirty="0" smtClean="0"/>
          </a:p>
          <a:p>
            <a:pPr marL="0" indent="0">
              <a:buNone/>
            </a:pPr>
            <a:endParaRPr lang="es-ES" sz="1600" dirty="0" smtClean="0"/>
          </a:p>
          <a:p>
            <a:pPr marL="0" indent="0">
              <a:buNone/>
            </a:pPr>
            <a:endParaRPr lang="es-ES" sz="1600" dirty="0" smtClean="0"/>
          </a:p>
          <a:p>
            <a:pPr marL="0" indent="0">
              <a:buNone/>
            </a:pPr>
            <a:endParaRPr lang="es-ES" sz="1600" dirty="0" smtClean="0"/>
          </a:p>
          <a:p>
            <a:pPr marL="0" indent="0">
              <a:buNone/>
            </a:pPr>
            <a:r>
              <a:rPr lang="es-ES" sz="1600" dirty="0" smtClean="0"/>
              <a:t>Appium está diseñado para ser una plataforma de prueba multiplataforma. Como tal, una de las ventajas y desventajas se centra en la "prueba de caja negra" que solo prueba lo que se ha expuesto externamente a la aplicación. </a:t>
            </a:r>
          </a:p>
          <a:p>
            <a:pPr>
              <a:buNone/>
            </a:pPr>
            <a:r>
              <a:rPr lang="es-ES" dirty="0" smtClean="0"/>
              <a:t> </a:t>
            </a:r>
          </a:p>
        </p:txBody>
      </p:sp>
      <p:pic>
        <p:nvPicPr>
          <p:cNvPr id="6" name="5 Imagen" descr="descarga.png"/>
          <p:cNvPicPr>
            <a:picLocks noChangeAspect="1"/>
          </p:cNvPicPr>
          <p:nvPr/>
        </p:nvPicPr>
        <p:blipFill>
          <a:blip r:embed="rId2"/>
          <a:stretch>
            <a:fillRect/>
          </a:stretch>
        </p:blipFill>
        <p:spPr>
          <a:xfrm>
            <a:off x="3428992" y="5072074"/>
            <a:ext cx="1928826" cy="1444758"/>
          </a:xfrm>
          <a:prstGeom prst="rect">
            <a:avLst/>
          </a:prstGeom>
          <a:ln>
            <a:noFill/>
          </a:ln>
          <a:effectLst>
            <a:outerShdw blurRad="292100" dist="139700" dir="2700000" algn="tl" rotWithShape="0">
              <a:srgbClr val="333333">
                <a:alpha val="65000"/>
              </a:srgbClr>
            </a:outerShdw>
          </a:effectLst>
        </p:spPr>
      </p:pic>
      <p:pic>
        <p:nvPicPr>
          <p:cNvPr id="8" name="7 Imagen" descr="espresso.png"/>
          <p:cNvPicPr>
            <a:picLocks noChangeAspect="1"/>
          </p:cNvPicPr>
          <p:nvPr/>
        </p:nvPicPr>
        <p:blipFill>
          <a:blip r:embed="rId3" cstate="print"/>
          <a:stretch>
            <a:fillRect/>
          </a:stretch>
        </p:blipFill>
        <p:spPr>
          <a:xfrm>
            <a:off x="3571868" y="2428868"/>
            <a:ext cx="1260233" cy="142873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 Cuál elegimos ?</a:t>
            </a:r>
            <a:endParaRPr lang="es-ES" dirty="0"/>
          </a:p>
        </p:txBody>
      </p:sp>
      <p:sp>
        <p:nvSpPr>
          <p:cNvPr id="3" name="2 Marcador de contenido"/>
          <p:cNvSpPr>
            <a:spLocks noGrp="1"/>
          </p:cNvSpPr>
          <p:nvPr>
            <p:ph idx="1"/>
          </p:nvPr>
        </p:nvSpPr>
        <p:spPr/>
        <p:txBody>
          <a:bodyPr>
            <a:normAutofit/>
          </a:bodyPr>
          <a:lstStyle/>
          <a:p>
            <a:pPr marL="0" indent="0" algn="just">
              <a:buNone/>
            </a:pPr>
            <a:r>
              <a:rPr lang="es-ES" sz="1600" dirty="0" smtClean="0"/>
              <a:t>Si está seleccionando solo un marco, entonces los desarrolladores que construyan una aplicación nativa de Android que tenga su alcance limitado solo a la aplicación y deseen pruebas de interfaz de usuario completas e integradas, Espresso definitivamente satisfará esa necesidad. </a:t>
            </a:r>
          </a:p>
          <a:p>
            <a:pPr marL="0" indent="0" algn="just">
              <a:buNone/>
            </a:pPr>
            <a:endParaRPr lang="es-ES" sz="1600" dirty="0" smtClean="0"/>
          </a:p>
          <a:p>
            <a:pPr marL="0" indent="0" algn="just">
              <a:buNone/>
            </a:pPr>
            <a:endParaRPr lang="es-ES" sz="1600" dirty="0" smtClean="0"/>
          </a:p>
          <a:p>
            <a:pPr marL="0" indent="0" algn="just">
              <a:buNone/>
            </a:pPr>
            <a:endParaRPr lang="es-ES" sz="1600" dirty="0" smtClean="0"/>
          </a:p>
          <a:p>
            <a:pPr marL="0" indent="0" algn="just">
              <a:buNone/>
            </a:pPr>
            <a:r>
              <a:rPr lang="es-ES" sz="1600" dirty="0" smtClean="0"/>
              <a:t>Si las pruebas necesitan ser compatibles con múltiples plataformas (por ejemplo, iOS, híbrido y Android), y necesita validar cómo la aplicación reacciona a factores externos como la rotación de la pantalla y / o desea ejecutar la prueba en paralelo usando un servicio,  Appium satisfará mejor sus necesidades.</a:t>
            </a:r>
            <a:endParaRPr lang="es-ES" sz="1600" dirty="0"/>
          </a:p>
        </p:txBody>
      </p:sp>
      <p:pic>
        <p:nvPicPr>
          <p:cNvPr id="4" name="3 Imagen" descr="descarga.png"/>
          <p:cNvPicPr>
            <a:picLocks noChangeAspect="1"/>
          </p:cNvPicPr>
          <p:nvPr/>
        </p:nvPicPr>
        <p:blipFill>
          <a:blip r:embed="rId2"/>
          <a:stretch>
            <a:fillRect/>
          </a:stretch>
        </p:blipFill>
        <p:spPr>
          <a:xfrm>
            <a:off x="5357818" y="5143512"/>
            <a:ext cx="1357322" cy="1016682"/>
          </a:xfrm>
          <a:prstGeom prst="roundRect">
            <a:avLst>
              <a:gd name="adj" fmla="val 4167"/>
            </a:avLst>
          </a:prstGeom>
          <a:solidFill>
            <a:srgbClr val="FFFFFF"/>
          </a:solidFill>
          <a:ln w="76200" cap="sq">
            <a:solidFill>
              <a:srgbClr val="EAEAEA"/>
            </a:solidFill>
            <a:miter lim="800000"/>
          </a:ln>
          <a:effectLst>
            <a:glow rad="228600">
              <a:schemeClr val="accent4">
                <a:satMod val="175000"/>
                <a:alpha val="40000"/>
              </a:schemeClr>
            </a:glow>
            <a:outerShdw blurRad="50800" dist="38100" dir="10800000" algn="r" rotWithShape="0">
              <a:prstClr val="black">
                <a:alpha val="40000"/>
              </a:prstClr>
            </a:outerShdw>
            <a:reflection blurRad="12700" stA="33000" endPos="28000" dist="5000" dir="5400000" sy="-100000" algn="bl" rotWithShape="0"/>
          </a:effectLst>
          <a:scene3d>
            <a:camera prst="perspectiveContrastingLeftFacing"/>
            <a:lightRig rig="threePt" dir="t">
              <a:rot lat="0" lon="0" rev="2700000"/>
            </a:lightRig>
          </a:scene3d>
          <a:sp3d contourW="6350">
            <a:bevelT h="38100" prst="softRound"/>
            <a:contourClr>
              <a:srgbClr val="C0C0C0"/>
            </a:contourClr>
          </a:sp3d>
        </p:spPr>
      </p:pic>
      <p:pic>
        <p:nvPicPr>
          <p:cNvPr id="5" name="4 Imagen" descr="espresso.png"/>
          <p:cNvPicPr>
            <a:picLocks noChangeAspect="1"/>
          </p:cNvPicPr>
          <p:nvPr/>
        </p:nvPicPr>
        <p:blipFill>
          <a:blip r:embed="rId3" cstate="print"/>
          <a:stretch>
            <a:fillRect/>
          </a:stretch>
        </p:blipFill>
        <p:spPr>
          <a:xfrm>
            <a:off x="2357422" y="5072074"/>
            <a:ext cx="1323267" cy="1143008"/>
          </a:xfrm>
          <a:prstGeom prst="roundRect">
            <a:avLst>
              <a:gd name="adj" fmla="val 4167"/>
            </a:avLst>
          </a:prstGeom>
          <a:solidFill>
            <a:srgbClr val="FFFFFF"/>
          </a:solidFill>
          <a:ln w="76200" cap="sq">
            <a:solidFill>
              <a:srgbClr val="EAEAEA"/>
            </a:solidFill>
            <a:miter lim="800000"/>
          </a:ln>
          <a:effectLst>
            <a:glow rad="228600">
              <a:schemeClr val="accent2">
                <a:satMod val="175000"/>
                <a:alpha val="40000"/>
              </a:schemeClr>
            </a:glow>
            <a:outerShdw blurRad="50800" dist="38100" dir="10800000" algn="r" rotWithShape="0">
              <a:prstClr val="black">
                <a:alpha val="40000"/>
              </a:prstClr>
            </a:outerShdw>
            <a:reflection blurRad="12700" stA="33000" endPos="28000" dist="5000" dir="5400000" sy="-100000" algn="bl" rotWithShape="0"/>
          </a:effectLst>
          <a:scene3d>
            <a:camera prst="perspectiveContrastingRightFacing"/>
            <a:lightRig rig="threePt" dir="t">
              <a:rot lat="0" lon="0" rev="2700000"/>
            </a:lightRig>
          </a:scene3d>
          <a:sp3d contourW="6350">
            <a:bevelT h="38100" prst="softRound"/>
            <a:contourClr>
              <a:srgbClr val="C0C0C0"/>
            </a:contourClr>
          </a:sp3d>
        </p:spPr>
      </p:pic>
      <p:sp>
        <p:nvSpPr>
          <p:cNvPr id="6" name="5 CuadroTexto"/>
          <p:cNvSpPr txBox="1"/>
          <p:nvPr/>
        </p:nvSpPr>
        <p:spPr>
          <a:xfrm>
            <a:off x="3786182" y="4857760"/>
            <a:ext cx="1428760" cy="1323439"/>
          </a:xfrm>
          <a:prstGeom prst="rect">
            <a:avLst/>
          </a:prstGeom>
          <a:noFill/>
        </p:spPr>
        <p:txBody>
          <a:bodyPr wrap="square" rtlCol="0">
            <a:spAutoFit/>
          </a:bodyPr>
          <a:lstStyle/>
          <a:p>
            <a:pPr algn="ctr"/>
            <a:r>
              <a:rPr lang="es-ES" sz="8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VS</a:t>
            </a:r>
            <a:endParaRPr lang="es-E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ES" dirty="0" smtClean="0"/>
              <a:t>Tabla comparativa</a:t>
            </a:r>
            <a:endParaRPr lang="es-ES" dirty="0"/>
          </a:p>
        </p:txBody>
      </p:sp>
      <p:pic>
        <p:nvPicPr>
          <p:cNvPr id="8" name="7 Marcador de contenido" descr="Captura.PNG"/>
          <p:cNvPicPr>
            <a:picLocks noGrp="1" noChangeAspect="1"/>
          </p:cNvPicPr>
          <p:nvPr>
            <p:ph idx="1"/>
          </p:nvPr>
        </p:nvPicPr>
        <p:blipFill>
          <a:blip r:embed="rId2"/>
          <a:stretch>
            <a:fillRect/>
          </a:stretch>
        </p:blipFill>
        <p:spPr>
          <a:xfrm>
            <a:off x="2571736" y="1285860"/>
            <a:ext cx="4200952" cy="5214974"/>
          </a:xfrm>
          <a:prstGeom prst="rect">
            <a:avLst/>
          </a:prstGeom>
          <a:ln w="127000" cap="sq">
            <a:solidFill>
              <a:srgbClr val="000000"/>
            </a:solidFill>
            <a:miter lim="800000"/>
          </a:ln>
          <a:effectLst>
            <a:glow rad="101600">
              <a:schemeClr val="accent1">
                <a:satMod val="175000"/>
                <a:alpha val="40000"/>
              </a:schemeClr>
            </a:glow>
            <a:outerShdw blurRad="57150" dist="50800" dir="2700000" algn="tl" rotWithShape="0">
              <a:srgbClr val="000000">
                <a:alpha val="40000"/>
              </a:srgbClr>
            </a:outerShdw>
          </a:effectLst>
          <a:scene3d>
            <a:camera prst="orthographicFront"/>
            <a:lightRig rig="threePt" dir="t"/>
          </a:scene3d>
          <a:sp3d>
            <a:bevelT prst="slope"/>
          </a:sp3d>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151</Words>
  <Application>Microsoft Office PowerPoint</Application>
  <PresentationFormat>Presentación en pantalla (4:3)</PresentationFormat>
  <Paragraphs>19</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Desarrollo de Tecnologías Emergentes TG2</vt:lpstr>
      <vt:lpstr>5. Comparación de las tecnologías</vt:lpstr>
      <vt:lpstr> ¿ Cuál elegimos ?</vt:lpstr>
      <vt:lpstr>Tabla comparativa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Tecnologías Emergentes</dc:title>
  <dc:creator>Ismael Sainz-Maza Jiménez</dc:creator>
  <cp:lastModifiedBy>Ismael Sainz-Maza Jiménez</cp:lastModifiedBy>
  <cp:revision>6</cp:revision>
  <dcterms:created xsi:type="dcterms:W3CDTF">2018-03-19T12:13:40Z</dcterms:created>
  <dcterms:modified xsi:type="dcterms:W3CDTF">2018-04-06T12:51:10Z</dcterms:modified>
</cp:coreProperties>
</file>