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13E5-14AF-4CCB-96AF-8BE7BBC2F3A2}" type="datetimeFigureOut">
              <a:rPr lang="es-ES" smtClean="0"/>
              <a:t>01/05/2018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B21A-8723-46E3-AA8C-1D62A865D817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TG3 </a:t>
            </a:r>
            <a:br>
              <a:rPr lang="es-ES" dirty="0" smtClean="0"/>
            </a:br>
            <a:r>
              <a:rPr lang="es-ES" dirty="0" smtClean="0"/>
              <a:t>Desarrollo de Tecnologías Emergentes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Ismael Sainz-Maza Jiménez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u="sng" dirty="0" smtClean="0"/>
              <a:t>Ejecutando la prueba: </a:t>
            </a:r>
          </a:p>
          <a:p>
            <a:pPr algn="ctr">
              <a:buNone/>
            </a:pPr>
            <a:endParaRPr lang="es-ES" i="1" dirty="0" smtClean="0"/>
          </a:p>
          <a:p>
            <a:pPr algn="ctr">
              <a:buNone/>
            </a:pPr>
            <a:r>
              <a:rPr lang="es-ES" sz="2000" i="1" dirty="0" smtClean="0"/>
              <a:t>Nightwatch</a:t>
            </a:r>
            <a:r>
              <a:rPr lang="es-ES" sz="2000" dirty="0" smtClean="0"/>
              <a:t> es la orden para lanzar los tests.</a:t>
            </a:r>
          </a:p>
          <a:p>
            <a:pPr algn="ctr">
              <a:buNone/>
            </a:pPr>
            <a:endParaRPr lang="es-ES" sz="2000" dirty="0" smtClean="0"/>
          </a:p>
          <a:p>
            <a:pPr algn="ctr">
              <a:buNone/>
            </a:pPr>
            <a:r>
              <a:rPr lang="es-ES" sz="2000" dirty="0" smtClean="0"/>
              <a:t> Con </a:t>
            </a:r>
            <a:r>
              <a:rPr lang="es-ES" sz="2000" b="1" dirty="0" smtClean="0">
                <a:solidFill>
                  <a:srgbClr val="FF0000"/>
                </a:solidFill>
              </a:rPr>
              <a:t>-c</a:t>
            </a:r>
            <a:r>
              <a:rPr lang="es-ES" sz="2000" dirty="0" smtClean="0"/>
              <a:t> le especificamos la ruta del archivo (config/nightwatch.json) de configuración que deseamos que utilice </a:t>
            </a:r>
          </a:p>
          <a:p>
            <a:pPr algn="ctr">
              <a:buNone/>
            </a:pPr>
            <a:endParaRPr lang="es-ES" sz="2000" dirty="0" smtClean="0"/>
          </a:p>
          <a:p>
            <a:pPr algn="ctr">
              <a:buNone/>
            </a:pPr>
            <a:r>
              <a:rPr lang="es-ES" sz="2000" dirty="0" smtClean="0"/>
              <a:t>Con </a:t>
            </a:r>
            <a:r>
              <a:rPr lang="es-ES" sz="2000" b="1" dirty="0" smtClean="0">
                <a:solidFill>
                  <a:srgbClr val="FF0000"/>
                </a:solidFill>
              </a:rPr>
              <a:t>-e </a:t>
            </a:r>
            <a:r>
              <a:rPr lang="es-ES" sz="2000" dirty="0" smtClean="0"/>
              <a:t>le indicamos el entorno con el que queremos ejecutar las pruebas (Android). </a:t>
            </a:r>
            <a:endParaRPr lang="es-E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Appium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b="1" dirty="0"/>
              <a:t>IOS</a:t>
            </a:r>
            <a:endParaRPr lang="es-ES" dirty="0"/>
          </a:p>
          <a:p>
            <a:pPr marL="0" indent="0" algn="ctr">
              <a:buNone/>
            </a:pPr>
            <a:r>
              <a:rPr lang="es-ES" dirty="0"/>
              <a:t>Mac OSX 10.7 + XCode 4.5 y con las herramientas de línea de comandos</a:t>
            </a:r>
            <a:r>
              <a:rPr lang="es-ES" dirty="0" smtClean="0"/>
              <a:t>.</a:t>
            </a:r>
          </a:p>
          <a:p>
            <a:pPr marL="0" indent="0" algn="ctr">
              <a:buNone/>
            </a:pPr>
            <a:endParaRPr lang="es-ES" dirty="0"/>
          </a:p>
          <a:p>
            <a:pPr algn="ctr">
              <a:buNone/>
            </a:pPr>
            <a:r>
              <a:rPr lang="es-ES" b="1" dirty="0"/>
              <a:t>Android</a:t>
            </a:r>
            <a:endParaRPr lang="es-ES" dirty="0"/>
          </a:p>
          <a:p>
            <a:pPr marL="0" indent="0" algn="ctr">
              <a:buNone/>
            </a:pPr>
            <a:r>
              <a:rPr lang="es-ES" dirty="0"/>
              <a:t>Mac OSX 10.7 + o Windows 7+ o Linux  Android SDK &gt;= 16 (SDK &gt;= 16 en el modo del Selendroid).</a:t>
            </a:r>
          </a:p>
          <a:p>
            <a:endParaRPr lang="es-ES" dirty="0"/>
          </a:p>
        </p:txBody>
      </p:sp>
      <p:pic>
        <p:nvPicPr>
          <p:cNvPr id="4" name="3 Imagen" descr="requisi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142852"/>
            <a:ext cx="1657143" cy="143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Comparación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Appium es que es independiente de la plataforma </a:t>
            </a:r>
            <a:r>
              <a:rPr lang="es-ES" sz="2000" dirty="0" smtClean="0"/>
              <a:t>móvil y tiene un </a:t>
            </a:r>
            <a:r>
              <a:rPr lang="es-ES" sz="2000" dirty="0" smtClean="0"/>
              <a:t> lenguaje de escritura es variado.</a:t>
            </a:r>
          </a:p>
          <a:p>
            <a:pPr>
              <a:buNone/>
            </a:pPr>
            <a:endParaRPr lang="es-ES" sz="2000" dirty="0"/>
          </a:p>
          <a:p>
            <a:pPr lvl="0"/>
            <a:r>
              <a:rPr lang="es-ES" sz="2000" dirty="0"/>
              <a:t>Appium es una herramienta que permite ejecutar pruebas para verificar automáticamente las propiedades y el comportamiento de los distintos elementos (botones, cajas de texto, etc.) que componen la interface gráfica de una aplicación móvil.</a:t>
            </a:r>
          </a:p>
          <a:p>
            <a:pPr>
              <a:buNone/>
            </a:pPr>
            <a:endParaRPr lang="es-ES" sz="2000" dirty="0"/>
          </a:p>
          <a:p>
            <a:pPr lvl="0"/>
            <a:r>
              <a:rPr lang="es-ES" sz="2000" dirty="0"/>
              <a:t>Las pruebas que se ejecutan con Appium corren en todas las plataformas móviles soportadas: Android, iOS y FirefoxOS, sin la necesidad de adaptarlas a cada plataforma específica.</a:t>
            </a:r>
          </a:p>
          <a:p>
            <a:pPr>
              <a:buNone/>
            </a:pPr>
            <a:endParaRPr lang="es-ES" sz="35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Comparación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sz="2900" dirty="0"/>
              <a:t>Appium el que se encarga de “traducir” los comandos de nuestras pruebas a comandos específicos de cada plataforma.</a:t>
            </a:r>
          </a:p>
          <a:p>
            <a:pPr>
              <a:buNone/>
            </a:pPr>
            <a:endParaRPr lang="es-ES" sz="2900" dirty="0"/>
          </a:p>
          <a:p>
            <a:pPr lvl="0"/>
            <a:r>
              <a:rPr lang="es-ES" sz="2900" dirty="0"/>
              <a:t>Gracias a Appium podemos verificar el funcionamiento de nuestra aplicación en variedad de dispositivos y plataformas móviles de manera automática. </a:t>
            </a:r>
            <a:r>
              <a:rPr lang="es-ES" sz="2900" dirty="0"/>
              <a:t>Estamos ahorrando tiempo  y esfuerzo de ejecutar las pruebas manualmente.</a:t>
            </a:r>
          </a:p>
          <a:p>
            <a:pPr>
              <a:buNone/>
            </a:pPr>
            <a:endParaRPr lang="es-ES" sz="2900" dirty="0"/>
          </a:p>
          <a:p>
            <a:pPr lvl="0"/>
            <a:r>
              <a:rPr lang="es-ES" sz="2900" dirty="0"/>
              <a:t>Appium es que nos permite ejecutar pruebas automatizadas para los tres tipos de aplicaciones móviles:</a:t>
            </a:r>
          </a:p>
          <a:p>
            <a:pPr lvl="1"/>
            <a:r>
              <a:rPr lang="es-ES" sz="2900" dirty="0"/>
              <a:t>Nativas.</a:t>
            </a:r>
          </a:p>
          <a:p>
            <a:pPr lvl="1"/>
            <a:r>
              <a:rPr lang="es-ES" sz="2900" dirty="0"/>
              <a:t>Mobile web.</a:t>
            </a:r>
          </a:p>
          <a:p>
            <a:pPr lvl="1"/>
            <a:r>
              <a:rPr lang="es-ES" sz="2900" dirty="0"/>
              <a:t>Híbridas.rdg</a:t>
            </a:r>
          </a:p>
          <a:p>
            <a:endParaRPr lang="es-ES" dirty="0"/>
          </a:p>
        </p:txBody>
      </p:sp>
      <p:pic>
        <p:nvPicPr>
          <p:cNvPr id="4" name="3 Imagen" descr="Comparación-de-Atribut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572008"/>
            <a:ext cx="2479491" cy="1857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sz="2600" u="sng" dirty="0"/>
              <a:t>Instalando Herramientas: </a:t>
            </a:r>
            <a:endParaRPr lang="es-ES" sz="2600" u="sng" dirty="0" smtClean="0"/>
          </a:p>
          <a:p>
            <a:pPr marL="0" indent="0" algn="ctr">
              <a:buNone/>
            </a:pPr>
            <a:endParaRPr lang="es-ES" sz="2600" dirty="0"/>
          </a:p>
          <a:p>
            <a:pPr marL="0" indent="0" algn="ctr">
              <a:buNone/>
            </a:pPr>
            <a:r>
              <a:rPr lang="es-ES" sz="2600" dirty="0"/>
              <a:t>Los requisitos previos son tener instalado </a:t>
            </a:r>
            <a:r>
              <a:rPr lang="es-ES" sz="2600" dirty="0" smtClean="0"/>
              <a:t>Node.js y</a:t>
            </a:r>
            <a:r>
              <a:rPr lang="es-ES" sz="2600" dirty="0"/>
              <a:t> Java. Para verificar que efectivamente cumplimos estos requisitos, abrimos una ventana de línea de comandos (terminal en linux y mac) y verificamos las versiones instaladas de node.js y java</a:t>
            </a:r>
            <a:r>
              <a:rPr lang="es-ES" sz="2600" dirty="0" smtClean="0"/>
              <a:t>.</a:t>
            </a:r>
          </a:p>
          <a:p>
            <a:pPr marL="0" indent="0" algn="ctr">
              <a:buNone/>
            </a:pPr>
            <a:endParaRPr lang="es-ES" sz="2600" dirty="0"/>
          </a:p>
          <a:p>
            <a:pPr marL="0" indent="0" algn="ctr">
              <a:buNone/>
            </a:pPr>
            <a:r>
              <a:rPr lang="es-ES" sz="2600" dirty="0"/>
              <a:t>Para saber la versión de node.js (recomendado tener al menos la v4.4.7):</a:t>
            </a:r>
          </a:p>
          <a:p>
            <a:pPr marL="0" indent="0" algn="ctr">
              <a:buNone/>
            </a:pPr>
            <a:r>
              <a:rPr lang="es-ES" sz="2600" b="1" dirty="0">
                <a:solidFill>
                  <a:srgbClr val="FF0000"/>
                </a:solidFill>
              </a:rPr>
              <a:t>node -v</a:t>
            </a:r>
            <a:r>
              <a:rPr lang="es-ES" sz="26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s-ES" sz="2600" dirty="0" smtClean="0"/>
          </a:p>
          <a:p>
            <a:pPr marL="0" indent="0" algn="ctr">
              <a:buNone/>
            </a:pPr>
            <a:r>
              <a:rPr lang="es-ES" sz="2600" dirty="0" smtClean="0"/>
              <a:t>Para </a:t>
            </a:r>
            <a:r>
              <a:rPr lang="es-ES" sz="2600" dirty="0"/>
              <a:t>la versión de java (recomendado tener a partir de la v1.8.0</a:t>
            </a:r>
            <a:r>
              <a:rPr lang="es-ES" sz="2600" dirty="0" smtClean="0"/>
              <a:t>):</a:t>
            </a:r>
          </a:p>
          <a:p>
            <a:pPr marL="0" indent="0" algn="ctr">
              <a:buNone/>
            </a:pPr>
            <a:endParaRPr lang="es-ES" sz="2600" dirty="0"/>
          </a:p>
          <a:p>
            <a:pPr marL="0" indent="0" algn="ctr">
              <a:buNone/>
            </a:pPr>
            <a:r>
              <a:rPr lang="es-ES" sz="2600" b="1" dirty="0">
                <a:solidFill>
                  <a:srgbClr val="FF0000"/>
                </a:solidFill>
              </a:rPr>
              <a:t>java </a:t>
            </a:r>
            <a:r>
              <a:rPr lang="es-ES" sz="2600" b="1" dirty="0" smtClean="0">
                <a:solidFill>
                  <a:srgbClr val="FF0000"/>
                </a:solidFill>
              </a:rPr>
              <a:t>–version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3 Imagen" descr="Practice-Managers-Manu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805870">
            <a:off x="7238244" y="504978"/>
            <a:ext cx="1524000" cy="1356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u="sng" dirty="0" smtClean="0"/>
              <a:t>Instalando Herramientas: </a:t>
            </a:r>
          </a:p>
          <a:p>
            <a:pPr marL="0" indent="0" algn="ctr">
              <a:buNone/>
            </a:pPr>
            <a:endParaRPr lang="es-ES" u="sng" dirty="0" smtClean="0"/>
          </a:p>
          <a:p>
            <a:pPr algn="ctr">
              <a:buNone/>
            </a:pPr>
            <a:r>
              <a:rPr lang="es-ES" sz="2000" dirty="0"/>
              <a:t>Desde línea de comandos ejecutamos los siguientes comandos para instalar las herramientas globalmente (anteponiendo 'sudo' , o haciendo 'su' antes en equipos linux</a:t>
            </a:r>
            <a:r>
              <a:rPr lang="es-ES" sz="2000" dirty="0" smtClean="0"/>
              <a:t>):</a:t>
            </a:r>
          </a:p>
          <a:p>
            <a:pPr algn="ctr">
              <a:buNone/>
            </a:pPr>
            <a:endParaRPr lang="es-ES" sz="2000" dirty="0"/>
          </a:p>
          <a:p>
            <a:pPr algn="ctr">
              <a:buNone/>
            </a:pPr>
            <a:r>
              <a:rPr lang="es-ES" sz="2000" b="1" dirty="0">
                <a:solidFill>
                  <a:srgbClr val="FF0000"/>
                </a:solidFill>
              </a:rPr>
              <a:t>npm install -g appium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u="sng" dirty="0"/>
              <a:t>Creando el proyecto</a:t>
            </a:r>
            <a:r>
              <a:rPr lang="es-ES" u="sng" dirty="0" smtClean="0"/>
              <a:t>:</a:t>
            </a:r>
          </a:p>
          <a:p>
            <a:pPr algn="ctr">
              <a:buNone/>
            </a:pPr>
            <a:endParaRPr lang="es-ES" u="sng" dirty="0"/>
          </a:p>
          <a:p>
            <a:pPr marL="0" indent="0" algn="ctr">
              <a:buNone/>
            </a:pPr>
            <a:r>
              <a:rPr lang="es-ES" sz="2000" dirty="0"/>
              <a:t>Creamos una estructura de </a:t>
            </a:r>
            <a:r>
              <a:rPr lang="es-ES" sz="2000" dirty="0" smtClean="0"/>
              <a:t>carpetas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dirty="0"/>
              <a:t>En la ruta que queramos de nuestro sistema vamos a crear una carpeta a la que nosotros hemos llamado nightwatch. Dentro de esta carpeta vamos a crear dos carpetas más. </a:t>
            </a:r>
            <a:endParaRPr lang="es-ES" sz="2000" dirty="0" smtClean="0"/>
          </a:p>
          <a:p>
            <a:pPr marL="0" indent="0" algn="ctr">
              <a:buNone/>
            </a:pPr>
            <a:endParaRPr lang="es-ES" sz="2000" dirty="0" smtClean="0"/>
          </a:p>
          <a:p>
            <a:pPr marL="0" indent="0" algn="ctr">
              <a:buNone/>
            </a:pPr>
            <a:r>
              <a:rPr lang="es-ES" sz="2000" dirty="0" smtClean="0"/>
              <a:t> </a:t>
            </a:r>
            <a:r>
              <a:rPr lang="es-ES" sz="2000" dirty="0"/>
              <a:t>En 'config' tendremos el fichero con la configuración del </a:t>
            </a:r>
            <a:r>
              <a:rPr lang="es-ES" sz="2000" dirty="0" smtClean="0"/>
              <a:t>proyecto</a:t>
            </a:r>
          </a:p>
          <a:p>
            <a:pPr marL="0" indent="0" algn="ctr">
              <a:buNone/>
            </a:pPr>
            <a:r>
              <a:rPr lang="es-ES" sz="2000" dirty="0"/>
              <a:t>E</a:t>
            </a:r>
            <a:r>
              <a:rPr lang="es-ES" sz="2000" dirty="0" smtClean="0"/>
              <a:t>n </a:t>
            </a:r>
            <a:r>
              <a:rPr lang="es-ES" sz="2000" dirty="0"/>
              <a:t>la carpeta 'src' estarán los ficheros con el código de las pruebas, por lo que crearemos una carpeta aquí llamada tests.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u="sng" dirty="0" smtClean="0"/>
              <a:t>Escribiendo nuestro primer test:</a:t>
            </a:r>
          </a:p>
          <a:p>
            <a:pPr algn="ctr">
              <a:buNone/>
            </a:pPr>
            <a:endParaRPr lang="es-ES" u="sng" dirty="0" smtClean="0"/>
          </a:p>
          <a:p>
            <a:pPr marL="0" indent="0" algn="just">
              <a:buNone/>
            </a:pPr>
            <a:r>
              <a:rPr lang="es-ES" sz="2000" dirty="0"/>
              <a:t>Creamos nuestro test. Vamos a la carpeta src/tests y dentro de esta creamos un nuevo archivo al que llamaremos nombreelegir.js. Después lo abrimos y escribimos el código correspondiente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test-de-estré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929066"/>
            <a:ext cx="2828918" cy="248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+ Guía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000" u="sng" dirty="0" smtClean="0"/>
              <a:t>Ejecutando la prueba: </a:t>
            </a:r>
          </a:p>
          <a:p>
            <a:pPr algn="ctr">
              <a:buNone/>
            </a:pPr>
            <a:endParaRPr lang="es-ES" sz="2000" u="sng" dirty="0" smtClean="0"/>
          </a:p>
          <a:p>
            <a:pPr marL="0" indent="0" algn="ctr">
              <a:buNone/>
            </a:pPr>
            <a:r>
              <a:rPr lang="es-ES" sz="2000" dirty="0"/>
              <a:t>Arrancamos </a:t>
            </a:r>
            <a:r>
              <a:rPr lang="es-ES" sz="2000" dirty="0" smtClean="0"/>
              <a:t>appium</a:t>
            </a:r>
            <a:endParaRPr lang="es-ES" sz="2000" dirty="0"/>
          </a:p>
          <a:p>
            <a:pPr marL="0" indent="0" algn="ctr">
              <a:buNone/>
            </a:pPr>
            <a:r>
              <a:rPr lang="es-ES" sz="2000" b="1" dirty="0">
                <a:solidFill>
                  <a:srgbClr val="FF0000"/>
                </a:solidFill>
              </a:rPr>
              <a:t>appium</a:t>
            </a:r>
          </a:p>
          <a:p>
            <a:pPr marL="0" indent="0" algn="ctr">
              <a:buNone/>
            </a:pPr>
            <a:r>
              <a:rPr lang="es-ES" sz="2000" dirty="0"/>
              <a:t>Después abrimos otra ventana de línea de comandos, desde la que vamos a ejecutar el runner de nightwatch.js. Vamos hasta la ruta de nuestra carpeta </a:t>
            </a:r>
            <a:r>
              <a:rPr lang="es-ES" sz="2000" dirty="0" smtClean="0"/>
              <a:t>nightwatch: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b="1" dirty="0">
                <a:solidFill>
                  <a:srgbClr val="FF0000"/>
                </a:solidFill>
              </a:rPr>
              <a:t>nightwatch -c config/nightwatch.json -e android </a:t>
            </a:r>
          </a:p>
          <a:p>
            <a:endParaRPr lang="es-ES" dirty="0"/>
          </a:p>
        </p:txBody>
      </p:sp>
      <p:pic>
        <p:nvPicPr>
          <p:cNvPr id="5" name="4 Imagen" descr="descarg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143512"/>
            <a:ext cx="3267075" cy="140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278</Words>
  <Application>Microsoft Office PowerPoint</Application>
  <PresentationFormat>Presentación en pantalla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TG3  Desarrollo de Tecnologías Emergentes</vt:lpstr>
      <vt:lpstr>Requisitos Appium</vt:lpstr>
      <vt:lpstr>Criterios de Comparación</vt:lpstr>
      <vt:lpstr>Criterios de Comparación</vt:lpstr>
      <vt:lpstr>Manual + Guía</vt:lpstr>
      <vt:lpstr>Manual + Guía</vt:lpstr>
      <vt:lpstr>Manual + Guía</vt:lpstr>
      <vt:lpstr>Manual + Guía</vt:lpstr>
      <vt:lpstr>Manual + Guía</vt:lpstr>
      <vt:lpstr>Manual + Guía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TG3  Desarrollo de Tecnologías Emergentes</dc:title>
  <dc:creator>Ismael Sainz-Maza Jiménez</dc:creator>
  <cp:lastModifiedBy>Ismael Sainz-Maza Jiménez</cp:lastModifiedBy>
  <cp:revision>3</cp:revision>
  <dcterms:created xsi:type="dcterms:W3CDTF">2018-05-01T10:03:30Z</dcterms:created>
  <dcterms:modified xsi:type="dcterms:W3CDTF">2018-05-01T10:29:09Z</dcterms:modified>
</cp:coreProperties>
</file>