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21_6312CF03.xml" ContentType="application/vnd.ms-powerpoint.comments+xml"/>
  <Override PartName="/ppt/comments/modernComment_124_5FEDECC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1"/>
  </p:notesMasterIdLst>
  <p:sldIdLst>
    <p:sldId id="256" r:id="rId2"/>
    <p:sldId id="293" r:id="rId3"/>
    <p:sldId id="259" r:id="rId4"/>
    <p:sldId id="258" r:id="rId5"/>
    <p:sldId id="260" r:id="rId6"/>
    <p:sldId id="261" r:id="rId7"/>
    <p:sldId id="262" r:id="rId8"/>
    <p:sldId id="263" r:id="rId9"/>
    <p:sldId id="264" r:id="rId10"/>
    <p:sldId id="294" r:id="rId11"/>
    <p:sldId id="265" r:id="rId12"/>
    <p:sldId id="266" r:id="rId13"/>
    <p:sldId id="267" r:id="rId14"/>
    <p:sldId id="268" r:id="rId15"/>
    <p:sldId id="269" r:id="rId16"/>
    <p:sldId id="290" r:id="rId17"/>
    <p:sldId id="271" r:id="rId18"/>
    <p:sldId id="272" r:id="rId19"/>
    <p:sldId id="273" r:id="rId20"/>
    <p:sldId id="274" r:id="rId21"/>
    <p:sldId id="275" r:id="rId22"/>
    <p:sldId id="277" r:id="rId23"/>
    <p:sldId id="278" r:id="rId24"/>
    <p:sldId id="280" r:id="rId25"/>
    <p:sldId id="281" r:id="rId26"/>
    <p:sldId id="283" r:id="rId27"/>
    <p:sldId id="284" r:id="rId28"/>
    <p:sldId id="285" r:id="rId29"/>
    <p:sldId id="287" r:id="rId30"/>
    <p:sldId id="288" r:id="rId31"/>
    <p:sldId id="289" r:id="rId32"/>
    <p:sldId id="297" r:id="rId33"/>
    <p:sldId id="298" r:id="rId34"/>
    <p:sldId id="299" r:id="rId35"/>
    <p:sldId id="296" r:id="rId36"/>
    <p:sldId id="292" r:id="rId37"/>
    <p:sldId id="295" r:id="rId38"/>
    <p:sldId id="300"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modernComment_121_6312CF03.xml><?xml version="1.0" encoding="utf-8"?>
<p188:cmLst xmlns:a="http://schemas.openxmlformats.org/drawingml/2006/main" xmlns:r="http://schemas.openxmlformats.org/officeDocument/2006/relationships" xmlns:p188="http://schemas.microsoft.com/office/powerpoint/2018/8/main">
  <p188:cm id="{D3A26BDF-A374-418F-AAFD-778790D83B48}" authorId="{4B8763DF-B498-C522-273B-336688CBAC56}" created="2023-11-06T14:48:46.854">
    <pc:sldMkLst xmlns:pc="http://schemas.microsoft.com/office/powerpoint/2013/main/command">
      <pc:docMk/>
      <pc:sldMk cId="1662177027" sldId="289"/>
    </pc:sldMkLst>
    <p188:txBody>
      <a:bodyPr/>
      <a:lstStyle/>
      <a:p>
        <a:r>
          <a:rPr lang="en-US"/>
          <a:t>در اسلاید 29, این تابع به روز رسانی شده و مقدار avg best so far and avg mean fitness را نشان می دهد.</a:t>
        </a:r>
      </a:p>
    </p188:txBody>
  </p188:cm>
</p188:cmLst>
</file>

<file path=ppt/comments/modernComment_124_5FEDECC6.xml><?xml version="1.0" encoding="utf-8"?>
<p188:cmLst xmlns:a="http://schemas.openxmlformats.org/drawingml/2006/main" xmlns:r="http://schemas.openxmlformats.org/officeDocument/2006/relationships" xmlns:p188="http://schemas.microsoft.com/office/powerpoint/2018/8/main">
  <p188:cm id="{8FCC1E29-FB14-4FDC-B50A-EF09D17D110D}" authorId="{4B8763DF-B498-C522-273B-336688CBAC56}" created="2023-11-06T14:51:36.667">
    <pc:sldMkLst xmlns:pc="http://schemas.microsoft.com/office/powerpoint/2013/main/command">
      <pc:docMk/>
      <pc:sldMk cId="1609428166" sldId="292"/>
    </pc:sldMkLst>
    <p188:txBody>
      <a:bodyPr/>
      <a:lstStyle/>
      <a:p>
        <a:r>
          <a:rPr lang="en-US"/>
          <a:t>این تابع عوض 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1_6312CF0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4_5FEDECC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Binary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10</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127314" y="2767094"/>
            <a:ext cx="3817257" cy="2246769"/>
          </a:xfrm>
          <a:prstGeom prst="rect">
            <a:avLst/>
          </a:prstGeom>
          <a:noFill/>
        </p:spPr>
        <p:txBody>
          <a:bodyPr wrap="square" rtlCol="0">
            <a:spAutoFit/>
          </a:bodyPr>
          <a:lstStyle/>
          <a:p>
            <a:pPr algn="r" rtl="1"/>
            <a:r>
              <a:rPr lang="fa-IR" sz="2000" dirty="0"/>
              <a:t>    پارامتر </a:t>
            </a:r>
            <a:r>
              <a:rPr lang="en-US" sz="2000" dirty="0" err="1"/>
              <a:t>run_bga</a:t>
            </a:r>
            <a:r>
              <a:rPr lang="fa-IR" sz="2000" dirty="0"/>
              <a:t> به تعداد دفعاتی که این الگوریتم اجرا شود اشاره می کند. این پارامتر بیانگر این می باشد که چند بار متوالی از ابتدا تا انتها الگوریتم اجرا شود. مقدار این خصوصیت را که یک عدد صحیح می باشد در خصوصیت </a:t>
            </a:r>
            <a:r>
              <a:rPr lang="en-US" sz="2000" dirty="0"/>
              <a:t>runs</a:t>
            </a:r>
            <a:r>
              <a:rPr lang="fa-IR" sz="2000" dirty="0"/>
              <a:t> ذخیره می کنیم.</a:t>
            </a:r>
            <a:endParaRPr lang="en-US" sz="2000" dirty="0"/>
          </a:p>
        </p:txBody>
      </p:sp>
      <p:sp>
        <p:nvSpPr>
          <p:cNvPr id="8" name="TextBox 7">
            <a:extLst>
              <a:ext uri="{FF2B5EF4-FFF2-40B4-BE49-F238E27FC236}">
                <a16:creationId xmlns:a16="http://schemas.microsoft.com/office/drawing/2014/main" id="{8EBE0DF2-8FFC-BF0E-F688-929E99D799FA}"/>
              </a:ext>
            </a:extLst>
          </p:cNvPr>
          <p:cNvSpPr txBox="1"/>
          <p:nvPr/>
        </p:nvSpPr>
        <p:spPr>
          <a:xfrm>
            <a:off x="7872642" y="1110111"/>
            <a:ext cx="4071929" cy="1323439"/>
          </a:xfrm>
          <a:prstGeom prst="rect">
            <a:avLst/>
          </a:prstGeom>
          <a:noFill/>
        </p:spPr>
        <p:txBody>
          <a:bodyPr wrap="square" rtlCol="0">
            <a:spAutoFit/>
          </a:bodyPr>
          <a:lstStyle/>
          <a:p>
            <a:pPr algn="r" rtl="1"/>
            <a:r>
              <a:rPr lang="fa-IR" sz="2000" dirty="0"/>
              <a:t>    پارامتر </a:t>
            </a:r>
            <a:r>
              <a:rPr lang="en-US" sz="2000" dirty="0" err="1"/>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err="1"/>
              <a:t>save_dir</a:t>
            </a:r>
            <a:r>
              <a:rPr lang="fa-IR" sz="2000" dirty="0"/>
              <a:t> ذخیره می کنیم.</a:t>
            </a:r>
            <a:endParaRPr lang="en-US" sz="2000" dirty="0"/>
          </a:p>
        </p:txBody>
      </p:sp>
      <p:pic>
        <p:nvPicPr>
          <p:cNvPr id="3" name="Picture 2">
            <a:extLst>
              <a:ext uri="{FF2B5EF4-FFF2-40B4-BE49-F238E27FC236}">
                <a16:creationId xmlns:a16="http://schemas.microsoft.com/office/drawing/2014/main" id="{55B216B0-3E00-64FB-F40D-FD37FB2A6E8E}"/>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41129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11</a:t>
            </a:fld>
            <a:endParaRPr lang="en-US"/>
          </a:p>
        </p:txBody>
      </p:sp>
      <p:sp>
        <p:nvSpPr>
          <p:cNvPr id="4" name="TextBox 3">
            <a:extLst>
              <a:ext uri="{FF2B5EF4-FFF2-40B4-BE49-F238E27FC236}">
                <a16:creationId xmlns:a16="http://schemas.microsoft.com/office/drawing/2014/main" id="{728D389E-5D30-C593-259D-0C902EA22E81}"/>
              </a:ext>
            </a:extLst>
          </p:cNvPr>
          <p:cNvSpPr txBox="1"/>
          <p:nvPr/>
        </p:nvSpPr>
        <p:spPr>
          <a:xfrm>
            <a:off x="7203423" y="1074509"/>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pic>
        <p:nvPicPr>
          <p:cNvPr id="3" name="Picture 2">
            <a:extLst>
              <a:ext uri="{FF2B5EF4-FFF2-40B4-BE49-F238E27FC236}">
                <a16:creationId xmlns:a16="http://schemas.microsoft.com/office/drawing/2014/main" id="{341807FD-374F-0E88-73E1-BC3E381B7A37}"/>
              </a:ext>
            </a:extLst>
          </p:cNvPr>
          <p:cNvPicPr>
            <a:picLocks noChangeAspect="1"/>
          </p:cNvPicPr>
          <p:nvPr/>
        </p:nvPicPr>
        <p:blipFill>
          <a:blip r:embed="rId2"/>
          <a:stretch>
            <a:fillRect/>
          </a:stretch>
        </p:blipFill>
        <p:spPr>
          <a:xfrm>
            <a:off x="329492" y="1490474"/>
            <a:ext cx="6873931" cy="3596227"/>
          </a:xfrm>
          <a:prstGeom prst="rect">
            <a:avLst/>
          </a:prstGeom>
        </p:spPr>
      </p:pic>
    </p:spTree>
    <p:extLst>
      <p:ext uri="{BB962C8B-B14F-4D97-AF65-F5344CB8AC3E}">
        <p14:creationId xmlns:p14="http://schemas.microsoft.com/office/powerpoint/2010/main" val="409688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12</a:t>
            </a:fld>
            <a:endParaRPr lang="en-US"/>
          </a:p>
        </p:txBody>
      </p:sp>
      <p:sp>
        <p:nvSpPr>
          <p:cNvPr id="4" name="TextBox 3">
            <a:extLst>
              <a:ext uri="{FF2B5EF4-FFF2-40B4-BE49-F238E27FC236}">
                <a16:creationId xmlns:a16="http://schemas.microsoft.com/office/drawing/2014/main" id="{53752CCE-3A2B-0CCD-816E-D7A674FFF93B}"/>
              </a:ext>
            </a:extLst>
          </p:cNvPr>
          <p:cNvSpPr txBox="1"/>
          <p:nvPr/>
        </p:nvSpPr>
        <p:spPr>
          <a:xfrm>
            <a:off x="8339978" y="1997839"/>
            <a:ext cx="3464957" cy="3170099"/>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(متناظر با ورودی تابع)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به ترتیب برای نگهداری بهترین جواب تا این نسل و بهترین جواب دیده شده در هر نسل استفاده می شود.</a:t>
            </a:r>
          </a:p>
        </p:txBody>
      </p:sp>
      <p:pic>
        <p:nvPicPr>
          <p:cNvPr id="3" name="Picture 2">
            <a:extLst>
              <a:ext uri="{FF2B5EF4-FFF2-40B4-BE49-F238E27FC236}">
                <a16:creationId xmlns:a16="http://schemas.microsoft.com/office/drawing/2014/main" id="{E2FF52F9-F8FD-B9FE-E522-3267F311C795}"/>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218873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98"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638629" y="196800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14</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3"/>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کروموزوم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15</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75"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369137" y="248276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397829" y="222783"/>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64041" y="2613392"/>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16</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decode_choromosome</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974725"/>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8" y="3907510"/>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17</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766795" y="280687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3005719"/>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2006506" y="845271"/>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5" y="3195735"/>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a:t>
            </a:r>
            <a:r>
              <a:rPr lang="en-US" sz="2000" dirty="0"/>
              <a:t>tuple</a:t>
            </a:r>
            <a:r>
              <a:rPr lang="fa-IR" sz="2000" dirty="0"/>
              <a:t>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701314"/>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260281" y="3375906"/>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74965"/>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باینری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249197" y="1481377"/>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837070" y="1997838"/>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646479"/>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55571" y="381714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090956" y="123259"/>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23</a:t>
            </a:fld>
            <a:endParaRPr lang="en-US"/>
          </a:p>
        </p:txBody>
      </p:sp>
      <p:sp>
        <p:nvSpPr>
          <p:cNvPr id="5" name="TextBox 4">
            <a:extLst>
              <a:ext uri="{FF2B5EF4-FFF2-40B4-BE49-F238E27FC236}">
                <a16:creationId xmlns:a16="http://schemas.microsoft.com/office/drawing/2014/main" id="{E7648248-A339-EBFD-11CB-46E67B955720}"/>
              </a:ext>
            </a:extLst>
          </p:cNvPr>
          <p:cNvSpPr txBox="1"/>
          <p:nvPr/>
        </p:nvSpPr>
        <p:spPr>
          <a:xfrm>
            <a:off x="7189641" y="25096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19960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pic>
        <p:nvPicPr>
          <p:cNvPr id="7" name="Picture 6">
            <a:extLst>
              <a:ext uri="{FF2B5EF4-FFF2-40B4-BE49-F238E27FC236}">
                <a16:creationId xmlns:a16="http://schemas.microsoft.com/office/drawing/2014/main" id="{670A1225-E1DF-DAAD-3E54-1F9B09460B9E}"/>
              </a:ext>
            </a:extLst>
          </p:cNvPr>
          <p:cNvPicPr>
            <a:picLocks noChangeAspect="1"/>
          </p:cNvPicPr>
          <p:nvPr/>
        </p:nvPicPr>
        <p:blipFill>
          <a:blip r:embed="rId2"/>
          <a:stretch>
            <a:fillRect/>
          </a:stretch>
        </p:blipFill>
        <p:spPr>
          <a:xfrm>
            <a:off x="1369525" y="247334"/>
            <a:ext cx="4914327" cy="4781866"/>
          </a:xfrm>
          <a:prstGeom prst="rect">
            <a:avLst/>
          </a:prstGeom>
        </p:spPr>
      </p:pic>
    </p:spTree>
    <p:extLst>
      <p:ext uri="{BB962C8B-B14F-4D97-AF65-F5344CB8AC3E}">
        <p14:creationId xmlns:p14="http://schemas.microsoft.com/office/powerpoint/2010/main" val="307554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50"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12860" y="424635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25</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2285466" y="709306"/>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754740" y="3429000"/>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به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26</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27</a:t>
            </a:fld>
            <a:endParaRPr lang="en-US"/>
          </a:p>
        </p:txBody>
      </p:sp>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3370" y="1200540"/>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pic>
        <p:nvPicPr>
          <p:cNvPr id="7" name="Picture 6">
            <a:extLst>
              <a:ext uri="{FF2B5EF4-FFF2-40B4-BE49-F238E27FC236}">
                <a16:creationId xmlns:a16="http://schemas.microsoft.com/office/drawing/2014/main" id="{B7F67640-111F-17DC-A16A-A1421C34D873}"/>
              </a:ext>
            </a:extLst>
          </p:cNvPr>
          <p:cNvPicPr>
            <a:picLocks noChangeAspect="1"/>
          </p:cNvPicPr>
          <p:nvPr/>
        </p:nvPicPr>
        <p:blipFill>
          <a:blip r:embed="rId2"/>
          <a:stretch>
            <a:fillRect/>
          </a:stretch>
        </p:blipFill>
        <p:spPr>
          <a:xfrm>
            <a:off x="2750528" y="2819770"/>
            <a:ext cx="6690940" cy="3063505"/>
          </a:xfrm>
          <a:prstGeom prst="rect">
            <a:avLst/>
          </a:prstGeom>
        </p:spPr>
      </p:pic>
    </p:spTree>
    <p:extLst>
      <p:ext uri="{BB962C8B-B14F-4D97-AF65-F5344CB8AC3E}">
        <p14:creationId xmlns:p14="http://schemas.microsoft.com/office/powerpoint/2010/main" val="427601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a:t>
            </a:r>
            <a:r>
              <a:rPr lang="en-US" sz="2000" dirty="0"/>
              <a:t> log</a:t>
            </a:r>
            <a:r>
              <a:rPr lang="fa-IR" sz="2000" dirty="0"/>
              <a:t>را فرا می خوانیم(جلوتر توضیح داده خواهد شد.).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pic>
        <p:nvPicPr>
          <p:cNvPr id="7" name="Picture 6">
            <a:extLst>
              <a:ext uri="{FF2B5EF4-FFF2-40B4-BE49-F238E27FC236}">
                <a16:creationId xmlns:a16="http://schemas.microsoft.com/office/drawing/2014/main" id="{EC08C906-1C9C-9BD1-3B32-3E78AC2F8FA0}"/>
              </a:ext>
            </a:extLst>
          </p:cNvPr>
          <p:cNvPicPr>
            <a:picLocks noChangeAspect="1"/>
          </p:cNvPicPr>
          <p:nvPr/>
        </p:nvPicPr>
        <p:blipFill>
          <a:blip r:embed="rId2"/>
          <a:stretch>
            <a:fillRect/>
          </a:stretch>
        </p:blipFill>
        <p:spPr>
          <a:xfrm>
            <a:off x="3074407" y="1349366"/>
            <a:ext cx="6043184" cy="2301439"/>
          </a:xfrm>
          <a:prstGeom prst="rect">
            <a:avLst/>
          </a:prstGeom>
        </p:spPr>
      </p:pic>
    </p:spTree>
    <p:extLst>
      <p:ext uri="{BB962C8B-B14F-4D97-AF65-F5344CB8AC3E}">
        <p14:creationId xmlns:p14="http://schemas.microsoft.com/office/powerpoint/2010/main" val="424799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274457" y="256017"/>
            <a:ext cx="3643086" cy="523220"/>
          </a:xfrm>
          <a:prstGeom prst="rect">
            <a:avLst/>
          </a:prstGeom>
          <a:noFill/>
        </p:spPr>
        <p:txBody>
          <a:bodyPr wrap="square" rtlCol="0">
            <a:spAutoFit/>
          </a:bodyPr>
          <a:lstStyle/>
          <a:p>
            <a:pPr algn="ctr"/>
            <a:r>
              <a:rPr lang="en-US" sz="2800" b="1" dirty="0" err="1"/>
              <a:t>get_len_choro</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387739" y="3944283"/>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(و ارور داده شده به عنوان پارامتر) طول ژن را محاسبه می کند و به لیست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7" name="Picture 6">
            <a:extLst>
              <a:ext uri="{FF2B5EF4-FFF2-40B4-BE49-F238E27FC236}">
                <a16:creationId xmlns:a16="http://schemas.microsoft.com/office/drawing/2014/main" id="{1CE7CA5E-60B8-D38D-2A1D-041925780893}"/>
              </a:ext>
            </a:extLst>
          </p:cNvPr>
          <p:cNvPicPr>
            <a:picLocks noChangeAspect="1"/>
          </p:cNvPicPr>
          <p:nvPr/>
        </p:nvPicPr>
        <p:blipFill>
          <a:blip r:embed="rId2"/>
          <a:stretch>
            <a:fillRect/>
          </a:stretch>
        </p:blipFill>
        <p:spPr>
          <a:xfrm>
            <a:off x="3156491" y="888172"/>
            <a:ext cx="5718324" cy="2947175"/>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34414" y="960478"/>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9" y="75509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599727" y="1873746"/>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534414" y="3402567"/>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3</a:t>
            </a:fld>
            <a:endParaRPr lang="en-US"/>
          </a:p>
        </p:txBody>
      </p:sp>
      <p:sp>
        <p:nvSpPr>
          <p:cNvPr id="4" name="TextBox 3">
            <a:extLst>
              <a:ext uri="{FF2B5EF4-FFF2-40B4-BE49-F238E27FC236}">
                <a16:creationId xmlns:a16="http://schemas.microsoft.com/office/drawing/2014/main" id="{E67CF848-E15F-F6D8-1E4D-654988BEC32D}"/>
              </a:ext>
            </a:extLst>
          </p:cNvPr>
          <p:cNvSpPr txBox="1"/>
          <p:nvPr/>
        </p:nvSpPr>
        <p:spPr>
          <a:xfrm>
            <a:off x="6193064" y="4315835"/>
            <a:ext cx="5074492" cy="923330"/>
          </a:xfrm>
          <a:prstGeom prst="rect">
            <a:avLst/>
          </a:prstGeom>
          <a:noFill/>
        </p:spPr>
        <p:txBody>
          <a:bodyPr wrap="square" rtlCol="0">
            <a:spAutoFit/>
          </a:bodyPr>
          <a:lstStyle/>
          <a:p>
            <a:pPr algn="r" rtl="1"/>
            <a:r>
              <a:rPr lang="fa-IR" dirty="0"/>
              <a:t>لازم به ذکر است در این پیاده سازی, الگوریتم چند بار اجرا می شود و در هر نسل, بین </a:t>
            </a:r>
            <a:r>
              <a:rPr lang="en-US" dirty="0"/>
              <a:t>best so far</a:t>
            </a:r>
            <a:r>
              <a:rPr lang="fa-IR" dirty="0"/>
              <a:t> ها و همچنین </a:t>
            </a:r>
            <a:r>
              <a:rPr lang="en-US" dirty="0"/>
              <a:t>mean fitness</a:t>
            </a:r>
            <a:r>
              <a:rPr lang="fa-IR" dirty="0"/>
              <a:t> میانگین گرفته می شود.</a:t>
            </a:r>
            <a:endParaRPr lang="en-US" dirty="0"/>
          </a:p>
        </p:txBody>
      </p:sp>
    </p:spTree>
    <p:extLst>
      <p:ext uri="{BB962C8B-B14F-4D97-AF65-F5344CB8AC3E}">
        <p14:creationId xmlns:p14="http://schemas.microsoft.com/office/powerpoint/2010/main" val="17197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323439"/>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گردانیم.(علت برگرداندن تاپل این است که ما قرار نیست این مقادیر را تغییر دهیم و بهینه تر اینست که از تاپل به جای لیست استفاده کنیم.)</a:t>
            </a:r>
            <a:endParaRPr lang="en-US" sz="2000" dirty="0"/>
          </a:p>
        </p:txBody>
      </p:sp>
      <p:pic>
        <p:nvPicPr>
          <p:cNvPr id="4" name="Picture 3">
            <a:extLst>
              <a:ext uri="{FF2B5EF4-FFF2-40B4-BE49-F238E27FC236}">
                <a16:creationId xmlns:a16="http://schemas.microsoft.com/office/drawing/2014/main" id="{278466A8-A508-44A6-6597-83213706CEE0}"/>
              </a:ext>
            </a:extLst>
          </p:cNvPr>
          <p:cNvPicPr>
            <a:picLocks noChangeAspect="1"/>
          </p:cNvPicPr>
          <p:nvPr/>
        </p:nvPicPr>
        <p:blipFill>
          <a:blip r:embed="rId2"/>
          <a:stretch>
            <a:fillRect/>
          </a:stretch>
        </p:blipFill>
        <p:spPr>
          <a:xfrm>
            <a:off x="2589775" y="1523835"/>
            <a:ext cx="6889077" cy="1905165"/>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575128" y="4533029"/>
            <a:ext cx="11099799" cy="1323439"/>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a:t>average best so far</a:t>
            </a:r>
            <a:r>
              <a:rPr lang="fa-IR" sz="2000" dirty="0"/>
              <a:t> و </a:t>
            </a:r>
            <a:r>
              <a:rPr lang="en-US" sz="2000" dirty="0"/>
              <a:t>average mean 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7" name="Picture 6">
            <a:extLst>
              <a:ext uri="{FF2B5EF4-FFF2-40B4-BE49-F238E27FC236}">
                <a16:creationId xmlns:a16="http://schemas.microsoft.com/office/drawing/2014/main" id="{571ED28E-6462-A281-7E12-C2320FA54C79}"/>
              </a:ext>
            </a:extLst>
          </p:cNvPr>
          <p:cNvPicPr>
            <a:picLocks noChangeAspect="1"/>
          </p:cNvPicPr>
          <p:nvPr/>
        </p:nvPicPr>
        <p:blipFill>
          <a:blip r:embed="rId3"/>
          <a:stretch>
            <a:fillRect/>
          </a:stretch>
        </p:blipFill>
        <p:spPr>
          <a:xfrm>
            <a:off x="3301171" y="1228792"/>
            <a:ext cx="5589657" cy="3092151"/>
          </a:xfrm>
          <a:prstGeom prst="rect">
            <a:avLst/>
          </a:prstGeom>
        </p:spPr>
      </p:pic>
    </p:spTree>
    <p:extLst>
      <p:ext uri="{BB962C8B-B14F-4D97-AF65-F5344CB8AC3E}">
        <p14:creationId xmlns:p14="http://schemas.microsoft.com/office/powerpoint/2010/main" val="166217702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110104" y="493485"/>
            <a:ext cx="5544457" cy="523220"/>
          </a:xfrm>
          <a:prstGeom prst="rect">
            <a:avLst/>
          </a:prstGeom>
          <a:noFill/>
        </p:spPr>
        <p:txBody>
          <a:bodyPr wrap="square" rtlCol="0">
            <a:spAutoFit/>
          </a:bodyPr>
          <a:lstStyle/>
          <a:p>
            <a:pPr algn="ctr"/>
            <a:r>
              <a:rPr lang="en-US" sz="2800" b="1" dirty="0" err="1"/>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979714" y="4039353"/>
            <a:ext cx="10287842" cy="132343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dirty="0" err="1"/>
              <a:t>max_gen</a:t>
            </a:r>
            <a:r>
              <a:rPr lang="fa-IR" sz="2000" dirty="0"/>
              <a:t> ) تولید می کند. این عمل به معنای فراخوانی متعدد تابع </a:t>
            </a:r>
            <a:r>
              <a:rPr lang="en-US" sz="2000" dirty="0" err="1"/>
              <a:t>one_gen</a:t>
            </a:r>
            <a:r>
              <a:rPr lang="fa-IR" sz="2000" dirty="0"/>
              <a:t> می باشد. پس از اتمام اجرا مقادیر مورد نیاز مانند متوسط شایستگی را در خصوصیات مربوطه ذخیره کرده و باقی لاگ گذاری ها را توسط تابع </a:t>
            </a:r>
            <a:r>
              <a:rPr lang="en-US" sz="2000" dirty="0" err="1"/>
              <a:t>log_gen</a:t>
            </a:r>
            <a:r>
              <a:rPr lang="fa-IR" sz="2000" dirty="0"/>
              <a:t> انجام می دهیم.</a:t>
            </a:r>
            <a:endParaRPr lang="en-US" sz="2000" dirty="0"/>
          </a:p>
        </p:txBody>
      </p:sp>
      <p:pic>
        <p:nvPicPr>
          <p:cNvPr id="7" name="Picture 6">
            <a:extLst>
              <a:ext uri="{FF2B5EF4-FFF2-40B4-BE49-F238E27FC236}">
                <a16:creationId xmlns:a16="http://schemas.microsoft.com/office/drawing/2014/main" id="{188C2217-1982-FDB6-5053-6D05A15F22E9}"/>
              </a:ext>
            </a:extLst>
          </p:cNvPr>
          <p:cNvPicPr>
            <a:picLocks noChangeAspect="1"/>
          </p:cNvPicPr>
          <p:nvPr/>
        </p:nvPicPr>
        <p:blipFill>
          <a:blip r:embed="rId2"/>
          <a:stretch>
            <a:fillRect/>
          </a:stretch>
        </p:blipFill>
        <p:spPr>
          <a:xfrm>
            <a:off x="3133021" y="1409123"/>
            <a:ext cx="5498621" cy="2237811"/>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93485"/>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84992" y="4233532"/>
            <a:ext cx="10782564" cy="1323439"/>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4" name="Picture 3">
            <a:extLst>
              <a:ext uri="{FF2B5EF4-FFF2-40B4-BE49-F238E27FC236}">
                <a16:creationId xmlns:a16="http://schemas.microsoft.com/office/drawing/2014/main" id="{A0A5E65D-F605-B019-4C89-E8377A288188}"/>
              </a:ext>
            </a:extLst>
          </p:cNvPr>
          <p:cNvPicPr>
            <a:picLocks noChangeAspect="1"/>
          </p:cNvPicPr>
          <p:nvPr/>
        </p:nvPicPr>
        <p:blipFill>
          <a:blip r:embed="rId2"/>
          <a:stretch>
            <a:fillRect/>
          </a:stretch>
        </p:blipFill>
        <p:spPr>
          <a:xfrm>
            <a:off x="3007102" y="1416673"/>
            <a:ext cx="6177796" cy="2506780"/>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34</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log_algo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37118" y="4093110"/>
            <a:ext cx="10530438" cy="707886"/>
          </a:xfrm>
          <a:prstGeom prst="rect">
            <a:avLst/>
          </a:prstGeom>
          <a:noFill/>
        </p:spPr>
        <p:txBody>
          <a:bodyPr wrap="square" rtlCol="0">
            <a:spAutoFit/>
          </a:bodyPr>
          <a:lstStyle/>
          <a:p>
            <a:pPr algn="r" rtl="1"/>
            <a:r>
              <a:rPr lang="fa-IR" sz="2000" dirty="0"/>
              <a:t>    تابع نام برده, وظیفه ذخیره و لاگ گذاری نتایج کل الگوریتم را به عهده دارد. در هربار اجرای این الگوریتم, این تابع فراخوانی شده و مقادیر تاریخچه و بهترین جواب را بروزرسانی می کند.</a:t>
            </a:r>
          </a:p>
        </p:txBody>
      </p:sp>
      <p:pic>
        <p:nvPicPr>
          <p:cNvPr id="7" name="Picture 6">
            <a:extLst>
              <a:ext uri="{FF2B5EF4-FFF2-40B4-BE49-F238E27FC236}">
                <a16:creationId xmlns:a16="http://schemas.microsoft.com/office/drawing/2014/main" id="{510F7CCC-3C83-200C-E537-F3DFEEC0047C}"/>
              </a:ext>
            </a:extLst>
          </p:cNvPr>
          <p:cNvPicPr>
            <a:picLocks noChangeAspect="1"/>
          </p:cNvPicPr>
          <p:nvPr/>
        </p:nvPicPr>
        <p:blipFill>
          <a:blip r:embed="rId2"/>
          <a:stretch>
            <a:fillRect/>
          </a:stretch>
        </p:blipFill>
        <p:spPr>
          <a:xfrm>
            <a:off x="3389811" y="1845202"/>
            <a:ext cx="5412377" cy="1773355"/>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35</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24380"/>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2" y="4559836"/>
            <a:ext cx="10770443" cy="707886"/>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و عملا خصوصیات کلاس را که مربوط به هر بار اجرا کردن کامل الگوریتم هستند مقدار دهی اولیه کند.</a:t>
            </a:r>
            <a:endParaRPr lang="en-US" sz="2000" dirty="0"/>
          </a:p>
        </p:txBody>
      </p:sp>
      <p:pic>
        <p:nvPicPr>
          <p:cNvPr id="4" name="Picture 3">
            <a:extLst>
              <a:ext uri="{FF2B5EF4-FFF2-40B4-BE49-F238E27FC236}">
                <a16:creationId xmlns:a16="http://schemas.microsoft.com/office/drawing/2014/main" id="{7BA94031-E389-B26C-AE8C-2EEC99FB2834}"/>
              </a:ext>
            </a:extLst>
          </p:cNvPr>
          <p:cNvPicPr>
            <a:picLocks noChangeAspect="1"/>
          </p:cNvPicPr>
          <p:nvPr/>
        </p:nvPicPr>
        <p:blipFill>
          <a:blip r:embed="rId2"/>
          <a:stretch>
            <a:fillRect/>
          </a:stretch>
        </p:blipFill>
        <p:spPr>
          <a:xfrm>
            <a:off x="3368702" y="1288135"/>
            <a:ext cx="5454596" cy="2863988"/>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36</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4708981"/>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و تابع اجرا کننده الگوریتم در این کلاس می باشد. ما در این تابع, توابع دیگر را که مراحل الگوریتم وراثتی را اجرا می کردند صدا می زنیم.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a:t>reset</a:t>
            </a:r>
            <a:r>
              <a:rPr lang="fa-IR" sz="2000" dirty="0"/>
              <a:t> مقادیر را به حالت اولیه باز می گردانیم. سپس به کمک تابع </a:t>
            </a:r>
            <a:r>
              <a:rPr lang="en-US" sz="2000" dirty="0" err="1"/>
              <a:t>one_run</a:t>
            </a:r>
            <a:r>
              <a:rPr lang="fa-IR" sz="2000" dirty="0"/>
              <a:t> یک بار الگوریتم را اجرا می کنیم. چون توابع نامبرده را در یک حلقه که به تعداد دفعاتی که در خصوصیت </a:t>
            </a:r>
            <a:r>
              <a:rPr lang="en-US" sz="2000"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کامل الگوریتم را جداگانه به کمک تابع </a:t>
            </a:r>
            <a:r>
              <a:rPr lang="en-US" sz="2000" dirty="0" err="1"/>
              <a:t>log_algo</a:t>
            </a:r>
            <a:r>
              <a:rPr lang="fa-IR" sz="2000" dirty="0"/>
              <a:t> ذخیره کرده ایم. </a:t>
            </a:r>
            <a:endParaRPr lang="en-US" sz="2000" dirty="0"/>
          </a:p>
        </p:txBody>
      </p:sp>
      <p:pic>
        <p:nvPicPr>
          <p:cNvPr id="7" name="Picture 6">
            <a:extLst>
              <a:ext uri="{FF2B5EF4-FFF2-40B4-BE49-F238E27FC236}">
                <a16:creationId xmlns:a16="http://schemas.microsoft.com/office/drawing/2014/main" id="{367BF0E4-71B2-7ACE-44E6-37BF70E23886}"/>
              </a:ext>
            </a:extLst>
          </p:cNvPr>
          <p:cNvPicPr>
            <a:picLocks noChangeAspect="1"/>
          </p:cNvPicPr>
          <p:nvPr/>
        </p:nvPicPr>
        <p:blipFill>
          <a:blip r:embed="rId3"/>
          <a:stretch>
            <a:fillRect/>
          </a:stretch>
        </p:blipFill>
        <p:spPr>
          <a:xfrm>
            <a:off x="439057" y="962264"/>
            <a:ext cx="5268060" cy="5163271"/>
          </a:xfrm>
          <a:prstGeom prst="rect">
            <a:avLst/>
          </a:prstGeom>
        </p:spPr>
      </p:pic>
    </p:spTree>
    <p:extLst>
      <p:ext uri="{BB962C8B-B14F-4D97-AF65-F5344CB8AC3E}">
        <p14:creationId xmlns:p14="http://schemas.microsoft.com/office/powerpoint/2010/main" val="1609428166"/>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37</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347990"/>
            <a:ext cx="5544457" cy="523220"/>
          </a:xfrm>
          <a:prstGeom prst="rect">
            <a:avLst/>
          </a:prstGeom>
          <a:noFill/>
        </p:spPr>
        <p:txBody>
          <a:bodyPr wrap="square" rtlCol="0">
            <a:spAutoFit/>
          </a:bodyPr>
          <a:lstStyle/>
          <a:p>
            <a:pPr algn="ctr"/>
            <a:r>
              <a:rPr lang="en-US" sz="2800" b="1" dirty="0"/>
              <a:t>p</a:t>
            </a:r>
            <a:r>
              <a:rPr lang="en-US" sz="2800" b="1"/>
              <a:t>ost</a:t>
            </a:r>
            <a:r>
              <a:rPr lang="en-US" sz="2800" b="1" dirty="0" err="1"/>
              <a: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290901" y="2459504"/>
            <a:ext cx="4553856" cy="1938992"/>
          </a:xfrm>
          <a:prstGeom prst="rect">
            <a:avLst/>
          </a:prstGeom>
          <a:noFill/>
        </p:spPr>
        <p:txBody>
          <a:bodyPr wrap="square" rtlCol="0">
            <a:spAutoFit/>
          </a:bodyPr>
          <a:lstStyle/>
          <a:p>
            <a:pPr algn="r" rtl="1"/>
            <a:r>
              <a:rPr lang="fa-IR" sz="2000" dirty="0"/>
              <a:t>    تابع نام برده, طی دو حلقه </a:t>
            </a:r>
            <a:r>
              <a:rPr lang="en-US" sz="2000" dirty="0"/>
              <a:t>average mean fitness </a:t>
            </a:r>
            <a:r>
              <a:rPr lang="fa-IR" sz="2000" dirty="0"/>
              <a:t>و </a:t>
            </a:r>
            <a:r>
              <a:rPr lang="en-US" sz="2000" dirty="0"/>
              <a:t>average best so far</a:t>
            </a:r>
            <a:r>
              <a:rPr lang="fa-IR" sz="2000" dirty="0"/>
              <a:t> را محاسبه میکند و در </a:t>
            </a:r>
            <a:r>
              <a:rPr lang="en-US" sz="2000" dirty="0"/>
              <a:t>history</a:t>
            </a:r>
            <a:r>
              <a:rPr lang="fa-IR" sz="2000" dirty="0"/>
              <a:t> قرار می دهد.</a:t>
            </a:r>
          </a:p>
          <a:p>
            <a:pPr algn="r" rtl="1"/>
            <a:r>
              <a:rPr lang="fa-IR" sz="2000" dirty="0"/>
              <a:t>در اتمام کار این تابع میانگین بهترین جواب ها در یک اجرا و مقدار جواب بهینه محاسبه شده و آماده برای متد مربوطه برای کشیدن نمودار می شود.</a:t>
            </a:r>
            <a:endParaRPr lang="en-US" sz="2000" dirty="0"/>
          </a:p>
        </p:txBody>
      </p:sp>
      <p:pic>
        <p:nvPicPr>
          <p:cNvPr id="7" name="Picture 6">
            <a:extLst>
              <a:ext uri="{FF2B5EF4-FFF2-40B4-BE49-F238E27FC236}">
                <a16:creationId xmlns:a16="http://schemas.microsoft.com/office/drawing/2014/main" id="{E32777C6-0E5F-0DE3-BE17-65FBDC1DEB58}"/>
              </a:ext>
            </a:extLst>
          </p:cNvPr>
          <p:cNvPicPr>
            <a:picLocks noChangeAspect="1"/>
          </p:cNvPicPr>
          <p:nvPr/>
        </p:nvPicPr>
        <p:blipFill>
          <a:blip r:embed="rId2"/>
          <a:stretch>
            <a:fillRect/>
          </a:stretch>
        </p:blipFill>
        <p:spPr>
          <a:xfrm>
            <a:off x="924444" y="1151814"/>
            <a:ext cx="6011114" cy="5096586"/>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BGA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D7490-7528-DE0A-E1EA-E622F42ED70E}"/>
              </a:ext>
            </a:extLst>
          </p:cNvPr>
          <p:cNvSpPr>
            <a:spLocks noGrp="1"/>
          </p:cNvSpPr>
          <p:nvPr>
            <p:ph type="sldNum" sz="quarter" idx="12"/>
          </p:nvPr>
        </p:nvSpPr>
        <p:spPr/>
        <p:txBody>
          <a:bodyPr/>
          <a:lstStyle/>
          <a:p>
            <a:fld id="{3C0831EE-1F9D-4CCF-8E80-848D7ADA45CA}" type="slidenum">
              <a:rPr lang="en-US" smtClean="0"/>
              <a:t>39</a:t>
            </a:fld>
            <a:endParaRPr lang="en-US"/>
          </a:p>
        </p:txBody>
      </p:sp>
      <p:sp>
        <p:nvSpPr>
          <p:cNvPr id="3" name="TextBox 2">
            <a:extLst>
              <a:ext uri="{FF2B5EF4-FFF2-40B4-BE49-F238E27FC236}">
                <a16:creationId xmlns:a16="http://schemas.microsoft.com/office/drawing/2014/main" id="{159466B4-70AB-4648-4E12-C4B82D30841C}"/>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main.py</a:t>
            </a:r>
          </a:p>
        </p:txBody>
      </p:sp>
      <p:sp>
        <p:nvSpPr>
          <p:cNvPr id="4" name="TextBox 3">
            <a:extLst>
              <a:ext uri="{FF2B5EF4-FFF2-40B4-BE49-F238E27FC236}">
                <a16:creationId xmlns:a16="http://schemas.microsoft.com/office/drawing/2014/main" id="{B15ED4E3-555D-5FB7-1C17-7CF9DFDC6374}"/>
              </a:ext>
            </a:extLst>
          </p:cNvPr>
          <p:cNvSpPr txBox="1"/>
          <p:nvPr/>
        </p:nvSpPr>
        <p:spPr>
          <a:xfrm>
            <a:off x="841829" y="1286425"/>
            <a:ext cx="10911114" cy="1323439"/>
          </a:xfrm>
          <a:prstGeom prst="rect">
            <a:avLst/>
          </a:prstGeom>
          <a:noFill/>
        </p:spPr>
        <p:txBody>
          <a:bodyPr wrap="square" rtlCol="0">
            <a:spAutoFit/>
          </a:bodyPr>
          <a:lstStyle/>
          <a:p>
            <a:pPr algn="r" rtl="1"/>
            <a:r>
              <a:rPr lang="fa-IR" sz="2000" dirty="0"/>
              <a:t>    فایل </a:t>
            </a:r>
            <a:r>
              <a:rPr lang="en-US" sz="2000" dirty="0"/>
              <a:t>main.py</a:t>
            </a:r>
            <a:r>
              <a:rPr lang="fa-IR" sz="2000" dirty="0"/>
              <a:t> فایل اصلی برای تست و استفاده از الگوریتم می باشد. در این فایل, ماژول </a:t>
            </a:r>
            <a:r>
              <a:rPr lang="en-US" sz="2000" dirty="0"/>
              <a:t>BGA</a:t>
            </a:r>
            <a:r>
              <a:rPr lang="fa-IR" sz="2000" dirty="0"/>
              <a:t> که شامل کلاس مربوط به پیاده سازی الگوریتم و ماژول </a:t>
            </a:r>
            <a:r>
              <a:rPr lang="en-US" sz="2000" dirty="0"/>
              <a:t>theorem</a:t>
            </a:r>
            <a:r>
              <a:rPr lang="fa-IR" sz="2000" dirty="0"/>
              <a:t> که توابع تست در آن قرار دارند بارگذاری شده است. برای تست و استفاده از الگوریتم, کافی است که یک نمونه از کلاس مربوطه ساخته و تابع مد نظر از ماژول مربوطه را مشخص کنیم و در نهایت تابع </a:t>
            </a:r>
            <a:r>
              <a:rPr lang="en-US" sz="2000" dirty="0"/>
              <a:t>run </a:t>
            </a:r>
            <a:r>
              <a:rPr lang="fa-IR" sz="2000" dirty="0"/>
              <a:t> را برای شی ساخته شده فراخوانی کنیم.</a:t>
            </a:r>
            <a:endParaRPr lang="en-US" sz="2000" dirty="0"/>
          </a:p>
        </p:txBody>
      </p:sp>
    </p:spTree>
    <p:extLst>
      <p:ext uri="{BB962C8B-B14F-4D97-AF65-F5344CB8AC3E}">
        <p14:creationId xmlns:p14="http://schemas.microsoft.com/office/powerpoint/2010/main" val="417056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551543"/>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093428"/>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از ماژول </a:t>
            </a:r>
            <a:r>
              <a:rPr lang="en-US" sz="2000" dirty="0" err="1"/>
              <a:t>os</a:t>
            </a:r>
            <a:r>
              <a:rPr lang="fa-IR" sz="2000" dirty="0"/>
              <a:t> برای کار با فایل ها استفاده می کنیم.</a:t>
            </a:r>
          </a:p>
          <a:p>
            <a:pPr algn="r" rtl="1"/>
            <a:r>
              <a:rPr lang="fa-IR" sz="2000" dirty="0"/>
              <a:t>    از ماژول </a:t>
            </a:r>
            <a:r>
              <a:rPr lang="en-US" sz="2000" dirty="0"/>
              <a:t>math</a:t>
            </a:r>
            <a:r>
              <a:rPr lang="fa-IR" sz="2000" dirty="0"/>
              <a:t> برای پیاده سازی توابع محک و همچنین محاسبه ی لگاریتم استفاده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pic>
        <p:nvPicPr>
          <p:cNvPr id="7" name="Picture 6">
            <a:extLst>
              <a:ext uri="{FF2B5EF4-FFF2-40B4-BE49-F238E27FC236}">
                <a16:creationId xmlns:a16="http://schemas.microsoft.com/office/drawing/2014/main" id="{FA6CFF1A-0B22-706A-BB5A-86AF86740D90}"/>
              </a:ext>
            </a:extLst>
          </p:cNvPr>
          <p:cNvPicPr>
            <a:picLocks noChangeAspect="1"/>
          </p:cNvPicPr>
          <p:nvPr/>
        </p:nvPicPr>
        <p:blipFill>
          <a:blip r:embed="rId2"/>
          <a:stretch>
            <a:fillRect/>
          </a:stretch>
        </p:blipFill>
        <p:spPr>
          <a:xfrm>
            <a:off x="413001" y="2119086"/>
            <a:ext cx="4520186" cy="2071753"/>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5</a:t>
            </a:fld>
            <a:endParaRPr lang="en-US"/>
          </a:p>
        </p:txBody>
      </p:sp>
    </p:spTree>
    <p:extLst>
      <p:ext uri="{BB962C8B-B14F-4D97-AF65-F5344CB8AC3E}">
        <p14:creationId xmlns:p14="http://schemas.microsoft.com/office/powerpoint/2010/main" val="34702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8082023" y="1422520"/>
            <a:ext cx="3788227" cy="3785652"/>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11 مقدار را در هنگام ساخت شی از روی کلاس, دریافت می کنیم. </a:t>
            </a:r>
          </a:p>
          <a:p>
            <a:pPr algn="r" rtl="1"/>
            <a:r>
              <a:rPr lang="fa-IR" sz="2000" dirty="0"/>
              <a:t>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باشد.مقدار پیش فرض برای این پارامتر 50 نسل می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6</a:t>
            </a:fld>
            <a:endParaRPr lang="en-US"/>
          </a:p>
        </p:txBody>
      </p:sp>
      <p:pic>
        <p:nvPicPr>
          <p:cNvPr id="2" name="Picture 1">
            <a:extLst>
              <a:ext uri="{FF2B5EF4-FFF2-40B4-BE49-F238E27FC236}">
                <a16:creationId xmlns:a16="http://schemas.microsoft.com/office/drawing/2014/main" id="{723B8958-06B8-14C4-6358-D5E8061FD77D}"/>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8183621" y="526527"/>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sp>
        <p:nvSpPr>
          <p:cNvPr id="4" name="TextBox 3">
            <a:extLst>
              <a:ext uri="{FF2B5EF4-FFF2-40B4-BE49-F238E27FC236}">
                <a16:creationId xmlns:a16="http://schemas.microsoft.com/office/drawing/2014/main" id="{8BB961F0-42E2-4467-B099-D694F8249AD6}"/>
              </a:ext>
            </a:extLst>
          </p:cNvPr>
          <p:cNvSpPr txBox="1"/>
          <p:nvPr/>
        </p:nvSpPr>
        <p:spPr>
          <a:xfrm>
            <a:off x="8125565" y="2098652"/>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8175879" y="3978555"/>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7</a:t>
            </a:fld>
            <a:endParaRPr lang="en-US"/>
          </a:p>
        </p:txBody>
      </p:sp>
      <p:pic>
        <p:nvPicPr>
          <p:cNvPr id="7" name="Picture 6">
            <a:extLst>
              <a:ext uri="{FF2B5EF4-FFF2-40B4-BE49-F238E27FC236}">
                <a16:creationId xmlns:a16="http://schemas.microsoft.com/office/drawing/2014/main" id="{9551155E-44E1-DF9C-D9EB-2155F9034875}"/>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8</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999979" y="366157"/>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814923" y="2788601"/>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999979" y="4595492"/>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pic>
        <p:nvPicPr>
          <p:cNvPr id="7" name="Picture 6">
            <a:extLst>
              <a:ext uri="{FF2B5EF4-FFF2-40B4-BE49-F238E27FC236}">
                <a16:creationId xmlns:a16="http://schemas.microsoft.com/office/drawing/2014/main" id="{4F437A06-5EC5-3D49-D52E-9B5235F3383F}"/>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149417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9</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045251" y="2729639"/>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8103308" y="831461"/>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error</a:t>
            </a:r>
            <a:r>
              <a:rPr lang="fa-IR" sz="2000" dirty="0"/>
              <a:t> یا همان خطای چندی سازی می باشد. ما مقدار این خطا را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pic>
        <p:nvPicPr>
          <p:cNvPr id="8" name="Picture 7">
            <a:extLst>
              <a:ext uri="{FF2B5EF4-FFF2-40B4-BE49-F238E27FC236}">
                <a16:creationId xmlns:a16="http://schemas.microsoft.com/office/drawing/2014/main" id="{CF70FD83-7A19-A647-193A-BB433FADE43E}"/>
              </a:ext>
            </a:extLst>
          </p:cNvPr>
          <p:cNvPicPr>
            <a:picLocks noChangeAspect="1"/>
          </p:cNvPicPr>
          <p:nvPr/>
        </p:nvPicPr>
        <p:blipFill>
          <a:blip r:embed="rId2"/>
          <a:stretch>
            <a:fillRect/>
          </a:stretch>
        </p:blipFill>
        <p:spPr>
          <a:xfrm>
            <a:off x="329492" y="1422520"/>
            <a:ext cx="7670487" cy="4012960"/>
          </a:xfrm>
          <a:prstGeom prst="rect">
            <a:avLst/>
          </a:prstGeom>
        </p:spPr>
      </p:pic>
    </p:spTree>
    <p:extLst>
      <p:ext uri="{BB962C8B-B14F-4D97-AF65-F5344CB8AC3E}">
        <p14:creationId xmlns:p14="http://schemas.microsoft.com/office/powerpoint/2010/main" val="38042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3119</TotalTime>
  <Words>3799</Words>
  <Application>Microsoft Office PowerPoint</Application>
  <PresentationFormat>Widescreen</PresentationFormat>
  <Paragraphs>136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Calisto MT</vt:lpstr>
      <vt:lpstr>Consolas</vt:lpstr>
      <vt:lpstr>Wingdings 2</vt:lpstr>
      <vt:lpstr>Slate</vt:lpstr>
      <vt:lpstr>Binary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Amirhossein Abolhasani</cp:lastModifiedBy>
  <cp:revision>34</cp:revision>
  <dcterms:created xsi:type="dcterms:W3CDTF">2023-11-04T09:21:29Z</dcterms:created>
  <dcterms:modified xsi:type="dcterms:W3CDTF">2023-11-06T18:05:45Z</dcterms:modified>
</cp:coreProperties>
</file>