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49"/>
  </p:notesMasterIdLst>
  <p:sldIdLst>
    <p:sldId id="256" r:id="rId2"/>
    <p:sldId id="293" r:id="rId3"/>
    <p:sldId id="303" r:id="rId4"/>
    <p:sldId id="259" r:id="rId5"/>
    <p:sldId id="258" r:id="rId6"/>
    <p:sldId id="260" r:id="rId7"/>
    <p:sldId id="261" r:id="rId8"/>
    <p:sldId id="262" r:id="rId9"/>
    <p:sldId id="263" r:id="rId10"/>
    <p:sldId id="264" r:id="rId11"/>
    <p:sldId id="294" r:id="rId12"/>
    <p:sldId id="265" r:id="rId13"/>
    <p:sldId id="266" r:id="rId14"/>
    <p:sldId id="267" r:id="rId15"/>
    <p:sldId id="268" r:id="rId16"/>
    <p:sldId id="271" r:id="rId17"/>
    <p:sldId id="272" r:id="rId18"/>
    <p:sldId id="273" r:id="rId19"/>
    <p:sldId id="274" r:id="rId20"/>
    <p:sldId id="277" r:id="rId21"/>
    <p:sldId id="278" r:id="rId22"/>
    <p:sldId id="280" r:id="rId23"/>
    <p:sldId id="281" r:id="rId24"/>
    <p:sldId id="283" r:id="rId25"/>
    <p:sldId id="316" r:id="rId26"/>
    <p:sldId id="317" r:id="rId27"/>
    <p:sldId id="284" r:id="rId28"/>
    <p:sldId id="285" r:id="rId29"/>
    <p:sldId id="289" r:id="rId30"/>
    <p:sldId id="297" r:id="rId31"/>
    <p:sldId id="298" r:id="rId32"/>
    <p:sldId id="299" r:id="rId33"/>
    <p:sldId id="296" r:id="rId34"/>
    <p:sldId id="292" r:id="rId35"/>
    <p:sldId id="295" r:id="rId36"/>
    <p:sldId id="300" r:id="rId37"/>
    <p:sldId id="304" r:id="rId38"/>
    <p:sldId id="305" r:id="rId39"/>
    <p:sldId id="309" r:id="rId40"/>
    <p:sldId id="310" r:id="rId41"/>
    <p:sldId id="308" r:id="rId42"/>
    <p:sldId id="306" r:id="rId43"/>
    <p:sldId id="311" r:id="rId44"/>
    <p:sldId id="312" r:id="rId45"/>
    <p:sldId id="313" r:id="rId46"/>
    <p:sldId id="314" r:id="rId47"/>
    <p:sldId id="31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9F3086-1524-F137-9E48-9FABB524B50E}" name="hamidreza bazyar" initials="hb" userId="6a7b64abe3fa56ea" providerId="Windows Live"/>
  <p188:author id="{4B8763DF-B498-C522-273B-336688CBAC56}" name="Amirhossein Abolhasani" initials="AA" userId="c31500345331aba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FF129-BBFD-49D8-9F81-0DAF1E175DA1}"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D5FAF-5C2A-482B-8EFB-1FD0E569A8D2}" type="slidenum">
              <a:rPr lang="en-US" smtClean="0"/>
              <a:t>‹#›</a:t>
            </a:fld>
            <a:endParaRPr lang="en-US"/>
          </a:p>
        </p:txBody>
      </p:sp>
    </p:spTree>
    <p:extLst>
      <p:ext uri="{BB962C8B-B14F-4D97-AF65-F5344CB8AC3E}">
        <p14:creationId xmlns:p14="http://schemas.microsoft.com/office/powerpoint/2010/main" val="1795465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4D1AE-5531-4131-A688-AFBBCC1540D2}"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95776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622CEF-6A11-4F85-AFC7-09E87933306A}"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98224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1BB6B0-B53B-4D2C-9DFA-BAEA94AF7AD2}"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034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780419-6518-4F0D-97FA-9D4F22BEB750}"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6955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0C0822-C00C-49F6-ACA1-BC136EAFCD62}"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9517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C6D6AB-F0F8-417E-99AA-96BB77F967E1}" type="datetime1">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783586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3E92D0-7172-4EAD-8167-B16B5BB01471}" type="datetime1">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647779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F0810-C694-42A6-90CD-5815595BB42B}"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010521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33CB3-C33F-4C41-8F84-DCC36627DF16}"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8357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6562D8-0E4E-4DEC-B384-0B25D87A2D60}"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52733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01759-44E8-4BC0-BFAD-9F405DBE8F86}" type="datetime1">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10491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CB8F1C-F42E-4651-9553-ACE0A9C6EE37}"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24423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04FC82-EBCE-47A4-959E-58C2C9A76F82}" type="datetime1">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42680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8D1E8-9FCF-4D51-B36F-D9048608062D}" type="datetime1">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18833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81194-6CF7-485A-BAED-B3163F3AFBB7}" type="datetime1">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321160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C253A-3413-4FAF-87B2-455F5AD565CE}"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20166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A97A0-7376-4449-8BAC-26326F3CE990}" type="datetime1">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831EE-1F9D-4CCF-8E80-848D7ADA45CA}" type="slidenum">
              <a:rPr lang="en-US" smtClean="0"/>
              <a:t>‹#›</a:t>
            </a:fld>
            <a:endParaRPr lang="en-US"/>
          </a:p>
        </p:txBody>
      </p:sp>
    </p:spTree>
    <p:extLst>
      <p:ext uri="{BB962C8B-B14F-4D97-AF65-F5344CB8AC3E}">
        <p14:creationId xmlns:p14="http://schemas.microsoft.com/office/powerpoint/2010/main" val="425782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A792272-5C70-42B1-9F43-1E98BE94CD0C}" type="datetime1">
              <a:rPr lang="en-US" smtClean="0"/>
              <a:t>11/10/2023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C0831EE-1F9D-4CCF-8E80-848D7ADA45CA}" type="slidenum">
              <a:rPr lang="en-US" smtClean="0"/>
              <a:t>‹#›</a:t>
            </a:fld>
            <a:endParaRPr lang="en-US"/>
          </a:p>
        </p:txBody>
      </p:sp>
    </p:spTree>
    <p:extLst>
      <p:ext uri="{BB962C8B-B14F-4D97-AF65-F5344CB8AC3E}">
        <p14:creationId xmlns:p14="http://schemas.microsoft.com/office/powerpoint/2010/main" val="24966735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60C3-5F1D-BF33-141A-6A59C41D51DB}"/>
              </a:ext>
            </a:extLst>
          </p:cNvPr>
          <p:cNvSpPr>
            <a:spLocks noGrp="1"/>
          </p:cNvSpPr>
          <p:nvPr>
            <p:ph type="ctrTitle"/>
          </p:nvPr>
        </p:nvSpPr>
        <p:spPr>
          <a:xfrm>
            <a:off x="1375983" y="2514599"/>
            <a:ext cx="9440034" cy="1828801"/>
          </a:xfrm>
        </p:spPr>
        <p:txBody>
          <a:bodyPr/>
          <a:lstStyle/>
          <a:p>
            <a:pPr algn="ctr"/>
            <a:r>
              <a:rPr lang="en-US" dirty="0"/>
              <a:t>Real-Valued Genetic Algorithm</a:t>
            </a:r>
            <a:br>
              <a:rPr lang="en-US" dirty="0"/>
            </a:br>
            <a:r>
              <a:rPr lang="fa-IR" dirty="0"/>
              <a:t>الگوریتم وراثتی حقیقی</a:t>
            </a:r>
            <a:endParaRPr lang="en-US" dirty="0"/>
          </a:p>
        </p:txBody>
      </p:sp>
    </p:spTree>
    <p:extLst>
      <p:ext uri="{BB962C8B-B14F-4D97-AF65-F5344CB8AC3E}">
        <p14:creationId xmlns:p14="http://schemas.microsoft.com/office/powerpoint/2010/main" val="55094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082532-2DF5-258D-77FF-771142418D2F}"/>
              </a:ext>
            </a:extLst>
          </p:cNvPr>
          <p:cNvSpPr txBox="1"/>
          <p:nvPr/>
        </p:nvSpPr>
        <p:spPr>
          <a:xfrm>
            <a:off x="504462" y="4298218"/>
            <a:ext cx="11183076" cy="400110"/>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dim</a:t>
            </a:r>
            <a:r>
              <a:rPr lang="fa-IR" sz="2000" dirty="0"/>
              <a:t>: به تعداد پارامتر های تابع اشاره دارد, برابر است با طول لیستی که دامنه متغیر ها درآن قراردارد(</a:t>
            </a:r>
            <a:r>
              <a:rPr lang="en-US" sz="2000" b="1" dirty="0"/>
              <a:t>function_config</a:t>
            </a:r>
            <a:r>
              <a:rPr lang="fa-IR" sz="2000" dirty="0"/>
              <a:t>).</a:t>
            </a:r>
            <a:endParaRPr lang="en-US" sz="2000" dirty="0"/>
          </a:p>
        </p:txBody>
      </p:sp>
      <p:sp>
        <p:nvSpPr>
          <p:cNvPr id="8" name="TextBox 7">
            <a:extLst>
              <a:ext uri="{FF2B5EF4-FFF2-40B4-BE49-F238E27FC236}">
                <a16:creationId xmlns:a16="http://schemas.microsoft.com/office/drawing/2014/main" id="{12424AAD-BFAE-4667-E1C7-63A81BE248D9}"/>
              </a:ext>
            </a:extLst>
          </p:cNvPr>
          <p:cNvSpPr txBox="1"/>
          <p:nvPr/>
        </p:nvSpPr>
        <p:spPr>
          <a:xfrm>
            <a:off x="504462" y="4698328"/>
            <a:ext cx="11183077" cy="1015663"/>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plot_dir</a:t>
            </a:r>
            <a:r>
              <a:rPr lang="fa-IR" sz="2000" dirty="0"/>
              <a:t>: آدرس پوشه ای را که نمودارهای تهیه شده از اجرا های این الگوریتم تولید شده اند را نشان می دهد. این مقدار را در خصوصیت </a:t>
            </a:r>
            <a:r>
              <a:rPr lang="en-US" sz="2000" dirty="0"/>
              <a:t>plot_save_dir</a:t>
            </a:r>
            <a:r>
              <a:rPr lang="fa-IR" sz="2000" dirty="0"/>
              <a:t> ذخیره می کنیم. اگر این مقدار را تعیین نکنیم, نمودار های ایجاد شده صرفا نمایش داده می شده و ذخیره نمی شوند.</a:t>
            </a:r>
            <a:endParaRPr lang="en-US" sz="2000" b="1" dirty="0"/>
          </a:p>
        </p:txBody>
      </p:sp>
      <p:pic>
        <p:nvPicPr>
          <p:cNvPr id="11" name="Picture 10">
            <a:extLst>
              <a:ext uri="{FF2B5EF4-FFF2-40B4-BE49-F238E27FC236}">
                <a16:creationId xmlns:a16="http://schemas.microsoft.com/office/drawing/2014/main" id="{466D5B6D-7BF6-9541-1897-D6A259DFE772}"/>
              </a:ext>
            </a:extLst>
          </p:cNvPr>
          <p:cNvPicPr>
            <a:picLocks noChangeAspect="1"/>
          </p:cNvPicPr>
          <p:nvPr/>
        </p:nvPicPr>
        <p:blipFill>
          <a:blip r:embed="rId2"/>
          <a:stretch>
            <a:fillRect/>
          </a:stretch>
        </p:blipFill>
        <p:spPr>
          <a:xfrm>
            <a:off x="2276832" y="442015"/>
            <a:ext cx="7638335" cy="3439765"/>
          </a:xfrm>
          <a:prstGeom prst="rect">
            <a:avLst/>
          </a:prstGeom>
        </p:spPr>
      </p:pic>
    </p:spTree>
    <p:extLst>
      <p:ext uri="{BB962C8B-B14F-4D97-AF65-F5344CB8AC3E}">
        <p14:creationId xmlns:p14="http://schemas.microsoft.com/office/powerpoint/2010/main" val="38042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33F81E-224A-43FF-BF5D-9D6660F3095D}"/>
              </a:ext>
            </a:extLst>
          </p:cNvPr>
          <p:cNvSpPr txBox="1"/>
          <p:nvPr/>
        </p:nvSpPr>
        <p:spPr>
          <a:xfrm>
            <a:off x="504462" y="4298218"/>
            <a:ext cx="11183076" cy="1015663"/>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run_rga</a:t>
            </a:r>
            <a:r>
              <a:rPr lang="fa-IR" sz="2000" dirty="0"/>
              <a:t>: به تعداد دفعاتی که این الگوریتم اجرا شود اشاره می کند. این پارامتر بیانگر این می باشد که چند بار الگوریتم به طور کامل اجرا شود. مقدار این خصوصیت را که یک عدد صحیح می باشد در خصوصیت </a:t>
            </a:r>
            <a:r>
              <a:rPr lang="en-US" sz="2000" b="1" dirty="0"/>
              <a:t>runs</a:t>
            </a:r>
            <a:r>
              <a:rPr lang="fa-IR" sz="2000" dirty="0"/>
              <a:t> ذخیره می کنیم.</a:t>
            </a:r>
            <a:r>
              <a:rPr lang="en-US" sz="2000" dirty="0"/>
              <a:t> </a:t>
            </a:r>
            <a:r>
              <a:rPr lang="fa-IR" sz="2000" dirty="0"/>
              <a:t>اگر این مقدار را تعیین نکنیم, به طور پیش فرض 30 در نظر گرفته می شود.</a:t>
            </a:r>
            <a:endParaRPr lang="en-US" sz="2000" dirty="0"/>
          </a:p>
        </p:txBody>
      </p:sp>
      <p:pic>
        <p:nvPicPr>
          <p:cNvPr id="9" name="Picture 8">
            <a:extLst>
              <a:ext uri="{FF2B5EF4-FFF2-40B4-BE49-F238E27FC236}">
                <a16:creationId xmlns:a16="http://schemas.microsoft.com/office/drawing/2014/main" id="{B6973ECC-D418-A030-0FDA-87ADFB8B3501}"/>
              </a:ext>
            </a:extLst>
          </p:cNvPr>
          <p:cNvPicPr>
            <a:picLocks noChangeAspect="1"/>
          </p:cNvPicPr>
          <p:nvPr/>
        </p:nvPicPr>
        <p:blipFill>
          <a:blip r:embed="rId2"/>
          <a:stretch>
            <a:fillRect/>
          </a:stretch>
        </p:blipFill>
        <p:spPr>
          <a:xfrm>
            <a:off x="2276832" y="442015"/>
            <a:ext cx="7638335" cy="3439765"/>
          </a:xfrm>
          <a:prstGeom prst="rect">
            <a:avLst/>
          </a:prstGeom>
        </p:spPr>
      </p:pic>
    </p:spTree>
    <p:extLst>
      <p:ext uri="{BB962C8B-B14F-4D97-AF65-F5344CB8AC3E}">
        <p14:creationId xmlns:p14="http://schemas.microsoft.com/office/powerpoint/2010/main" val="411299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E6BA9D7-4AE0-3F37-1F8A-2170973C8D32}"/>
              </a:ext>
            </a:extLst>
          </p:cNvPr>
          <p:cNvSpPr txBox="1"/>
          <p:nvPr/>
        </p:nvSpPr>
        <p:spPr>
          <a:xfrm>
            <a:off x="744893" y="4227667"/>
            <a:ext cx="10702212" cy="1323439"/>
          </a:xfrm>
          <a:prstGeom prst="rect">
            <a:avLst/>
          </a:prstGeom>
          <a:noFill/>
        </p:spPr>
        <p:txBody>
          <a:bodyPr wrap="square" rtlCol="0">
            <a:spAutoFit/>
          </a:bodyPr>
          <a:lstStyle/>
          <a:p>
            <a:pPr algn="r" rtl="1"/>
            <a:r>
              <a:rPr lang="fa-IR" sz="2000" dirty="0"/>
              <a:t>علاوه بر مقادیر دریافتی از ورودی تابع سازنده, این کلاس شامل خصوصیات دیگری نیز می باشد.</a:t>
            </a:r>
            <a:endParaRPr lang="en-US" sz="2000" dirty="0"/>
          </a:p>
          <a:p>
            <a:pPr algn="r" rtl="1"/>
            <a:endParaRPr lang="fa-IR" sz="2000" dirty="0"/>
          </a:p>
          <a:p>
            <a:pPr marL="342900" indent="-342900" algn="r" rtl="1">
              <a:buFont typeface="Arial" panose="020B0604020202020204" pitchFamily="34" charset="0"/>
              <a:buChar char="•"/>
            </a:pPr>
            <a:r>
              <a:rPr lang="en-US" sz="2000" b="1" dirty="0"/>
              <a:t>population_matrix</a:t>
            </a:r>
            <a:r>
              <a:rPr lang="fa-IR" sz="2000" dirty="0"/>
              <a:t> : این خصوصیت</a:t>
            </a:r>
            <a:r>
              <a:rPr lang="fa-IR" sz="2000" b="1" dirty="0"/>
              <a:t> </a:t>
            </a:r>
            <a:r>
              <a:rPr lang="fa-IR" sz="2000" dirty="0"/>
              <a:t>که در ابتدا مقدار </a:t>
            </a:r>
            <a:r>
              <a:rPr lang="en-US" sz="2000" b="1" dirty="0"/>
              <a:t>None</a:t>
            </a:r>
            <a:r>
              <a:rPr lang="fa-IR" sz="2000" dirty="0"/>
              <a:t>  را دارد, یک ماتریس است که در ادامه کروموزوم های جمعیت در آن قرار می گیرند. برای دستیابی به کروموزوم ها از این خصوصیت استفاده می کنیم.</a:t>
            </a:r>
          </a:p>
        </p:txBody>
      </p:sp>
      <p:pic>
        <p:nvPicPr>
          <p:cNvPr id="9" name="Picture 8">
            <a:extLst>
              <a:ext uri="{FF2B5EF4-FFF2-40B4-BE49-F238E27FC236}">
                <a16:creationId xmlns:a16="http://schemas.microsoft.com/office/drawing/2014/main" id="{8B092D2B-C735-8FA5-7832-DA1AB3170743}"/>
              </a:ext>
            </a:extLst>
          </p:cNvPr>
          <p:cNvPicPr>
            <a:picLocks noChangeAspect="1"/>
          </p:cNvPicPr>
          <p:nvPr/>
        </p:nvPicPr>
        <p:blipFill>
          <a:blip r:embed="rId2"/>
          <a:stretch>
            <a:fillRect/>
          </a:stretch>
        </p:blipFill>
        <p:spPr>
          <a:xfrm>
            <a:off x="2276832" y="442015"/>
            <a:ext cx="7638335" cy="3439765"/>
          </a:xfrm>
          <a:prstGeom prst="rect">
            <a:avLst/>
          </a:prstGeom>
        </p:spPr>
      </p:pic>
      <p:sp>
        <p:nvSpPr>
          <p:cNvPr id="10" name="TextBox 9">
            <a:extLst>
              <a:ext uri="{FF2B5EF4-FFF2-40B4-BE49-F238E27FC236}">
                <a16:creationId xmlns:a16="http://schemas.microsoft.com/office/drawing/2014/main" id="{51D05B3E-4F08-5C88-E80E-BFD0124FA978}"/>
              </a:ext>
            </a:extLst>
          </p:cNvPr>
          <p:cNvSpPr txBox="1"/>
          <p:nvPr/>
        </p:nvSpPr>
        <p:spPr>
          <a:xfrm>
            <a:off x="744893" y="5512995"/>
            <a:ext cx="10702213" cy="707886"/>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last_gen</a:t>
            </a:r>
            <a:r>
              <a:rPr lang="fa-IR" sz="2000" dirty="0"/>
              <a:t>: این خصوصیت نشان می دهد در حال حاضر چند نسل را پشت سر گداشته ایم. این خصوصیت در ابتدا مقدار صفر را دارد و با هر بار تولید نسل جدید مقدار آن یک واحد افزایش می یابد.</a:t>
            </a:r>
            <a:endParaRPr lang="en-US" sz="2000" dirty="0"/>
          </a:p>
        </p:txBody>
      </p:sp>
    </p:spTree>
    <p:extLst>
      <p:ext uri="{BB962C8B-B14F-4D97-AF65-F5344CB8AC3E}">
        <p14:creationId xmlns:p14="http://schemas.microsoft.com/office/powerpoint/2010/main" val="409688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2B0BF1-E3B1-86CD-262D-4117EC9B827E}"/>
              </a:ext>
            </a:extLst>
          </p:cNvPr>
          <p:cNvPicPr>
            <a:picLocks noChangeAspect="1"/>
          </p:cNvPicPr>
          <p:nvPr/>
        </p:nvPicPr>
        <p:blipFill>
          <a:blip r:embed="rId2"/>
          <a:stretch>
            <a:fillRect/>
          </a:stretch>
        </p:blipFill>
        <p:spPr>
          <a:xfrm>
            <a:off x="2276832" y="442015"/>
            <a:ext cx="7638335" cy="3439765"/>
          </a:xfrm>
          <a:prstGeom prst="rect">
            <a:avLst/>
          </a:prstGeom>
        </p:spPr>
      </p:pic>
      <p:sp>
        <p:nvSpPr>
          <p:cNvPr id="6" name="TextBox 5">
            <a:extLst>
              <a:ext uri="{FF2B5EF4-FFF2-40B4-BE49-F238E27FC236}">
                <a16:creationId xmlns:a16="http://schemas.microsoft.com/office/drawing/2014/main" id="{72FC2711-21C1-91C5-E683-EC9D1DE492D6}"/>
              </a:ext>
            </a:extLst>
          </p:cNvPr>
          <p:cNvSpPr txBox="1"/>
          <p:nvPr/>
        </p:nvSpPr>
        <p:spPr>
          <a:xfrm>
            <a:off x="504462" y="4298218"/>
            <a:ext cx="11183076" cy="707886"/>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best_so_far,</a:t>
            </a:r>
            <a:r>
              <a:rPr lang="en-US" sz="2000" dirty="0"/>
              <a:t> </a:t>
            </a:r>
            <a:r>
              <a:rPr lang="en-US" sz="2000" b="1" dirty="0"/>
              <a:t>best_current</a:t>
            </a:r>
            <a:r>
              <a:rPr lang="fa-IR" sz="2000" dirty="0"/>
              <a:t>: به ترتیب برای نگهداری بهترین جواب دیده شده در هر نسل و بهترین جواب تا این نسل استفاده می شود.</a:t>
            </a:r>
          </a:p>
        </p:txBody>
      </p:sp>
      <p:sp>
        <p:nvSpPr>
          <p:cNvPr id="7" name="TextBox 6">
            <a:extLst>
              <a:ext uri="{FF2B5EF4-FFF2-40B4-BE49-F238E27FC236}">
                <a16:creationId xmlns:a16="http://schemas.microsoft.com/office/drawing/2014/main" id="{FA509CE8-4DD8-BAE9-4C81-865C080994B4}"/>
              </a:ext>
            </a:extLst>
          </p:cNvPr>
          <p:cNvSpPr txBox="1"/>
          <p:nvPr/>
        </p:nvSpPr>
        <p:spPr>
          <a:xfrm>
            <a:off x="504462" y="5006104"/>
            <a:ext cx="11183076" cy="707886"/>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best_answers</a:t>
            </a:r>
            <a:r>
              <a:rPr lang="fa-IR" sz="2000" b="1" dirty="0"/>
              <a:t> </a:t>
            </a:r>
            <a:r>
              <a:rPr lang="fa-IR" sz="2000" dirty="0"/>
              <a:t>: این خصوصیت یک لیست می باشد که در هربار اجرای کامل, بهترین جواب پبدا شده را در خود نگه می دارد.</a:t>
            </a:r>
          </a:p>
        </p:txBody>
      </p:sp>
    </p:spTree>
    <p:extLst>
      <p:ext uri="{BB962C8B-B14F-4D97-AF65-F5344CB8AC3E}">
        <p14:creationId xmlns:p14="http://schemas.microsoft.com/office/powerpoint/2010/main" val="218873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566D33-E9A6-B834-DA88-D7CD2151E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3" y="393879"/>
            <a:ext cx="2662008" cy="6150489"/>
          </a:xfrm>
          <a:prstGeom prst="rect">
            <a:avLst/>
          </a:prstGeom>
        </p:spPr>
      </p:pic>
      <p:sp>
        <p:nvSpPr>
          <p:cNvPr id="4" name="Arrow: Right 3">
            <a:extLst>
              <a:ext uri="{FF2B5EF4-FFF2-40B4-BE49-F238E27FC236}">
                <a16:creationId xmlns:a16="http://schemas.microsoft.com/office/drawing/2014/main" id="{0353414C-A7EC-E1ED-BFFD-C06DAAD14105}"/>
              </a:ext>
            </a:extLst>
          </p:cNvPr>
          <p:cNvSpPr/>
          <p:nvPr/>
        </p:nvSpPr>
        <p:spPr>
          <a:xfrm>
            <a:off x="1140086" y="2028134"/>
            <a:ext cx="418128" cy="183220"/>
          </a:xfrm>
          <a:prstGeom prst="rightArrow">
            <a:avLst>
              <a:gd name="adj1" fmla="val 35714"/>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CE3EFBB-745D-DD1D-6A2D-E05D514CC068}"/>
              </a:ext>
            </a:extLst>
          </p:cNvPr>
          <p:cNvSpPr txBox="1"/>
          <p:nvPr/>
        </p:nvSpPr>
        <p:spPr>
          <a:xfrm>
            <a:off x="4296229" y="222783"/>
            <a:ext cx="3657600" cy="523220"/>
          </a:xfrm>
          <a:prstGeom prst="rect">
            <a:avLst/>
          </a:prstGeom>
          <a:noFill/>
        </p:spPr>
        <p:txBody>
          <a:bodyPr wrap="square" rtlCol="0">
            <a:spAutoFit/>
          </a:bodyPr>
          <a:lstStyle/>
          <a:p>
            <a:pPr algn="ctr"/>
            <a:r>
              <a:rPr lang="fa-IR" sz="2800" b="1" dirty="0"/>
              <a:t>تولید جمعیت تصادفی اولیه</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40815" y="1758271"/>
            <a:ext cx="5326742" cy="1938992"/>
          </a:xfrm>
          <a:prstGeom prst="rect">
            <a:avLst/>
          </a:prstGeom>
          <a:noFill/>
        </p:spPr>
        <p:txBody>
          <a:bodyPr wrap="square" rtlCol="0">
            <a:spAutoFit/>
          </a:bodyPr>
          <a:lstStyle/>
          <a:p>
            <a:pPr algn="r" rtl="1"/>
            <a:r>
              <a:rPr lang="fa-IR" sz="2000" dirty="0"/>
              <a:t>    گام دوم از این الگوریتم, تولید جمعیت اولیه به صورت تصادفی است. هر کروموزوم به تعداد </a:t>
            </a:r>
            <a:r>
              <a:rPr lang="en-US" sz="2000" dirty="0"/>
              <a:t>dim</a:t>
            </a:r>
            <a:r>
              <a:rPr lang="fa-IR" sz="2000" dirty="0"/>
              <a:t> ژن دارد. هر ژن را در یک خانه نگه می داریم. پس طول یک کروموزوم برابر با </a:t>
            </a:r>
            <a:r>
              <a:rPr lang="en-US" sz="2000" dirty="0"/>
              <a:t>dim</a:t>
            </a:r>
            <a:r>
              <a:rPr lang="fa-IR" sz="2000" dirty="0"/>
              <a:t> می باشد.</a:t>
            </a:r>
          </a:p>
          <a:p>
            <a:pPr algn="r" rtl="1"/>
            <a:r>
              <a:rPr lang="fa-IR" sz="2000" dirty="0"/>
              <a:t>برای مقدار دهی اولیه ماتریس جمعیت با اعداد رندوم کافی است که طبق رابطه ی زیر عمل کنیم:</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10C42AA-33F1-0CB3-D0F5-F38AD9B3C2C6}"/>
                  </a:ext>
                </a:extLst>
              </p:cNvPr>
              <p:cNvSpPr txBox="1"/>
              <p:nvPr/>
            </p:nvSpPr>
            <p:spPr>
              <a:xfrm>
                <a:off x="5158037" y="4709531"/>
                <a:ext cx="5591583" cy="552715"/>
              </a:xfrm>
              <a:prstGeom prst="rect">
                <a:avLst/>
              </a:prstGeom>
              <a:noFill/>
            </p:spPr>
            <p:txBody>
              <a:bodyPr wrap="square" lIns="0" tIns="0" rIns="0" bIns="0" rtlCol="0">
                <a:spAutoFit/>
              </a:bodyPr>
              <a:lstStyle/>
              <a:p>
                <a14:m>
                  <m:oMath xmlns:m="http://schemas.openxmlformats.org/officeDocument/2006/math">
                    <m:sSubSup>
                      <m:sSubSupPr>
                        <m:ctrlPr>
                          <a:rPr lang="en-US" sz="2400" i="1" smtClean="0">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b="0" i="1" smtClean="0">
                            <a:latin typeface="Cambria Math" panose="02040503050406030204" pitchFamily="18" charset="0"/>
                          </a:rPr>
                          <m:t>𝑟𝑒𝑎𝑙</m:t>
                        </m:r>
                      </m:sup>
                    </m:sSubSup>
                    <m:r>
                      <a:rPr lang="en-US" sz="2400" i="0">
                        <a:latin typeface="Cambria Math" panose="02040503050406030204" pitchFamily="18" charset="0"/>
                      </a:rPr>
                      <m:t>=</m:t>
                    </m:r>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m:rPr>
                            <m:sty m:val="p"/>
                          </m:rPr>
                          <a:rPr lang="en-US" sz="2400" i="0">
                            <a:latin typeface="Cambria Math" panose="02040503050406030204" pitchFamily="18" charset="0"/>
                          </a:rPr>
                          <m:t>l</m:t>
                        </m:r>
                        <m:r>
                          <a:rPr lang="en-US" sz="2400" b="0" i="1" smtClean="0">
                            <a:latin typeface="Cambria Math" panose="02040503050406030204" pitchFamily="18" charset="0"/>
                          </a:rPr>
                          <m:t>𝑜𝑤</m:t>
                        </m:r>
                      </m:sup>
                    </m:sSubSup>
                    <m:r>
                      <a:rPr lang="en-US" sz="2400" i="0">
                        <a:latin typeface="Cambria Math" panose="02040503050406030204" pitchFamily="18" charset="0"/>
                      </a:rPr>
                      <m:t>+</m:t>
                    </m:r>
                    <m:d>
                      <m:dPr>
                        <m:ctrlPr>
                          <a:rPr lang="en-US" sz="2400" i="1">
                            <a:solidFill>
                              <a:srgbClr val="836967"/>
                            </a:solidFill>
                            <a:latin typeface="Cambria Math" panose="02040503050406030204" pitchFamily="18" charset="0"/>
                          </a:rPr>
                        </m:ctrlPr>
                      </m:dPr>
                      <m:e>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b="0" i="1" smtClean="0">
                                <a:latin typeface="Cambria Math" panose="02040503050406030204" pitchFamily="18" charset="0"/>
                              </a:rPr>
                              <m:t>h</m:t>
                            </m:r>
                            <m:r>
                              <a:rPr lang="en-US" sz="2400" b="0" i="1" smtClean="0">
                                <a:latin typeface="Cambria Math" panose="02040503050406030204" pitchFamily="18" charset="0"/>
                              </a:rPr>
                              <m:t>𝑖𝑔</m:t>
                            </m:r>
                            <m:r>
                              <a:rPr lang="en-US" sz="2400" b="0" i="1" smtClean="0">
                                <a:latin typeface="Cambria Math" panose="02040503050406030204" pitchFamily="18" charset="0"/>
                              </a:rPr>
                              <m:t>h</m:t>
                            </m:r>
                          </m:sup>
                        </m:sSubSup>
                        <m:r>
                          <a:rPr lang="en-US" sz="2400" i="0">
                            <a:latin typeface="Cambria Math" panose="02040503050406030204" pitchFamily="18" charset="0"/>
                          </a:rPr>
                          <m:t>−</m:t>
                        </m:r>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b="0" i="1" smtClean="0">
                                <a:latin typeface="Cambria Math" panose="02040503050406030204" pitchFamily="18" charset="0"/>
                              </a:rPr>
                              <m:t>𝑙𝑜𝑤</m:t>
                            </m:r>
                          </m:sup>
                        </m:sSubSup>
                      </m:e>
                    </m:d>
                    <m:r>
                      <a:rPr lang="en-US" sz="2400" i="0">
                        <a:latin typeface="Cambria Math" panose="02040503050406030204" pitchFamily="18" charset="0"/>
                      </a:rPr>
                      <m:t>×</m:t>
                    </m:r>
                    <m:r>
                      <m:rPr>
                        <m:sty m:val="p"/>
                      </m:rPr>
                      <a:rPr lang="en-US" sz="2400" b="0" i="0" smtClean="0">
                        <a:latin typeface="Cambria Math" panose="02040503050406030204" pitchFamily="18" charset="0"/>
                      </a:rPr>
                      <m:t>r</m:t>
                    </m:r>
                  </m:oMath>
                </a14:m>
                <a:r>
                  <a:rPr lang="en-US" sz="2400" dirty="0"/>
                  <a:t>and(0, 1)</a:t>
                </a:r>
              </a:p>
            </p:txBody>
          </p:sp>
        </mc:Choice>
        <mc:Fallback xmlns="">
          <p:sp>
            <p:nvSpPr>
              <p:cNvPr id="3" name="TextBox 2">
                <a:extLst>
                  <a:ext uri="{FF2B5EF4-FFF2-40B4-BE49-F238E27FC236}">
                    <a16:creationId xmlns:a16="http://schemas.microsoft.com/office/drawing/2014/main" id="{810C42AA-33F1-0CB3-D0F5-F38AD9B3C2C6}"/>
                  </a:ext>
                </a:extLst>
              </p:cNvPr>
              <p:cNvSpPr txBox="1">
                <a:spLocks noRot="1" noChangeAspect="1" noMove="1" noResize="1" noEditPoints="1" noAdjustHandles="1" noChangeArrowheads="1" noChangeShapeType="1" noTextEdit="1"/>
              </p:cNvSpPr>
              <p:nvPr/>
            </p:nvSpPr>
            <p:spPr>
              <a:xfrm>
                <a:off x="5158037" y="4709531"/>
                <a:ext cx="5591583" cy="552715"/>
              </a:xfrm>
              <a:prstGeom prst="rect">
                <a:avLst/>
              </a:prstGeom>
              <a:blipFill>
                <a:blip r:embed="rId3"/>
                <a:stretch>
                  <a:fillRect t="-1111" r="-3053" b="-16667"/>
                </a:stretch>
              </a:blipFill>
            </p:spPr>
            <p:txBody>
              <a:bodyPr/>
              <a:lstStyle/>
              <a:p>
                <a:r>
                  <a:rPr lang="en-US">
                    <a:noFill/>
                  </a:rPr>
                  <a:t> </a:t>
                </a:r>
              </a:p>
            </p:txBody>
          </p:sp>
        </mc:Fallback>
      </mc:AlternateContent>
    </p:spTree>
    <p:extLst>
      <p:ext uri="{BB962C8B-B14F-4D97-AF65-F5344CB8AC3E}">
        <p14:creationId xmlns:p14="http://schemas.microsoft.com/office/powerpoint/2010/main" val="228198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44A79A-8E6D-D8E0-5860-B5945939139A}"/>
              </a:ext>
            </a:extLst>
          </p:cNvPr>
          <p:cNvSpPr txBox="1"/>
          <p:nvPr/>
        </p:nvSpPr>
        <p:spPr>
          <a:xfrm>
            <a:off x="744785" y="3036845"/>
            <a:ext cx="10702429" cy="3477875"/>
          </a:xfrm>
          <a:prstGeom prst="rect">
            <a:avLst/>
          </a:prstGeom>
          <a:noFill/>
        </p:spPr>
        <p:txBody>
          <a:bodyPr wrap="square" rtlCol="0">
            <a:spAutoFit/>
          </a:bodyPr>
          <a:lstStyle/>
          <a:p>
            <a:pPr algn="r" rtl="1"/>
            <a:r>
              <a:rPr lang="fa-IR" sz="2000" dirty="0"/>
              <a:t>تابعی که برای تولید جمعیت اولیه در نظر گرفته شده است, تابع </a:t>
            </a:r>
            <a:r>
              <a:rPr lang="en-US" sz="2000" dirty="0"/>
              <a:t>Random_population</a:t>
            </a:r>
            <a:r>
              <a:rPr lang="fa-IR" sz="2000" dirty="0"/>
              <a:t> است. این تابع هیچ پارامتر ورودی ندارد. در ابتدا یک ماتریس را برای ذخیره کروموزوم های تولید شده در نظر می گیرد. سپس با کمک دو حلقه که به ترتیب روی تعداد جمعیت و طول کروموزوم به کمک متغیر های </a:t>
            </a:r>
            <a:r>
              <a:rPr lang="en-US" sz="2000" dirty="0" err="1"/>
              <a:t>i</a:t>
            </a:r>
            <a:r>
              <a:rPr lang="fa-IR" sz="2000" dirty="0"/>
              <a:t> و </a:t>
            </a:r>
            <a:r>
              <a:rPr lang="en-US" sz="2000" dirty="0"/>
              <a:t>j</a:t>
            </a:r>
            <a:r>
              <a:rPr lang="fa-IR" sz="2000" dirty="0"/>
              <a:t> حرکت می کنند. در این تکرار ها متغیر </a:t>
            </a:r>
            <a:r>
              <a:rPr lang="en-US" sz="2000" dirty="0" err="1"/>
              <a:t>i</a:t>
            </a:r>
            <a:r>
              <a:rPr lang="fa-IR" sz="2000" dirty="0"/>
              <a:t> بیانگر تعداد سطر های ماتریس ما یا شماره ردیف کروموزوم است. پس باید در ابتدای حلقه یک فضای آرایه در نظر بگیریم که بیانگر یک کروموزوم باشد. در حلقه ی دوم, متغیر </a:t>
            </a:r>
            <a:r>
              <a:rPr lang="en-US" sz="2000" dirty="0"/>
              <a:t>j</a:t>
            </a:r>
            <a:r>
              <a:rPr lang="fa-IR" sz="2000" dirty="0"/>
              <a:t> بیانگرشماره ژن کروموزوم می باشد. ابتدا حد بالا و پایین هر ژن را از خصوصیت </a:t>
            </a:r>
            <a:r>
              <a:rPr lang="en-US" sz="2000" dirty="0"/>
              <a:t>function_config</a:t>
            </a:r>
            <a:r>
              <a:rPr lang="fa-IR" sz="2000" dirty="0"/>
              <a:t> به دست می آوریم و در متغیر های </a:t>
            </a:r>
            <a:r>
              <a:rPr lang="en-US" sz="2000" dirty="0"/>
              <a:t>l_bound</a:t>
            </a:r>
            <a:r>
              <a:rPr lang="fa-IR" sz="2000" dirty="0"/>
              <a:t> و </a:t>
            </a:r>
            <a:r>
              <a:rPr lang="en-US" sz="2000" dirty="0"/>
              <a:t>h_bound</a:t>
            </a:r>
            <a:r>
              <a:rPr lang="fa-IR" sz="2000" dirty="0"/>
              <a:t> ذخیره می کنیم. سپس تفاضل این حدود را در یک عدد رندوم بین صفر و یک که با تابع </a:t>
            </a:r>
            <a:r>
              <a:rPr lang="en-US" sz="2000" dirty="0"/>
              <a:t>uniform</a:t>
            </a:r>
            <a:r>
              <a:rPr lang="fa-IR" sz="2000" dirty="0"/>
              <a:t> ایجاد شده است ضرب می کنیم. سپس آن را با حد پایین دامنه جمع می کنیم.</a:t>
            </a:r>
          </a:p>
          <a:p>
            <a:pPr algn="r" rtl="1"/>
            <a:endParaRPr lang="fa-IR" sz="2000" dirty="0"/>
          </a:p>
          <a:p>
            <a:pPr algn="r" rtl="1"/>
            <a:r>
              <a:rPr lang="fa-IR" sz="2000" dirty="0"/>
              <a:t>پس از یک پایان اجرای حلقه ی داخلی, یک کروموزوم به طول </a:t>
            </a:r>
            <a:r>
              <a:rPr lang="en-US" sz="2000" dirty="0"/>
              <a:t>dim</a:t>
            </a:r>
            <a:r>
              <a:rPr lang="fa-IR" sz="2000" dirty="0"/>
              <a:t> به صورت رندوم تولید کرده ایم. حال کافی است که کروموزوم تولید شده را به ماتریسی که برای جمعیت در نظر گرفته بودیم اضافه کنیم.</a:t>
            </a:r>
          </a:p>
          <a:p>
            <a:pPr algn="r" rtl="1"/>
            <a:r>
              <a:rPr lang="fa-IR" sz="2000" dirty="0"/>
              <a:t> پس از اتمام کار دو حلقه کافی است که ماتریس در نظر گرفته را به خصوصیت </a:t>
            </a:r>
            <a:r>
              <a:rPr lang="en-US" sz="2000" dirty="0"/>
              <a:t>population_matrix</a:t>
            </a:r>
            <a:r>
              <a:rPr lang="fa-IR" sz="2000" dirty="0"/>
              <a:t> انتساب دهیم.</a:t>
            </a:r>
            <a:endParaRPr lang="en-US" sz="2000" dirty="0"/>
          </a:p>
        </p:txBody>
      </p:sp>
      <p:pic>
        <p:nvPicPr>
          <p:cNvPr id="4" name="Picture 3">
            <a:extLst>
              <a:ext uri="{FF2B5EF4-FFF2-40B4-BE49-F238E27FC236}">
                <a16:creationId xmlns:a16="http://schemas.microsoft.com/office/drawing/2014/main" id="{2AF0033F-E914-9A90-D311-23A97146F685}"/>
              </a:ext>
            </a:extLst>
          </p:cNvPr>
          <p:cNvPicPr>
            <a:picLocks noChangeAspect="1"/>
          </p:cNvPicPr>
          <p:nvPr/>
        </p:nvPicPr>
        <p:blipFill>
          <a:blip r:embed="rId2"/>
          <a:stretch>
            <a:fillRect/>
          </a:stretch>
        </p:blipFill>
        <p:spPr>
          <a:xfrm>
            <a:off x="3380791" y="206278"/>
            <a:ext cx="5430417" cy="2721366"/>
          </a:xfrm>
          <a:prstGeom prst="rect">
            <a:avLst/>
          </a:prstGeom>
        </p:spPr>
      </p:pic>
    </p:spTree>
    <p:extLst>
      <p:ext uri="{BB962C8B-B14F-4D97-AF65-F5344CB8AC3E}">
        <p14:creationId xmlns:p14="http://schemas.microsoft.com/office/powerpoint/2010/main" val="26611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AF1764-BD50-C931-FF86-C8F5C2924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353755"/>
            <a:ext cx="2662008" cy="6150489"/>
          </a:xfrm>
          <a:prstGeom prst="rect">
            <a:avLst/>
          </a:prstGeom>
        </p:spPr>
      </p:pic>
      <p:sp>
        <p:nvSpPr>
          <p:cNvPr id="5" name="TextBox 4">
            <a:extLst>
              <a:ext uri="{FF2B5EF4-FFF2-40B4-BE49-F238E27FC236}">
                <a16:creationId xmlns:a16="http://schemas.microsoft.com/office/drawing/2014/main" id="{DCE3EFBB-745D-DD1D-6A2D-E05D514CC068}"/>
              </a:ext>
            </a:extLst>
          </p:cNvPr>
          <p:cNvSpPr txBox="1"/>
          <p:nvPr/>
        </p:nvSpPr>
        <p:spPr>
          <a:xfrm>
            <a:off x="4267200" y="130276"/>
            <a:ext cx="3657600" cy="523220"/>
          </a:xfrm>
          <a:prstGeom prst="rect">
            <a:avLst/>
          </a:prstGeom>
          <a:noFill/>
        </p:spPr>
        <p:txBody>
          <a:bodyPr wrap="square" rtlCol="0">
            <a:spAutoFit/>
          </a:bodyPr>
          <a:lstStyle/>
          <a:p>
            <a:pPr algn="ctr"/>
            <a:r>
              <a:rPr lang="fa-IR" sz="2800" b="1" dirty="0"/>
              <a:t>ارزیابی کروموزوم ها</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514392" y="2921167"/>
            <a:ext cx="5753164" cy="707886"/>
          </a:xfrm>
          <a:prstGeom prst="rect">
            <a:avLst/>
          </a:prstGeom>
          <a:noFill/>
        </p:spPr>
        <p:txBody>
          <a:bodyPr wrap="square" rtlCol="0">
            <a:spAutoFit/>
          </a:bodyPr>
          <a:lstStyle/>
          <a:p>
            <a:pPr algn="r" rtl="1"/>
            <a:r>
              <a:rPr lang="fa-IR" sz="2000" dirty="0"/>
              <a:t>    ارزیابی کروموزوم ها یعنی اینکه میزان کارایی هر کروموزوم را تعیین کنیم. این عمل به کمک تابع شایستگی انجام می شود.</a:t>
            </a:r>
            <a:endParaRPr lang="en-US" sz="2000" dirty="0"/>
          </a:p>
        </p:txBody>
      </p:sp>
      <p:sp>
        <p:nvSpPr>
          <p:cNvPr id="3" name="Arrow: Right 2">
            <a:extLst>
              <a:ext uri="{FF2B5EF4-FFF2-40B4-BE49-F238E27FC236}">
                <a16:creationId xmlns:a16="http://schemas.microsoft.com/office/drawing/2014/main" id="{A3C774CD-2791-0CC2-C3F9-4DFB22042AEE}"/>
              </a:ext>
            </a:extLst>
          </p:cNvPr>
          <p:cNvSpPr/>
          <p:nvPr/>
        </p:nvSpPr>
        <p:spPr>
          <a:xfrm>
            <a:off x="1513310" y="2560131"/>
            <a:ext cx="418128" cy="183220"/>
          </a:xfrm>
          <a:prstGeom prst="rightArrow">
            <a:avLst>
              <a:gd name="adj1" fmla="val 35714"/>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962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D36CFB-5FB7-E458-35AD-FD7B0698E14F}"/>
              </a:ext>
            </a:extLst>
          </p:cNvPr>
          <p:cNvPicPr>
            <a:picLocks noChangeAspect="1"/>
          </p:cNvPicPr>
          <p:nvPr/>
        </p:nvPicPr>
        <p:blipFill>
          <a:blip r:embed="rId2"/>
          <a:stretch>
            <a:fillRect/>
          </a:stretch>
        </p:blipFill>
        <p:spPr>
          <a:xfrm>
            <a:off x="3328109" y="425046"/>
            <a:ext cx="5535781" cy="2658989"/>
          </a:xfrm>
          <a:prstGeom prst="rect">
            <a:avLst/>
          </a:prstGeom>
        </p:spPr>
      </p:pic>
      <p:sp>
        <p:nvSpPr>
          <p:cNvPr id="7" name="TextBox 6">
            <a:extLst>
              <a:ext uri="{FF2B5EF4-FFF2-40B4-BE49-F238E27FC236}">
                <a16:creationId xmlns:a16="http://schemas.microsoft.com/office/drawing/2014/main" id="{0ACF8547-2136-A60A-A2B3-FC72E16F3E65}"/>
              </a:ext>
            </a:extLst>
          </p:cNvPr>
          <p:cNvSpPr txBox="1"/>
          <p:nvPr/>
        </p:nvSpPr>
        <p:spPr>
          <a:xfrm>
            <a:off x="744784" y="3773966"/>
            <a:ext cx="10702429" cy="1631216"/>
          </a:xfrm>
          <a:prstGeom prst="rect">
            <a:avLst/>
          </a:prstGeom>
          <a:noFill/>
        </p:spPr>
        <p:txBody>
          <a:bodyPr wrap="square" rtlCol="0">
            <a:spAutoFit/>
          </a:bodyPr>
          <a:lstStyle/>
          <a:p>
            <a:pPr algn="r" rtl="1"/>
            <a:r>
              <a:rPr lang="fa-IR" sz="2000" dirty="0"/>
              <a:t>محاسبه ی شایستگی جمعیت توسط تابع </a:t>
            </a:r>
            <a:r>
              <a:rPr lang="en-US" sz="2000" dirty="0" err="1"/>
              <a:t>get_Fitness</a:t>
            </a:r>
            <a:r>
              <a:rPr lang="fa-IR" sz="2000" dirty="0"/>
              <a:t> انجام می شود.</a:t>
            </a:r>
            <a:endParaRPr lang="en-US" sz="2000" dirty="0"/>
          </a:p>
          <a:p>
            <a:pPr algn="r" rtl="1"/>
            <a:r>
              <a:rPr lang="fa-IR" sz="2000" dirty="0"/>
              <a:t>برای این منظور باید در پارامتر های ورودی کروموزوم ها</a:t>
            </a:r>
            <a:r>
              <a:rPr lang="en-US" sz="2000" dirty="0"/>
              <a:t> </a:t>
            </a:r>
            <a:r>
              <a:rPr lang="fa-IR" sz="2000" dirty="0"/>
              <a:t>را برای آن مشخص کنیم. ابتدا یک لیست(آرایه) به اندازه ی جمعیت در نظر میگیریم؛ سپس به ازای هر عضو  باید مقدار تابع شایستگی را محاسبه می کنیم و در فضای در نظر گرفته شده ( آرایه ی </a:t>
            </a:r>
            <a:r>
              <a:rPr lang="en-US" sz="2000" dirty="0"/>
              <a:t>fitness_values</a:t>
            </a:r>
            <a:r>
              <a:rPr lang="fa-IR" sz="2000" dirty="0"/>
              <a:t> ) قرار می دهیم. پس ابتدا هر کروموزوم را در یک متغیر با نام کروموزوم قرار می دهیم و سپس آن را به تابع شایستگی می دهیم. پس از اتمام حلقه مقدار شایستگی ها را به صورت یک </a:t>
            </a:r>
            <a:r>
              <a:rPr lang="en-US" sz="2000" dirty="0"/>
              <a:t>tuple</a:t>
            </a:r>
            <a:r>
              <a:rPr lang="fa-IR" sz="2000" dirty="0"/>
              <a:t> برمی گردانیم.</a:t>
            </a:r>
            <a:endParaRPr lang="en-US" sz="2000" dirty="0"/>
          </a:p>
        </p:txBody>
      </p:sp>
    </p:spTree>
    <p:extLst>
      <p:ext uri="{BB962C8B-B14F-4D97-AF65-F5344CB8AC3E}">
        <p14:creationId xmlns:p14="http://schemas.microsoft.com/office/powerpoint/2010/main" val="4099916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2A9162-F084-13A2-7FC9-73200BBB3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14" y="353755"/>
            <a:ext cx="2662008" cy="6150489"/>
          </a:xfrm>
          <a:prstGeom prst="rect">
            <a:avLst/>
          </a:prstGeom>
        </p:spPr>
      </p:pic>
      <p:sp>
        <p:nvSpPr>
          <p:cNvPr id="5" name="TextBox 4">
            <a:extLst>
              <a:ext uri="{FF2B5EF4-FFF2-40B4-BE49-F238E27FC236}">
                <a16:creationId xmlns:a16="http://schemas.microsoft.com/office/drawing/2014/main" id="{DCE3EFBB-745D-DD1D-6A2D-E05D514CC068}"/>
              </a:ext>
            </a:extLst>
          </p:cNvPr>
          <p:cNvSpPr txBox="1"/>
          <p:nvPr/>
        </p:nvSpPr>
        <p:spPr>
          <a:xfrm>
            <a:off x="4267200" y="407193"/>
            <a:ext cx="3657600" cy="523220"/>
          </a:xfrm>
          <a:prstGeom prst="rect">
            <a:avLst/>
          </a:prstGeom>
          <a:noFill/>
        </p:spPr>
        <p:txBody>
          <a:bodyPr wrap="square" rtlCol="0">
            <a:spAutoFit/>
          </a:bodyPr>
          <a:lstStyle/>
          <a:p>
            <a:pPr algn="ctr"/>
            <a:r>
              <a:rPr lang="fa-IR" sz="2800" b="1" dirty="0"/>
              <a:t>انتخاب والدین</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365102" y="2613391"/>
            <a:ext cx="5860984" cy="1631216"/>
          </a:xfrm>
          <a:prstGeom prst="rect">
            <a:avLst/>
          </a:prstGeom>
          <a:noFill/>
        </p:spPr>
        <p:txBody>
          <a:bodyPr wrap="square" rtlCol="0">
            <a:spAutoFit/>
          </a:bodyPr>
          <a:lstStyle/>
          <a:p>
            <a:pPr algn="r" rtl="1"/>
            <a:r>
              <a:rPr lang="fa-IR" sz="2000" dirty="0"/>
              <a:t>انتخاب والدین به این منظور می باشد که مشخص کنیم کدام یک از کروموزوم ها در تولید نسل بعدی نقشی داشته باشد؛ پس باید تعدادی کروموزوم را به صورت رندوم انتخاب کنیم و به حوضچه ازدواج منتقل کنیم. شیوه مورد استفاده برای این کار در الگوریتم نوشته شده, استفاده از چرخ گردان مبتنی بر شایستگی است.</a:t>
            </a:r>
          </a:p>
        </p:txBody>
      </p:sp>
      <p:sp>
        <p:nvSpPr>
          <p:cNvPr id="3" name="Arrow: Right 2">
            <a:extLst>
              <a:ext uri="{FF2B5EF4-FFF2-40B4-BE49-F238E27FC236}">
                <a16:creationId xmlns:a16="http://schemas.microsoft.com/office/drawing/2014/main" id="{E9AD2197-4731-DAA5-B1F2-8A4001CEB767}"/>
              </a:ext>
            </a:extLst>
          </p:cNvPr>
          <p:cNvSpPr/>
          <p:nvPr/>
        </p:nvSpPr>
        <p:spPr>
          <a:xfrm>
            <a:off x="1662600" y="3101306"/>
            <a:ext cx="418128" cy="183220"/>
          </a:xfrm>
          <a:prstGeom prst="rightArrow">
            <a:avLst>
              <a:gd name="adj1" fmla="val 35714"/>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233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FCC685-3842-F8B0-6D94-D5B28CDE614E}"/>
              </a:ext>
            </a:extLst>
          </p:cNvPr>
          <p:cNvSpPr txBox="1"/>
          <p:nvPr/>
        </p:nvSpPr>
        <p:spPr>
          <a:xfrm>
            <a:off x="4383313" y="147868"/>
            <a:ext cx="7159171" cy="3170099"/>
          </a:xfrm>
          <a:prstGeom prst="rect">
            <a:avLst/>
          </a:prstGeom>
          <a:noFill/>
        </p:spPr>
        <p:txBody>
          <a:bodyPr wrap="square" rtlCol="0">
            <a:spAutoFit/>
          </a:bodyPr>
          <a:lstStyle/>
          <a:p>
            <a:pPr algn="r" rtl="1"/>
            <a:r>
              <a:rPr lang="fa-IR" sz="2000" dirty="0"/>
              <a:t>    برای اجرای چرخ گردون مبتنی بر شایستگی نیازمند لیست شایستگی کروموزوم ها هستیم؛ پس این مقدار را در پارامتر های ورودی دریافت می کنیم. همچنین نیازمند محاسبه شانس کروموزوم ها هستیم؛ پس مجموع شایستگی ها را محاسبه می کنیم و در متغیر </a:t>
            </a:r>
            <a:r>
              <a:rPr lang="en-US" sz="2000" dirty="0"/>
              <a:t>sum_fitness</a:t>
            </a:r>
            <a:r>
              <a:rPr lang="fa-IR" sz="2000" dirty="0"/>
              <a:t> قرار می دهیم. اکنون شانس هر کروموزوم را با تقسیم شایستگی کروموز(</a:t>
            </a:r>
            <a:r>
              <a:rPr lang="en-US" sz="2000" dirty="0"/>
              <a:t>fitness</a:t>
            </a:r>
            <a:r>
              <a:rPr lang="fa-IR" sz="2000" dirty="0"/>
              <a:t>) به مجموع شایستگی ها(</a:t>
            </a:r>
            <a:r>
              <a:rPr lang="en-US" sz="2000" dirty="0"/>
              <a:t>sum_fitness</a:t>
            </a:r>
            <a:r>
              <a:rPr lang="fa-IR" sz="2000" dirty="0"/>
              <a:t>) محاسبه می کنیم و در لیستی به اسم </a:t>
            </a:r>
            <a:r>
              <a:rPr lang="en-US" sz="2000" dirty="0"/>
              <a:t>probs</a:t>
            </a:r>
            <a:r>
              <a:rPr lang="fa-IR" sz="2000" dirty="0"/>
              <a:t> قرار می دهیم.</a:t>
            </a:r>
            <a:endParaRPr lang="en-US" sz="2000" dirty="0"/>
          </a:p>
          <a:p>
            <a:pPr algn="r" rtl="1"/>
            <a:endParaRPr lang="fa-IR" sz="2000" dirty="0"/>
          </a:p>
          <a:p>
            <a:pPr algn="r" rtl="1"/>
            <a:r>
              <a:rPr lang="fa-IR" sz="2000" dirty="0"/>
              <a:t>    اکنون نیازمند محاسبه احتمال تجمعی کروموزوم ها هستیم تا با تولید عدد رندوم و مقایسه آن با بازه ای که احتمال تجمعی هر کروموزوم در آن قرار می گیرد مشخص کنیم که چه کروموزوم هایی به حوضچه تزویج راه پیدا می کنند.</a:t>
            </a:r>
            <a:endParaRPr lang="en-US" sz="2000" dirty="0"/>
          </a:p>
        </p:txBody>
      </p:sp>
      <p:sp>
        <p:nvSpPr>
          <p:cNvPr id="6" name="TextBox 5">
            <a:extLst>
              <a:ext uri="{FF2B5EF4-FFF2-40B4-BE49-F238E27FC236}">
                <a16:creationId xmlns:a16="http://schemas.microsoft.com/office/drawing/2014/main" id="{C577BABA-FCA6-6455-8883-90F0DA4E6616}"/>
              </a:ext>
            </a:extLst>
          </p:cNvPr>
          <p:cNvSpPr txBox="1"/>
          <p:nvPr/>
        </p:nvSpPr>
        <p:spPr>
          <a:xfrm>
            <a:off x="4383312" y="3286298"/>
            <a:ext cx="7159172" cy="2862322"/>
          </a:xfrm>
          <a:prstGeom prst="rect">
            <a:avLst/>
          </a:prstGeom>
          <a:noFill/>
        </p:spPr>
        <p:txBody>
          <a:bodyPr wrap="square" rtlCol="0">
            <a:spAutoFit/>
          </a:bodyPr>
          <a:lstStyle/>
          <a:p>
            <a:pPr algn="r" rtl="1"/>
            <a:r>
              <a:rPr lang="fa-IR" sz="2000" dirty="0"/>
              <a:t>    فضای در نظر گرفته شده برای ذخیره ی احتمالات تجمعی را یک لیست با نام </a:t>
            </a:r>
            <a:r>
              <a:rPr lang="en-US" sz="2000" dirty="0"/>
              <a:t>cumulative_probs</a:t>
            </a:r>
            <a:r>
              <a:rPr lang="fa-IR" sz="2000" dirty="0"/>
              <a:t> در نظر می گیریم. احتمال تجمعی هر مرحله را در متغیر </a:t>
            </a:r>
            <a:r>
              <a:rPr lang="en-US" sz="2000" dirty="0"/>
              <a:t>prob</a:t>
            </a:r>
            <a:r>
              <a:rPr lang="fa-IR" sz="2000" dirty="0"/>
              <a:t> ذخیره می کنیم و در هر مرحله شانس کروموزوم را به آن اضافه می کنیم و در نهایت مقدار احتمال تجمعی(</a:t>
            </a:r>
            <a:r>
              <a:rPr lang="en-US" sz="2000" dirty="0"/>
              <a:t>prob</a:t>
            </a:r>
            <a:r>
              <a:rPr lang="fa-IR" sz="2000" dirty="0"/>
              <a:t>) را به فضای در نظر گرفته شده اضافه میکنیم.</a:t>
            </a:r>
            <a:r>
              <a:rPr lang="en-US" sz="2000" dirty="0"/>
              <a:t> </a:t>
            </a:r>
            <a:r>
              <a:rPr lang="fa-IR" sz="2000" dirty="0"/>
              <a:t>اکنون در یک حلقه روی تعداد جمعیت جرکت می کنیم و در هر مرحله یک عدد رندوم ایجاد کرده و درمتغیر </a:t>
            </a:r>
            <a:r>
              <a:rPr lang="en-US" sz="2000" dirty="0"/>
              <a:t>r_num</a:t>
            </a:r>
            <a:r>
              <a:rPr lang="fa-IR" sz="2000" dirty="0"/>
              <a:t> قرار می دهیم. حال طی یک حلقه مشخص می کنیم که عدد رندوم در بازه مربوط به کدام کروموزوم قرار گرفته است.</a:t>
            </a:r>
            <a:endParaRPr lang="en-US" sz="2000" dirty="0"/>
          </a:p>
          <a:p>
            <a:pPr algn="r" rtl="1"/>
            <a:r>
              <a:rPr lang="fa-IR" sz="2000" dirty="0"/>
              <a:t>شماره کروموزوم را در متغیر </a:t>
            </a:r>
            <a:r>
              <a:rPr lang="en-US" sz="2000" dirty="0"/>
              <a:t>idx</a:t>
            </a:r>
            <a:r>
              <a:rPr lang="fa-IR" sz="2000" dirty="0"/>
              <a:t> قرار داده و آن را به فضای در نظر گرفته شده(</a:t>
            </a:r>
            <a:r>
              <a:rPr lang="en-US" sz="2000" dirty="0"/>
              <a:t>mating_pool</a:t>
            </a:r>
            <a:r>
              <a:rPr lang="fa-IR" sz="2000" dirty="0"/>
              <a:t>) اضافه می کنیم. در نهایت فضا را بر می گردانیم.</a:t>
            </a:r>
            <a:endParaRPr lang="en-US" sz="2000" dirty="0"/>
          </a:p>
        </p:txBody>
      </p:sp>
      <p:pic>
        <p:nvPicPr>
          <p:cNvPr id="4" name="Picture 3">
            <a:extLst>
              <a:ext uri="{FF2B5EF4-FFF2-40B4-BE49-F238E27FC236}">
                <a16:creationId xmlns:a16="http://schemas.microsoft.com/office/drawing/2014/main" id="{98E57F66-157D-91D5-C725-4FE919D0793F}"/>
              </a:ext>
            </a:extLst>
          </p:cNvPr>
          <p:cNvPicPr>
            <a:picLocks noChangeAspect="1"/>
          </p:cNvPicPr>
          <p:nvPr/>
        </p:nvPicPr>
        <p:blipFill>
          <a:blip r:embed="rId2"/>
          <a:stretch>
            <a:fillRect/>
          </a:stretch>
        </p:blipFill>
        <p:spPr>
          <a:xfrm>
            <a:off x="141936" y="714045"/>
            <a:ext cx="4241377" cy="5157415"/>
          </a:xfrm>
          <a:prstGeom prst="rect">
            <a:avLst/>
          </a:prstGeom>
        </p:spPr>
      </p:pic>
    </p:spTree>
    <p:extLst>
      <p:ext uri="{BB962C8B-B14F-4D97-AF65-F5344CB8AC3E}">
        <p14:creationId xmlns:p14="http://schemas.microsoft.com/office/powerpoint/2010/main" val="320964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E6E93-8B3F-0D6F-2D8A-1795FDAA2808}"/>
              </a:ext>
            </a:extLst>
          </p:cNvPr>
          <p:cNvSpPr txBox="1"/>
          <p:nvPr/>
        </p:nvSpPr>
        <p:spPr>
          <a:xfrm>
            <a:off x="1132213" y="1443841"/>
            <a:ext cx="9758570" cy="3970318"/>
          </a:xfrm>
          <a:prstGeom prst="rect">
            <a:avLst/>
          </a:prstGeom>
          <a:noFill/>
        </p:spPr>
        <p:txBody>
          <a:bodyPr wrap="square" rtlCol="0">
            <a:spAutoFit/>
          </a:bodyPr>
          <a:lstStyle/>
          <a:p>
            <a:pPr algn="r" rtl="1"/>
            <a:r>
              <a:rPr lang="fa-IR" sz="2800" dirty="0"/>
              <a:t>درس : مبانی هوش محاسباتی</a:t>
            </a:r>
          </a:p>
          <a:p>
            <a:pPr algn="r" rtl="1"/>
            <a:endParaRPr lang="fa-IR" sz="2800" dirty="0"/>
          </a:p>
          <a:p>
            <a:pPr algn="r" rtl="1"/>
            <a:r>
              <a:rPr lang="fa-IR" sz="2800" dirty="0"/>
              <a:t>زمان : ترم اول 1402 - 1403</a:t>
            </a:r>
            <a:br>
              <a:rPr lang="fa-IR" sz="2800" dirty="0"/>
            </a:br>
            <a:br>
              <a:rPr lang="fa-IR" sz="2800" dirty="0"/>
            </a:br>
            <a:r>
              <a:rPr lang="fa-IR" sz="2800" dirty="0"/>
              <a:t>مدرس : دکتر عباس بحرالعلوم</a:t>
            </a:r>
          </a:p>
          <a:p>
            <a:pPr algn="r" rtl="1"/>
            <a:endParaRPr lang="fa-IR" sz="2800" dirty="0"/>
          </a:p>
          <a:p>
            <a:pPr algn="r" rtl="1"/>
            <a:r>
              <a:rPr lang="fa-IR" sz="2800" dirty="0"/>
              <a:t>اعضای گروه : امیرحسین ابوالحسنی, حمیدرضا بازیار, صدرا کوچک زاده</a:t>
            </a:r>
          </a:p>
          <a:p>
            <a:pPr algn="r" rtl="1"/>
            <a:endParaRPr lang="fa-IR" sz="2800" dirty="0"/>
          </a:p>
          <a:p>
            <a:pPr algn="r" rtl="1"/>
            <a:r>
              <a:rPr lang="fa-IR" sz="2800" dirty="0"/>
              <a:t>موضوع : پیاده سازی الگوریتم وراثتی حقیقی</a:t>
            </a:r>
            <a:endParaRPr lang="en-US" sz="2800" dirty="0"/>
          </a:p>
        </p:txBody>
      </p:sp>
      <p:sp>
        <p:nvSpPr>
          <p:cNvPr id="4" name="TextBox 3">
            <a:extLst>
              <a:ext uri="{FF2B5EF4-FFF2-40B4-BE49-F238E27FC236}">
                <a16:creationId xmlns:a16="http://schemas.microsoft.com/office/drawing/2014/main" id="{87A44343-2808-59C8-9239-5DCA1DA549E0}"/>
              </a:ext>
            </a:extLst>
          </p:cNvPr>
          <p:cNvSpPr txBox="1"/>
          <p:nvPr/>
        </p:nvSpPr>
        <p:spPr>
          <a:xfrm>
            <a:off x="5271052" y="374223"/>
            <a:ext cx="1649896" cy="584775"/>
          </a:xfrm>
          <a:prstGeom prst="rect">
            <a:avLst/>
          </a:prstGeom>
          <a:noFill/>
        </p:spPr>
        <p:txBody>
          <a:bodyPr wrap="square" rtlCol="0">
            <a:spAutoFit/>
          </a:bodyPr>
          <a:lstStyle/>
          <a:p>
            <a:r>
              <a:rPr lang="fa-IR" sz="3200" dirty="0"/>
              <a:t>مشخصات </a:t>
            </a:r>
            <a:endParaRPr lang="en-US" sz="3200" dirty="0"/>
          </a:p>
        </p:txBody>
      </p:sp>
    </p:spTree>
    <p:extLst>
      <p:ext uri="{BB962C8B-B14F-4D97-AF65-F5344CB8AC3E}">
        <p14:creationId xmlns:p14="http://schemas.microsoft.com/office/powerpoint/2010/main" val="1523553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66AE60-89FE-EE51-6CE2-E07A9FBCF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254143"/>
            <a:ext cx="2662008" cy="6150489"/>
          </a:xfrm>
          <a:prstGeom prst="rect">
            <a:avLst/>
          </a:prstGeom>
        </p:spPr>
      </p:pic>
      <p:sp>
        <p:nvSpPr>
          <p:cNvPr id="5" name="TextBox 4">
            <a:extLst>
              <a:ext uri="{FF2B5EF4-FFF2-40B4-BE49-F238E27FC236}">
                <a16:creationId xmlns:a16="http://schemas.microsoft.com/office/drawing/2014/main" id="{DCE3EFBB-745D-DD1D-6A2D-E05D514CC068}"/>
              </a:ext>
            </a:extLst>
          </p:cNvPr>
          <p:cNvSpPr txBox="1"/>
          <p:nvPr/>
        </p:nvSpPr>
        <p:spPr>
          <a:xfrm>
            <a:off x="4267200" y="451505"/>
            <a:ext cx="3657600" cy="523220"/>
          </a:xfrm>
          <a:prstGeom prst="rect">
            <a:avLst/>
          </a:prstGeom>
          <a:noFill/>
        </p:spPr>
        <p:txBody>
          <a:bodyPr wrap="square" rtlCol="0">
            <a:spAutoFit/>
          </a:bodyPr>
          <a:lstStyle/>
          <a:p>
            <a:pPr algn="ctr"/>
            <a:r>
              <a:rPr lang="fa-IR" sz="2800" b="1" dirty="0"/>
              <a:t>همبری</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5910425" y="2921168"/>
            <a:ext cx="5326742" cy="1015663"/>
          </a:xfrm>
          <a:prstGeom prst="rect">
            <a:avLst/>
          </a:prstGeom>
          <a:noFill/>
        </p:spPr>
        <p:txBody>
          <a:bodyPr wrap="square" rtlCol="0">
            <a:spAutoFit/>
          </a:bodyPr>
          <a:lstStyle/>
          <a:p>
            <a:pPr algn="r" rtl="1"/>
            <a:r>
              <a:rPr lang="fa-IR" sz="2000" dirty="0"/>
              <a:t>    عملگر همبری, مهمترین عملگر الکوریتم وراثتی می باشد. </a:t>
            </a:r>
          </a:p>
          <a:p>
            <a:pPr algn="r" rtl="1"/>
            <a:r>
              <a:rPr lang="fa-IR" sz="2000" dirty="0"/>
              <a:t>در اینجا از روش همبری حسابی محدب برای همبری استفاده شده است.</a:t>
            </a:r>
          </a:p>
        </p:txBody>
      </p:sp>
      <p:sp>
        <p:nvSpPr>
          <p:cNvPr id="3" name="Arrow: Right 2">
            <a:extLst>
              <a:ext uri="{FF2B5EF4-FFF2-40B4-BE49-F238E27FC236}">
                <a16:creationId xmlns:a16="http://schemas.microsoft.com/office/drawing/2014/main" id="{53D29C9E-47B0-2B73-00AD-ADF29E35FD92}"/>
              </a:ext>
            </a:extLst>
          </p:cNvPr>
          <p:cNvSpPr/>
          <p:nvPr/>
        </p:nvSpPr>
        <p:spPr>
          <a:xfrm>
            <a:off x="1317367" y="3530514"/>
            <a:ext cx="418128" cy="183220"/>
          </a:xfrm>
          <a:prstGeom prst="rightArrow">
            <a:avLst>
              <a:gd name="adj1" fmla="val 35714"/>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099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7648248-A339-EBFD-11CB-46E67B955720}"/>
                  </a:ext>
                </a:extLst>
              </p:cNvPr>
              <p:cNvSpPr txBox="1"/>
              <p:nvPr/>
            </p:nvSpPr>
            <p:spPr>
              <a:xfrm>
                <a:off x="7431237" y="1690062"/>
                <a:ext cx="3701142" cy="3477875"/>
              </a:xfrm>
              <a:prstGeom prst="rect">
                <a:avLst/>
              </a:prstGeom>
              <a:noFill/>
            </p:spPr>
            <p:txBody>
              <a:bodyPr wrap="square" rtlCol="0">
                <a:spAutoFit/>
              </a:bodyPr>
              <a:lstStyle/>
              <a:p>
                <a:pPr algn="r" rtl="1"/>
                <a:r>
                  <a:rPr lang="fa-IR" sz="2000" dirty="0"/>
                  <a:t>در  تابع </a:t>
                </a:r>
                <a:r>
                  <a:rPr lang="en-US" sz="2000" dirty="0"/>
                  <a:t>crossover</a:t>
                </a:r>
                <a:r>
                  <a:rPr lang="fa-IR" sz="2000" dirty="0"/>
                  <a:t>, ابتدا</a:t>
                </a:r>
                <a:r>
                  <a:rPr lang="en-US" sz="2000" dirty="0"/>
                  <a:t> </a:t>
                </a:r>
                <a14:m>
                  <m:oMath xmlns:m="http://schemas.openxmlformats.org/officeDocument/2006/math">
                    <m:sSub>
                      <m:sSubPr>
                        <m:ctrlPr>
                          <a:rPr lang="en-US" sz="2000" i="1" smtClean="0">
                            <a:solidFill>
                              <a:srgbClr val="836967"/>
                            </a:solidFill>
                            <a:latin typeface="Cambria Math" panose="02040503050406030204" pitchFamily="18" charset="0"/>
                          </a:rPr>
                        </m:ctrlPr>
                      </m:sSubPr>
                      <m:e>
                        <m:r>
                          <a:rPr lang="en-US" sz="2000" i="1" smtClean="0">
                            <a:latin typeface="Cambria Math" panose="02040503050406030204" pitchFamily="18" charset="0"/>
                          </a:rPr>
                          <m:t>𝜆</m:t>
                        </m:r>
                      </m:e>
                      <m:sub>
                        <m:r>
                          <a:rPr lang="en-US" sz="2000" i="0" smtClean="0">
                            <a:latin typeface="Cambria Math" panose="02040503050406030204" pitchFamily="18" charset="0"/>
                          </a:rPr>
                          <m:t>1</m:t>
                        </m:r>
                      </m:sub>
                    </m:sSub>
                  </m:oMath>
                </a14:m>
                <a:r>
                  <a:rPr lang="en-US" sz="2000" dirty="0"/>
                  <a:t> </a:t>
                </a:r>
                <a:r>
                  <a:rPr lang="fa-IR" sz="2000" dirty="0"/>
                  <a:t> و </a:t>
                </a:r>
                <a14:m>
                  <m:oMath xmlns:m="http://schemas.openxmlformats.org/officeDocument/2006/math">
                    <m:sSub>
                      <m:sSubPr>
                        <m:ctrlPr>
                          <a:rPr lang="en-US" sz="2000" i="1" dirty="0" smtClean="0">
                            <a:solidFill>
                              <a:srgbClr val="836967"/>
                            </a:solidFill>
                            <a:latin typeface="Cambria Math" panose="02040503050406030204" pitchFamily="18" charset="0"/>
                          </a:rPr>
                        </m:ctrlPr>
                      </m:sSubPr>
                      <m:e>
                        <m:r>
                          <a:rPr lang="en-US" sz="2000" i="1" dirty="0">
                            <a:latin typeface="Cambria Math" panose="02040503050406030204" pitchFamily="18" charset="0"/>
                          </a:rPr>
                          <m:t>𝜆</m:t>
                        </m:r>
                      </m:e>
                      <m:sub>
                        <m:r>
                          <a:rPr lang="en-US" sz="2000" i="0" dirty="0">
                            <a:latin typeface="Cambria Math" panose="02040503050406030204" pitchFamily="18" charset="0"/>
                          </a:rPr>
                          <m:t>2</m:t>
                        </m:r>
                      </m:sub>
                    </m:sSub>
                  </m:oMath>
                </a14:m>
                <a:r>
                  <a:rPr lang="fa-IR" sz="2000" dirty="0"/>
                  <a:t> را مقدار دهی می کنیم.</a:t>
                </a:r>
              </a:p>
              <a:p>
                <a:pPr algn="r" rtl="1"/>
                <a:r>
                  <a:rPr lang="fa-IR" sz="2000" dirty="0"/>
                  <a:t>سپس با حلقه </a:t>
                </a:r>
                <a:r>
                  <a:rPr lang="en-US" sz="2000" dirty="0"/>
                  <a:t>While</a:t>
                </a:r>
                <a:r>
                  <a:rPr lang="fa-IR" sz="2000" dirty="0"/>
                  <a:t> به اندازه جمعیت تکرار انجام می دهیم.</a:t>
                </a:r>
              </a:p>
              <a:p>
                <a:pPr algn="r" rtl="1"/>
                <a:r>
                  <a:rPr lang="fa-IR" sz="2000" dirty="0"/>
                  <a:t>در هر بار تکرار عدد رندومی تولید      می شود که اگر از نرخ همبری بیشتر بود, همبری انجام نشده و دو والد به ماتریکس فرزندان برده می شوند, در غیر این صورت عمل همبری حسابی محدب انجام می شود و سپس دو فرزند تولید شده به ماترکس فرزندان اضافه می شوند.</a:t>
                </a:r>
              </a:p>
            </p:txBody>
          </p:sp>
        </mc:Choice>
        <mc:Fallback xmlns="">
          <p:sp>
            <p:nvSpPr>
              <p:cNvPr id="5" name="TextBox 4">
                <a:extLst>
                  <a:ext uri="{FF2B5EF4-FFF2-40B4-BE49-F238E27FC236}">
                    <a16:creationId xmlns:a16="http://schemas.microsoft.com/office/drawing/2014/main" id="{E7648248-A339-EBFD-11CB-46E67B955720}"/>
                  </a:ext>
                </a:extLst>
              </p:cNvPr>
              <p:cNvSpPr txBox="1">
                <a:spLocks noRot="1" noChangeAspect="1" noMove="1" noResize="1" noEditPoints="1" noAdjustHandles="1" noChangeArrowheads="1" noChangeShapeType="1" noTextEdit="1"/>
              </p:cNvSpPr>
              <p:nvPr/>
            </p:nvSpPr>
            <p:spPr>
              <a:xfrm>
                <a:off x="7431237" y="1690062"/>
                <a:ext cx="3701142" cy="3477875"/>
              </a:xfrm>
              <a:prstGeom prst="rect">
                <a:avLst/>
              </a:prstGeom>
              <a:blipFill>
                <a:blip r:embed="rId2"/>
                <a:stretch>
                  <a:fillRect l="-1647" t="-876" r="-1812" b="-2277"/>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3050AEFD-4F12-E367-3B18-077BAD0D190C}"/>
              </a:ext>
            </a:extLst>
          </p:cNvPr>
          <p:cNvPicPr>
            <a:picLocks noChangeAspect="1"/>
          </p:cNvPicPr>
          <p:nvPr/>
        </p:nvPicPr>
        <p:blipFill>
          <a:blip r:embed="rId3"/>
          <a:stretch>
            <a:fillRect/>
          </a:stretch>
        </p:blipFill>
        <p:spPr>
          <a:xfrm>
            <a:off x="622393" y="1373230"/>
            <a:ext cx="5753526" cy="4111538"/>
          </a:xfrm>
          <a:prstGeom prst="rect">
            <a:avLst/>
          </a:prstGeom>
        </p:spPr>
      </p:pic>
    </p:spTree>
    <p:extLst>
      <p:ext uri="{BB962C8B-B14F-4D97-AF65-F5344CB8AC3E}">
        <p14:creationId xmlns:p14="http://schemas.microsoft.com/office/powerpoint/2010/main" val="3075542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18FBF3-3494-BB90-B385-1F51B51F7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254143"/>
            <a:ext cx="2662008" cy="6150489"/>
          </a:xfrm>
          <a:prstGeom prst="rect">
            <a:avLst/>
          </a:prstGeom>
        </p:spPr>
      </p:pic>
      <p:sp>
        <p:nvSpPr>
          <p:cNvPr id="5" name="TextBox 4">
            <a:extLst>
              <a:ext uri="{FF2B5EF4-FFF2-40B4-BE49-F238E27FC236}">
                <a16:creationId xmlns:a16="http://schemas.microsoft.com/office/drawing/2014/main" id="{DCE3EFBB-745D-DD1D-6A2D-E05D514CC068}"/>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جهش</a:t>
            </a:r>
            <a:endParaRPr lang="en-US" sz="2800" b="1" dirty="0"/>
          </a:p>
        </p:txBody>
      </p:sp>
      <p:sp>
        <p:nvSpPr>
          <p:cNvPr id="6" name="TextBox 5">
            <a:extLst>
              <a:ext uri="{FF2B5EF4-FFF2-40B4-BE49-F238E27FC236}">
                <a16:creationId xmlns:a16="http://schemas.microsoft.com/office/drawing/2014/main" id="{B198B7BB-5B0B-85E3-820A-091547A8A13D}"/>
              </a:ext>
            </a:extLst>
          </p:cNvPr>
          <p:cNvSpPr txBox="1"/>
          <p:nvPr/>
        </p:nvSpPr>
        <p:spPr>
          <a:xfrm>
            <a:off x="6096000" y="3159608"/>
            <a:ext cx="5326742" cy="707886"/>
          </a:xfrm>
          <a:prstGeom prst="rect">
            <a:avLst/>
          </a:prstGeom>
          <a:noFill/>
        </p:spPr>
        <p:txBody>
          <a:bodyPr wrap="square" rtlCol="0">
            <a:spAutoFit/>
          </a:bodyPr>
          <a:lstStyle/>
          <a:p>
            <a:pPr algn="r" rtl="1"/>
            <a:r>
              <a:rPr lang="fa-IR" sz="2000" dirty="0"/>
              <a:t>    عملگر جهش, به این صورت است که یک تغیر جزئی با احتمال بسیار کم را روی یک  کروموزوم اعمال می کند.</a:t>
            </a:r>
          </a:p>
        </p:txBody>
      </p:sp>
      <p:sp>
        <p:nvSpPr>
          <p:cNvPr id="3" name="Arrow: Right 2">
            <a:extLst>
              <a:ext uri="{FF2B5EF4-FFF2-40B4-BE49-F238E27FC236}">
                <a16:creationId xmlns:a16="http://schemas.microsoft.com/office/drawing/2014/main" id="{1AC6AE6E-6710-91FB-5054-E93620711EB5}"/>
              </a:ext>
            </a:extLst>
          </p:cNvPr>
          <p:cNvSpPr/>
          <p:nvPr/>
        </p:nvSpPr>
        <p:spPr>
          <a:xfrm>
            <a:off x="1289376" y="4099682"/>
            <a:ext cx="418128" cy="183220"/>
          </a:xfrm>
          <a:prstGeom prst="rightArrow">
            <a:avLst>
              <a:gd name="adj1" fmla="val 35714"/>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989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0C7147-2C67-3E9E-2D6E-8E4A47043F7A}"/>
              </a:ext>
            </a:extLst>
          </p:cNvPr>
          <p:cNvSpPr txBox="1"/>
          <p:nvPr/>
        </p:nvSpPr>
        <p:spPr>
          <a:xfrm>
            <a:off x="6997209" y="354947"/>
            <a:ext cx="4557484" cy="4708981"/>
          </a:xfrm>
          <a:prstGeom prst="rect">
            <a:avLst/>
          </a:prstGeom>
          <a:noFill/>
        </p:spPr>
        <p:txBody>
          <a:bodyPr wrap="square" rtlCol="0">
            <a:spAutoFit/>
          </a:bodyPr>
          <a:lstStyle/>
          <a:p>
            <a:pPr algn="r" rtl="1"/>
            <a:r>
              <a:rPr lang="fa-IR" sz="2000" dirty="0"/>
              <a:t>    عملگر جهش روی ماتریس فرزندان اعمال      می شود. بنابراین ماتریس فرزندان را از طریق پارامتر</a:t>
            </a:r>
            <a:r>
              <a:rPr lang="en-US" sz="2000" dirty="0"/>
              <a:t> </a:t>
            </a:r>
            <a:r>
              <a:rPr lang="en-US" sz="2000" b="1" dirty="0" err="1"/>
              <a:t>child_matrix</a:t>
            </a:r>
            <a:r>
              <a:rPr lang="fa-IR" sz="2000" b="1" dirty="0"/>
              <a:t> </a:t>
            </a:r>
            <a:r>
              <a:rPr lang="fa-IR" sz="2000" dirty="0"/>
              <a:t>دریافت کرده ایم.</a:t>
            </a:r>
          </a:p>
          <a:p>
            <a:pPr algn="r" rtl="1"/>
            <a:r>
              <a:rPr lang="fa-IR" sz="2000" dirty="0"/>
              <a:t>در یک حلقه ی خارجی, به کمک متغیر </a:t>
            </a:r>
            <a:r>
              <a:rPr lang="en-US" sz="2000" dirty="0" err="1"/>
              <a:t>i</a:t>
            </a:r>
            <a:r>
              <a:rPr lang="fa-IR" sz="2000" dirty="0"/>
              <a:t> روی اعضای جمعیت حرکت می کنیم. در ابتدای حلقه یک عدد رندوم ایجاد کرده و اگر این مقدار از نرخ جهش کمتر بود, طی یک حلقه ی دیگر به کمک متغیر </a:t>
            </a:r>
            <a:r>
              <a:rPr lang="en-US" sz="2000" dirty="0"/>
              <a:t>j</a:t>
            </a:r>
            <a:r>
              <a:rPr lang="fa-IR" sz="2000" dirty="0"/>
              <a:t> روی ژن های کروموزوم انتخابی حرکت می کنیم. به ازای هر ژن مقادیر حد پایین دامنه و حد بالای آن را محاسبه می کنیم. حد متوسط جهش برابر با میانگین دامنه ی ژن است. این مقدار را محاسبه کرده و در متغیر </a:t>
            </a:r>
            <a:r>
              <a:rPr lang="en-US" sz="2000" b="1" dirty="0" err="1"/>
              <a:t>mutation_mean</a:t>
            </a:r>
            <a:r>
              <a:rPr lang="fa-IR" sz="2000" b="1" dirty="0"/>
              <a:t> </a:t>
            </a:r>
            <a:r>
              <a:rPr lang="fa-IR" sz="2000" dirty="0"/>
              <a:t>قرار می دهیم. حد استاندارد جهش برابر با یک چهارم طول دامنه است. این مقدار را در متغیر </a:t>
            </a:r>
            <a:r>
              <a:rPr lang="en-US" sz="2000" b="1" dirty="0" err="1"/>
              <a:t>mutation_std</a:t>
            </a:r>
            <a:r>
              <a:rPr lang="fa-IR" sz="2000" b="1" dirty="0"/>
              <a:t> </a:t>
            </a:r>
            <a:r>
              <a:rPr lang="fa-IR" sz="2000" dirty="0"/>
              <a:t>قرار می دهیم.</a:t>
            </a:r>
          </a:p>
        </p:txBody>
      </p:sp>
      <p:pic>
        <p:nvPicPr>
          <p:cNvPr id="6" name="Picture 5">
            <a:extLst>
              <a:ext uri="{FF2B5EF4-FFF2-40B4-BE49-F238E27FC236}">
                <a16:creationId xmlns:a16="http://schemas.microsoft.com/office/drawing/2014/main" id="{EAFF460D-AF1F-8522-3378-ABA173969124}"/>
              </a:ext>
            </a:extLst>
          </p:cNvPr>
          <p:cNvPicPr>
            <a:picLocks noChangeAspect="1"/>
          </p:cNvPicPr>
          <p:nvPr/>
        </p:nvPicPr>
        <p:blipFill>
          <a:blip r:embed="rId2"/>
          <a:stretch>
            <a:fillRect/>
          </a:stretch>
        </p:blipFill>
        <p:spPr>
          <a:xfrm>
            <a:off x="232225" y="354947"/>
            <a:ext cx="6101656" cy="3868709"/>
          </a:xfrm>
          <a:prstGeom prst="rect">
            <a:avLst/>
          </a:prstGeom>
        </p:spPr>
      </p:pic>
      <p:sp>
        <p:nvSpPr>
          <p:cNvPr id="7" name="TextBox 6">
            <a:extLst>
              <a:ext uri="{FF2B5EF4-FFF2-40B4-BE49-F238E27FC236}">
                <a16:creationId xmlns:a16="http://schemas.microsoft.com/office/drawing/2014/main" id="{2B6041CE-FBC5-574E-6A1A-51326DB47E2C}"/>
              </a:ext>
            </a:extLst>
          </p:cNvPr>
          <p:cNvSpPr txBox="1"/>
          <p:nvPr/>
        </p:nvSpPr>
        <p:spPr>
          <a:xfrm>
            <a:off x="232225" y="4564061"/>
            <a:ext cx="6691085" cy="1938992"/>
          </a:xfrm>
          <a:prstGeom prst="rect">
            <a:avLst/>
          </a:prstGeom>
          <a:noFill/>
        </p:spPr>
        <p:txBody>
          <a:bodyPr wrap="square" rtlCol="0">
            <a:spAutoFit/>
          </a:bodyPr>
          <a:lstStyle/>
          <a:p>
            <a:pPr algn="r" rtl="1"/>
            <a:r>
              <a:rPr lang="fa-IR" sz="2000" dirty="0"/>
              <a:t>سپس یک مقدار نرمال بین حد متوسط و حد استاندار جهش به کمک تابع </a:t>
            </a:r>
            <a:r>
              <a:rPr lang="en-US" sz="2000" b="1" dirty="0"/>
              <a:t>guess</a:t>
            </a:r>
            <a:r>
              <a:rPr lang="fa-IR" sz="2000" dirty="0"/>
              <a:t> ایجاد می کنیم و در متغیر </a:t>
            </a:r>
            <a:r>
              <a:rPr lang="en-US" sz="2000" b="1" dirty="0" err="1"/>
              <a:t>mutation_value</a:t>
            </a:r>
            <a:r>
              <a:rPr lang="fa-IR" sz="2000" b="1" dirty="0"/>
              <a:t> </a:t>
            </a:r>
            <a:r>
              <a:rPr lang="fa-IR" sz="2000" dirty="0"/>
              <a:t>قرار می دهیم. بین این مقدار و حد بالای ژن مینیمم را پیدا می کنیم. بین مقدار انتخاب شده و حد پایین تابع ماکسیمم را انتخاب کرده و به عنوان مقدار جهش در نظر می گیریم. در آخر مقدار جهش پیدا کرده را در درایه ی مربوطه در ماتریس فرزندان قرار می دهیم. پس از اتمام حلقه ها, ماتریس فرزندان را باز می گردانیم.</a:t>
            </a:r>
            <a:endParaRPr lang="en-US" sz="2000" dirty="0"/>
          </a:p>
        </p:txBody>
      </p:sp>
    </p:spTree>
    <p:extLst>
      <p:ext uri="{BB962C8B-B14F-4D97-AF65-F5344CB8AC3E}">
        <p14:creationId xmlns:p14="http://schemas.microsoft.com/office/powerpoint/2010/main" val="40928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DEF4F-7DC1-77B1-05B1-36CD52697977}"/>
              </a:ext>
            </a:extLst>
          </p:cNvPr>
          <p:cNvSpPr txBox="1"/>
          <p:nvPr/>
        </p:nvSpPr>
        <p:spPr>
          <a:xfrm>
            <a:off x="4274457" y="548432"/>
            <a:ext cx="3643085" cy="523220"/>
          </a:xfrm>
          <a:prstGeom prst="rect">
            <a:avLst/>
          </a:prstGeom>
          <a:noFill/>
        </p:spPr>
        <p:txBody>
          <a:bodyPr wrap="square" rtlCol="0">
            <a:spAutoFit/>
          </a:bodyPr>
          <a:lstStyle/>
          <a:p>
            <a:pPr algn="ctr" rtl="1"/>
            <a:r>
              <a:rPr lang="fa-IR" sz="2800" b="1" dirty="0"/>
              <a:t>سایر توابع</a:t>
            </a:r>
            <a:endParaRPr lang="en-US" sz="2800" b="1" dirty="0"/>
          </a:p>
        </p:txBody>
      </p:sp>
      <p:sp>
        <p:nvSpPr>
          <p:cNvPr id="4" name="TextBox 3">
            <a:extLst>
              <a:ext uri="{FF2B5EF4-FFF2-40B4-BE49-F238E27FC236}">
                <a16:creationId xmlns:a16="http://schemas.microsoft.com/office/drawing/2014/main" id="{1B2255A6-FD0F-BAB3-5D8E-DE88D638C5C0}"/>
              </a:ext>
            </a:extLst>
          </p:cNvPr>
          <p:cNvSpPr txBox="1"/>
          <p:nvPr/>
        </p:nvSpPr>
        <p:spPr>
          <a:xfrm>
            <a:off x="1306285" y="3075057"/>
            <a:ext cx="9579428" cy="707886"/>
          </a:xfrm>
          <a:prstGeom prst="rect">
            <a:avLst/>
          </a:prstGeom>
          <a:noFill/>
        </p:spPr>
        <p:txBody>
          <a:bodyPr wrap="square" rtlCol="0">
            <a:spAutoFit/>
          </a:bodyPr>
          <a:lstStyle/>
          <a:p>
            <a:pPr algn="r" rtl="1"/>
            <a:r>
              <a:rPr lang="fa-IR" sz="2000" dirty="0"/>
              <a:t>    توابعی وجود دارند که به طور مستقیم جزوی از ساختار الگوریتم وراثتی نمی باشند اما برای مسائلی مانند نمایش داده ها یا محاسبه ی برخی از پارامتر های خاص به آن ها نیاز داریم.</a:t>
            </a:r>
            <a:endParaRPr lang="en-US" sz="2000" dirty="0"/>
          </a:p>
        </p:txBody>
      </p:sp>
    </p:spTree>
    <p:extLst>
      <p:ext uri="{BB962C8B-B14F-4D97-AF65-F5344CB8AC3E}">
        <p14:creationId xmlns:p14="http://schemas.microsoft.com/office/powerpoint/2010/main" val="2977853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E3A5B-87A0-5204-8C90-3B870E27B37C}"/>
              </a:ext>
            </a:extLst>
          </p:cNvPr>
          <p:cNvSpPr txBox="1"/>
          <p:nvPr/>
        </p:nvSpPr>
        <p:spPr>
          <a:xfrm>
            <a:off x="4267200" y="451505"/>
            <a:ext cx="3657600" cy="523220"/>
          </a:xfrm>
          <a:prstGeom prst="rect">
            <a:avLst/>
          </a:prstGeom>
          <a:noFill/>
        </p:spPr>
        <p:txBody>
          <a:bodyPr wrap="square" rtlCol="0">
            <a:spAutoFit/>
          </a:bodyPr>
          <a:lstStyle/>
          <a:p>
            <a:pPr algn="ctr"/>
            <a:r>
              <a:rPr lang="en-US" sz="2800" b="1" dirty="0"/>
              <a:t>clip_vector</a:t>
            </a:r>
            <a:r>
              <a:rPr lang="fa-IR" sz="2800" b="1" dirty="0"/>
              <a:t>تابع </a:t>
            </a:r>
            <a:endParaRPr lang="en-US" sz="2800" b="1" dirty="0"/>
          </a:p>
        </p:txBody>
      </p:sp>
      <p:sp>
        <p:nvSpPr>
          <p:cNvPr id="3" name="TextBox 2">
            <a:extLst>
              <a:ext uri="{FF2B5EF4-FFF2-40B4-BE49-F238E27FC236}">
                <a16:creationId xmlns:a16="http://schemas.microsoft.com/office/drawing/2014/main" id="{93F107EF-90B3-34E8-ACA5-34FDF7430DF4}"/>
              </a:ext>
            </a:extLst>
          </p:cNvPr>
          <p:cNvSpPr txBox="1"/>
          <p:nvPr/>
        </p:nvSpPr>
        <p:spPr>
          <a:xfrm>
            <a:off x="1896188" y="4550126"/>
            <a:ext cx="8399623" cy="400110"/>
          </a:xfrm>
          <a:prstGeom prst="rect">
            <a:avLst/>
          </a:prstGeom>
          <a:noFill/>
        </p:spPr>
        <p:txBody>
          <a:bodyPr wrap="square" rtlCol="0">
            <a:spAutoFit/>
          </a:bodyPr>
          <a:lstStyle/>
          <a:p>
            <a:pPr algn="r" rtl="1"/>
            <a:r>
              <a:rPr lang="fa-IR" sz="2000" dirty="0"/>
              <a:t>این تابع عمل </a:t>
            </a:r>
            <a:r>
              <a:rPr lang="en-US" sz="2000" b="1" dirty="0"/>
              <a:t>clipping</a:t>
            </a:r>
            <a:r>
              <a:rPr lang="fa-IR" sz="2000" dirty="0"/>
              <a:t> را روی یک لیست با توجه به کران بالا و پایین هر متغیر انجام می دهد.</a:t>
            </a:r>
          </a:p>
        </p:txBody>
      </p:sp>
      <p:pic>
        <p:nvPicPr>
          <p:cNvPr id="5" name="Picture 4">
            <a:extLst>
              <a:ext uri="{FF2B5EF4-FFF2-40B4-BE49-F238E27FC236}">
                <a16:creationId xmlns:a16="http://schemas.microsoft.com/office/drawing/2014/main" id="{CB093E57-D07D-2ACE-8149-1F251EA1815C}"/>
              </a:ext>
            </a:extLst>
          </p:cNvPr>
          <p:cNvPicPr>
            <a:picLocks noChangeAspect="1"/>
          </p:cNvPicPr>
          <p:nvPr/>
        </p:nvPicPr>
        <p:blipFill>
          <a:blip r:embed="rId2"/>
          <a:stretch>
            <a:fillRect/>
          </a:stretch>
        </p:blipFill>
        <p:spPr>
          <a:xfrm>
            <a:off x="2186600" y="1600042"/>
            <a:ext cx="7818798" cy="1828958"/>
          </a:xfrm>
          <a:prstGeom prst="rect">
            <a:avLst/>
          </a:prstGeom>
        </p:spPr>
      </p:pic>
    </p:spTree>
    <p:extLst>
      <p:ext uri="{BB962C8B-B14F-4D97-AF65-F5344CB8AC3E}">
        <p14:creationId xmlns:p14="http://schemas.microsoft.com/office/powerpoint/2010/main" val="3232023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E3A5B-87A0-5204-8C90-3B870E27B37C}"/>
              </a:ext>
            </a:extLst>
          </p:cNvPr>
          <p:cNvSpPr txBox="1"/>
          <p:nvPr/>
        </p:nvSpPr>
        <p:spPr>
          <a:xfrm>
            <a:off x="4483358" y="404852"/>
            <a:ext cx="3225282" cy="523220"/>
          </a:xfrm>
          <a:prstGeom prst="rect">
            <a:avLst/>
          </a:prstGeom>
          <a:noFill/>
        </p:spPr>
        <p:txBody>
          <a:bodyPr wrap="square" rtlCol="0">
            <a:spAutoFit/>
          </a:bodyPr>
          <a:lstStyle/>
          <a:p>
            <a:pPr algn="ctr"/>
            <a:r>
              <a:rPr lang="en-US" sz="2800" b="1" dirty="0"/>
              <a:t>vadd</a:t>
            </a:r>
            <a:r>
              <a:rPr lang="fa-IR" sz="2800" b="1" dirty="0"/>
              <a:t> و </a:t>
            </a:r>
            <a:r>
              <a:rPr lang="en-US" sz="2800" b="1" dirty="0"/>
              <a:t>vmult</a:t>
            </a:r>
            <a:r>
              <a:rPr lang="fa-IR" sz="2800" b="1" dirty="0"/>
              <a:t>  تابع </a:t>
            </a:r>
            <a:endParaRPr lang="en-US" sz="2800" b="1" dirty="0"/>
          </a:p>
        </p:txBody>
      </p:sp>
      <p:sp>
        <p:nvSpPr>
          <p:cNvPr id="3" name="TextBox 2">
            <a:extLst>
              <a:ext uri="{FF2B5EF4-FFF2-40B4-BE49-F238E27FC236}">
                <a16:creationId xmlns:a16="http://schemas.microsoft.com/office/drawing/2014/main" id="{93F107EF-90B3-34E8-ACA5-34FDF7430DF4}"/>
              </a:ext>
            </a:extLst>
          </p:cNvPr>
          <p:cNvSpPr txBox="1"/>
          <p:nvPr/>
        </p:nvSpPr>
        <p:spPr>
          <a:xfrm>
            <a:off x="8141863" y="1829485"/>
            <a:ext cx="3214720" cy="1015663"/>
          </a:xfrm>
          <a:prstGeom prst="rect">
            <a:avLst/>
          </a:prstGeom>
          <a:noFill/>
        </p:spPr>
        <p:txBody>
          <a:bodyPr wrap="square" rtlCol="0">
            <a:spAutoFit/>
          </a:bodyPr>
          <a:lstStyle/>
          <a:p>
            <a:pPr algn="r" rtl="1"/>
            <a:r>
              <a:rPr lang="fa-IR" sz="2000" dirty="0"/>
              <a:t>تابع </a:t>
            </a:r>
            <a:r>
              <a:rPr lang="en-US" sz="2000" b="1" dirty="0"/>
              <a:t>vmult</a:t>
            </a:r>
            <a:r>
              <a:rPr lang="fa-IR" sz="2000" dirty="0"/>
              <a:t> یک مقدار را در یک لیست ضرب می کند و لیست حاصل را خروجی می دهد.</a:t>
            </a:r>
          </a:p>
        </p:txBody>
      </p:sp>
      <p:pic>
        <p:nvPicPr>
          <p:cNvPr id="6" name="Picture 5">
            <a:extLst>
              <a:ext uri="{FF2B5EF4-FFF2-40B4-BE49-F238E27FC236}">
                <a16:creationId xmlns:a16="http://schemas.microsoft.com/office/drawing/2014/main" id="{231BDBBB-4260-3BE8-D7FB-BE102F989ED7}"/>
              </a:ext>
            </a:extLst>
          </p:cNvPr>
          <p:cNvPicPr>
            <a:picLocks noChangeAspect="1"/>
          </p:cNvPicPr>
          <p:nvPr/>
        </p:nvPicPr>
        <p:blipFill>
          <a:blip r:embed="rId2"/>
          <a:stretch>
            <a:fillRect/>
          </a:stretch>
        </p:blipFill>
        <p:spPr>
          <a:xfrm>
            <a:off x="835417" y="1178272"/>
            <a:ext cx="6484438" cy="4501455"/>
          </a:xfrm>
          <a:prstGeom prst="rect">
            <a:avLst/>
          </a:prstGeom>
        </p:spPr>
      </p:pic>
      <p:sp>
        <p:nvSpPr>
          <p:cNvPr id="7" name="TextBox 6">
            <a:extLst>
              <a:ext uri="{FF2B5EF4-FFF2-40B4-BE49-F238E27FC236}">
                <a16:creationId xmlns:a16="http://schemas.microsoft.com/office/drawing/2014/main" id="{D556DE2B-E83A-67D6-2B9D-E275A647A590}"/>
              </a:ext>
            </a:extLst>
          </p:cNvPr>
          <p:cNvSpPr txBox="1"/>
          <p:nvPr/>
        </p:nvSpPr>
        <p:spPr>
          <a:xfrm>
            <a:off x="8141863" y="3891688"/>
            <a:ext cx="3214720" cy="1323439"/>
          </a:xfrm>
          <a:prstGeom prst="rect">
            <a:avLst/>
          </a:prstGeom>
          <a:noFill/>
        </p:spPr>
        <p:txBody>
          <a:bodyPr wrap="square" rtlCol="0">
            <a:spAutoFit/>
          </a:bodyPr>
          <a:lstStyle/>
          <a:p>
            <a:pPr algn="r" rtl="1"/>
            <a:r>
              <a:rPr lang="fa-IR" sz="2000" dirty="0"/>
              <a:t>تابع </a:t>
            </a:r>
            <a:r>
              <a:rPr lang="en-US" sz="2000" b="1" dirty="0"/>
              <a:t>vadd</a:t>
            </a:r>
            <a:r>
              <a:rPr lang="fa-IR" sz="2000" dirty="0"/>
              <a:t> دو لیست را متناظرا با یکدیگر جمع کرده و در لیست جدید قرار می دهیم, سپس آن را خروجی می دهد.</a:t>
            </a:r>
          </a:p>
        </p:txBody>
      </p:sp>
    </p:spTree>
    <p:extLst>
      <p:ext uri="{BB962C8B-B14F-4D97-AF65-F5344CB8AC3E}">
        <p14:creationId xmlns:p14="http://schemas.microsoft.com/office/powerpoint/2010/main" val="3580494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05532B-EEF6-10C9-A018-8B07D419AB0D}"/>
              </a:ext>
            </a:extLst>
          </p:cNvPr>
          <p:cNvSpPr txBox="1"/>
          <p:nvPr/>
        </p:nvSpPr>
        <p:spPr>
          <a:xfrm>
            <a:off x="4278086" y="312778"/>
            <a:ext cx="3635828" cy="523220"/>
          </a:xfrm>
          <a:prstGeom prst="rect">
            <a:avLst/>
          </a:prstGeom>
          <a:noFill/>
        </p:spPr>
        <p:txBody>
          <a:bodyPr wrap="square" rtlCol="0">
            <a:spAutoFit/>
          </a:bodyPr>
          <a:lstStyle/>
          <a:p>
            <a:pPr algn="r"/>
            <a:r>
              <a:rPr lang="en-US" sz="2800" b="1" dirty="0" err="1"/>
              <a:t>print_parameters</a:t>
            </a:r>
            <a:r>
              <a:rPr lang="fa-IR" sz="2800" b="1" dirty="0"/>
              <a:t>تابع </a:t>
            </a:r>
            <a:endParaRPr lang="en-US" sz="2800" b="1" dirty="0"/>
          </a:p>
        </p:txBody>
      </p:sp>
      <p:sp>
        <p:nvSpPr>
          <p:cNvPr id="6" name="TextBox 5">
            <a:extLst>
              <a:ext uri="{FF2B5EF4-FFF2-40B4-BE49-F238E27FC236}">
                <a16:creationId xmlns:a16="http://schemas.microsoft.com/office/drawing/2014/main" id="{54AAA15C-18F3-9241-97D0-409F7CF9796F}"/>
              </a:ext>
            </a:extLst>
          </p:cNvPr>
          <p:cNvSpPr txBox="1"/>
          <p:nvPr/>
        </p:nvSpPr>
        <p:spPr>
          <a:xfrm>
            <a:off x="1398442" y="4235642"/>
            <a:ext cx="9622970" cy="707886"/>
          </a:xfrm>
          <a:prstGeom prst="rect">
            <a:avLst/>
          </a:prstGeom>
          <a:noFill/>
        </p:spPr>
        <p:txBody>
          <a:bodyPr wrap="square" rtlCol="0">
            <a:spAutoFit/>
          </a:bodyPr>
          <a:lstStyle/>
          <a:p>
            <a:pPr algn="r" rtl="1"/>
            <a:r>
              <a:rPr lang="fa-IR" sz="2000" dirty="0"/>
              <a:t>    تابع </a:t>
            </a:r>
            <a:r>
              <a:rPr lang="en-US" sz="2000" b="1" dirty="0" err="1"/>
              <a:t>print_parameters</a:t>
            </a:r>
            <a:r>
              <a:rPr lang="fa-IR" sz="2000" b="1" dirty="0"/>
              <a:t> </a:t>
            </a:r>
            <a:r>
              <a:rPr lang="fa-IR" sz="2000" dirty="0"/>
              <a:t>, پارامترهایی از جمله نرخ همبری, اندازه جمعیت, نرخ جهش, حداکثر تعداد نسل ها(تعداد تکرار الگوریتم) و تعداد دفعات اجرا را به کمک ماژول </a:t>
            </a:r>
            <a:r>
              <a:rPr lang="en-US" sz="2000" b="1" dirty="0"/>
              <a:t>tabulate</a:t>
            </a:r>
            <a:r>
              <a:rPr lang="fa-IR" sz="2000" dirty="0"/>
              <a:t> به صورت یک جدول نمایش می دهد.</a:t>
            </a:r>
            <a:endParaRPr lang="en-US" sz="2000" dirty="0"/>
          </a:p>
        </p:txBody>
      </p:sp>
      <p:pic>
        <p:nvPicPr>
          <p:cNvPr id="4" name="Picture 3">
            <a:extLst>
              <a:ext uri="{FF2B5EF4-FFF2-40B4-BE49-F238E27FC236}">
                <a16:creationId xmlns:a16="http://schemas.microsoft.com/office/drawing/2014/main" id="{BAF2F512-600A-91AD-BAD0-1FE4EA422CE9}"/>
              </a:ext>
            </a:extLst>
          </p:cNvPr>
          <p:cNvPicPr>
            <a:picLocks noChangeAspect="1"/>
          </p:cNvPicPr>
          <p:nvPr/>
        </p:nvPicPr>
        <p:blipFill>
          <a:blip r:embed="rId2"/>
          <a:stretch>
            <a:fillRect/>
          </a:stretch>
        </p:blipFill>
        <p:spPr>
          <a:xfrm>
            <a:off x="2670310" y="1027747"/>
            <a:ext cx="6506656" cy="2566202"/>
          </a:xfrm>
          <a:prstGeom prst="rect">
            <a:avLst/>
          </a:prstGeom>
        </p:spPr>
      </p:pic>
    </p:spTree>
    <p:extLst>
      <p:ext uri="{BB962C8B-B14F-4D97-AF65-F5344CB8AC3E}">
        <p14:creationId xmlns:p14="http://schemas.microsoft.com/office/powerpoint/2010/main" val="4276016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EFD-DB7A-5A4C-57FB-0454F5F56F40}"/>
              </a:ext>
            </a:extLst>
          </p:cNvPr>
          <p:cNvSpPr txBox="1"/>
          <p:nvPr/>
        </p:nvSpPr>
        <p:spPr>
          <a:xfrm>
            <a:off x="5058226" y="319088"/>
            <a:ext cx="2075543" cy="523220"/>
          </a:xfrm>
          <a:prstGeom prst="rect">
            <a:avLst/>
          </a:prstGeom>
          <a:noFill/>
        </p:spPr>
        <p:txBody>
          <a:bodyPr wrap="square" rtlCol="0">
            <a:spAutoFit/>
          </a:bodyPr>
          <a:lstStyle/>
          <a:p>
            <a:pPr algn="ctr"/>
            <a:r>
              <a:rPr lang="en-US" sz="2800" b="1" dirty="0" err="1"/>
              <a:t>one_gen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850118" y="3984366"/>
            <a:ext cx="10491756" cy="2246769"/>
          </a:xfrm>
          <a:prstGeom prst="rect">
            <a:avLst/>
          </a:prstGeom>
          <a:noFill/>
        </p:spPr>
        <p:txBody>
          <a:bodyPr wrap="square" rtlCol="0">
            <a:spAutoFit/>
          </a:bodyPr>
          <a:lstStyle/>
          <a:p>
            <a:pPr algn="r" rtl="1"/>
            <a:r>
              <a:rPr lang="fa-IR" sz="2000" dirty="0"/>
              <a:t>    تابع </a:t>
            </a:r>
            <a:r>
              <a:rPr lang="en-US" sz="2000" b="1" dirty="0"/>
              <a:t>one_gen</a:t>
            </a:r>
            <a:r>
              <a:rPr lang="fa-IR" sz="2000" b="1" dirty="0"/>
              <a:t> </a:t>
            </a:r>
            <a:r>
              <a:rPr lang="fa-IR" sz="2000" dirty="0"/>
              <a:t>, توابع دیگر را در خود فراخوانی می کند تا بتوانند یک نسل جمعیت ایجاد کند. در این تابع در ابتدا تابع مربوط به محاسبه شایستگی ها را فراخوانی می کنیم و مقدار شایستگی ها را در متغیر </a:t>
            </a:r>
            <a:r>
              <a:rPr lang="en-US" sz="2000" b="1" dirty="0"/>
              <a:t>fitness_values</a:t>
            </a:r>
            <a:r>
              <a:rPr lang="fa-IR" sz="2000" dirty="0"/>
              <a:t> قرار می دهیم. در یک ساختار </a:t>
            </a:r>
            <a:r>
              <a:rPr lang="en-US" sz="2000" b="1" dirty="0"/>
              <a:t>try/except</a:t>
            </a:r>
            <a:r>
              <a:rPr lang="fa-IR" sz="2000" b="1" dirty="0"/>
              <a:t> </a:t>
            </a:r>
            <a:r>
              <a:rPr lang="fa-IR" sz="2000" dirty="0"/>
              <a:t>برسی می کنیم که حتما شایستگی هت مثبت باشند. در این مرحله تابع </a:t>
            </a:r>
            <a:r>
              <a:rPr lang="en-US" sz="2000" dirty="0"/>
              <a:t> log</a:t>
            </a:r>
            <a:r>
              <a:rPr lang="fa-IR" sz="2000" dirty="0"/>
              <a:t>را فرا می خوانیم(جلوتر توضیح داده خواهد شد.). سپس به کمک تابع </a:t>
            </a:r>
            <a:r>
              <a:rPr lang="en-US" sz="2000" b="1" dirty="0"/>
              <a:t>roulette_weel</a:t>
            </a:r>
            <a:r>
              <a:rPr lang="fa-IR" sz="2000" b="1" dirty="0"/>
              <a:t> </a:t>
            </a:r>
            <a:r>
              <a:rPr lang="fa-IR" sz="2000" dirty="0"/>
              <a:t>والد های منتخب را در متغیر </a:t>
            </a:r>
            <a:r>
              <a:rPr lang="en-US" sz="2000" b="1" dirty="0"/>
              <a:t>mating_pool</a:t>
            </a:r>
            <a:r>
              <a:rPr lang="fa-IR" sz="2000" dirty="0"/>
              <a:t> قرار می دهیم. در نهایت تابع </a:t>
            </a:r>
            <a:r>
              <a:rPr lang="en-US" sz="2000" b="1" dirty="0"/>
              <a:t>crossover</a:t>
            </a:r>
            <a:r>
              <a:rPr lang="fa-IR" sz="2000" b="1" dirty="0"/>
              <a:t> </a:t>
            </a:r>
            <a:r>
              <a:rPr lang="fa-IR" sz="2000" dirty="0"/>
              <a:t>را فراخوانی کرده و حاصل را در </a:t>
            </a:r>
            <a:r>
              <a:rPr lang="en-US" sz="2000" b="1" dirty="0"/>
              <a:t>next_gen_v1</a:t>
            </a:r>
            <a:r>
              <a:rPr lang="fa-IR" sz="2000" b="1" dirty="0"/>
              <a:t> </a:t>
            </a:r>
            <a:r>
              <a:rPr lang="fa-IR" sz="2000" dirty="0"/>
              <a:t>قرار می دهیم. این متغیر را به تابع </a:t>
            </a:r>
            <a:r>
              <a:rPr lang="en-US" sz="2000" b="1" dirty="0"/>
              <a:t>mutation</a:t>
            </a:r>
            <a:r>
              <a:rPr lang="fa-IR" sz="2000" dirty="0"/>
              <a:t> جهت همبری ارسال می کنیم. در نهایت حاصل همبری یا همان متغیر </a:t>
            </a:r>
            <a:r>
              <a:rPr lang="en-US" sz="2000" b="1" dirty="0"/>
              <a:t>nex_gen</a:t>
            </a:r>
            <a:r>
              <a:rPr lang="fa-IR" sz="2000" b="1" dirty="0"/>
              <a:t> </a:t>
            </a:r>
            <a:r>
              <a:rPr lang="fa-IR" sz="2000" dirty="0"/>
              <a:t>را به عنوان نسل جدید تثبیت میکنیم  ودر مرحله آخر, شماره نسل را بروزرسانی می کنیم.</a:t>
            </a:r>
            <a:endParaRPr lang="en-US" sz="2000" dirty="0"/>
          </a:p>
        </p:txBody>
      </p:sp>
      <p:pic>
        <p:nvPicPr>
          <p:cNvPr id="4" name="Picture 3">
            <a:extLst>
              <a:ext uri="{FF2B5EF4-FFF2-40B4-BE49-F238E27FC236}">
                <a16:creationId xmlns:a16="http://schemas.microsoft.com/office/drawing/2014/main" id="{FB18D948-0763-9788-DA85-B6F03BE2CE68}"/>
              </a:ext>
            </a:extLst>
          </p:cNvPr>
          <p:cNvPicPr>
            <a:picLocks noChangeAspect="1"/>
          </p:cNvPicPr>
          <p:nvPr/>
        </p:nvPicPr>
        <p:blipFill>
          <a:blip r:embed="rId2"/>
          <a:stretch>
            <a:fillRect/>
          </a:stretch>
        </p:blipFill>
        <p:spPr>
          <a:xfrm>
            <a:off x="3339875" y="1029412"/>
            <a:ext cx="5512243" cy="2767850"/>
          </a:xfrm>
          <a:prstGeom prst="rect">
            <a:avLst/>
          </a:prstGeom>
        </p:spPr>
      </p:pic>
    </p:spTree>
    <p:extLst>
      <p:ext uri="{BB962C8B-B14F-4D97-AF65-F5344CB8AC3E}">
        <p14:creationId xmlns:p14="http://schemas.microsoft.com/office/powerpoint/2010/main" val="4247992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EFD-DB7A-5A4C-57FB-0454F5F56F40}"/>
              </a:ext>
            </a:extLst>
          </p:cNvPr>
          <p:cNvSpPr txBox="1"/>
          <p:nvPr/>
        </p:nvSpPr>
        <p:spPr>
          <a:xfrm>
            <a:off x="3352798" y="493486"/>
            <a:ext cx="5544457" cy="523220"/>
          </a:xfrm>
          <a:prstGeom prst="rect">
            <a:avLst/>
          </a:prstGeom>
          <a:noFill/>
        </p:spPr>
        <p:txBody>
          <a:bodyPr wrap="square" rtlCol="0">
            <a:spAutoFit/>
          </a:bodyPr>
          <a:lstStyle/>
          <a:p>
            <a:pPr algn="ctr"/>
            <a:r>
              <a:rPr lang="en-US" sz="2800" b="1" dirty="0" err="1"/>
              <a:t>plot_info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340020" y="1868215"/>
            <a:ext cx="5114470" cy="3477875"/>
          </a:xfrm>
          <a:prstGeom prst="rect">
            <a:avLst/>
          </a:prstGeom>
          <a:noFill/>
        </p:spPr>
        <p:txBody>
          <a:bodyPr wrap="square" rtlCol="0">
            <a:spAutoFit/>
          </a:bodyPr>
          <a:lstStyle/>
          <a:p>
            <a:pPr algn="r" rtl="1"/>
            <a:r>
              <a:rPr lang="fa-IR" sz="2000" dirty="0"/>
              <a:t>    تابع نام برده, وظیفه ی رسم نمودار ها را به عهده دارد. در این تابع به کمک ابزاری(</a:t>
            </a:r>
            <a:r>
              <a:rPr lang="en-US" sz="2000" b="1" dirty="0"/>
              <a:t>plt.plot()</a:t>
            </a:r>
            <a:r>
              <a:rPr lang="fa-IR" sz="2000" dirty="0"/>
              <a:t>) که کتابخانه </a:t>
            </a:r>
            <a:r>
              <a:rPr lang="en-US" sz="2000" b="1" dirty="0"/>
              <a:t>matplotlib</a:t>
            </a:r>
            <a:r>
              <a:rPr lang="fa-IR" sz="2000" dirty="0"/>
              <a:t> در اختیار ما قرار می دهد, نمودار اطلاعات مربوط به تابع را رسم می کنیم. مهمترین اطلاعاتی که به آن نیاز داریم, معیار های </a:t>
            </a:r>
            <a:r>
              <a:rPr lang="en-US" sz="2000" b="1" dirty="0"/>
              <a:t>average best so far</a:t>
            </a:r>
            <a:r>
              <a:rPr lang="fa-IR" sz="2000" b="1" dirty="0"/>
              <a:t> </a:t>
            </a:r>
            <a:r>
              <a:rPr lang="fa-IR" sz="2000" dirty="0"/>
              <a:t>و </a:t>
            </a:r>
            <a:r>
              <a:rPr lang="en-US" sz="2000" b="1" dirty="0"/>
              <a:t>average</a:t>
            </a:r>
            <a:r>
              <a:rPr lang="en-US" sz="2000" dirty="0"/>
              <a:t> </a:t>
            </a:r>
            <a:r>
              <a:rPr lang="en-US" sz="2000" b="1" dirty="0"/>
              <a:t>mean</a:t>
            </a:r>
            <a:r>
              <a:rPr lang="en-US" sz="2000" dirty="0"/>
              <a:t> </a:t>
            </a:r>
            <a:r>
              <a:rPr lang="en-US" sz="2000" b="1" dirty="0"/>
              <a:t>fitness</a:t>
            </a:r>
            <a:r>
              <a:rPr lang="fa-IR" sz="2000" dirty="0"/>
              <a:t> هستند. این معیار ها را  در خصوصیت </a:t>
            </a:r>
            <a:r>
              <a:rPr lang="en-US" sz="2000" b="1" dirty="0"/>
              <a:t>history</a:t>
            </a:r>
            <a:r>
              <a:rPr lang="fa-IR" sz="2000" dirty="0"/>
              <a:t> از کلاس نگهداری, و در هر نسل آن را بروزرسانی کرده ایم. اگر در هنگام ایجاد کلاس مسیری را برای ذخیره اطلاعات مربوطه مشخص کرده باشیم, نمودار ها ذخیره می شوند, در غیر این صورت تنها نمایش داده می شوند.</a:t>
            </a:r>
            <a:endParaRPr lang="en-US" sz="2000" dirty="0"/>
          </a:p>
        </p:txBody>
      </p:sp>
      <p:pic>
        <p:nvPicPr>
          <p:cNvPr id="4" name="Picture 3">
            <a:extLst>
              <a:ext uri="{FF2B5EF4-FFF2-40B4-BE49-F238E27FC236}">
                <a16:creationId xmlns:a16="http://schemas.microsoft.com/office/drawing/2014/main" id="{C376FD53-BA06-A8BC-F6E3-851F407166DC}"/>
              </a:ext>
            </a:extLst>
          </p:cNvPr>
          <p:cNvPicPr>
            <a:picLocks noChangeAspect="1"/>
          </p:cNvPicPr>
          <p:nvPr/>
        </p:nvPicPr>
        <p:blipFill>
          <a:blip r:embed="rId2"/>
          <a:stretch>
            <a:fillRect/>
          </a:stretch>
        </p:blipFill>
        <p:spPr>
          <a:xfrm>
            <a:off x="209291" y="1452135"/>
            <a:ext cx="5915735" cy="4310037"/>
          </a:xfrm>
          <a:prstGeom prst="rect">
            <a:avLst/>
          </a:prstGeom>
        </p:spPr>
      </p:pic>
    </p:spTree>
    <p:extLst>
      <p:ext uri="{BB962C8B-B14F-4D97-AF65-F5344CB8AC3E}">
        <p14:creationId xmlns:p14="http://schemas.microsoft.com/office/powerpoint/2010/main" val="166217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90AE85-F2B4-E983-3BC3-83C85F0F021F}"/>
              </a:ext>
            </a:extLst>
          </p:cNvPr>
          <p:cNvSpPr txBox="1"/>
          <p:nvPr/>
        </p:nvSpPr>
        <p:spPr>
          <a:xfrm>
            <a:off x="4919565" y="3013501"/>
            <a:ext cx="2352870" cy="830997"/>
          </a:xfrm>
          <a:prstGeom prst="rect">
            <a:avLst/>
          </a:prstGeom>
          <a:noFill/>
        </p:spPr>
        <p:txBody>
          <a:bodyPr wrap="square" rtlCol="0">
            <a:spAutoFit/>
          </a:bodyPr>
          <a:lstStyle/>
          <a:p>
            <a:pPr algn="r" rtl="1"/>
            <a:r>
              <a:rPr lang="fa-IR" sz="4800" dirty="0"/>
              <a:t>پیاده سازی</a:t>
            </a:r>
            <a:endParaRPr lang="en-US" sz="4800" dirty="0"/>
          </a:p>
        </p:txBody>
      </p:sp>
    </p:spTree>
    <p:extLst>
      <p:ext uri="{BB962C8B-B14F-4D97-AF65-F5344CB8AC3E}">
        <p14:creationId xmlns:p14="http://schemas.microsoft.com/office/powerpoint/2010/main" val="578653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EFD-DB7A-5A4C-57FB-0454F5F56F40}"/>
              </a:ext>
            </a:extLst>
          </p:cNvPr>
          <p:cNvSpPr txBox="1"/>
          <p:nvPr/>
        </p:nvSpPr>
        <p:spPr>
          <a:xfrm>
            <a:off x="3351406" y="204236"/>
            <a:ext cx="5544457" cy="523220"/>
          </a:xfrm>
          <a:prstGeom prst="rect">
            <a:avLst/>
          </a:prstGeom>
          <a:noFill/>
        </p:spPr>
        <p:txBody>
          <a:bodyPr wrap="square" rtlCol="0">
            <a:spAutoFit/>
          </a:bodyPr>
          <a:lstStyle/>
          <a:p>
            <a:pPr algn="ctr"/>
            <a:r>
              <a:rPr lang="en-US" sz="2800" b="1" dirty="0"/>
              <a:t>one_run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979714" y="4039353"/>
            <a:ext cx="10287842" cy="1323439"/>
          </a:xfrm>
          <a:prstGeom prst="rect">
            <a:avLst/>
          </a:prstGeom>
          <a:noFill/>
        </p:spPr>
        <p:txBody>
          <a:bodyPr wrap="square" rtlCol="0">
            <a:spAutoFit/>
          </a:bodyPr>
          <a:lstStyle/>
          <a:p>
            <a:pPr algn="r" rtl="1"/>
            <a:r>
              <a:rPr lang="fa-IR" sz="2000" dirty="0"/>
              <a:t>    تابع نام برده, یکبار الگوریتم را اجرا می کند. برای اینکار در ابتدا جمعیت رندوم را تولید کرده, سپس طی یک حلقه نسل های متوالی(به تعداد دفعات مشخص شده در خصوصیت </a:t>
            </a:r>
            <a:r>
              <a:rPr lang="en-US" sz="2000" b="1" dirty="0"/>
              <a:t>max_gen</a:t>
            </a:r>
            <a:r>
              <a:rPr lang="fa-IR" sz="2000" dirty="0"/>
              <a:t> ) تولید می کند. این عمل به معنای فراخوانی متعدد تابع </a:t>
            </a:r>
            <a:r>
              <a:rPr lang="en-US" sz="2000" b="1" dirty="0"/>
              <a:t>one_gen</a:t>
            </a:r>
            <a:r>
              <a:rPr lang="fa-IR" sz="2000" b="1" dirty="0"/>
              <a:t> </a:t>
            </a:r>
            <a:r>
              <a:rPr lang="fa-IR" sz="2000" dirty="0"/>
              <a:t>می باشد. پس از اتمام اجرا مقادیر مورد نیاز مانند متوسط شایستگی را در خصوصیات مربوطه ذخیره کرده و باقی لاگ گذاری ها را توسط تابع </a:t>
            </a:r>
            <a:r>
              <a:rPr lang="en-US" sz="2000" b="1" dirty="0"/>
              <a:t>log_gen</a:t>
            </a:r>
            <a:r>
              <a:rPr lang="fa-IR" sz="2000" b="1" dirty="0"/>
              <a:t> </a:t>
            </a:r>
            <a:r>
              <a:rPr lang="fa-IR" sz="2000" dirty="0"/>
              <a:t>انجام می دهیم.</a:t>
            </a:r>
            <a:endParaRPr lang="en-US" sz="2000" dirty="0"/>
          </a:p>
        </p:txBody>
      </p:sp>
      <p:pic>
        <p:nvPicPr>
          <p:cNvPr id="4" name="Picture 3">
            <a:extLst>
              <a:ext uri="{FF2B5EF4-FFF2-40B4-BE49-F238E27FC236}">
                <a16:creationId xmlns:a16="http://schemas.microsoft.com/office/drawing/2014/main" id="{155E571A-A18B-8095-3826-F1332E6022FC}"/>
              </a:ext>
            </a:extLst>
          </p:cNvPr>
          <p:cNvPicPr>
            <a:picLocks noChangeAspect="1"/>
          </p:cNvPicPr>
          <p:nvPr/>
        </p:nvPicPr>
        <p:blipFill>
          <a:blip r:embed="rId2"/>
          <a:stretch>
            <a:fillRect/>
          </a:stretch>
        </p:blipFill>
        <p:spPr>
          <a:xfrm>
            <a:off x="3130187" y="1057021"/>
            <a:ext cx="5931626" cy="2572939"/>
          </a:xfrm>
          <a:prstGeom prst="rect">
            <a:avLst/>
          </a:prstGeom>
        </p:spPr>
      </p:pic>
    </p:spTree>
    <p:extLst>
      <p:ext uri="{BB962C8B-B14F-4D97-AF65-F5344CB8AC3E}">
        <p14:creationId xmlns:p14="http://schemas.microsoft.com/office/powerpoint/2010/main" val="3408281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EFD-DB7A-5A4C-57FB-0454F5F56F40}"/>
              </a:ext>
            </a:extLst>
          </p:cNvPr>
          <p:cNvSpPr txBox="1"/>
          <p:nvPr/>
        </p:nvSpPr>
        <p:spPr>
          <a:xfrm>
            <a:off x="3323771" y="269551"/>
            <a:ext cx="5544457" cy="523220"/>
          </a:xfrm>
          <a:prstGeom prst="rect">
            <a:avLst/>
          </a:prstGeom>
          <a:noFill/>
        </p:spPr>
        <p:txBody>
          <a:bodyPr wrap="square" rtlCol="0">
            <a:spAutoFit/>
          </a:bodyPr>
          <a:lstStyle/>
          <a:p>
            <a:pPr algn="ctr"/>
            <a:r>
              <a:rPr lang="en-US" sz="2800" b="1" dirty="0"/>
              <a:t>log_gen</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84992" y="4233532"/>
            <a:ext cx="10782564" cy="1323439"/>
          </a:xfrm>
          <a:prstGeom prst="rect">
            <a:avLst/>
          </a:prstGeom>
          <a:noFill/>
        </p:spPr>
        <p:txBody>
          <a:bodyPr wrap="square" rtlCol="0">
            <a:spAutoFit/>
          </a:bodyPr>
          <a:lstStyle/>
          <a:p>
            <a:pPr algn="r" rtl="1"/>
            <a:r>
              <a:rPr lang="fa-IR" sz="2000" dirty="0"/>
              <a:t>    تابع فوق, وظیفه دارد که مقادیر بهترین جواب دیده شده و متوسط شایستگی کروموزوم ها را در یک بار اجرا ذخیره کند. برای این منظور ابتدا طی یک شرط مقدار بهترین جواب دیده شده را چک می کنیم و در صورت برقراری شرط( بهتر بودن جواب) آن را ذخیره می کنیم. در گام بعد بهترین جواب نسل فعلی را به ضای در نظر گرفته شده منتقل می کنیم. در گام آخر تاریخچه را بروزرسانی می کنیم.</a:t>
            </a:r>
          </a:p>
        </p:txBody>
      </p:sp>
      <p:pic>
        <p:nvPicPr>
          <p:cNvPr id="7" name="Picture 6">
            <a:extLst>
              <a:ext uri="{FF2B5EF4-FFF2-40B4-BE49-F238E27FC236}">
                <a16:creationId xmlns:a16="http://schemas.microsoft.com/office/drawing/2014/main" id="{349AB93A-2517-3AD9-6B38-6EF68FE2C920}"/>
              </a:ext>
            </a:extLst>
          </p:cNvPr>
          <p:cNvPicPr>
            <a:picLocks noChangeAspect="1"/>
          </p:cNvPicPr>
          <p:nvPr/>
        </p:nvPicPr>
        <p:blipFill>
          <a:blip r:embed="rId2"/>
          <a:stretch>
            <a:fillRect/>
          </a:stretch>
        </p:blipFill>
        <p:spPr>
          <a:xfrm>
            <a:off x="2958171" y="1266402"/>
            <a:ext cx="6275656" cy="2493499"/>
          </a:xfrm>
          <a:prstGeom prst="rect">
            <a:avLst/>
          </a:prstGeom>
        </p:spPr>
      </p:pic>
    </p:spTree>
    <p:extLst>
      <p:ext uri="{BB962C8B-B14F-4D97-AF65-F5344CB8AC3E}">
        <p14:creationId xmlns:p14="http://schemas.microsoft.com/office/powerpoint/2010/main" val="2125033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EFD-DB7A-5A4C-57FB-0454F5F56F40}"/>
              </a:ext>
            </a:extLst>
          </p:cNvPr>
          <p:cNvSpPr txBox="1"/>
          <p:nvPr/>
        </p:nvSpPr>
        <p:spPr>
          <a:xfrm>
            <a:off x="3323771" y="334866"/>
            <a:ext cx="5544457" cy="523220"/>
          </a:xfrm>
          <a:prstGeom prst="rect">
            <a:avLst/>
          </a:prstGeom>
          <a:noFill/>
        </p:spPr>
        <p:txBody>
          <a:bodyPr wrap="square" rtlCol="0">
            <a:spAutoFit/>
          </a:bodyPr>
          <a:lstStyle/>
          <a:p>
            <a:pPr algn="ctr"/>
            <a:r>
              <a:rPr lang="en-US" sz="2800" b="1" dirty="0" err="1"/>
              <a:t>log_algo</a:t>
            </a:r>
            <a:r>
              <a:rPr lang="fa-IR" sz="2800" b="1" dirty="0"/>
              <a:t> 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37118" y="3950566"/>
            <a:ext cx="10530438" cy="707886"/>
          </a:xfrm>
          <a:prstGeom prst="rect">
            <a:avLst/>
          </a:prstGeom>
          <a:noFill/>
        </p:spPr>
        <p:txBody>
          <a:bodyPr wrap="square" rtlCol="0">
            <a:spAutoFit/>
          </a:bodyPr>
          <a:lstStyle/>
          <a:p>
            <a:pPr algn="r" rtl="1"/>
            <a:r>
              <a:rPr lang="fa-IR" sz="2000" dirty="0"/>
              <a:t>    تابع نام برده, وظیفه ذخیره و لاگ گذاری نتایج کل الگوریتم را به عهده دارد. در هربار اجرای این الگوریتم, این تابع فراخوانی شده و مقادیر تاریخچه و بهترین جواب را بروزرسانی می کند.</a:t>
            </a:r>
          </a:p>
        </p:txBody>
      </p:sp>
      <p:pic>
        <p:nvPicPr>
          <p:cNvPr id="4" name="Picture 3">
            <a:extLst>
              <a:ext uri="{FF2B5EF4-FFF2-40B4-BE49-F238E27FC236}">
                <a16:creationId xmlns:a16="http://schemas.microsoft.com/office/drawing/2014/main" id="{4BFEEB28-A68D-C70F-1C21-004BE8517DC2}"/>
              </a:ext>
            </a:extLst>
          </p:cNvPr>
          <p:cNvPicPr>
            <a:picLocks noChangeAspect="1"/>
          </p:cNvPicPr>
          <p:nvPr/>
        </p:nvPicPr>
        <p:blipFill>
          <a:blip r:embed="rId2"/>
          <a:stretch>
            <a:fillRect/>
          </a:stretch>
        </p:blipFill>
        <p:spPr>
          <a:xfrm>
            <a:off x="2681342" y="1577701"/>
            <a:ext cx="6829316" cy="1653250"/>
          </a:xfrm>
          <a:prstGeom prst="rect">
            <a:avLst/>
          </a:prstGeom>
        </p:spPr>
      </p:pic>
    </p:spTree>
    <p:extLst>
      <p:ext uri="{BB962C8B-B14F-4D97-AF65-F5344CB8AC3E}">
        <p14:creationId xmlns:p14="http://schemas.microsoft.com/office/powerpoint/2010/main" val="1679946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EFD-DB7A-5A4C-57FB-0454F5F56F40}"/>
              </a:ext>
            </a:extLst>
          </p:cNvPr>
          <p:cNvSpPr txBox="1"/>
          <p:nvPr/>
        </p:nvSpPr>
        <p:spPr>
          <a:xfrm>
            <a:off x="3323771" y="424380"/>
            <a:ext cx="5544457" cy="523220"/>
          </a:xfrm>
          <a:prstGeom prst="rect">
            <a:avLst/>
          </a:prstGeom>
          <a:noFill/>
        </p:spPr>
        <p:txBody>
          <a:bodyPr wrap="square" rtlCol="0">
            <a:spAutoFit/>
          </a:bodyPr>
          <a:lstStyle/>
          <a:p>
            <a:pPr algn="ctr"/>
            <a:r>
              <a:rPr lang="en-US" sz="2800" b="1" dirty="0"/>
              <a:t>reset</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497112" y="4559836"/>
            <a:ext cx="10770443" cy="707886"/>
          </a:xfrm>
          <a:prstGeom prst="rect">
            <a:avLst/>
          </a:prstGeom>
          <a:noFill/>
        </p:spPr>
        <p:txBody>
          <a:bodyPr wrap="square" rtlCol="0">
            <a:spAutoFit/>
          </a:bodyPr>
          <a:lstStyle/>
          <a:p>
            <a:pPr algn="r" rtl="1"/>
            <a:r>
              <a:rPr lang="fa-IR" sz="2000" dirty="0"/>
              <a:t>    تابع ریست, وظیفه دارد که فضایی را که برای یکبار اجرای الگوریتم در نظر گرفته, برای اجرای بعدی خالی کند و عملا خصوصیات کلاس را که مربوط به هر بار اجرا کردن کامل الگوریتم هستند مقدار دهی اولیه کند.</a:t>
            </a:r>
            <a:endParaRPr lang="en-US" sz="2000" dirty="0"/>
          </a:p>
        </p:txBody>
      </p:sp>
      <p:pic>
        <p:nvPicPr>
          <p:cNvPr id="7" name="Picture 6">
            <a:extLst>
              <a:ext uri="{FF2B5EF4-FFF2-40B4-BE49-F238E27FC236}">
                <a16:creationId xmlns:a16="http://schemas.microsoft.com/office/drawing/2014/main" id="{E6DAEC10-B278-A207-B63A-160F37EC781B}"/>
              </a:ext>
            </a:extLst>
          </p:cNvPr>
          <p:cNvPicPr>
            <a:picLocks noChangeAspect="1"/>
          </p:cNvPicPr>
          <p:nvPr/>
        </p:nvPicPr>
        <p:blipFill>
          <a:blip r:embed="rId2"/>
          <a:stretch>
            <a:fillRect/>
          </a:stretch>
        </p:blipFill>
        <p:spPr>
          <a:xfrm>
            <a:off x="3593599" y="1517373"/>
            <a:ext cx="4577468" cy="2705417"/>
          </a:xfrm>
          <a:prstGeom prst="rect">
            <a:avLst/>
          </a:prstGeom>
        </p:spPr>
      </p:pic>
    </p:spTree>
    <p:extLst>
      <p:ext uri="{BB962C8B-B14F-4D97-AF65-F5344CB8AC3E}">
        <p14:creationId xmlns:p14="http://schemas.microsoft.com/office/powerpoint/2010/main" val="2670600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EFD-DB7A-5A4C-57FB-0454F5F56F40}"/>
              </a:ext>
            </a:extLst>
          </p:cNvPr>
          <p:cNvSpPr txBox="1"/>
          <p:nvPr/>
        </p:nvSpPr>
        <p:spPr>
          <a:xfrm>
            <a:off x="3323771" y="208983"/>
            <a:ext cx="5544457" cy="523220"/>
          </a:xfrm>
          <a:prstGeom prst="rect">
            <a:avLst/>
          </a:prstGeom>
          <a:noFill/>
        </p:spPr>
        <p:txBody>
          <a:bodyPr wrap="square" rtlCol="0">
            <a:spAutoFit/>
          </a:bodyPr>
          <a:lstStyle/>
          <a:p>
            <a:pPr algn="ctr"/>
            <a:r>
              <a:rPr lang="en-US" sz="2800" b="1" dirty="0"/>
              <a:t>Run</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6095999" y="732203"/>
            <a:ext cx="4553856" cy="5632311"/>
          </a:xfrm>
          <a:prstGeom prst="rect">
            <a:avLst/>
          </a:prstGeom>
          <a:noFill/>
        </p:spPr>
        <p:txBody>
          <a:bodyPr wrap="square" rtlCol="0">
            <a:spAutoFit/>
          </a:bodyPr>
          <a:lstStyle/>
          <a:p>
            <a:pPr algn="r" rtl="1"/>
            <a:r>
              <a:rPr lang="fa-IR" sz="2000" dirty="0"/>
              <a:t>    تابع </a:t>
            </a:r>
            <a:r>
              <a:rPr lang="en-US" sz="2000" b="1" dirty="0"/>
              <a:t>Run</a:t>
            </a:r>
            <a:r>
              <a:rPr lang="fa-IR" sz="2000" dirty="0"/>
              <a:t> مهمترین تابع و تابع اجرا کننده الگوریتم در این کلاس می باشد. ما در این تابع, توابع دیگر را که مراحل الگوریتم وراثتی را اجرا می کردند صدا می زنیم.</a:t>
            </a:r>
          </a:p>
          <a:p>
            <a:pPr algn="r" rtl="1"/>
            <a:r>
              <a:rPr lang="fa-IR" sz="2000" dirty="0"/>
              <a:t>    در ابتدا تابع </a:t>
            </a:r>
            <a:r>
              <a:rPr lang="en-US" sz="2000" b="1" dirty="0"/>
              <a:t>print_pararmeters</a:t>
            </a:r>
            <a:r>
              <a:rPr lang="fa-IR" sz="2000" dirty="0"/>
              <a:t> را صدا زده و پارامترهایمان را به کاربر نمایش می دهیم. سپس یک حلقه را ایجاد کرده که بتوانیم چندین بار الگوریتم را اجرا کنیم. در مرحله ی بعد به کمک تابع </a:t>
            </a:r>
            <a:r>
              <a:rPr lang="en-US" sz="2000" b="1" dirty="0"/>
              <a:t>reset</a:t>
            </a:r>
            <a:r>
              <a:rPr lang="fa-IR" sz="2000" dirty="0"/>
              <a:t> مقادیر را به حالت اولیه باز می گردانیم. سپس به کمک تابع </a:t>
            </a:r>
            <a:r>
              <a:rPr lang="en-US" sz="2000" b="1" dirty="0"/>
              <a:t>one_run</a:t>
            </a:r>
            <a:r>
              <a:rPr lang="fa-IR" sz="2000" b="1" dirty="0"/>
              <a:t> </a:t>
            </a:r>
            <a:r>
              <a:rPr lang="fa-IR" sz="2000" dirty="0"/>
              <a:t>یک بار الگوریتم را اجرا می کنیم. چون توابع نامبرده را در یک حلقه که به تعداد دفعاتی که در خصوصیت </a:t>
            </a:r>
            <a:r>
              <a:rPr lang="en-US" sz="2000" b="1" dirty="0"/>
              <a:t>runs</a:t>
            </a:r>
            <a:r>
              <a:rPr lang="fa-IR" sz="2000" dirty="0"/>
              <a:t> مشخص کرده ایم اجرا می شود, فراخوانی کرده ایم, چندیدن بار اجرا می شود. پس از اتمام کار حلقه, نتایج به دست آمده را به کاربر نمایش می دهیم. دقت کنید که نتایج هر بار اجرا کامل الگوریتم را جداگانه به کمک تابع </a:t>
            </a:r>
            <a:r>
              <a:rPr lang="en-US" sz="2000" b="1" dirty="0"/>
              <a:t>log_algo</a:t>
            </a:r>
            <a:r>
              <a:rPr lang="fa-IR" sz="2000" b="1" dirty="0"/>
              <a:t> </a:t>
            </a:r>
            <a:r>
              <a:rPr lang="fa-IR" sz="2000" dirty="0"/>
              <a:t>ذخیره کرده ایم. در انتها نتایج را چاپ کرده و نمودار مربوطه را به کاربر نمایش می دهیم.</a:t>
            </a:r>
            <a:endParaRPr lang="en-US" sz="2000" dirty="0"/>
          </a:p>
        </p:txBody>
      </p:sp>
      <p:pic>
        <p:nvPicPr>
          <p:cNvPr id="4" name="Picture 3">
            <a:extLst>
              <a:ext uri="{FF2B5EF4-FFF2-40B4-BE49-F238E27FC236}">
                <a16:creationId xmlns:a16="http://schemas.microsoft.com/office/drawing/2014/main" id="{D7EA6466-2BE9-2D92-8022-54ABCECA19C0}"/>
              </a:ext>
            </a:extLst>
          </p:cNvPr>
          <p:cNvPicPr>
            <a:picLocks noChangeAspect="1"/>
          </p:cNvPicPr>
          <p:nvPr/>
        </p:nvPicPr>
        <p:blipFill>
          <a:blip r:embed="rId2"/>
          <a:stretch>
            <a:fillRect/>
          </a:stretch>
        </p:blipFill>
        <p:spPr>
          <a:xfrm>
            <a:off x="620135" y="1156970"/>
            <a:ext cx="5029902" cy="4544059"/>
          </a:xfrm>
          <a:prstGeom prst="rect">
            <a:avLst/>
          </a:prstGeom>
        </p:spPr>
      </p:pic>
    </p:spTree>
    <p:extLst>
      <p:ext uri="{BB962C8B-B14F-4D97-AF65-F5344CB8AC3E}">
        <p14:creationId xmlns:p14="http://schemas.microsoft.com/office/powerpoint/2010/main" val="1609428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EFD-DB7A-5A4C-57FB-0454F5F56F40}"/>
              </a:ext>
            </a:extLst>
          </p:cNvPr>
          <p:cNvSpPr txBox="1"/>
          <p:nvPr/>
        </p:nvSpPr>
        <p:spPr>
          <a:xfrm>
            <a:off x="3352800" y="347990"/>
            <a:ext cx="5544457" cy="523220"/>
          </a:xfrm>
          <a:prstGeom prst="rect">
            <a:avLst/>
          </a:prstGeom>
          <a:noFill/>
        </p:spPr>
        <p:txBody>
          <a:bodyPr wrap="square" rtlCol="0">
            <a:spAutoFit/>
          </a:bodyPr>
          <a:lstStyle/>
          <a:p>
            <a:pPr algn="ctr"/>
            <a:r>
              <a:rPr lang="en-US" sz="2800" b="1" dirty="0" err="1"/>
              <a:t>post_process</a:t>
            </a:r>
            <a:r>
              <a:rPr lang="fa-IR" sz="2800" b="1" dirty="0"/>
              <a:t>تابع </a:t>
            </a:r>
            <a:endParaRPr lang="en-US" sz="2800" b="1" dirty="0"/>
          </a:p>
        </p:txBody>
      </p:sp>
      <p:sp>
        <p:nvSpPr>
          <p:cNvPr id="6" name="TextBox 5">
            <a:extLst>
              <a:ext uri="{FF2B5EF4-FFF2-40B4-BE49-F238E27FC236}">
                <a16:creationId xmlns:a16="http://schemas.microsoft.com/office/drawing/2014/main" id="{453CA55C-B208-3CD3-4FC1-50FE5844E0E7}"/>
              </a:ext>
            </a:extLst>
          </p:cNvPr>
          <p:cNvSpPr txBox="1"/>
          <p:nvPr/>
        </p:nvSpPr>
        <p:spPr>
          <a:xfrm>
            <a:off x="7290901" y="2459504"/>
            <a:ext cx="4553856" cy="1938992"/>
          </a:xfrm>
          <a:prstGeom prst="rect">
            <a:avLst/>
          </a:prstGeom>
          <a:noFill/>
        </p:spPr>
        <p:txBody>
          <a:bodyPr wrap="square" rtlCol="0">
            <a:spAutoFit/>
          </a:bodyPr>
          <a:lstStyle/>
          <a:p>
            <a:pPr algn="r" rtl="1"/>
            <a:r>
              <a:rPr lang="fa-IR" sz="2000" dirty="0"/>
              <a:t>    تابع نام برده, طی دو حلقه </a:t>
            </a:r>
            <a:r>
              <a:rPr lang="en-US" sz="2000" dirty="0"/>
              <a:t>average mean fitness </a:t>
            </a:r>
            <a:r>
              <a:rPr lang="fa-IR" sz="2000" dirty="0"/>
              <a:t>و </a:t>
            </a:r>
            <a:r>
              <a:rPr lang="en-US" sz="2000" dirty="0"/>
              <a:t>average best so far</a:t>
            </a:r>
            <a:r>
              <a:rPr lang="fa-IR" sz="2000" dirty="0"/>
              <a:t> را محاسبه میکند و در </a:t>
            </a:r>
            <a:r>
              <a:rPr lang="en-US" sz="2000" dirty="0"/>
              <a:t>history</a:t>
            </a:r>
            <a:r>
              <a:rPr lang="fa-IR" sz="2000" dirty="0"/>
              <a:t> قرار می دهد.</a:t>
            </a:r>
          </a:p>
          <a:p>
            <a:pPr algn="r" rtl="1"/>
            <a:r>
              <a:rPr lang="fa-IR" sz="2000" dirty="0"/>
              <a:t>در اتمام کار این تابع میانگین بهترین جواب ها در یک اجرا و مقدار جواب بهینه محاسبه شده و آماده برای متد مربوطه برای کشیدن نمودار می شود.</a:t>
            </a:r>
            <a:endParaRPr lang="en-US" sz="2000" dirty="0"/>
          </a:p>
        </p:txBody>
      </p:sp>
      <p:pic>
        <p:nvPicPr>
          <p:cNvPr id="4" name="Picture 3">
            <a:extLst>
              <a:ext uri="{FF2B5EF4-FFF2-40B4-BE49-F238E27FC236}">
                <a16:creationId xmlns:a16="http://schemas.microsoft.com/office/drawing/2014/main" id="{7F83E395-B829-B1A8-19E1-CC15FBA46752}"/>
              </a:ext>
            </a:extLst>
          </p:cNvPr>
          <p:cNvPicPr>
            <a:picLocks noChangeAspect="1"/>
          </p:cNvPicPr>
          <p:nvPr/>
        </p:nvPicPr>
        <p:blipFill>
          <a:blip r:embed="rId2"/>
          <a:stretch>
            <a:fillRect/>
          </a:stretch>
        </p:blipFill>
        <p:spPr>
          <a:xfrm>
            <a:off x="721060" y="1132761"/>
            <a:ext cx="4944165" cy="5115639"/>
          </a:xfrm>
          <a:prstGeom prst="rect">
            <a:avLst/>
          </a:prstGeom>
        </p:spPr>
      </p:pic>
    </p:spTree>
    <p:extLst>
      <p:ext uri="{BB962C8B-B14F-4D97-AF65-F5344CB8AC3E}">
        <p14:creationId xmlns:p14="http://schemas.microsoft.com/office/powerpoint/2010/main" val="3131314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E8CEFD-DB7A-5A4C-57FB-0454F5F56F40}"/>
              </a:ext>
            </a:extLst>
          </p:cNvPr>
          <p:cNvSpPr txBox="1"/>
          <p:nvPr/>
        </p:nvSpPr>
        <p:spPr>
          <a:xfrm>
            <a:off x="3352800" y="493486"/>
            <a:ext cx="5544457" cy="523220"/>
          </a:xfrm>
          <a:prstGeom prst="rect">
            <a:avLst/>
          </a:prstGeom>
          <a:noFill/>
        </p:spPr>
        <p:txBody>
          <a:bodyPr wrap="square" rtlCol="0">
            <a:spAutoFit/>
          </a:bodyPr>
          <a:lstStyle/>
          <a:p>
            <a:pPr algn="ctr" rtl="1"/>
            <a:r>
              <a:rPr lang="fa-IR" sz="2800" b="1" dirty="0"/>
              <a:t>فایل </a:t>
            </a:r>
            <a:r>
              <a:rPr lang="en-US" sz="2800" b="1" dirty="0"/>
              <a:t>theorem.py</a:t>
            </a:r>
          </a:p>
        </p:txBody>
      </p:sp>
      <p:sp>
        <p:nvSpPr>
          <p:cNvPr id="6" name="TextBox 5">
            <a:extLst>
              <a:ext uri="{FF2B5EF4-FFF2-40B4-BE49-F238E27FC236}">
                <a16:creationId xmlns:a16="http://schemas.microsoft.com/office/drawing/2014/main" id="{453CA55C-B208-3CD3-4FC1-50FE5844E0E7}"/>
              </a:ext>
            </a:extLst>
          </p:cNvPr>
          <p:cNvSpPr txBox="1"/>
          <p:nvPr/>
        </p:nvSpPr>
        <p:spPr>
          <a:xfrm>
            <a:off x="841829" y="1286425"/>
            <a:ext cx="10911114" cy="1015663"/>
          </a:xfrm>
          <a:prstGeom prst="rect">
            <a:avLst/>
          </a:prstGeom>
          <a:noFill/>
        </p:spPr>
        <p:txBody>
          <a:bodyPr wrap="square" rtlCol="0">
            <a:spAutoFit/>
          </a:bodyPr>
          <a:lstStyle/>
          <a:p>
            <a:pPr algn="r" rtl="1"/>
            <a:r>
              <a:rPr lang="fa-IR" sz="2000" dirty="0"/>
              <a:t>    علاوه بر فایل اصلی, که کد های مربوط به پیاده سازی الگوریتم و کلاس  </a:t>
            </a:r>
            <a:r>
              <a:rPr lang="en-US" sz="2000" dirty="0"/>
              <a:t>RGA</a:t>
            </a:r>
            <a:r>
              <a:rPr lang="fa-IR" sz="2000" dirty="0"/>
              <a:t> و اجرای آن در این فایل ها قرار دارند, فایل </a:t>
            </a:r>
            <a:r>
              <a:rPr lang="en-US" sz="2000" dirty="0"/>
              <a:t>theorem.py</a:t>
            </a:r>
            <a:r>
              <a:rPr lang="fa-IR" sz="2000" dirty="0"/>
              <a:t> حاوی توابع محک یا همان توابع تست متفاوتی است که الگوریتم با این توابع تست شده و به جواب مطلوبی رسیده است.</a:t>
            </a:r>
            <a:endParaRPr lang="en-US" sz="2000" dirty="0"/>
          </a:p>
        </p:txBody>
      </p:sp>
    </p:spTree>
    <p:extLst>
      <p:ext uri="{BB962C8B-B14F-4D97-AF65-F5344CB8AC3E}">
        <p14:creationId xmlns:p14="http://schemas.microsoft.com/office/powerpoint/2010/main" val="3947028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90AE85-F2B4-E983-3BC3-83C85F0F021F}"/>
              </a:ext>
            </a:extLst>
          </p:cNvPr>
          <p:cNvSpPr txBox="1"/>
          <p:nvPr/>
        </p:nvSpPr>
        <p:spPr>
          <a:xfrm>
            <a:off x="4297913" y="3013501"/>
            <a:ext cx="3596174" cy="830997"/>
          </a:xfrm>
          <a:prstGeom prst="rect">
            <a:avLst/>
          </a:prstGeom>
          <a:noFill/>
        </p:spPr>
        <p:txBody>
          <a:bodyPr wrap="square" rtlCol="0">
            <a:spAutoFit/>
          </a:bodyPr>
          <a:lstStyle/>
          <a:p>
            <a:pPr algn="r" rtl="1"/>
            <a:r>
              <a:rPr lang="fa-IR" sz="4800" dirty="0"/>
              <a:t>نتایج و گزارشات</a:t>
            </a:r>
            <a:endParaRPr lang="en-US" sz="4800" dirty="0"/>
          </a:p>
        </p:txBody>
      </p:sp>
    </p:spTree>
    <p:extLst>
      <p:ext uri="{BB962C8B-B14F-4D97-AF65-F5344CB8AC3E}">
        <p14:creationId xmlns:p14="http://schemas.microsoft.com/office/powerpoint/2010/main" val="1897230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A4307-FB1F-E4C6-7223-9E032B901539}"/>
              </a:ext>
            </a:extLst>
          </p:cNvPr>
          <p:cNvSpPr txBox="1"/>
          <p:nvPr/>
        </p:nvSpPr>
        <p:spPr>
          <a:xfrm>
            <a:off x="4572984" y="396197"/>
            <a:ext cx="3046027" cy="523220"/>
          </a:xfrm>
          <a:prstGeom prst="rect">
            <a:avLst/>
          </a:prstGeom>
          <a:noFill/>
        </p:spPr>
        <p:txBody>
          <a:bodyPr wrap="none" rtlCol="0">
            <a:spAutoFit/>
          </a:bodyPr>
          <a:lstStyle/>
          <a:p>
            <a:r>
              <a:rPr lang="en-US" sz="2800" dirty="0"/>
              <a:t>Rastrigin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DE21A3E-9605-91FD-4CCF-F47059B3168F}"/>
                  </a:ext>
                </a:extLst>
              </p:cNvPr>
              <p:cNvSpPr txBox="1"/>
              <p:nvPr/>
            </p:nvSpPr>
            <p:spPr>
              <a:xfrm>
                <a:off x="2669553" y="1693056"/>
                <a:ext cx="4970912" cy="1045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𝑓</m:t>
                          </m:r>
                        </m:e>
                        <m:sub>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𝑥</m:t>
                              </m:r>
                            </m:e>
                          </m:d>
                        </m:sub>
                      </m:sSub>
                      <m:r>
                        <a:rPr lang="en-US" sz="2400" i="0">
                          <a:latin typeface="Cambria Math" panose="02040503050406030204" pitchFamily="18" charset="0"/>
                        </a:rPr>
                        <m:t>=</m:t>
                      </m:r>
                      <m:r>
                        <a:rPr lang="en-US" sz="2400" i="0">
                          <a:latin typeface="Cambria Math" panose="02040503050406030204" pitchFamily="18" charset="0"/>
                        </a:rPr>
                        <m:t>10</m:t>
                      </m:r>
                      <m:r>
                        <a:rPr lang="en-US" sz="2400" i="1">
                          <a:latin typeface="Cambria Math" panose="02040503050406030204" pitchFamily="18" charset="0"/>
                        </a:rPr>
                        <m:t>𝑑</m:t>
                      </m:r>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𝑑</m:t>
                          </m:r>
                        </m:sup>
                        <m:e>
                          <m:d>
                            <m:dPr>
                              <m:begChr m:val="["/>
                              <m:endChr m:val="]"/>
                              <m:ctrlPr>
                                <a:rPr lang="en-US" sz="2400" i="1">
                                  <a:solidFill>
                                    <a:srgbClr val="836967"/>
                                  </a:solidFill>
                                  <a:latin typeface="Cambria Math" panose="02040503050406030204" pitchFamily="18" charset="0"/>
                                </a:rPr>
                              </m:ctrlPr>
                            </m:dPr>
                            <m:e>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0">
                                      <a:latin typeface="Cambria Math" panose="02040503050406030204" pitchFamily="18" charset="0"/>
                                    </a:rPr>
                                    <m:t>2</m:t>
                                  </m:r>
                                </m:sup>
                              </m:sSubSup>
                              <m:r>
                                <a:rPr lang="en-US" sz="2400" i="0">
                                  <a:latin typeface="Cambria Math" panose="02040503050406030204" pitchFamily="18" charset="0"/>
                                </a:rPr>
                                <m:t>−</m:t>
                              </m:r>
                              <m:r>
                                <a:rPr lang="en-US" sz="2400" i="0">
                                  <a:latin typeface="Cambria Math" panose="02040503050406030204" pitchFamily="18" charset="0"/>
                                </a:rPr>
                                <m:t>10</m:t>
                              </m:r>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cos</m:t>
                                  </m:r>
                                </m:fName>
                                <m:e>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2</m:t>
                                      </m:r>
                                      <m:r>
                                        <a:rPr lang="en-US" sz="2400" i="1">
                                          <a:latin typeface="Cambria Math" panose="02040503050406030204" pitchFamily="18" charset="0"/>
                                        </a:rPr>
                                        <m:t>𝜋</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func>
                            </m:e>
                          </m:d>
                        </m:e>
                      </m:nary>
                    </m:oMath>
                  </m:oMathPara>
                </a14:m>
                <a:endParaRPr lang="en-US" sz="2400" dirty="0"/>
              </a:p>
            </p:txBody>
          </p:sp>
        </mc:Choice>
        <mc:Fallback xmlns="">
          <p:sp>
            <p:nvSpPr>
              <p:cNvPr id="4" name="TextBox 3">
                <a:extLst>
                  <a:ext uri="{FF2B5EF4-FFF2-40B4-BE49-F238E27FC236}">
                    <a16:creationId xmlns:a16="http://schemas.microsoft.com/office/drawing/2014/main" id="{EDE21A3E-9605-91FD-4CCF-F47059B3168F}"/>
                  </a:ext>
                </a:extLst>
              </p:cNvPr>
              <p:cNvSpPr txBox="1">
                <a:spLocks noRot="1" noChangeAspect="1" noMove="1" noResize="1" noEditPoints="1" noAdjustHandles="1" noChangeArrowheads="1" noChangeShapeType="1" noTextEdit="1"/>
              </p:cNvSpPr>
              <p:nvPr/>
            </p:nvSpPr>
            <p:spPr>
              <a:xfrm>
                <a:off x="2669553" y="1693056"/>
                <a:ext cx="4970912" cy="1045927"/>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EFFBCF2-C31B-5A4E-5254-5B8D09125F45}"/>
              </a:ext>
            </a:extLst>
          </p:cNvPr>
          <p:cNvSpPr txBox="1"/>
          <p:nvPr/>
        </p:nvSpPr>
        <p:spPr>
          <a:xfrm>
            <a:off x="1125091" y="1985188"/>
            <a:ext cx="1544462" cy="461665"/>
          </a:xfrm>
          <a:prstGeom prst="rect">
            <a:avLst/>
          </a:prstGeom>
          <a:noFill/>
        </p:spPr>
        <p:txBody>
          <a:bodyPr wrap="none" rtlCol="0">
            <a:spAutoFit/>
          </a:bodyPr>
          <a:lstStyle/>
          <a:p>
            <a:r>
              <a:rPr lang="en-US" sz="2400" dirty="0"/>
              <a:t>Formula : </a:t>
            </a:r>
          </a:p>
        </p:txBody>
      </p:sp>
      <p:sp>
        <p:nvSpPr>
          <p:cNvPr id="6" name="TextBox 5">
            <a:extLst>
              <a:ext uri="{FF2B5EF4-FFF2-40B4-BE49-F238E27FC236}">
                <a16:creationId xmlns:a16="http://schemas.microsoft.com/office/drawing/2014/main" id="{B32C1DAA-81FB-7943-D02B-3AC65067F5D5}"/>
              </a:ext>
            </a:extLst>
          </p:cNvPr>
          <p:cNvSpPr txBox="1"/>
          <p:nvPr/>
        </p:nvSpPr>
        <p:spPr>
          <a:xfrm>
            <a:off x="1125091" y="3424335"/>
            <a:ext cx="2725105" cy="461665"/>
          </a:xfrm>
          <a:prstGeom prst="rect">
            <a:avLst/>
          </a:prstGeom>
          <a:noFill/>
        </p:spPr>
        <p:txBody>
          <a:bodyPr wrap="none" rtlCol="0">
            <a:spAutoFit/>
          </a:bodyPr>
          <a:lstStyle/>
          <a:p>
            <a:r>
              <a:rPr lang="en-US" sz="2400" dirty="0"/>
              <a:t>Global Minimum :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ED6CDB-CD7B-9E2D-64A7-395290FDD07D}"/>
                  </a:ext>
                </a:extLst>
              </p:cNvPr>
              <p:cNvSpPr txBox="1"/>
              <p:nvPr/>
            </p:nvSpPr>
            <p:spPr>
              <a:xfrm>
                <a:off x="3850196" y="3470501"/>
                <a:ext cx="161886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r>
                                <a:rPr lang="en-US" sz="2400" i="0">
                                  <a:latin typeface="Cambria Math" panose="02040503050406030204" pitchFamily="18" charset="0"/>
                                </a:rPr>
                                <m:t>∗</m:t>
                              </m:r>
                            </m:sup>
                          </m:sSup>
                        </m:e>
                      </m:d>
                      <m:r>
                        <a:rPr lang="en-US" sz="2400" i="0">
                          <a:latin typeface="Cambria Math" panose="02040503050406030204" pitchFamily="18" charset="0"/>
                        </a:rPr>
                        <m:t>=</m:t>
                      </m:r>
                      <m:r>
                        <a:rPr lang="en-US" sz="2400" i="0">
                          <a:latin typeface="Cambria Math" panose="02040503050406030204" pitchFamily="18" charset="0"/>
                        </a:rPr>
                        <m:t>0</m:t>
                      </m:r>
                    </m:oMath>
                  </m:oMathPara>
                </a14:m>
                <a:endParaRPr lang="en-US" sz="2400" dirty="0"/>
              </a:p>
            </p:txBody>
          </p:sp>
        </mc:Choice>
        <mc:Fallback xmlns="">
          <p:sp>
            <p:nvSpPr>
              <p:cNvPr id="7" name="TextBox 6">
                <a:extLst>
                  <a:ext uri="{FF2B5EF4-FFF2-40B4-BE49-F238E27FC236}">
                    <a16:creationId xmlns:a16="http://schemas.microsoft.com/office/drawing/2014/main" id="{B2ED6CDB-CD7B-9E2D-64A7-395290FDD07D}"/>
                  </a:ext>
                </a:extLst>
              </p:cNvPr>
              <p:cNvSpPr txBox="1">
                <a:spLocks noRot="1" noChangeAspect="1" noMove="1" noResize="1" noEditPoints="1" noAdjustHandles="1" noChangeArrowheads="1" noChangeShapeType="1" noTextEdit="1"/>
              </p:cNvSpPr>
              <p:nvPr/>
            </p:nvSpPr>
            <p:spPr>
              <a:xfrm>
                <a:off x="3850196" y="3470501"/>
                <a:ext cx="1618861" cy="369332"/>
              </a:xfrm>
              <a:prstGeom prst="rect">
                <a:avLst/>
              </a:prstGeom>
              <a:blipFill>
                <a:blip r:embed="rId3"/>
                <a:stretch>
                  <a:fillRect b="-3606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2F97D0F-CADF-1CFB-34C7-915117A5CD8D}"/>
              </a:ext>
            </a:extLst>
          </p:cNvPr>
          <p:cNvSpPr txBox="1"/>
          <p:nvPr/>
        </p:nvSpPr>
        <p:spPr>
          <a:xfrm>
            <a:off x="5462834" y="3470501"/>
            <a:ext cx="845103" cy="369332"/>
          </a:xfrm>
          <a:prstGeom prst="rect">
            <a:avLst/>
          </a:prstGeom>
          <a:noFill/>
        </p:spPr>
        <p:txBody>
          <a:bodyPr wrap="none" rtlCol="0">
            <a:spAutoFit/>
          </a:bodyPr>
          <a:lstStyle/>
          <a:p>
            <a:r>
              <a:rPr lang="en-US" dirty="0"/>
              <a:t>Where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D32EA6-9512-0A53-606D-189E00F1DD0C}"/>
                  </a:ext>
                </a:extLst>
              </p:cNvPr>
              <p:cNvSpPr txBox="1"/>
              <p:nvPr/>
            </p:nvSpPr>
            <p:spPr>
              <a:xfrm>
                <a:off x="6308325" y="3470501"/>
                <a:ext cx="188583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rgbClr val="836967"/>
                              </a:solidFill>
                              <a:latin typeface="Cambria Math" panose="02040503050406030204" pitchFamily="18" charset="0"/>
                            </a:rPr>
                          </m:ctrlPr>
                        </m:sSupPr>
                        <m:e>
                          <m:r>
                            <a:rPr lang="en-US" sz="2400" i="1">
                              <a:latin typeface="Cambria Math" panose="02040503050406030204" pitchFamily="18" charset="0"/>
                            </a:rPr>
                            <m:t>𝑥</m:t>
                          </m:r>
                        </m:e>
                        <m:sup>
                          <m:r>
                            <a:rPr lang="en-US" sz="2400" i="0">
                              <a:latin typeface="Cambria Math" panose="02040503050406030204" pitchFamily="18" charset="0"/>
                            </a:rPr>
                            <m:t>∗</m:t>
                          </m:r>
                        </m:sup>
                      </m:sSup>
                      <m:r>
                        <a:rPr lang="en-US" sz="2400" i="0">
                          <a:latin typeface="Cambria Math" panose="02040503050406030204" pitchFamily="18" charset="0"/>
                        </a:rPr>
                        <m:t>=</m:t>
                      </m:r>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0</m:t>
                          </m:r>
                          <m:r>
                            <a:rPr lang="en-US" sz="2400" i="0">
                              <a:latin typeface="Cambria Math" panose="02040503050406030204" pitchFamily="18" charset="0"/>
                            </a:rPr>
                            <m:t>,…,</m:t>
                          </m:r>
                          <m:r>
                            <a:rPr lang="en-US" sz="2400" i="0">
                              <a:latin typeface="Cambria Math" panose="02040503050406030204" pitchFamily="18" charset="0"/>
                            </a:rPr>
                            <m:t>0</m:t>
                          </m:r>
                        </m:e>
                      </m:d>
                    </m:oMath>
                  </m:oMathPara>
                </a14:m>
                <a:endParaRPr lang="en-US" sz="2400" dirty="0"/>
              </a:p>
            </p:txBody>
          </p:sp>
        </mc:Choice>
        <mc:Fallback xmlns="">
          <p:sp>
            <p:nvSpPr>
              <p:cNvPr id="9" name="TextBox 8">
                <a:extLst>
                  <a:ext uri="{FF2B5EF4-FFF2-40B4-BE49-F238E27FC236}">
                    <a16:creationId xmlns:a16="http://schemas.microsoft.com/office/drawing/2014/main" id="{EFD32EA6-9512-0A53-606D-189E00F1DD0C}"/>
                  </a:ext>
                </a:extLst>
              </p:cNvPr>
              <p:cNvSpPr txBox="1">
                <a:spLocks noRot="1" noChangeAspect="1" noMove="1" noResize="1" noEditPoints="1" noAdjustHandles="1" noChangeArrowheads="1" noChangeShapeType="1" noTextEdit="1"/>
              </p:cNvSpPr>
              <p:nvPr/>
            </p:nvSpPr>
            <p:spPr>
              <a:xfrm>
                <a:off x="6308325" y="3470501"/>
                <a:ext cx="1885837" cy="369332"/>
              </a:xfrm>
              <a:prstGeom prst="rect">
                <a:avLst/>
              </a:prstGeom>
              <a:blipFill>
                <a:blip r:embed="rId4"/>
                <a:stretch>
                  <a:fillRect l="-1618" b="-819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8E48B3C-6B6B-5E1E-00B2-F702668F92D7}"/>
              </a:ext>
            </a:extLst>
          </p:cNvPr>
          <p:cNvSpPr txBox="1"/>
          <p:nvPr/>
        </p:nvSpPr>
        <p:spPr>
          <a:xfrm>
            <a:off x="1157601" y="4863482"/>
            <a:ext cx="1511952" cy="461665"/>
          </a:xfrm>
          <a:prstGeom prst="rect">
            <a:avLst/>
          </a:prstGeom>
          <a:noFill/>
        </p:spPr>
        <p:txBody>
          <a:bodyPr wrap="none" rtlCol="0">
            <a:spAutoFit/>
          </a:bodyPr>
          <a:lstStyle/>
          <a:p>
            <a:r>
              <a:rPr lang="en-US" sz="2400" dirty="0"/>
              <a:t>Domain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8C2F6E-C8F6-6DC8-D2CC-153B64C3A9C4}"/>
                  </a:ext>
                </a:extLst>
              </p:cNvPr>
              <p:cNvSpPr txBox="1"/>
              <p:nvPr/>
            </p:nvSpPr>
            <p:spPr>
              <a:xfrm>
                <a:off x="2669553" y="4899426"/>
                <a:ext cx="24043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0">
                          <a:latin typeface="Cambria Math" panose="02040503050406030204" pitchFamily="18" charset="0"/>
                        </a:rPr>
                        <m:t>∈</m:t>
                      </m:r>
                      <m:d>
                        <m:dPr>
                          <m:begChr m:val="["/>
                          <m:endChr m:val="]"/>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m:t>
                          </m:r>
                          <m:r>
                            <a:rPr lang="en-US" sz="2400" i="0">
                              <a:latin typeface="Cambria Math" panose="02040503050406030204" pitchFamily="18" charset="0"/>
                            </a:rPr>
                            <m:t>5</m:t>
                          </m:r>
                          <m:r>
                            <a:rPr lang="en-US" sz="2400" b="0" i="0" smtClean="0">
                              <a:latin typeface="Cambria Math" panose="02040503050406030204" pitchFamily="18" charset="0"/>
                            </a:rPr>
                            <m:t>.</m:t>
                          </m:r>
                          <m:r>
                            <a:rPr lang="en-US" sz="2400" i="0">
                              <a:latin typeface="Cambria Math" panose="02040503050406030204" pitchFamily="18" charset="0"/>
                            </a:rPr>
                            <m:t>12</m:t>
                          </m:r>
                          <m:r>
                            <a:rPr lang="en-US" sz="2400" i="0">
                              <a:latin typeface="Cambria Math" panose="02040503050406030204" pitchFamily="18" charset="0"/>
                            </a:rPr>
                            <m:t>, </m:t>
                          </m:r>
                          <m:r>
                            <a:rPr lang="en-US" sz="2400" i="0">
                              <a:latin typeface="Cambria Math" panose="02040503050406030204" pitchFamily="18" charset="0"/>
                            </a:rPr>
                            <m:t>5</m:t>
                          </m:r>
                          <m:r>
                            <a:rPr lang="en-US" sz="2400" i="0">
                              <a:latin typeface="Cambria Math" panose="02040503050406030204" pitchFamily="18" charset="0"/>
                            </a:rPr>
                            <m:t>.</m:t>
                          </m:r>
                          <m:r>
                            <a:rPr lang="en-US" sz="2400" i="0">
                              <a:latin typeface="Cambria Math" panose="02040503050406030204" pitchFamily="18" charset="0"/>
                            </a:rPr>
                            <m:t>12</m:t>
                          </m:r>
                        </m:e>
                      </m:d>
                    </m:oMath>
                  </m:oMathPara>
                </a14:m>
                <a:endParaRPr lang="en-US" sz="2400" dirty="0"/>
              </a:p>
            </p:txBody>
          </p:sp>
        </mc:Choice>
        <mc:Fallback xmlns="">
          <p:sp>
            <p:nvSpPr>
              <p:cNvPr id="11" name="TextBox 10">
                <a:extLst>
                  <a:ext uri="{FF2B5EF4-FFF2-40B4-BE49-F238E27FC236}">
                    <a16:creationId xmlns:a16="http://schemas.microsoft.com/office/drawing/2014/main" id="{568C2F6E-C8F6-6DC8-D2CC-153B64C3A9C4}"/>
                  </a:ext>
                </a:extLst>
              </p:cNvPr>
              <p:cNvSpPr txBox="1">
                <a:spLocks noRot="1" noChangeAspect="1" noMove="1" noResize="1" noEditPoints="1" noAdjustHandles="1" noChangeArrowheads="1" noChangeShapeType="1" noTextEdit="1"/>
              </p:cNvSpPr>
              <p:nvPr/>
            </p:nvSpPr>
            <p:spPr>
              <a:xfrm>
                <a:off x="2669553" y="4899426"/>
                <a:ext cx="2404376" cy="369332"/>
              </a:xfrm>
              <a:prstGeom prst="rect">
                <a:avLst/>
              </a:prstGeom>
              <a:blipFill>
                <a:blip r:embed="rId5"/>
                <a:stretch>
                  <a:fillRect l="-1269" b="-18333"/>
                </a:stretch>
              </a:blipFill>
            </p:spPr>
            <p:txBody>
              <a:bodyPr/>
              <a:lstStyle/>
              <a:p>
                <a:r>
                  <a:rPr lang="en-US">
                    <a:noFill/>
                  </a:rPr>
                  <a:t> </a:t>
                </a:r>
              </a:p>
            </p:txBody>
          </p:sp>
        </mc:Fallback>
      </mc:AlternateContent>
    </p:spTree>
    <p:extLst>
      <p:ext uri="{BB962C8B-B14F-4D97-AF65-F5344CB8AC3E}">
        <p14:creationId xmlns:p14="http://schemas.microsoft.com/office/powerpoint/2010/main" val="1888091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70F5B-C339-83CD-66BF-FC8A40243604}"/>
              </a:ext>
            </a:extLst>
          </p:cNvPr>
          <p:cNvSpPr txBox="1"/>
          <p:nvPr/>
        </p:nvSpPr>
        <p:spPr>
          <a:xfrm>
            <a:off x="5414866" y="326570"/>
            <a:ext cx="1362267" cy="523220"/>
          </a:xfrm>
          <a:prstGeom prst="rect">
            <a:avLst/>
          </a:prstGeom>
          <a:noFill/>
        </p:spPr>
        <p:txBody>
          <a:bodyPr wrap="square" rtlCol="0">
            <a:spAutoFit/>
          </a:bodyPr>
          <a:lstStyle/>
          <a:p>
            <a:pPr algn="r" rtl="1"/>
            <a:r>
              <a:rPr lang="fa-IR" sz="2800" dirty="0"/>
              <a:t>پارامتر ها </a:t>
            </a:r>
            <a:endParaRPr lang="en-US" sz="2800" dirty="0"/>
          </a:p>
        </p:txBody>
      </p:sp>
      <p:pic>
        <p:nvPicPr>
          <p:cNvPr id="9" name="Picture 8">
            <a:extLst>
              <a:ext uri="{FF2B5EF4-FFF2-40B4-BE49-F238E27FC236}">
                <a16:creationId xmlns:a16="http://schemas.microsoft.com/office/drawing/2014/main" id="{4D05ADD1-70BB-04E9-9B41-9A2B35E4B336}"/>
              </a:ext>
            </a:extLst>
          </p:cNvPr>
          <p:cNvPicPr>
            <a:picLocks noChangeAspect="1"/>
          </p:cNvPicPr>
          <p:nvPr/>
        </p:nvPicPr>
        <p:blipFill>
          <a:blip r:embed="rId2"/>
          <a:stretch>
            <a:fillRect/>
          </a:stretch>
        </p:blipFill>
        <p:spPr>
          <a:xfrm>
            <a:off x="1527044" y="1326234"/>
            <a:ext cx="8383170" cy="1162212"/>
          </a:xfrm>
          <a:prstGeom prst="rect">
            <a:avLst/>
          </a:prstGeom>
        </p:spPr>
      </p:pic>
      <p:pic>
        <p:nvPicPr>
          <p:cNvPr id="4" name="Picture 3">
            <a:extLst>
              <a:ext uri="{FF2B5EF4-FFF2-40B4-BE49-F238E27FC236}">
                <a16:creationId xmlns:a16="http://schemas.microsoft.com/office/drawing/2014/main" id="{2F68D8DF-A711-3D93-CD1F-EBD029561953}"/>
              </a:ext>
            </a:extLst>
          </p:cNvPr>
          <p:cNvPicPr>
            <a:picLocks noChangeAspect="1"/>
          </p:cNvPicPr>
          <p:nvPr/>
        </p:nvPicPr>
        <p:blipFill>
          <a:blip r:embed="rId3"/>
          <a:stretch>
            <a:fillRect/>
          </a:stretch>
        </p:blipFill>
        <p:spPr>
          <a:xfrm>
            <a:off x="4142272" y="2964890"/>
            <a:ext cx="3490686" cy="3428843"/>
          </a:xfrm>
          <a:prstGeom prst="rect">
            <a:avLst/>
          </a:prstGeom>
        </p:spPr>
      </p:pic>
    </p:spTree>
    <p:extLst>
      <p:ext uri="{BB962C8B-B14F-4D97-AF65-F5344CB8AC3E}">
        <p14:creationId xmlns:p14="http://schemas.microsoft.com/office/powerpoint/2010/main" val="2124610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D50F22-7C48-4E2B-5537-79E853A278FD}"/>
              </a:ext>
            </a:extLst>
          </p:cNvPr>
          <p:cNvSpPr txBox="1"/>
          <p:nvPr/>
        </p:nvSpPr>
        <p:spPr>
          <a:xfrm>
            <a:off x="5683289" y="231876"/>
            <a:ext cx="2133600" cy="523220"/>
          </a:xfrm>
          <a:prstGeom prst="rect">
            <a:avLst/>
          </a:prstGeom>
          <a:noFill/>
        </p:spPr>
        <p:txBody>
          <a:bodyPr wrap="square" rtlCol="0">
            <a:spAutoFit/>
          </a:bodyPr>
          <a:lstStyle/>
          <a:p>
            <a:pPr algn="ctr"/>
            <a:r>
              <a:rPr lang="fa-IR" sz="2800" b="1" dirty="0"/>
              <a:t>برسی اجمالی</a:t>
            </a:r>
            <a:endParaRPr lang="en-US" sz="2800" b="1" dirty="0"/>
          </a:p>
        </p:txBody>
      </p:sp>
      <p:sp>
        <p:nvSpPr>
          <p:cNvPr id="3" name="TextBox 2">
            <a:extLst>
              <a:ext uri="{FF2B5EF4-FFF2-40B4-BE49-F238E27FC236}">
                <a16:creationId xmlns:a16="http://schemas.microsoft.com/office/drawing/2014/main" id="{4B8730C9-1FC8-64E7-C5C9-6FAB0EDFC36D}"/>
              </a:ext>
            </a:extLst>
          </p:cNvPr>
          <p:cNvSpPr txBox="1"/>
          <p:nvPr/>
        </p:nvSpPr>
        <p:spPr>
          <a:xfrm>
            <a:off x="5534414" y="960478"/>
            <a:ext cx="5733142" cy="707886"/>
          </a:xfrm>
          <a:prstGeom prst="rect">
            <a:avLst/>
          </a:prstGeom>
          <a:noFill/>
        </p:spPr>
        <p:txBody>
          <a:bodyPr wrap="square" rtlCol="0">
            <a:spAutoFit/>
          </a:bodyPr>
          <a:lstStyle/>
          <a:p>
            <a:pPr algn="r" rtl="1"/>
            <a:r>
              <a:rPr lang="fa-IR" sz="2000" dirty="0"/>
              <a:t>    الگوریتم وراثتی حقیقی , شامل 8 گام</a:t>
            </a:r>
            <a:r>
              <a:rPr lang="en-US" sz="2000" dirty="0"/>
              <a:t> </a:t>
            </a:r>
            <a:r>
              <a:rPr lang="fa-IR" sz="2000" dirty="0"/>
              <a:t>که در فلوچارت مقابل به آن اشاره شده است می باشد.</a:t>
            </a:r>
            <a:endParaRPr lang="en-US" sz="2000" dirty="0"/>
          </a:p>
        </p:txBody>
      </p:sp>
      <p:sp>
        <p:nvSpPr>
          <p:cNvPr id="6" name="TextBox 5">
            <a:extLst>
              <a:ext uri="{FF2B5EF4-FFF2-40B4-BE49-F238E27FC236}">
                <a16:creationId xmlns:a16="http://schemas.microsoft.com/office/drawing/2014/main" id="{E96D468D-7620-3D84-650A-4D5F6ECBD906}"/>
              </a:ext>
            </a:extLst>
          </p:cNvPr>
          <p:cNvSpPr txBox="1"/>
          <p:nvPr/>
        </p:nvSpPr>
        <p:spPr>
          <a:xfrm>
            <a:off x="5599727" y="1873746"/>
            <a:ext cx="5667829" cy="1323439"/>
          </a:xfrm>
          <a:prstGeom prst="rect">
            <a:avLst/>
          </a:prstGeom>
          <a:noFill/>
        </p:spPr>
        <p:txBody>
          <a:bodyPr wrap="square" rtlCol="0">
            <a:spAutoFit/>
          </a:bodyPr>
          <a:lstStyle/>
          <a:p>
            <a:pPr algn="r" rtl="1"/>
            <a:r>
              <a:rPr lang="fa-IR" sz="2000" dirty="0"/>
              <a:t>    در این پروژه , با استفاده از شیوه شی گرایی(</a:t>
            </a:r>
            <a:r>
              <a:rPr lang="en-US" sz="2000" dirty="0"/>
              <a:t>OOP</a:t>
            </a:r>
            <a:r>
              <a:rPr lang="fa-IR" sz="2000" dirty="0"/>
              <a:t>) , این الگوریتم پیاده سازی شده است؛ یعنی ساختار کلی الگوریتم به عنوان یک کلاس در نظر گرفته شده و مراحل الگویتم به عنوان تابع هایی در درون کلاس پیاده سازی شده اند.</a:t>
            </a:r>
          </a:p>
        </p:txBody>
      </p:sp>
      <p:sp>
        <p:nvSpPr>
          <p:cNvPr id="7" name="TextBox 6">
            <a:extLst>
              <a:ext uri="{FF2B5EF4-FFF2-40B4-BE49-F238E27FC236}">
                <a16:creationId xmlns:a16="http://schemas.microsoft.com/office/drawing/2014/main" id="{633710C0-BAB5-CF51-D855-D69C53CEA8D0}"/>
              </a:ext>
            </a:extLst>
          </p:cNvPr>
          <p:cNvSpPr txBox="1"/>
          <p:nvPr/>
        </p:nvSpPr>
        <p:spPr>
          <a:xfrm>
            <a:off x="5534414" y="3402567"/>
            <a:ext cx="5733142" cy="707886"/>
          </a:xfrm>
          <a:prstGeom prst="rect">
            <a:avLst/>
          </a:prstGeom>
          <a:noFill/>
        </p:spPr>
        <p:txBody>
          <a:bodyPr wrap="square" rtlCol="0">
            <a:spAutoFit/>
          </a:bodyPr>
          <a:lstStyle/>
          <a:p>
            <a:pPr algn="r" rtl="1"/>
            <a:r>
              <a:rPr lang="fa-IR" sz="2000" dirty="0"/>
              <a:t>    برای استفاده از این الگوریتم, کافی است که یک شی(</a:t>
            </a:r>
            <a:r>
              <a:rPr lang="en-US" sz="2000" dirty="0"/>
              <a:t>object</a:t>
            </a:r>
            <a:r>
              <a:rPr lang="fa-IR" sz="2000" dirty="0"/>
              <a:t>) از کلاس </a:t>
            </a:r>
            <a:r>
              <a:rPr lang="en-US" sz="2000" dirty="0"/>
              <a:t>RGA</a:t>
            </a:r>
            <a:r>
              <a:rPr lang="fa-IR" sz="2000" dirty="0"/>
              <a:t> ساخته و تابع </a:t>
            </a:r>
            <a:r>
              <a:rPr lang="en-US" sz="2000" dirty="0"/>
              <a:t>Run()</a:t>
            </a:r>
            <a:r>
              <a:rPr lang="fa-IR" sz="2000" dirty="0"/>
              <a:t> را برای آن شی صدا بزنیم.</a:t>
            </a:r>
            <a:endParaRPr lang="en-US" sz="2000" dirty="0"/>
          </a:p>
        </p:txBody>
      </p:sp>
      <p:sp>
        <p:nvSpPr>
          <p:cNvPr id="4" name="TextBox 3">
            <a:extLst>
              <a:ext uri="{FF2B5EF4-FFF2-40B4-BE49-F238E27FC236}">
                <a16:creationId xmlns:a16="http://schemas.microsoft.com/office/drawing/2014/main" id="{E67CF848-E15F-F6D8-1E4D-654988BEC32D}"/>
              </a:ext>
            </a:extLst>
          </p:cNvPr>
          <p:cNvSpPr txBox="1"/>
          <p:nvPr/>
        </p:nvSpPr>
        <p:spPr>
          <a:xfrm>
            <a:off x="6193064" y="4315835"/>
            <a:ext cx="5074492" cy="1631216"/>
          </a:xfrm>
          <a:prstGeom prst="rect">
            <a:avLst/>
          </a:prstGeom>
          <a:noFill/>
        </p:spPr>
        <p:txBody>
          <a:bodyPr wrap="square" rtlCol="0">
            <a:spAutoFit/>
          </a:bodyPr>
          <a:lstStyle/>
          <a:p>
            <a:pPr algn="r" rtl="1"/>
            <a:r>
              <a:rPr lang="en-US" sz="2000" dirty="0"/>
              <a:t>    </a:t>
            </a:r>
            <a:r>
              <a:rPr lang="fa-IR" sz="2000" dirty="0"/>
              <a:t>لازم به ذکر است در این پیاده سازی, الگوریتم چند بار اجرا می شود و در هر نسل, بین </a:t>
            </a:r>
            <a:r>
              <a:rPr lang="en-US" sz="2000" dirty="0"/>
              <a:t>best so far</a:t>
            </a:r>
            <a:r>
              <a:rPr lang="fa-IR" sz="2000" dirty="0"/>
              <a:t> ها و همچنین </a:t>
            </a:r>
            <a:r>
              <a:rPr lang="en-US" sz="2000" dirty="0"/>
              <a:t>mean fitness</a:t>
            </a:r>
            <a:r>
              <a:rPr lang="fa-IR" sz="2000" dirty="0"/>
              <a:t> میانگین گرفته می شود و درنهایت نمودار </a:t>
            </a:r>
            <a:r>
              <a:rPr lang="en-US" sz="2000" dirty="0"/>
              <a:t>average mean fitness</a:t>
            </a:r>
            <a:r>
              <a:rPr lang="fa-IR" sz="2000" dirty="0"/>
              <a:t> و </a:t>
            </a:r>
            <a:r>
              <a:rPr lang="en-US" sz="2000" dirty="0"/>
              <a:t>average best so far</a:t>
            </a:r>
            <a:r>
              <a:rPr lang="fa-IR" sz="2000" dirty="0"/>
              <a:t> نمایش داده می شود.</a:t>
            </a:r>
            <a:endParaRPr lang="en-US" sz="2000" dirty="0"/>
          </a:p>
        </p:txBody>
      </p:sp>
      <p:pic>
        <p:nvPicPr>
          <p:cNvPr id="10" name="Picture 9">
            <a:extLst>
              <a:ext uri="{FF2B5EF4-FFF2-40B4-BE49-F238E27FC236}">
                <a16:creationId xmlns:a16="http://schemas.microsoft.com/office/drawing/2014/main" id="{D73B8A4E-401E-43E3-B429-D2DF615A0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4" y="327322"/>
            <a:ext cx="2662008" cy="6150489"/>
          </a:xfrm>
          <a:prstGeom prst="rect">
            <a:avLst/>
          </a:prstGeom>
        </p:spPr>
      </p:pic>
    </p:spTree>
    <p:extLst>
      <p:ext uri="{BB962C8B-B14F-4D97-AF65-F5344CB8AC3E}">
        <p14:creationId xmlns:p14="http://schemas.microsoft.com/office/powerpoint/2010/main" val="1719773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57FF34-0E2E-7A8E-CA51-C5BD32ED9F32}"/>
              </a:ext>
            </a:extLst>
          </p:cNvPr>
          <p:cNvSpPr txBox="1"/>
          <p:nvPr/>
        </p:nvSpPr>
        <p:spPr>
          <a:xfrm>
            <a:off x="5212702" y="333640"/>
            <a:ext cx="1766594" cy="523220"/>
          </a:xfrm>
          <a:prstGeom prst="rect">
            <a:avLst/>
          </a:prstGeom>
          <a:noFill/>
        </p:spPr>
        <p:txBody>
          <a:bodyPr wrap="square" rtlCol="0">
            <a:spAutoFit/>
          </a:bodyPr>
          <a:lstStyle/>
          <a:p>
            <a:pPr algn="r" rtl="1"/>
            <a:r>
              <a:rPr lang="fa-IR" sz="2800" dirty="0"/>
              <a:t>اجرای برنامه</a:t>
            </a:r>
            <a:endParaRPr lang="en-US" sz="2800" dirty="0"/>
          </a:p>
        </p:txBody>
      </p:sp>
      <p:pic>
        <p:nvPicPr>
          <p:cNvPr id="7" name="Picture 6">
            <a:extLst>
              <a:ext uri="{FF2B5EF4-FFF2-40B4-BE49-F238E27FC236}">
                <a16:creationId xmlns:a16="http://schemas.microsoft.com/office/drawing/2014/main" id="{8DE31262-0C7A-F712-BED7-DEB485951477}"/>
              </a:ext>
            </a:extLst>
          </p:cNvPr>
          <p:cNvPicPr>
            <a:picLocks noChangeAspect="1"/>
          </p:cNvPicPr>
          <p:nvPr/>
        </p:nvPicPr>
        <p:blipFill>
          <a:blip r:embed="rId2"/>
          <a:stretch>
            <a:fillRect/>
          </a:stretch>
        </p:blipFill>
        <p:spPr>
          <a:xfrm>
            <a:off x="948734" y="1683435"/>
            <a:ext cx="10294529" cy="3491130"/>
          </a:xfrm>
          <a:prstGeom prst="rect">
            <a:avLst/>
          </a:prstGeom>
        </p:spPr>
      </p:pic>
    </p:spTree>
    <p:extLst>
      <p:ext uri="{BB962C8B-B14F-4D97-AF65-F5344CB8AC3E}">
        <p14:creationId xmlns:p14="http://schemas.microsoft.com/office/powerpoint/2010/main" val="111420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09F0BA0-BB3C-C1A5-34E9-5134CC4DBB0B}"/>
              </a:ext>
            </a:extLst>
          </p:cNvPr>
          <p:cNvSpPr txBox="1"/>
          <p:nvPr/>
        </p:nvSpPr>
        <p:spPr>
          <a:xfrm>
            <a:off x="4749282" y="352300"/>
            <a:ext cx="2345092" cy="523220"/>
          </a:xfrm>
          <a:prstGeom prst="rect">
            <a:avLst/>
          </a:prstGeom>
          <a:noFill/>
        </p:spPr>
        <p:txBody>
          <a:bodyPr wrap="square" rtlCol="0">
            <a:spAutoFit/>
          </a:bodyPr>
          <a:lstStyle/>
          <a:p>
            <a:pPr algn="r" rtl="1"/>
            <a:r>
              <a:rPr lang="fa-IR" sz="2800" b="1" dirty="0"/>
              <a:t>نتایج به دست آمده</a:t>
            </a:r>
            <a:endParaRPr lang="en-US" sz="2800" b="1" dirty="0"/>
          </a:p>
        </p:txBody>
      </p:sp>
      <p:pic>
        <p:nvPicPr>
          <p:cNvPr id="3" name="Picture 2">
            <a:extLst>
              <a:ext uri="{FF2B5EF4-FFF2-40B4-BE49-F238E27FC236}">
                <a16:creationId xmlns:a16="http://schemas.microsoft.com/office/drawing/2014/main" id="{71191BD1-C91F-C897-3334-0A1186AA00F6}"/>
              </a:ext>
            </a:extLst>
          </p:cNvPr>
          <p:cNvPicPr>
            <a:picLocks noChangeAspect="1"/>
          </p:cNvPicPr>
          <p:nvPr/>
        </p:nvPicPr>
        <p:blipFill>
          <a:blip r:embed="rId2"/>
          <a:stretch>
            <a:fillRect/>
          </a:stretch>
        </p:blipFill>
        <p:spPr>
          <a:xfrm>
            <a:off x="582045" y="2927731"/>
            <a:ext cx="11027909" cy="1002537"/>
          </a:xfrm>
          <a:prstGeom prst="rect">
            <a:avLst/>
          </a:prstGeom>
        </p:spPr>
      </p:pic>
    </p:spTree>
    <p:extLst>
      <p:ext uri="{BB962C8B-B14F-4D97-AF65-F5344CB8AC3E}">
        <p14:creationId xmlns:p14="http://schemas.microsoft.com/office/powerpoint/2010/main" val="2375557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DE48-6A30-F750-1759-465CD596F2B4}"/>
              </a:ext>
            </a:extLst>
          </p:cNvPr>
          <p:cNvSpPr txBox="1"/>
          <p:nvPr/>
        </p:nvSpPr>
        <p:spPr>
          <a:xfrm>
            <a:off x="5623248" y="214602"/>
            <a:ext cx="945500" cy="523220"/>
          </a:xfrm>
          <a:prstGeom prst="rect">
            <a:avLst/>
          </a:prstGeom>
          <a:noFill/>
        </p:spPr>
        <p:txBody>
          <a:bodyPr wrap="square" rtlCol="0">
            <a:spAutoFit/>
          </a:bodyPr>
          <a:lstStyle/>
          <a:p>
            <a:pPr algn="r" rtl="1"/>
            <a:r>
              <a:rPr lang="fa-IR" sz="2800" dirty="0"/>
              <a:t>نمودار</a:t>
            </a:r>
            <a:endParaRPr lang="en-US" sz="2800" dirty="0"/>
          </a:p>
        </p:txBody>
      </p:sp>
      <p:pic>
        <p:nvPicPr>
          <p:cNvPr id="3" name="Picture 2">
            <a:extLst>
              <a:ext uri="{FF2B5EF4-FFF2-40B4-BE49-F238E27FC236}">
                <a16:creationId xmlns:a16="http://schemas.microsoft.com/office/drawing/2014/main" id="{BDB97091-0126-8EBB-6142-7366CE4332DE}"/>
              </a:ext>
            </a:extLst>
          </p:cNvPr>
          <p:cNvPicPr>
            <a:picLocks noChangeAspect="1"/>
          </p:cNvPicPr>
          <p:nvPr/>
        </p:nvPicPr>
        <p:blipFill>
          <a:blip r:embed="rId2"/>
          <a:stretch>
            <a:fillRect/>
          </a:stretch>
        </p:blipFill>
        <p:spPr>
          <a:xfrm>
            <a:off x="1557336" y="1204912"/>
            <a:ext cx="9077325" cy="4448175"/>
          </a:xfrm>
          <a:prstGeom prst="rect">
            <a:avLst/>
          </a:prstGeom>
        </p:spPr>
      </p:pic>
    </p:spTree>
    <p:extLst>
      <p:ext uri="{BB962C8B-B14F-4D97-AF65-F5344CB8AC3E}">
        <p14:creationId xmlns:p14="http://schemas.microsoft.com/office/powerpoint/2010/main" val="1308478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1A4307-FB1F-E4C6-7223-9E032B901539}"/>
              </a:ext>
            </a:extLst>
          </p:cNvPr>
          <p:cNvSpPr txBox="1"/>
          <p:nvPr/>
        </p:nvSpPr>
        <p:spPr>
          <a:xfrm>
            <a:off x="4572984" y="396197"/>
            <a:ext cx="3166444" cy="523220"/>
          </a:xfrm>
          <a:prstGeom prst="rect">
            <a:avLst/>
          </a:prstGeom>
          <a:noFill/>
        </p:spPr>
        <p:txBody>
          <a:bodyPr wrap="none" rtlCol="0">
            <a:spAutoFit/>
          </a:bodyPr>
          <a:lstStyle/>
          <a:p>
            <a:r>
              <a:rPr lang="en-US" sz="2800" dirty="0"/>
              <a:t>Griewank Function</a:t>
            </a:r>
          </a:p>
        </p:txBody>
      </p:sp>
      <p:sp>
        <p:nvSpPr>
          <p:cNvPr id="5" name="TextBox 4">
            <a:extLst>
              <a:ext uri="{FF2B5EF4-FFF2-40B4-BE49-F238E27FC236}">
                <a16:creationId xmlns:a16="http://schemas.microsoft.com/office/drawing/2014/main" id="{3EFFBCF2-C31B-5A4E-5254-5B8D09125F45}"/>
              </a:ext>
            </a:extLst>
          </p:cNvPr>
          <p:cNvSpPr txBox="1"/>
          <p:nvPr/>
        </p:nvSpPr>
        <p:spPr>
          <a:xfrm>
            <a:off x="1125091" y="1985188"/>
            <a:ext cx="1544462" cy="461665"/>
          </a:xfrm>
          <a:prstGeom prst="rect">
            <a:avLst/>
          </a:prstGeom>
          <a:noFill/>
        </p:spPr>
        <p:txBody>
          <a:bodyPr wrap="none" rtlCol="0">
            <a:spAutoFit/>
          </a:bodyPr>
          <a:lstStyle/>
          <a:p>
            <a:r>
              <a:rPr lang="en-US" sz="2400" dirty="0"/>
              <a:t>Formula : </a:t>
            </a:r>
          </a:p>
        </p:txBody>
      </p:sp>
      <p:sp>
        <p:nvSpPr>
          <p:cNvPr id="6" name="TextBox 5">
            <a:extLst>
              <a:ext uri="{FF2B5EF4-FFF2-40B4-BE49-F238E27FC236}">
                <a16:creationId xmlns:a16="http://schemas.microsoft.com/office/drawing/2014/main" id="{B32C1DAA-81FB-7943-D02B-3AC65067F5D5}"/>
              </a:ext>
            </a:extLst>
          </p:cNvPr>
          <p:cNvSpPr txBox="1"/>
          <p:nvPr/>
        </p:nvSpPr>
        <p:spPr>
          <a:xfrm>
            <a:off x="1125091" y="3424335"/>
            <a:ext cx="2725105" cy="461665"/>
          </a:xfrm>
          <a:prstGeom prst="rect">
            <a:avLst/>
          </a:prstGeom>
          <a:noFill/>
        </p:spPr>
        <p:txBody>
          <a:bodyPr wrap="none" rtlCol="0">
            <a:spAutoFit/>
          </a:bodyPr>
          <a:lstStyle/>
          <a:p>
            <a:r>
              <a:rPr lang="en-US" sz="2400" dirty="0"/>
              <a:t>Global Minimum :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ED6CDB-CD7B-9E2D-64A7-395290FDD07D}"/>
                  </a:ext>
                </a:extLst>
              </p:cNvPr>
              <p:cNvSpPr txBox="1"/>
              <p:nvPr/>
            </p:nvSpPr>
            <p:spPr>
              <a:xfrm>
                <a:off x="3850196" y="3470501"/>
                <a:ext cx="161886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sSup>
                            <m:sSupPr>
                              <m:ctrlPr>
                                <a:rPr lang="en-US" sz="2400" i="1">
                                  <a:solidFill>
                                    <a:srgbClr val="836967"/>
                                  </a:solidFill>
                                  <a:latin typeface="Cambria Math" panose="02040503050406030204" pitchFamily="18" charset="0"/>
                                </a:rPr>
                              </m:ctrlPr>
                            </m:sSupPr>
                            <m:e>
                              <m:r>
                                <a:rPr lang="en-US" sz="2400" b="0" i="1" smtClean="0">
                                  <a:solidFill>
                                    <a:srgbClr val="836967"/>
                                  </a:solidFill>
                                  <a:latin typeface="Cambria Math" panose="02040503050406030204" pitchFamily="18" charset="0"/>
                                </a:rPr>
                                <m:t>𝑋</m:t>
                              </m:r>
                            </m:e>
                            <m:sup>
                              <m:r>
                                <a:rPr lang="en-US" sz="2400" i="0">
                                  <a:latin typeface="Cambria Math" panose="02040503050406030204" pitchFamily="18" charset="0"/>
                                </a:rPr>
                                <m:t>∗</m:t>
                              </m:r>
                            </m:sup>
                          </m:sSup>
                        </m:e>
                      </m:d>
                      <m:r>
                        <a:rPr lang="en-US" sz="2400" i="0">
                          <a:latin typeface="Cambria Math" panose="02040503050406030204" pitchFamily="18" charset="0"/>
                        </a:rPr>
                        <m:t>=</m:t>
                      </m:r>
                      <m:r>
                        <a:rPr lang="en-US" sz="2400" i="0">
                          <a:latin typeface="Cambria Math" panose="02040503050406030204" pitchFamily="18" charset="0"/>
                        </a:rPr>
                        <m:t>0</m:t>
                      </m:r>
                    </m:oMath>
                  </m:oMathPara>
                </a14:m>
                <a:endParaRPr lang="en-US" sz="2400" dirty="0"/>
              </a:p>
            </p:txBody>
          </p:sp>
        </mc:Choice>
        <mc:Fallback xmlns="">
          <p:sp>
            <p:nvSpPr>
              <p:cNvPr id="7" name="TextBox 6">
                <a:extLst>
                  <a:ext uri="{FF2B5EF4-FFF2-40B4-BE49-F238E27FC236}">
                    <a16:creationId xmlns:a16="http://schemas.microsoft.com/office/drawing/2014/main" id="{B2ED6CDB-CD7B-9E2D-64A7-395290FDD07D}"/>
                  </a:ext>
                </a:extLst>
              </p:cNvPr>
              <p:cNvSpPr txBox="1">
                <a:spLocks noRot="1" noChangeAspect="1" noMove="1" noResize="1" noEditPoints="1" noAdjustHandles="1" noChangeArrowheads="1" noChangeShapeType="1" noTextEdit="1"/>
              </p:cNvSpPr>
              <p:nvPr/>
            </p:nvSpPr>
            <p:spPr>
              <a:xfrm>
                <a:off x="3850196" y="3470501"/>
                <a:ext cx="1618861" cy="369332"/>
              </a:xfrm>
              <a:prstGeom prst="rect">
                <a:avLst/>
              </a:prstGeom>
              <a:blipFill>
                <a:blip r:embed="rId2"/>
                <a:stretch>
                  <a:fillRect b="-3606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2F97D0F-CADF-1CFB-34C7-915117A5CD8D}"/>
              </a:ext>
            </a:extLst>
          </p:cNvPr>
          <p:cNvSpPr txBox="1"/>
          <p:nvPr/>
        </p:nvSpPr>
        <p:spPr>
          <a:xfrm>
            <a:off x="5462834" y="3470501"/>
            <a:ext cx="845103" cy="369332"/>
          </a:xfrm>
          <a:prstGeom prst="rect">
            <a:avLst/>
          </a:prstGeom>
          <a:noFill/>
        </p:spPr>
        <p:txBody>
          <a:bodyPr wrap="none" rtlCol="0">
            <a:spAutoFit/>
          </a:bodyPr>
          <a:lstStyle/>
          <a:p>
            <a:r>
              <a:rPr lang="en-US" dirty="0"/>
              <a:t>Where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D32EA6-9512-0A53-606D-189E00F1DD0C}"/>
                  </a:ext>
                </a:extLst>
              </p:cNvPr>
              <p:cNvSpPr txBox="1"/>
              <p:nvPr/>
            </p:nvSpPr>
            <p:spPr>
              <a:xfrm>
                <a:off x="6307937" y="3484297"/>
                <a:ext cx="19190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solidFill>
                                <a:srgbClr val="836967"/>
                              </a:solidFill>
                              <a:latin typeface="Cambria Math" panose="02040503050406030204" pitchFamily="18" charset="0"/>
                            </a:rPr>
                          </m:ctrlPr>
                        </m:sSupPr>
                        <m:e>
                          <m:r>
                            <a:rPr lang="en-US" sz="2400" b="0" i="1" smtClean="0">
                              <a:solidFill>
                                <a:srgbClr val="836967"/>
                              </a:solidFill>
                              <a:latin typeface="Cambria Math" panose="02040503050406030204" pitchFamily="18" charset="0"/>
                            </a:rPr>
                            <m:t>𝑋</m:t>
                          </m:r>
                        </m:e>
                        <m:sup>
                          <m:r>
                            <a:rPr lang="en-US" sz="2400" i="0">
                              <a:latin typeface="Cambria Math" panose="02040503050406030204" pitchFamily="18" charset="0"/>
                            </a:rPr>
                            <m:t>∗</m:t>
                          </m:r>
                        </m:sup>
                      </m:sSup>
                      <m:r>
                        <a:rPr lang="en-US" sz="2400" i="0">
                          <a:latin typeface="Cambria Math" panose="02040503050406030204" pitchFamily="18" charset="0"/>
                        </a:rPr>
                        <m:t>=</m:t>
                      </m:r>
                      <m:d>
                        <m:dPr>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0</m:t>
                          </m:r>
                          <m:r>
                            <a:rPr lang="en-US" sz="2400" i="0">
                              <a:latin typeface="Cambria Math" panose="02040503050406030204" pitchFamily="18" charset="0"/>
                            </a:rPr>
                            <m:t>,…,</m:t>
                          </m:r>
                          <m:r>
                            <a:rPr lang="en-US" sz="2400" i="0">
                              <a:latin typeface="Cambria Math" panose="02040503050406030204" pitchFamily="18" charset="0"/>
                            </a:rPr>
                            <m:t>0</m:t>
                          </m:r>
                        </m:e>
                      </m:d>
                    </m:oMath>
                  </m:oMathPara>
                </a14:m>
                <a:endParaRPr lang="en-US" sz="2400" dirty="0"/>
              </a:p>
            </p:txBody>
          </p:sp>
        </mc:Choice>
        <mc:Fallback xmlns="">
          <p:sp>
            <p:nvSpPr>
              <p:cNvPr id="9" name="TextBox 8">
                <a:extLst>
                  <a:ext uri="{FF2B5EF4-FFF2-40B4-BE49-F238E27FC236}">
                    <a16:creationId xmlns:a16="http://schemas.microsoft.com/office/drawing/2014/main" id="{EFD32EA6-9512-0A53-606D-189E00F1DD0C}"/>
                  </a:ext>
                </a:extLst>
              </p:cNvPr>
              <p:cNvSpPr txBox="1">
                <a:spLocks noRot="1" noChangeAspect="1" noMove="1" noResize="1" noEditPoints="1" noAdjustHandles="1" noChangeArrowheads="1" noChangeShapeType="1" noTextEdit="1"/>
              </p:cNvSpPr>
              <p:nvPr/>
            </p:nvSpPr>
            <p:spPr>
              <a:xfrm>
                <a:off x="6307937" y="3484297"/>
                <a:ext cx="1919051" cy="369332"/>
              </a:xfrm>
              <a:prstGeom prst="rect">
                <a:avLst/>
              </a:prstGeom>
              <a:blipFill>
                <a:blip r:embed="rId3"/>
                <a:stretch>
                  <a:fillRect l="-3175" b="-8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8E48B3C-6B6B-5E1E-00B2-F702668F92D7}"/>
              </a:ext>
            </a:extLst>
          </p:cNvPr>
          <p:cNvSpPr txBox="1"/>
          <p:nvPr/>
        </p:nvSpPr>
        <p:spPr>
          <a:xfrm>
            <a:off x="1157601" y="4863482"/>
            <a:ext cx="1511952" cy="461665"/>
          </a:xfrm>
          <a:prstGeom prst="rect">
            <a:avLst/>
          </a:prstGeom>
          <a:noFill/>
        </p:spPr>
        <p:txBody>
          <a:bodyPr wrap="none" rtlCol="0">
            <a:spAutoFit/>
          </a:bodyPr>
          <a:lstStyle/>
          <a:p>
            <a:r>
              <a:rPr lang="en-US" sz="2400" dirty="0"/>
              <a:t>Domain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68C2F6E-C8F6-6DC8-D2CC-153B64C3A9C4}"/>
                  </a:ext>
                </a:extLst>
              </p:cNvPr>
              <p:cNvSpPr txBox="1"/>
              <p:nvPr/>
            </p:nvSpPr>
            <p:spPr>
              <a:xfrm>
                <a:off x="2669553" y="4899426"/>
                <a:ext cx="22793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0">
                          <a:latin typeface="Cambria Math" panose="02040503050406030204" pitchFamily="18" charset="0"/>
                        </a:rPr>
                        <m:t>∈</m:t>
                      </m:r>
                      <m:d>
                        <m:dPr>
                          <m:begChr m:val="["/>
                          <m:endChr m:val="]"/>
                          <m:ctrlPr>
                            <a:rPr lang="en-US" sz="2400" i="1">
                              <a:solidFill>
                                <a:srgbClr val="836967"/>
                              </a:solidFill>
                              <a:latin typeface="Cambria Math" panose="02040503050406030204" pitchFamily="18" charset="0"/>
                            </a:rPr>
                          </m:ctrlPr>
                        </m:dPr>
                        <m:e>
                          <m:r>
                            <a:rPr lang="en-US" sz="2400" i="0">
                              <a:latin typeface="Cambria Math" panose="02040503050406030204" pitchFamily="18" charset="0"/>
                            </a:rPr>
                            <m:t>−</m:t>
                          </m:r>
                          <m:r>
                            <a:rPr lang="en-US" sz="2400" i="0" smtClean="0">
                              <a:latin typeface="Cambria Math" panose="02040503050406030204" pitchFamily="18" charset="0"/>
                            </a:rPr>
                            <m:t>6</m:t>
                          </m:r>
                          <m:r>
                            <a:rPr lang="en-US" sz="2400" b="0" i="0" smtClean="0">
                              <a:latin typeface="Cambria Math" panose="02040503050406030204" pitchFamily="18" charset="0"/>
                            </a:rPr>
                            <m:t>00</m:t>
                          </m:r>
                          <m:r>
                            <a:rPr lang="en-US" sz="2400" i="0">
                              <a:latin typeface="Cambria Math" panose="02040503050406030204" pitchFamily="18" charset="0"/>
                            </a:rPr>
                            <m:t>,</m:t>
                          </m:r>
                          <m:r>
                            <a:rPr lang="en-US" sz="2400" b="0" i="0" smtClean="0">
                              <a:latin typeface="Cambria Math" panose="02040503050406030204" pitchFamily="18" charset="0"/>
                            </a:rPr>
                            <m:t> </m:t>
                          </m:r>
                          <m:r>
                            <a:rPr lang="en-US" sz="2400" b="0" i="0" smtClean="0">
                              <a:latin typeface="Cambria Math" panose="02040503050406030204" pitchFamily="18" charset="0"/>
                            </a:rPr>
                            <m:t>600</m:t>
                          </m:r>
                        </m:e>
                      </m:d>
                    </m:oMath>
                  </m:oMathPara>
                </a14:m>
                <a:endParaRPr lang="en-US" sz="2400" dirty="0"/>
              </a:p>
            </p:txBody>
          </p:sp>
        </mc:Choice>
        <mc:Fallback xmlns="">
          <p:sp>
            <p:nvSpPr>
              <p:cNvPr id="11" name="TextBox 10">
                <a:extLst>
                  <a:ext uri="{FF2B5EF4-FFF2-40B4-BE49-F238E27FC236}">
                    <a16:creationId xmlns:a16="http://schemas.microsoft.com/office/drawing/2014/main" id="{568C2F6E-C8F6-6DC8-D2CC-153B64C3A9C4}"/>
                  </a:ext>
                </a:extLst>
              </p:cNvPr>
              <p:cNvSpPr txBox="1">
                <a:spLocks noRot="1" noChangeAspect="1" noMove="1" noResize="1" noEditPoints="1" noAdjustHandles="1" noChangeArrowheads="1" noChangeShapeType="1" noTextEdit="1"/>
              </p:cNvSpPr>
              <p:nvPr/>
            </p:nvSpPr>
            <p:spPr>
              <a:xfrm>
                <a:off x="2669553" y="4899426"/>
                <a:ext cx="2279342" cy="369332"/>
              </a:xfrm>
              <a:prstGeom prst="rect">
                <a:avLst/>
              </a:prstGeom>
              <a:blipFill>
                <a:blip r:embed="rId4"/>
                <a:stretch>
                  <a:fillRect l="-1337" b="-1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A1C1626-871E-D365-9787-1EE3C7D550D1}"/>
                  </a:ext>
                </a:extLst>
              </p:cNvPr>
              <p:cNvSpPr txBox="1"/>
              <p:nvPr/>
            </p:nvSpPr>
            <p:spPr>
              <a:xfrm>
                <a:off x="2669553" y="1542759"/>
                <a:ext cx="5328382" cy="1346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solidFill>
                                <a:srgbClr val="836967"/>
                              </a:solidFill>
                              <a:latin typeface="Cambria Math" panose="02040503050406030204" pitchFamily="18" charset="0"/>
                            </a:rPr>
                          </m:ctrlPr>
                        </m:dPr>
                        <m:e>
                          <m:r>
                            <a:rPr lang="en-US" sz="2400" b="0" i="1" smtClean="0">
                              <a:solidFill>
                                <a:srgbClr val="836967"/>
                              </a:solidFill>
                              <a:latin typeface="Cambria Math" panose="02040503050406030204" pitchFamily="18" charset="0"/>
                            </a:rPr>
                            <m:t>𝑋</m:t>
                          </m:r>
                        </m:e>
                      </m:d>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𝑑</m:t>
                          </m:r>
                        </m:sup>
                        <m:e>
                          <m:f>
                            <m:fPr>
                              <m:ctrlPr>
                                <a:rPr lang="en-US" sz="2400" i="1">
                                  <a:solidFill>
                                    <a:srgbClr val="836967"/>
                                  </a:solidFill>
                                  <a:latin typeface="Cambria Math" panose="02040503050406030204" pitchFamily="18" charset="0"/>
                                </a:rPr>
                              </m:ctrlPr>
                            </m:fPr>
                            <m:num>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0">
                                      <a:latin typeface="Cambria Math" panose="02040503050406030204" pitchFamily="18" charset="0"/>
                                    </a:rPr>
                                    <m:t>2</m:t>
                                  </m:r>
                                </m:sup>
                              </m:sSubSup>
                            </m:num>
                            <m:den>
                              <m:r>
                                <a:rPr lang="en-US" sz="2400" i="0">
                                  <a:latin typeface="Cambria Math" panose="02040503050406030204" pitchFamily="18" charset="0"/>
                                </a:rPr>
                                <m:t>4000</m:t>
                              </m:r>
                            </m:den>
                          </m:f>
                        </m:e>
                      </m:nary>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m:t>
                          </m:r>
                          <m:r>
                            <a:rPr lang="en-US" sz="2400" i="0">
                              <a:latin typeface="Cambria Math" panose="02040503050406030204" pitchFamily="18" charset="0"/>
                            </a:rPr>
                            <m:t>1</m:t>
                          </m:r>
                        </m:sub>
                        <m:sup>
                          <m:r>
                            <a:rPr lang="en-US" sz="2400" i="1">
                              <a:latin typeface="Cambria Math" panose="02040503050406030204" pitchFamily="18" charset="0"/>
                            </a:rPr>
                            <m:t>𝑑</m:t>
                          </m:r>
                        </m:sup>
                        <m:e>
                          <m:func>
                            <m:funcPr>
                              <m:ctrlPr>
                                <a:rPr lang="en-US" sz="2400" i="1">
                                  <a:latin typeface="Cambria Math" panose="02040503050406030204" pitchFamily="18" charset="0"/>
                                </a:rPr>
                              </m:ctrlPr>
                            </m:funcPr>
                            <m:fName>
                              <m:r>
                                <m:rPr>
                                  <m:sty m:val="p"/>
                                </m:rPr>
                                <a:rPr lang="en-US" sz="2400" i="0">
                                  <a:latin typeface="Cambria Math" panose="02040503050406030204" pitchFamily="18" charset="0"/>
                                </a:rPr>
                                <m:t>cos</m:t>
                              </m:r>
                            </m:fName>
                            <m:e>
                              <m:d>
                                <m:dPr>
                                  <m:ctrlPr>
                                    <a:rPr lang="en-US" sz="2400" i="1">
                                      <a:solidFill>
                                        <a:srgbClr val="836967"/>
                                      </a:solidFill>
                                      <a:latin typeface="Cambria Math" panose="02040503050406030204" pitchFamily="18" charset="0"/>
                                    </a:rPr>
                                  </m:ctrlPr>
                                </m:dPr>
                                <m:e>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num>
                                    <m:den>
                                      <m:rad>
                                        <m:radPr>
                                          <m:degHide m:val="on"/>
                                          <m:ctrlPr>
                                            <a:rPr lang="en-US" sz="2400" i="1">
                                              <a:solidFill>
                                                <a:srgbClr val="836967"/>
                                              </a:solidFill>
                                              <a:latin typeface="Cambria Math" panose="02040503050406030204" pitchFamily="18" charset="0"/>
                                            </a:rPr>
                                          </m:ctrlPr>
                                        </m:radPr>
                                        <m:deg/>
                                        <m:e>
                                          <m:r>
                                            <a:rPr lang="en-US" sz="2400" i="1">
                                              <a:latin typeface="Cambria Math" panose="02040503050406030204" pitchFamily="18" charset="0"/>
                                            </a:rPr>
                                            <m:t>𝑖</m:t>
                                          </m:r>
                                        </m:e>
                                      </m:rad>
                                    </m:den>
                                  </m:f>
                                </m:e>
                              </m:d>
                            </m:e>
                          </m:func>
                        </m:e>
                      </m:nary>
                      <m:r>
                        <a:rPr lang="en-US" sz="2400" i="0">
                          <a:latin typeface="Cambria Math" panose="02040503050406030204" pitchFamily="18" charset="0"/>
                        </a:rPr>
                        <m:t>+</m:t>
                      </m:r>
                      <m:r>
                        <a:rPr lang="en-US" sz="2400" i="0">
                          <a:latin typeface="Cambria Math" panose="02040503050406030204" pitchFamily="18" charset="0"/>
                        </a:rPr>
                        <m:t>1</m:t>
                      </m:r>
                    </m:oMath>
                  </m:oMathPara>
                </a14:m>
                <a:endParaRPr lang="en-US" sz="2400" dirty="0"/>
              </a:p>
            </p:txBody>
          </p:sp>
        </mc:Choice>
        <mc:Fallback xmlns="">
          <p:sp>
            <p:nvSpPr>
              <p:cNvPr id="12" name="TextBox 11">
                <a:extLst>
                  <a:ext uri="{FF2B5EF4-FFF2-40B4-BE49-F238E27FC236}">
                    <a16:creationId xmlns:a16="http://schemas.microsoft.com/office/drawing/2014/main" id="{EA1C1626-871E-D365-9787-1EE3C7D550D1}"/>
                  </a:ext>
                </a:extLst>
              </p:cNvPr>
              <p:cNvSpPr txBox="1">
                <a:spLocks noRot="1" noChangeAspect="1" noMove="1" noResize="1" noEditPoints="1" noAdjustHandles="1" noChangeArrowheads="1" noChangeShapeType="1" noTextEdit="1"/>
              </p:cNvSpPr>
              <p:nvPr/>
            </p:nvSpPr>
            <p:spPr>
              <a:xfrm>
                <a:off x="2669553" y="1542759"/>
                <a:ext cx="5328382" cy="134652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63842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70F5B-C339-83CD-66BF-FC8A40243604}"/>
              </a:ext>
            </a:extLst>
          </p:cNvPr>
          <p:cNvSpPr txBox="1"/>
          <p:nvPr/>
        </p:nvSpPr>
        <p:spPr>
          <a:xfrm>
            <a:off x="5206482" y="326570"/>
            <a:ext cx="1362267" cy="523220"/>
          </a:xfrm>
          <a:prstGeom prst="rect">
            <a:avLst/>
          </a:prstGeom>
          <a:noFill/>
        </p:spPr>
        <p:txBody>
          <a:bodyPr wrap="square" rtlCol="0">
            <a:spAutoFit/>
          </a:bodyPr>
          <a:lstStyle/>
          <a:p>
            <a:pPr algn="r" rtl="1"/>
            <a:r>
              <a:rPr lang="fa-IR" sz="2800" dirty="0"/>
              <a:t>پارامتر ها </a:t>
            </a:r>
            <a:endParaRPr lang="en-US" sz="2800" dirty="0"/>
          </a:p>
        </p:txBody>
      </p:sp>
      <p:pic>
        <p:nvPicPr>
          <p:cNvPr id="5" name="Picture 4">
            <a:extLst>
              <a:ext uri="{FF2B5EF4-FFF2-40B4-BE49-F238E27FC236}">
                <a16:creationId xmlns:a16="http://schemas.microsoft.com/office/drawing/2014/main" id="{6E9D6ADF-96BE-57F0-951B-1F53C3D56C72}"/>
              </a:ext>
            </a:extLst>
          </p:cNvPr>
          <p:cNvPicPr>
            <a:picLocks noChangeAspect="1"/>
          </p:cNvPicPr>
          <p:nvPr/>
        </p:nvPicPr>
        <p:blipFill>
          <a:blip r:embed="rId2"/>
          <a:stretch>
            <a:fillRect/>
          </a:stretch>
        </p:blipFill>
        <p:spPr>
          <a:xfrm>
            <a:off x="4077611" y="3429000"/>
            <a:ext cx="3620005" cy="2981741"/>
          </a:xfrm>
          <a:prstGeom prst="rect">
            <a:avLst/>
          </a:prstGeom>
        </p:spPr>
      </p:pic>
      <p:pic>
        <p:nvPicPr>
          <p:cNvPr id="4" name="Picture 3">
            <a:extLst>
              <a:ext uri="{FF2B5EF4-FFF2-40B4-BE49-F238E27FC236}">
                <a16:creationId xmlns:a16="http://schemas.microsoft.com/office/drawing/2014/main" id="{6B82BE02-90B2-1264-34FE-C0532630103D}"/>
              </a:ext>
            </a:extLst>
          </p:cNvPr>
          <p:cNvPicPr>
            <a:picLocks noChangeAspect="1"/>
          </p:cNvPicPr>
          <p:nvPr/>
        </p:nvPicPr>
        <p:blipFill>
          <a:blip r:embed="rId3"/>
          <a:stretch>
            <a:fillRect/>
          </a:stretch>
        </p:blipFill>
        <p:spPr>
          <a:xfrm>
            <a:off x="1806751" y="1322997"/>
            <a:ext cx="8161727" cy="1287892"/>
          </a:xfrm>
          <a:prstGeom prst="rect">
            <a:avLst/>
          </a:prstGeom>
        </p:spPr>
      </p:pic>
    </p:spTree>
    <p:extLst>
      <p:ext uri="{BB962C8B-B14F-4D97-AF65-F5344CB8AC3E}">
        <p14:creationId xmlns:p14="http://schemas.microsoft.com/office/powerpoint/2010/main" val="3189223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57FF34-0E2E-7A8E-CA51-C5BD32ED9F32}"/>
              </a:ext>
            </a:extLst>
          </p:cNvPr>
          <p:cNvSpPr txBox="1"/>
          <p:nvPr/>
        </p:nvSpPr>
        <p:spPr>
          <a:xfrm>
            <a:off x="5226699" y="299428"/>
            <a:ext cx="1738602" cy="523220"/>
          </a:xfrm>
          <a:prstGeom prst="rect">
            <a:avLst/>
          </a:prstGeom>
          <a:noFill/>
        </p:spPr>
        <p:txBody>
          <a:bodyPr wrap="square" rtlCol="0">
            <a:spAutoFit/>
          </a:bodyPr>
          <a:lstStyle/>
          <a:p>
            <a:pPr algn="r" rtl="1"/>
            <a:r>
              <a:rPr lang="fa-IR" sz="2800" dirty="0"/>
              <a:t>اجرای برنامه</a:t>
            </a:r>
            <a:endParaRPr lang="en-US" sz="2800" dirty="0"/>
          </a:p>
        </p:txBody>
      </p:sp>
      <p:pic>
        <p:nvPicPr>
          <p:cNvPr id="4" name="Picture 3">
            <a:extLst>
              <a:ext uri="{FF2B5EF4-FFF2-40B4-BE49-F238E27FC236}">
                <a16:creationId xmlns:a16="http://schemas.microsoft.com/office/drawing/2014/main" id="{100FF52E-96F3-7FE2-B6BA-878EA61699EB}"/>
              </a:ext>
            </a:extLst>
          </p:cNvPr>
          <p:cNvPicPr>
            <a:picLocks noChangeAspect="1"/>
          </p:cNvPicPr>
          <p:nvPr/>
        </p:nvPicPr>
        <p:blipFill>
          <a:blip r:embed="rId2"/>
          <a:stretch>
            <a:fillRect/>
          </a:stretch>
        </p:blipFill>
        <p:spPr>
          <a:xfrm>
            <a:off x="1278745" y="1872943"/>
            <a:ext cx="9634509" cy="3112114"/>
          </a:xfrm>
          <a:prstGeom prst="rect">
            <a:avLst/>
          </a:prstGeom>
        </p:spPr>
      </p:pic>
    </p:spTree>
    <p:extLst>
      <p:ext uri="{BB962C8B-B14F-4D97-AF65-F5344CB8AC3E}">
        <p14:creationId xmlns:p14="http://schemas.microsoft.com/office/powerpoint/2010/main" val="2069731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09F0BA0-BB3C-C1A5-34E9-5134CC4DBB0B}"/>
              </a:ext>
            </a:extLst>
          </p:cNvPr>
          <p:cNvSpPr txBox="1"/>
          <p:nvPr/>
        </p:nvSpPr>
        <p:spPr>
          <a:xfrm>
            <a:off x="4923454" y="265215"/>
            <a:ext cx="2345092" cy="523220"/>
          </a:xfrm>
          <a:prstGeom prst="rect">
            <a:avLst/>
          </a:prstGeom>
          <a:noFill/>
        </p:spPr>
        <p:txBody>
          <a:bodyPr wrap="square" rtlCol="0">
            <a:spAutoFit/>
          </a:bodyPr>
          <a:lstStyle/>
          <a:p>
            <a:pPr algn="r" rtl="1"/>
            <a:r>
              <a:rPr lang="fa-IR" sz="2800" dirty="0"/>
              <a:t>نتایج به دست آمده</a:t>
            </a:r>
            <a:endParaRPr lang="en-US" sz="2800" dirty="0"/>
          </a:p>
        </p:txBody>
      </p:sp>
      <p:pic>
        <p:nvPicPr>
          <p:cNvPr id="3" name="Picture 2">
            <a:extLst>
              <a:ext uri="{FF2B5EF4-FFF2-40B4-BE49-F238E27FC236}">
                <a16:creationId xmlns:a16="http://schemas.microsoft.com/office/drawing/2014/main" id="{ACDB2C59-0447-D840-9E61-513047738FFF}"/>
              </a:ext>
            </a:extLst>
          </p:cNvPr>
          <p:cNvPicPr>
            <a:picLocks noChangeAspect="1"/>
          </p:cNvPicPr>
          <p:nvPr/>
        </p:nvPicPr>
        <p:blipFill>
          <a:blip r:embed="rId2"/>
          <a:stretch>
            <a:fillRect/>
          </a:stretch>
        </p:blipFill>
        <p:spPr>
          <a:xfrm>
            <a:off x="659233" y="2902452"/>
            <a:ext cx="10873533" cy="1053096"/>
          </a:xfrm>
          <a:prstGeom prst="rect">
            <a:avLst/>
          </a:prstGeom>
        </p:spPr>
      </p:pic>
    </p:spTree>
    <p:extLst>
      <p:ext uri="{BB962C8B-B14F-4D97-AF65-F5344CB8AC3E}">
        <p14:creationId xmlns:p14="http://schemas.microsoft.com/office/powerpoint/2010/main" val="3087763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9DE48-6A30-F750-1759-465CD596F2B4}"/>
              </a:ext>
            </a:extLst>
          </p:cNvPr>
          <p:cNvSpPr txBox="1"/>
          <p:nvPr/>
        </p:nvSpPr>
        <p:spPr>
          <a:xfrm>
            <a:off x="5623250" y="130628"/>
            <a:ext cx="945500" cy="523220"/>
          </a:xfrm>
          <a:prstGeom prst="rect">
            <a:avLst/>
          </a:prstGeom>
          <a:noFill/>
        </p:spPr>
        <p:txBody>
          <a:bodyPr wrap="square" rtlCol="0">
            <a:spAutoFit/>
          </a:bodyPr>
          <a:lstStyle/>
          <a:p>
            <a:pPr algn="r" rtl="1"/>
            <a:r>
              <a:rPr lang="fa-IR" sz="2800" dirty="0"/>
              <a:t>نمودار</a:t>
            </a:r>
            <a:endParaRPr lang="en-US" sz="2800" dirty="0"/>
          </a:p>
        </p:txBody>
      </p:sp>
      <p:pic>
        <p:nvPicPr>
          <p:cNvPr id="3" name="Picture 2">
            <a:extLst>
              <a:ext uri="{FF2B5EF4-FFF2-40B4-BE49-F238E27FC236}">
                <a16:creationId xmlns:a16="http://schemas.microsoft.com/office/drawing/2014/main" id="{1E35C06C-EFCF-86A4-CAAF-4CC28B8F04FC}"/>
              </a:ext>
            </a:extLst>
          </p:cNvPr>
          <p:cNvPicPr>
            <a:picLocks noChangeAspect="1"/>
          </p:cNvPicPr>
          <p:nvPr/>
        </p:nvPicPr>
        <p:blipFill>
          <a:blip r:embed="rId2"/>
          <a:stretch>
            <a:fillRect/>
          </a:stretch>
        </p:blipFill>
        <p:spPr>
          <a:xfrm>
            <a:off x="1102886" y="1038118"/>
            <a:ext cx="9986228" cy="5099004"/>
          </a:xfrm>
          <a:prstGeom prst="rect">
            <a:avLst/>
          </a:prstGeom>
        </p:spPr>
      </p:pic>
    </p:spTree>
    <p:extLst>
      <p:ext uri="{BB962C8B-B14F-4D97-AF65-F5344CB8AC3E}">
        <p14:creationId xmlns:p14="http://schemas.microsoft.com/office/powerpoint/2010/main" val="189997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0AA1C-DD40-BACA-BEF5-4AEA504F7665}"/>
              </a:ext>
            </a:extLst>
          </p:cNvPr>
          <p:cNvSpPr txBox="1"/>
          <p:nvPr/>
        </p:nvSpPr>
        <p:spPr>
          <a:xfrm>
            <a:off x="4171752" y="309642"/>
            <a:ext cx="3848495" cy="523220"/>
          </a:xfrm>
          <a:prstGeom prst="rect">
            <a:avLst/>
          </a:prstGeom>
          <a:noFill/>
        </p:spPr>
        <p:txBody>
          <a:bodyPr wrap="square" rtlCol="0">
            <a:spAutoFit/>
          </a:bodyPr>
          <a:lstStyle/>
          <a:p>
            <a:pPr algn="ctr"/>
            <a:r>
              <a:rPr lang="fa-IR" sz="2800" b="1" dirty="0"/>
              <a:t>کتابخانه های های به کار رفته</a:t>
            </a:r>
            <a:endParaRPr lang="en-US" sz="2800" b="1" dirty="0"/>
          </a:p>
        </p:txBody>
      </p:sp>
      <p:sp>
        <p:nvSpPr>
          <p:cNvPr id="6" name="TextBox 5">
            <a:extLst>
              <a:ext uri="{FF2B5EF4-FFF2-40B4-BE49-F238E27FC236}">
                <a16:creationId xmlns:a16="http://schemas.microsoft.com/office/drawing/2014/main" id="{71F51AEA-010D-1600-81FB-81AD990F4355}"/>
              </a:ext>
            </a:extLst>
          </p:cNvPr>
          <p:cNvSpPr txBox="1"/>
          <p:nvPr/>
        </p:nvSpPr>
        <p:spPr>
          <a:xfrm>
            <a:off x="544671" y="3374096"/>
            <a:ext cx="11102654" cy="3170099"/>
          </a:xfrm>
          <a:prstGeom prst="rect">
            <a:avLst/>
          </a:prstGeom>
          <a:noFill/>
        </p:spPr>
        <p:txBody>
          <a:bodyPr wrap="square" rtlCol="0">
            <a:spAutoFit/>
          </a:bodyPr>
          <a:lstStyle/>
          <a:p>
            <a:pPr marL="342900" indent="-342900" algn="r" rtl="1">
              <a:buFont typeface="Arial" panose="020B0604020202020204" pitchFamily="34" charset="0"/>
              <a:buChar char="•"/>
            </a:pPr>
            <a:r>
              <a:rPr lang="fa-IR" sz="2000" dirty="0"/>
              <a:t> از ماژول </a:t>
            </a:r>
            <a:r>
              <a:rPr lang="en-US" sz="2000" b="1" dirty="0"/>
              <a:t>random</a:t>
            </a:r>
            <a:r>
              <a:rPr lang="fa-IR" sz="2000" dirty="0"/>
              <a:t> برای تولید اعداد تصادفی</a:t>
            </a:r>
            <a:r>
              <a:rPr lang="en-US" sz="2000" dirty="0"/>
              <a:t> </a:t>
            </a:r>
            <a:r>
              <a:rPr lang="fa-IR" sz="2000" dirty="0"/>
              <a:t> در عملیات های همبری و جهش و همچنین تولید ماتریس اولیه مورد استفاده قرار می گیرد.</a:t>
            </a:r>
          </a:p>
          <a:p>
            <a:pPr marL="800100" lvl="1" indent="-342900" algn="r" rtl="1">
              <a:buFont typeface="Arial" panose="020B0604020202020204" pitchFamily="34" charset="0"/>
              <a:buChar char="•"/>
            </a:pPr>
            <a:r>
              <a:rPr lang="en-US" sz="2000" dirty="0"/>
              <a:t>Uniform</a:t>
            </a:r>
            <a:r>
              <a:rPr lang="fa-IR" sz="2000" dirty="0"/>
              <a:t> : تولید عدد رندم با توزیع یکنواخت</a:t>
            </a:r>
          </a:p>
          <a:p>
            <a:pPr marL="800100" lvl="1" indent="-342900" algn="r" rtl="1">
              <a:buFont typeface="Arial" panose="020B0604020202020204" pitchFamily="34" charset="0"/>
              <a:buChar char="•"/>
            </a:pPr>
            <a:r>
              <a:rPr lang="en-US" sz="2000" dirty="0"/>
              <a:t>gauss</a:t>
            </a:r>
            <a:r>
              <a:rPr lang="fa-IR" sz="2000" dirty="0"/>
              <a:t>: تولید عدد رندوم با توزیع نرمال</a:t>
            </a:r>
          </a:p>
          <a:p>
            <a:pPr marL="800100" lvl="1" indent="-342900" algn="r" rtl="1">
              <a:buFont typeface="Arial" panose="020B0604020202020204" pitchFamily="34" charset="0"/>
              <a:buChar char="•"/>
            </a:pPr>
            <a:r>
              <a:rPr lang="en-US" sz="2000" dirty="0"/>
              <a:t>random</a:t>
            </a:r>
            <a:r>
              <a:rPr lang="fa-IR" sz="2000" dirty="0"/>
              <a:t>: تولید عدد رندومی بین 0 و 1 با توزیع یکنواخت</a:t>
            </a:r>
          </a:p>
          <a:p>
            <a:pPr lvl="1" algn="r" rtl="1"/>
            <a:endParaRPr lang="fa-IR" sz="2000" dirty="0"/>
          </a:p>
          <a:p>
            <a:pPr marL="342900" indent="-342900" algn="r" rtl="1">
              <a:buFont typeface="Arial" panose="020B0604020202020204" pitchFamily="34" charset="0"/>
              <a:buChar char="•"/>
            </a:pPr>
            <a:r>
              <a:rPr lang="fa-IR" sz="2000" dirty="0"/>
              <a:t>از ماژول </a:t>
            </a:r>
            <a:r>
              <a:rPr lang="en-US" sz="2000" b="1" dirty="0"/>
              <a:t>os</a:t>
            </a:r>
            <a:r>
              <a:rPr lang="fa-IR" sz="2000" dirty="0"/>
              <a:t> برای کار با فایل ها استفاده می کنیم.</a:t>
            </a:r>
          </a:p>
          <a:p>
            <a:pPr marL="342900" indent="-342900" algn="r" rtl="1">
              <a:buFont typeface="Arial" panose="020B0604020202020204" pitchFamily="34" charset="0"/>
              <a:buChar char="•"/>
            </a:pPr>
            <a:r>
              <a:rPr lang="fa-IR" sz="2000" dirty="0"/>
              <a:t>از ماژول </a:t>
            </a:r>
            <a:r>
              <a:rPr lang="en-US" sz="2000" b="1" dirty="0"/>
              <a:t>matplotlib</a:t>
            </a:r>
            <a:r>
              <a:rPr lang="fa-IR" sz="2000" dirty="0"/>
              <a:t> برای رسم نمودار استفاده می کنیم.</a:t>
            </a:r>
          </a:p>
          <a:p>
            <a:pPr marL="342900" indent="-342900" algn="r" rtl="1">
              <a:buFont typeface="Arial" panose="020B0604020202020204" pitchFamily="34" charset="0"/>
              <a:buChar char="•"/>
            </a:pPr>
            <a:r>
              <a:rPr lang="fa-IR" sz="2000" dirty="0"/>
              <a:t>از ماژول</a:t>
            </a:r>
            <a:r>
              <a:rPr lang="en-US" sz="2000" dirty="0"/>
              <a:t> </a:t>
            </a:r>
            <a:r>
              <a:rPr lang="en-US" sz="2000" b="1" dirty="0"/>
              <a:t>tqdm</a:t>
            </a:r>
            <a:r>
              <a:rPr lang="fa-IR" sz="2000" dirty="0"/>
              <a:t> برای نمایش وضعیت پیشرفت الگوریتم استفاده می کنیم.</a:t>
            </a:r>
          </a:p>
          <a:p>
            <a:pPr marL="342900" indent="-342900" algn="r" rtl="1">
              <a:buFont typeface="Arial" panose="020B0604020202020204" pitchFamily="34" charset="0"/>
              <a:buChar char="•"/>
            </a:pPr>
            <a:r>
              <a:rPr lang="fa-IR" sz="2000" dirty="0"/>
              <a:t>برای نمایش اطلاعات مربوط به الگوریتم و چاپ پارامتر ها, از ساختار جدولی مربوط به ماژول </a:t>
            </a:r>
            <a:r>
              <a:rPr lang="en-US" sz="2000" b="1" dirty="0"/>
              <a:t>tabulate</a:t>
            </a:r>
            <a:r>
              <a:rPr lang="fa-IR" sz="2000" dirty="0"/>
              <a:t> استفاده می کنیم.</a:t>
            </a:r>
          </a:p>
        </p:txBody>
      </p:sp>
      <p:pic>
        <p:nvPicPr>
          <p:cNvPr id="7" name="Picture 6">
            <a:extLst>
              <a:ext uri="{FF2B5EF4-FFF2-40B4-BE49-F238E27FC236}">
                <a16:creationId xmlns:a16="http://schemas.microsoft.com/office/drawing/2014/main" id="{995F4FC8-B992-D5B3-B7E4-79119CA4DB8A}"/>
              </a:ext>
            </a:extLst>
          </p:cNvPr>
          <p:cNvPicPr>
            <a:picLocks noChangeAspect="1"/>
          </p:cNvPicPr>
          <p:nvPr/>
        </p:nvPicPr>
        <p:blipFill>
          <a:blip r:embed="rId2"/>
          <a:stretch>
            <a:fillRect/>
          </a:stretch>
        </p:blipFill>
        <p:spPr>
          <a:xfrm>
            <a:off x="3264746" y="1238560"/>
            <a:ext cx="5662504" cy="1904778"/>
          </a:xfrm>
          <a:prstGeom prst="rect">
            <a:avLst/>
          </a:prstGeom>
        </p:spPr>
      </p:pic>
    </p:spTree>
    <p:extLst>
      <p:ext uri="{BB962C8B-B14F-4D97-AF65-F5344CB8AC3E}">
        <p14:creationId xmlns:p14="http://schemas.microsoft.com/office/powerpoint/2010/main" val="291117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1F6FF1-044B-0840-4EB6-BCDF61B01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29" y="353755"/>
            <a:ext cx="2662008" cy="6150489"/>
          </a:xfrm>
          <a:prstGeom prst="rect">
            <a:avLst/>
          </a:prstGeom>
        </p:spPr>
      </p:pic>
      <p:sp>
        <p:nvSpPr>
          <p:cNvPr id="2" name="TextBox 1">
            <a:extLst>
              <a:ext uri="{FF2B5EF4-FFF2-40B4-BE49-F238E27FC236}">
                <a16:creationId xmlns:a16="http://schemas.microsoft.com/office/drawing/2014/main" id="{7F02DE9E-CF56-15F4-4131-4CC275CAE386}"/>
              </a:ext>
            </a:extLst>
          </p:cNvPr>
          <p:cNvSpPr txBox="1"/>
          <p:nvPr/>
        </p:nvSpPr>
        <p:spPr>
          <a:xfrm>
            <a:off x="4296229" y="391886"/>
            <a:ext cx="3657600" cy="523220"/>
          </a:xfrm>
          <a:prstGeom prst="rect">
            <a:avLst/>
          </a:prstGeom>
          <a:noFill/>
        </p:spPr>
        <p:txBody>
          <a:bodyPr wrap="square" rtlCol="0">
            <a:spAutoFit/>
          </a:bodyPr>
          <a:lstStyle/>
          <a:p>
            <a:pPr algn="ctr"/>
            <a:r>
              <a:rPr lang="fa-IR" sz="2800" b="1" dirty="0"/>
              <a:t>مقدار دهی پارامترها</a:t>
            </a:r>
            <a:endParaRPr lang="en-US" sz="2800" b="1" dirty="0"/>
          </a:p>
        </p:txBody>
      </p:sp>
      <p:sp>
        <p:nvSpPr>
          <p:cNvPr id="6" name="TextBox 5">
            <a:extLst>
              <a:ext uri="{FF2B5EF4-FFF2-40B4-BE49-F238E27FC236}">
                <a16:creationId xmlns:a16="http://schemas.microsoft.com/office/drawing/2014/main" id="{23DA1A03-6990-0A4B-DE56-72835571DD48}"/>
              </a:ext>
            </a:extLst>
          </p:cNvPr>
          <p:cNvSpPr txBox="1"/>
          <p:nvPr/>
        </p:nvSpPr>
        <p:spPr>
          <a:xfrm>
            <a:off x="6227994" y="2613391"/>
            <a:ext cx="5326742" cy="1631216"/>
          </a:xfrm>
          <a:prstGeom prst="rect">
            <a:avLst/>
          </a:prstGeom>
          <a:noFill/>
        </p:spPr>
        <p:txBody>
          <a:bodyPr wrap="square" rtlCol="0">
            <a:spAutoFit/>
          </a:bodyPr>
          <a:lstStyle/>
          <a:p>
            <a:pPr algn="r" rtl="1"/>
            <a:r>
              <a:rPr lang="fa-IR" sz="2000" dirty="0"/>
              <a:t>    مقدار دهی پارامترهای اولیه, اولین گام از الگوریتم وراثتی می باشد. همان طور که اشاره شد این الگوریتم به شیوه شی گرایی پیاده سازی شده است. برای مقدار دهی پارامتر های اولیه, پارامتر ها را از طربق تابع سازنده </a:t>
            </a:r>
            <a:r>
              <a:rPr lang="en-US" sz="2000" dirty="0"/>
              <a:t>(__init__)</a:t>
            </a:r>
            <a:r>
              <a:rPr lang="fa-IR" sz="2000" dirty="0"/>
              <a:t> مقدار دهی می کنیم.</a:t>
            </a:r>
            <a:endParaRPr lang="en-US" sz="2000" dirty="0"/>
          </a:p>
        </p:txBody>
      </p:sp>
      <p:sp>
        <p:nvSpPr>
          <p:cNvPr id="4" name="Arrow: Right 3">
            <a:extLst>
              <a:ext uri="{FF2B5EF4-FFF2-40B4-BE49-F238E27FC236}">
                <a16:creationId xmlns:a16="http://schemas.microsoft.com/office/drawing/2014/main" id="{B9B63D0E-DF36-03F3-CA9B-BCF5D07B3E0A}"/>
              </a:ext>
            </a:extLst>
          </p:cNvPr>
          <p:cNvSpPr/>
          <p:nvPr/>
        </p:nvSpPr>
        <p:spPr>
          <a:xfrm>
            <a:off x="748199" y="1263023"/>
            <a:ext cx="418128" cy="183220"/>
          </a:xfrm>
          <a:prstGeom prst="rightArrow">
            <a:avLst>
              <a:gd name="adj1" fmla="val 35714"/>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028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2BEE3A-8790-8908-42B9-2A512AD653EA}"/>
              </a:ext>
            </a:extLst>
          </p:cNvPr>
          <p:cNvSpPr txBox="1"/>
          <p:nvPr/>
        </p:nvSpPr>
        <p:spPr>
          <a:xfrm>
            <a:off x="744894" y="4483494"/>
            <a:ext cx="10702212" cy="1938992"/>
          </a:xfrm>
          <a:prstGeom prst="rect">
            <a:avLst/>
          </a:prstGeom>
          <a:noFill/>
        </p:spPr>
        <p:txBody>
          <a:bodyPr wrap="square" rtlCol="0">
            <a:spAutoFit/>
          </a:bodyPr>
          <a:lstStyle/>
          <a:p>
            <a:pPr algn="r" rtl="1"/>
            <a:r>
              <a:rPr lang="fa-IR" sz="2000" dirty="0"/>
              <a:t>در تابع سازنده کلاس </a:t>
            </a:r>
            <a:r>
              <a:rPr lang="en-US" sz="2000" dirty="0"/>
              <a:t>BGA</a:t>
            </a:r>
            <a:r>
              <a:rPr lang="fa-IR" sz="2000" dirty="0"/>
              <a:t> , 9 مقدار را در هنگام ساخت شی از روی کلاس, دریافت می کنیم. </a:t>
            </a:r>
          </a:p>
          <a:p>
            <a:pPr algn="r" rtl="1"/>
            <a:endParaRPr lang="fa-IR" sz="2000" dirty="0"/>
          </a:p>
          <a:p>
            <a:pPr marL="342900" indent="-342900" algn="r" rtl="1">
              <a:buFont typeface="Arial" panose="020B0604020202020204" pitchFamily="34" charset="0"/>
              <a:buChar char="•"/>
            </a:pPr>
            <a:r>
              <a:rPr lang="en-US" sz="2000" b="1" dirty="0"/>
              <a:t>max_gen</a:t>
            </a:r>
            <a:r>
              <a:rPr lang="fa-IR" sz="2000" dirty="0"/>
              <a:t> : مقدار دریافتی </a:t>
            </a:r>
            <a:r>
              <a:rPr lang="en-US" sz="2000" b="1" dirty="0"/>
              <a:t>max_gen</a:t>
            </a:r>
            <a:r>
              <a:rPr lang="fa-IR" sz="2000" b="1" dirty="0"/>
              <a:t> </a:t>
            </a:r>
            <a:r>
              <a:rPr lang="fa-IR" sz="2000" dirty="0"/>
              <a:t>یا همان </a:t>
            </a:r>
            <a:r>
              <a:rPr lang="en-US" sz="2000" b="1" dirty="0"/>
              <a:t>Maximum Generation</a:t>
            </a:r>
            <a:r>
              <a:rPr lang="fa-IR" sz="2000" b="1" dirty="0"/>
              <a:t> </a:t>
            </a:r>
            <a:r>
              <a:rPr lang="fa-IR" sz="2000" dirty="0"/>
              <a:t>به معنای حداکثر تعداد نسل هایی که توسط این الگوریتم تولید شوند می باشد. </a:t>
            </a:r>
            <a:endParaRPr lang="en-US" sz="2000" dirty="0"/>
          </a:p>
          <a:p>
            <a:pPr algn="r" rtl="1"/>
            <a:r>
              <a:rPr lang="en-US" sz="2000" dirty="0"/>
              <a:t>     </a:t>
            </a:r>
            <a:r>
              <a:rPr lang="fa-IR" sz="2000" dirty="0"/>
              <a:t>مطمئنا این مقدار باید یک عدد صحیح(</a:t>
            </a:r>
            <a:r>
              <a:rPr lang="en-US" sz="2000" dirty="0"/>
              <a:t>int</a:t>
            </a:r>
            <a:r>
              <a:rPr lang="fa-IR" sz="2000" dirty="0"/>
              <a:t>) باشد. مقدار پیش فرض برای این پارامتر 50 نسل قرار داده شده است.</a:t>
            </a:r>
            <a:endParaRPr lang="en-US" sz="2000" dirty="0"/>
          </a:p>
          <a:p>
            <a:pPr algn="r" rtl="1"/>
            <a:r>
              <a:rPr lang="en-US" sz="2000" dirty="0"/>
              <a:t>     </a:t>
            </a:r>
            <a:r>
              <a:rPr lang="fa-IR" sz="2000" dirty="0"/>
              <a:t>مهم</a:t>
            </a:r>
            <a:r>
              <a:rPr lang="en-US" sz="2000" dirty="0"/>
              <a:t> </a:t>
            </a:r>
            <a:r>
              <a:rPr lang="fa-IR" sz="2000" dirty="0"/>
              <a:t>ترین کاربرد این پارامتر استفاده در شرط توقف می باشد.</a:t>
            </a:r>
            <a:r>
              <a:rPr lang="en-US" sz="2000" dirty="0"/>
              <a:t> </a:t>
            </a:r>
            <a:r>
              <a:rPr lang="fa-IR" sz="2000" dirty="0"/>
              <a:t>این مقدار را در خاصیتی با نام </a:t>
            </a:r>
            <a:r>
              <a:rPr lang="en-US" sz="2000" dirty="0"/>
              <a:t>max_gen</a:t>
            </a:r>
            <a:r>
              <a:rPr lang="fa-IR" sz="2000" dirty="0"/>
              <a:t> ذخیره می کنیم.</a:t>
            </a:r>
          </a:p>
        </p:txBody>
      </p:sp>
      <p:pic>
        <p:nvPicPr>
          <p:cNvPr id="3" name="Picture 2">
            <a:extLst>
              <a:ext uri="{FF2B5EF4-FFF2-40B4-BE49-F238E27FC236}">
                <a16:creationId xmlns:a16="http://schemas.microsoft.com/office/drawing/2014/main" id="{4098C172-E9D3-7761-2F59-86FF04C997DD}"/>
              </a:ext>
            </a:extLst>
          </p:cNvPr>
          <p:cNvPicPr>
            <a:picLocks noChangeAspect="1"/>
          </p:cNvPicPr>
          <p:nvPr/>
        </p:nvPicPr>
        <p:blipFill>
          <a:blip r:embed="rId2"/>
          <a:stretch>
            <a:fillRect/>
          </a:stretch>
        </p:blipFill>
        <p:spPr>
          <a:xfrm>
            <a:off x="2276832" y="442015"/>
            <a:ext cx="7638335" cy="3439765"/>
          </a:xfrm>
          <a:prstGeom prst="rect">
            <a:avLst/>
          </a:prstGeom>
        </p:spPr>
      </p:pic>
    </p:spTree>
    <p:extLst>
      <p:ext uri="{BB962C8B-B14F-4D97-AF65-F5344CB8AC3E}">
        <p14:creationId xmlns:p14="http://schemas.microsoft.com/office/powerpoint/2010/main" val="312687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2F3BD-F165-0CED-818E-82475378CC02}"/>
              </a:ext>
            </a:extLst>
          </p:cNvPr>
          <p:cNvSpPr txBox="1"/>
          <p:nvPr/>
        </p:nvSpPr>
        <p:spPr>
          <a:xfrm>
            <a:off x="504462" y="4298218"/>
            <a:ext cx="11183076" cy="400110"/>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target_function</a:t>
            </a:r>
            <a:r>
              <a:rPr lang="fa-IR" sz="2000" dirty="0"/>
              <a:t>: تابعی می باشد که قصد بهینه سازی آن را داریم. این تابع را در خاصیتی با نام </a:t>
            </a:r>
            <a:r>
              <a:rPr lang="en-US" sz="2000" b="1" dirty="0"/>
              <a:t>function</a:t>
            </a:r>
            <a:r>
              <a:rPr lang="fa-IR" sz="2000" dirty="0"/>
              <a:t> قرار می دهیم.</a:t>
            </a:r>
            <a:endParaRPr lang="en-US" sz="2000" dirty="0"/>
          </a:p>
        </p:txBody>
      </p:sp>
      <p:sp>
        <p:nvSpPr>
          <p:cNvPr id="5" name="TextBox 4">
            <a:extLst>
              <a:ext uri="{FF2B5EF4-FFF2-40B4-BE49-F238E27FC236}">
                <a16:creationId xmlns:a16="http://schemas.microsoft.com/office/drawing/2014/main" id="{3D323EDA-6CD9-E776-7BFF-841074EEE813}"/>
              </a:ext>
            </a:extLst>
          </p:cNvPr>
          <p:cNvSpPr txBox="1"/>
          <p:nvPr/>
        </p:nvSpPr>
        <p:spPr>
          <a:xfrm>
            <a:off x="504462" y="4698328"/>
            <a:ext cx="11183077" cy="707886"/>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fitness_function</a:t>
            </a:r>
            <a:r>
              <a:rPr lang="fa-IR" sz="2000" dirty="0"/>
              <a:t>:</a:t>
            </a:r>
            <a:r>
              <a:rPr lang="fa-IR" sz="2000" b="1" dirty="0"/>
              <a:t> </a:t>
            </a:r>
            <a:r>
              <a:rPr lang="fa-IR" sz="2000" dirty="0"/>
              <a:t>یک تابع است که میزان کارآمدی کروموزوم های مسئله را نشان می دهد. این تابع را در خصوصیتی به اسم </a:t>
            </a:r>
            <a:r>
              <a:rPr lang="en-US" sz="2000" b="1" dirty="0"/>
              <a:t>fit_funct</a:t>
            </a:r>
            <a:r>
              <a:rPr lang="fa-IR" sz="2000" dirty="0"/>
              <a:t> ذخیره می کنیم.</a:t>
            </a:r>
            <a:endParaRPr lang="en-US" sz="2000" dirty="0"/>
          </a:p>
        </p:txBody>
      </p:sp>
      <p:sp>
        <p:nvSpPr>
          <p:cNvPr id="10" name="TextBox 9">
            <a:extLst>
              <a:ext uri="{FF2B5EF4-FFF2-40B4-BE49-F238E27FC236}">
                <a16:creationId xmlns:a16="http://schemas.microsoft.com/office/drawing/2014/main" id="{9B2745E5-8653-2C06-F8FF-C9730B1C8032}"/>
              </a:ext>
            </a:extLst>
          </p:cNvPr>
          <p:cNvSpPr txBox="1"/>
          <p:nvPr/>
        </p:nvSpPr>
        <p:spPr>
          <a:xfrm>
            <a:off x="504461" y="5406214"/>
            <a:ext cx="11183077" cy="1015663"/>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population</a:t>
            </a:r>
            <a:r>
              <a:rPr lang="fa-IR" sz="2000" dirty="0"/>
              <a:t>:  پارامتر </a:t>
            </a:r>
            <a:r>
              <a:rPr lang="en-US" sz="2000" b="1" dirty="0"/>
              <a:t>population</a:t>
            </a:r>
            <a:r>
              <a:rPr lang="fa-IR" sz="2000" dirty="0"/>
              <a:t> به تعداد کروموزوم ها یا به عبارتی اندازه ی جمعیت اشاره  می کند. این پارامتر یک عدد صیح می باشد که مقدار آن در خصوصیتی با همین نام ذخیره می شود.</a:t>
            </a:r>
            <a:r>
              <a:rPr lang="en-US" sz="2000" dirty="0"/>
              <a:t> </a:t>
            </a:r>
            <a:r>
              <a:rPr lang="fa-IR" sz="2000" dirty="0"/>
              <a:t>این پارامتر حتما باید زوج باشد. (به علت روشی که برای انتخاب والدین به کار گرفته شده است.)</a:t>
            </a:r>
            <a:endParaRPr lang="en-US" sz="2000" dirty="0"/>
          </a:p>
        </p:txBody>
      </p:sp>
      <p:pic>
        <p:nvPicPr>
          <p:cNvPr id="11" name="Picture 10">
            <a:extLst>
              <a:ext uri="{FF2B5EF4-FFF2-40B4-BE49-F238E27FC236}">
                <a16:creationId xmlns:a16="http://schemas.microsoft.com/office/drawing/2014/main" id="{663DF63E-6F89-9B52-2BDF-64143DB576AC}"/>
              </a:ext>
            </a:extLst>
          </p:cNvPr>
          <p:cNvPicPr>
            <a:picLocks noChangeAspect="1"/>
          </p:cNvPicPr>
          <p:nvPr/>
        </p:nvPicPr>
        <p:blipFill>
          <a:blip r:embed="rId2"/>
          <a:stretch>
            <a:fillRect/>
          </a:stretch>
        </p:blipFill>
        <p:spPr>
          <a:xfrm>
            <a:off x="2276832" y="442015"/>
            <a:ext cx="7638335" cy="3439765"/>
          </a:xfrm>
          <a:prstGeom prst="rect">
            <a:avLst/>
          </a:prstGeom>
        </p:spPr>
      </p:pic>
    </p:spTree>
    <p:extLst>
      <p:ext uri="{BB962C8B-B14F-4D97-AF65-F5344CB8AC3E}">
        <p14:creationId xmlns:p14="http://schemas.microsoft.com/office/powerpoint/2010/main" val="266680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99B77B8-E49E-101B-EE4D-7A68E05D45BF}"/>
              </a:ext>
            </a:extLst>
          </p:cNvPr>
          <p:cNvSpPr txBox="1"/>
          <p:nvPr/>
        </p:nvSpPr>
        <p:spPr>
          <a:xfrm>
            <a:off x="504462" y="4298218"/>
            <a:ext cx="11183076" cy="707886"/>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crossover_rate</a:t>
            </a:r>
            <a:r>
              <a:rPr lang="fa-IR" sz="2000" dirty="0"/>
              <a:t>: پارامتر بعدی که در ورودی دریافت می شود, نرخ همبری می باشد. این مقدار عددی مثبت و کمتر از یک  است.</a:t>
            </a:r>
            <a:endParaRPr lang="en-US" sz="2000" dirty="0"/>
          </a:p>
        </p:txBody>
      </p:sp>
      <p:sp>
        <p:nvSpPr>
          <p:cNvPr id="12" name="TextBox 11">
            <a:extLst>
              <a:ext uri="{FF2B5EF4-FFF2-40B4-BE49-F238E27FC236}">
                <a16:creationId xmlns:a16="http://schemas.microsoft.com/office/drawing/2014/main" id="{B19E1AA4-754E-31C8-A424-B1BFD16CBC77}"/>
              </a:ext>
            </a:extLst>
          </p:cNvPr>
          <p:cNvSpPr txBox="1"/>
          <p:nvPr/>
        </p:nvSpPr>
        <p:spPr>
          <a:xfrm>
            <a:off x="504462" y="5006104"/>
            <a:ext cx="11183077" cy="400110"/>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mutation_rate </a:t>
            </a:r>
            <a:r>
              <a:rPr lang="fa-IR" sz="2000" dirty="0"/>
              <a:t>: پارامتر دیگر, نرخ جهش می باشد. این مقدار عددی مثبت و کمتر از یک  است.</a:t>
            </a:r>
            <a:endParaRPr lang="en-US" sz="2000" b="1" dirty="0"/>
          </a:p>
        </p:txBody>
      </p:sp>
      <p:sp>
        <p:nvSpPr>
          <p:cNvPr id="13" name="TextBox 12">
            <a:extLst>
              <a:ext uri="{FF2B5EF4-FFF2-40B4-BE49-F238E27FC236}">
                <a16:creationId xmlns:a16="http://schemas.microsoft.com/office/drawing/2014/main" id="{A9933D6D-ECAF-24E6-D214-5AD62891EA33}"/>
              </a:ext>
            </a:extLst>
          </p:cNvPr>
          <p:cNvSpPr txBox="1"/>
          <p:nvPr/>
        </p:nvSpPr>
        <p:spPr>
          <a:xfrm>
            <a:off x="504461" y="5428433"/>
            <a:ext cx="11183077" cy="707886"/>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t>function_config</a:t>
            </a:r>
            <a:r>
              <a:rPr lang="fa-IR" sz="2000" dirty="0"/>
              <a:t>: این پارامتر از نوع لیست می باشد. هر درایه از این لیست یک دیکشنری می باشد که دارای دو کلید </a:t>
            </a:r>
            <a:r>
              <a:rPr lang="en-US" sz="2000" dirty="0"/>
              <a:t>high</a:t>
            </a:r>
            <a:r>
              <a:rPr lang="fa-IR" sz="2000" dirty="0"/>
              <a:t> و </a:t>
            </a:r>
            <a:r>
              <a:rPr lang="en-US" sz="2000" dirty="0"/>
              <a:t>low</a:t>
            </a:r>
            <a:r>
              <a:rPr lang="fa-IR" sz="2000" dirty="0"/>
              <a:t> است. این دیکشنری دامنه ی یک ژن را نمایش می دهد و طبیعتا سایز لیست برابر با بعد ورودی تابع است.</a:t>
            </a:r>
          </a:p>
        </p:txBody>
      </p:sp>
      <p:pic>
        <p:nvPicPr>
          <p:cNvPr id="14" name="Picture 13">
            <a:extLst>
              <a:ext uri="{FF2B5EF4-FFF2-40B4-BE49-F238E27FC236}">
                <a16:creationId xmlns:a16="http://schemas.microsoft.com/office/drawing/2014/main" id="{CC991069-9096-02D4-D1D9-F8F279E11D4F}"/>
              </a:ext>
            </a:extLst>
          </p:cNvPr>
          <p:cNvPicPr>
            <a:picLocks noChangeAspect="1"/>
          </p:cNvPicPr>
          <p:nvPr/>
        </p:nvPicPr>
        <p:blipFill>
          <a:blip r:embed="rId2"/>
          <a:stretch>
            <a:fillRect/>
          </a:stretch>
        </p:blipFill>
        <p:spPr>
          <a:xfrm>
            <a:off x="2276832" y="442015"/>
            <a:ext cx="7638335" cy="3439765"/>
          </a:xfrm>
          <a:prstGeom prst="rect">
            <a:avLst/>
          </a:prstGeom>
        </p:spPr>
      </p:pic>
    </p:spTree>
    <p:extLst>
      <p:ext uri="{BB962C8B-B14F-4D97-AF65-F5344CB8AC3E}">
        <p14:creationId xmlns:p14="http://schemas.microsoft.com/office/powerpoint/2010/main" val="1494172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4807</TotalTime>
  <Words>3273</Words>
  <Application>Microsoft Office PowerPoint</Application>
  <PresentationFormat>Widescreen</PresentationFormat>
  <Paragraphs>133</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Calisto MT</vt:lpstr>
      <vt:lpstr>Cambria Math</vt:lpstr>
      <vt:lpstr>Wingdings 2</vt:lpstr>
      <vt:lpstr>Slate</vt:lpstr>
      <vt:lpstr>Real-Valued Genetic Algorithm الگوریتم وراثتی حقیقی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BGA DOCUMENT مستند الگوریتم وراثتی باینری</dc:title>
  <dc:creator>hamidreza bazyar</dc:creator>
  <cp:lastModifiedBy>Amirhossein Abolhasani</cp:lastModifiedBy>
  <cp:revision>94</cp:revision>
  <dcterms:created xsi:type="dcterms:W3CDTF">2023-11-04T09:21:29Z</dcterms:created>
  <dcterms:modified xsi:type="dcterms:W3CDTF">2023-11-10T14:50:44Z</dcterms:modified>
</cp:coreProperties>
</file>