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modernComment_121_6312CF03.xml" ContentType="application/vnd.ms-powerpoint.comments+xml"/>
  <Override PartName="/ppt/comments/modernComment_124_5FEDECC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41"/>
  </p:notesMasterIdLst>
  <p:sldIdLst>
    <p:sldId id="256" r:id="rId2"/>
    <p:sldId id="293" r:id="rId3"/>
    <p:sldId id="259" r:id="rId4"/>
    <p:sldId id="258" r:id="rId5"/>
    <p:sldId id="260" r:id="rId6"/>
    <p:sldId id="261" r:id="rId7"/>
    <p:sldId id="262" r:id="rId8"/>
    <p:sldId id="263" r:id="rId9"/>
    <p:sldId id="264" r:id="rId10"/>
    <p:sldId id="294" r:id="rId11"/>
    <p:sldId id="265" r:id="rId12"/>
    <p:sldId id="266" r:id="rId13"/>
    <p:sldId id="267" r:id="rId14"/>
    <p:sldId id="268" r:id="rId15"/>
    <p:sldId id="269" r:id="rId16"/>
    <p:sldId id="290" r:id="rId17"/>
    <p:sldId id="271" r:id="rId18"/>
    <p:sldId id="272" r:id="rId19"/>
    <p:sldId id="273" r:id="rId20"/>
    <p:sldId id="274" r:id="rId21"/>
    <p:sldId id="275" r:id="rId22"/>
    <p:sldId id="277" r:id="rId23"/>
    <p:sldId id="278" r:id="rId24"/>
    <p:sldId id="280" r:id="rId25"/>
    <p:sldId id="281" r:id="rId26"/>
    <p:sldId id="283" r:id="rId27"/>
    <p:sldId id="284" r:id="rId28"/>
    <p:sldId id="285" r:id="rId29"/>
    <p:sldId id="287" r:id="rId30"/>
    <p:sldId id="288" r:id="rId31"/>
    <p:sldId id="289" r:id="rId32"/>
    <p:sldId id="297" r:id="rId33"/>
    <p:sldId id="298" r:id="rId34"/>
    <p:sldId id="299" r:id="rId35"/>
    <p:sldId id="296" r:id="rId36"/>
    <p:sldId id="292" r:id="rId37"/>
    <p:sldId id="295" r:id="rId38"/>
    <p:sldId id="300" r:id="rId39"/>
    <p:sldId id="30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8763DF-B498-C522-273B-336688CBAC56}" name="Amirhossein Abolhasani" initials="AA" userId="c31500345331aba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8/10/relationships/authors" Target="authors.xml"/><Relationship Id="rId20" Type="http://schemas.openxmlformats.org/officeDocument/2006/relationships/slide" Target="slides/slide19.xml"/><Relationship Id="rId41" Type="http://schemas.openxmlformats.org/officeDocument/2006/relationships/notesMaster" Target="notesMasters/notesMaster1.xml"/></Relationships>
</file>

<file path=ppt/comments/modernComment_121_6312CF03.xml><?xml version="1.0" encoding="utf-8"?>
<p188:cmLst xmlns:a="http://schemas.openxmlformats.org/drawingml/2006/main" xmlns:r="http://schemas.openxmlformats.org/officeDocument/2006/relationships" xmlns:p188="http://schemas.microsoft.com/office/powerpoint/2018/8/main">
  <p188:cm id="{D3A26BDF-A374-418F-AAFD-778790D83B48}" authorId="{4B8763DF-B498-C522-273B-336688CBAC56}" created="2023-11-06T14:48:46.854">
    <pc:sldMkLst xmlns:pc="http://schemas.microsoft.com/office/powerpoint/2013/main/command">
      <pc:docMk/>
      <pc:sldMk cId="1662177027" sldId="289"/>
    </pc:sldMkLst>
    <p188:txBody>
      <a:bodyPr/>
      <a:lstStyle/>
      <a:p>
        <a:r>
          <a:rPr lang="en-US"/>
          <a:t>در اسلاید 29, این تابع به روز رسانی شده و مقدار avg best so far and avg mean fitness را نشان می دهد.</a:t>
        </a:r>
      </a:p>
    </p188:txBody>
  </p188:cm>
</p188:cmLst>
</file>

<file path=ppt/comments/modernComment_124_5FEDECC6.xml><?xml version="1.0" encoding="utf-8"?>
<p188:cmLst xmlns:a="http://schemas.openxmlformats.org/drawingml/2006/main" xmlns:r="http://schemas.openxmlformats.org/officeDocument/2006/relationships" xmlns:p188="http://schemas.microsoft.com/office/powerpoint/2018/8/main">
  <p188:cm id="{8FCC1E29-FB14-4FDC-B50A-EF09D17D110D}" authorId="{4B8763DF-B498-C522-273B-336688CBAC56}" created="2023-11-06T14:51:36.667">
    <pc:sldMkLst xmlns:pc="http://schemas.microsoft.com/office/powerpoint/2013/main/command">
      <pc:docMk/>
      <pc:sldMk cId="1609428166" sldId="292"/>
    </pc:sldMkLst>
    <p188:txBody>
      <a:bodyPr/>
      <a:lstStyle/>
      <a:p>
        <a:r>
          <a:rPr lang="en-US"/>
          <a:t>این تابع عوض شده است</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FF129-BBFD-49D8-9F81-0DAF1E175DA1}"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D5FAF-5C2A-482B-8EFB-1FD0E569A8D2}" type="slidenum">
              <a:rPr lang="en-US" smtClean="0"/>
              <a:t>‹#›</a:t>
            </a:fld>
            <a:endParaRPr lang="en-US"/>
          </a:p>
        </p:txBody>
      </p:sp>
    </p:spTree>
    <p:extLst>
      <p:ext uri="{BB962C8B-B14F-4D97-AF65-F5344CB8AC3E}">
        <p14:creationId xmlns:p14="http://schemas.microsoft.com/office/powerpoint/2010/main" val="1795465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884218-0453-49C9-A7F3-A11C8936EC3B}"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95776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9822434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9503440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695526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9517858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C71C13-9EAD-4479-B84B-BB555A8DB7FF}"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78358672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C71C13-9EAD-4479-B84B-BB555A8DB7FF}"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6477795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13ADD-1D8D-468E-863A-49E6265C6862}"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010521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74557-3519-419B-86EC-F2D6C76190E0}"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83574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BF3C-06A4-4D25-ADB8-310B34662A7B}"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52733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439E6-C764-4C1E-86BA-86DDB818A796}"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04912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D7AD5F-CC63-474E-9E2B-37DE610201B2}"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224423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C71C13-9EAD-4479-B84B-BB555A8DB7FF}" type="datetime1">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4268067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E3D717-7B31-4392-A147-47AA37C5D178}"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18833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79035-932E-468D-93FD-C88870D911E1}" type="datetime1">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21160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F3C7E-B2B6-4CAA-89E9-222C930DF166}"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201667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940973-C6BA-442B-A1F0-4B7694820CA5}"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425782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2C71C13-9EAD-4479-B84B-BB555A8DB7FF}" type="datetime1">
              <a:rPr lang="en-US" smtClean="0"/>
              <a:t>11/6/2023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0831EE-1F9D-4CCF-8E80-848D7ADA45CA}" type="slidenum">
              <a:rPr lang="en-US" smtClean="0"/>
              <a:t>‹#›</a:t>
            </a:fld>
            <a:endParaRPr lang="en-US"/>
          </a:p>
        </p:txBody>
      </p:sp>
    </p:spTree>
    <p:extLst>
      <p:ext uri="{BB962C8B-B14F-4D97-AF65-F5344CB8AC3E}">
        <p14:creationId xmlns:p14="http://schemas.microsoft.com/office/powerpoint/2010/main" val="24966735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21_6312CF0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8/10/relationships/comments" Target="../comments/modernComment_124_5FEDECC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60C3-5F1D-BF33-141A-6A59C41D51DB}"/>
              </a:ext>
            </a:extLst>
          </p:cNvPr>
          <p:cNvSpPr>
            <a:spLocks noGrp="1"/>
          </p:cNvSpPr>
          <p:nvPr>
            <p:ph type="ctrTitle"/>
          </p:nvPr>
        </p:nvSpPr>
        <p:spPr>
          <a:xfrm>
            <a:off x="1375983" y="2514599"/>
            <a:ext cx="9440034" cy="1828801"/>
          </a:xfrm>
        </p:spPr>
        <p:txBody>
          <a:bodyPr/>
          <a:lstStyle/>
          <a:p>
            <a:pPr algn="ctr"/>
            <a:r>
              <a:rPr lang="en-US" dirty="0"/>
              <a:t>Binary Genetic Algorithm</a:t>
            </a:r>
            <a:br>
              <a:rPr lang="en-US" dirty="0"/>
            </a:br>
            <a:r>
              <a:rPr lang="fa-IR" dirty="0"/>
              <a:t>الگوریتم وراثتی باینری</a:t>
            </a:r>
            <a:endParaRPr lang="en-US" dirty="0"/>
          </a:p>
        </p:txBody>
      </p:sp>
    </p:spTree>
    <p:extLst>
      <p:ext uri="{BB962C8B-B14F-4D97-AF65-F5344CB8AC3E}">
        <p14:creationId xmlns:p14="http://schemas.microsoft.com/office/powerpoint/2010/main" val="55094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0AB97B-F01D-13AC-7891-FA88FCDB26BD}"/>
              </a:ext>
            </a:extLst>
          </p:cNvPr>
          <p:cNvSpPr>
            <a:spLocks noGrp="1"/>
          </p:cNvSpPr>
          <p:nvPr>
            <p:ph type="sldNum" sz="quarter" idx="12"/>
          </p:nvPr>
        </p:nvSpPr>
        <p:spPr/>
        <p:txBody>
          <a:bodyPr/>
          <a:lstStyle/>
          <a:p>
            <a:fld id="{3C0831EE-1F9D-4CCF-8E80-848D7ADA45CA}" type="slidenum">
              <a:rPr lang="en-US" smtClean="0"/>
              <a:t>10</a:t>
            </a:fld>
            <a:endParaRPr lang="en-US"/>
          </a:p>
        </p:txBody>
      </p:sp>
      <p:sp>
        <p:nvSpPr>
          <p:cNvPr id="4" name="TextBox 3">
            <a:extLst>
              <a:ext uri="{FF2B5EF4-FFF2-40B4-BE49-F238E27FC236}">
                <a16:creationId xmlns:a16="http://schemas.microsoft.com/office/drawing/2014/main" id="{91A5DEE1-82E1-5BF5-08A5-E98AF24BF9F8}"/>
              </a:ext>
            </a:extLst>
          </p:cNvPr>
          <p:cNvSpPr txBox="1"/>
          <p:nvPr/>
        </p:nvSpPr>
        <p:spPr>
          <a:xfrm>
            <a:off x="7721599" y="2552358"/>
            <a:ext cx="3817257" cy="2246769"/>
          </a:xfrm>
          <a:prstGeom prst="rect">
            <a:avLst/>
          </a:prstGeom>
          <a:noFill/>
        </p:spPr>
        <p:txBody>
          <a:bodyPr wrap="square" rtlCol="0">
            <a:spAutoFit/>
          </a:bodyPr>
          <a:lstStyle/>
          <a:p>
            <a:pPr algn="r" rtl="1"/>
            <a:r>
              <a:rPr lang="fa-IR" sz="2000" dirty="0"/>
              <a:t>    پارامتر </a:t>
            </a:r>
            <a:r>
              <a:rPr lang="en-US" sz="2000" dirty="0" err="1"/>
              <a:t>run_bga</a:t>
            </a:r>
            <a:r>
              <a:rPr lang="fa-IR" sz="2000" dirty="0"/>
              <a:t> به تعداد دفعاتی که این الگوریتم اجرا شود اشاره می کند. این پارامتر بیانگر این می باشد که چند بار متوالی از ابتدا تا انتها الگوریتم اجرا شود. مقدار این خصوصیت را که یک عدد صحیح می باشد در خصوصیت </a:t>
            </a:r>
            <a:r>
              <a:rPr lang="en-US" sz="2000" dirty="0"/>
              <a:t>runs</a:t>
            </a:r>
            <a:r>
              <a:rPr lang="fa-IR" sz="2000" dirty="0"/>
              <a:t> ذخیره می کنیم.</a:t>
            </a:r>
            <a:endParaRPr lang="en-US" sz="2000" dirty="0"/>
          </a:p>
        </p:txBody>
      </p:sp>
      <p:pic>
        <p:nvPicPr>
          <p:cNvPr id="7" name="Picture 6">
            <a:extLst>
              <a:ext uri="{FF2B5EF4-FFF2-40B4-BE49-F238E27FC236}">
                <a16:creationId xmlns:a16="http://schemas.microsoft.com/office/drawing/2014/main" id="{D33D655A-4AAB-FF97-71C7-836926AE9960}"/>
              </a:ext>
            </a:extLst>
          </p:cNvPr>
          <p:cNvPicPr>
            <a:picLocks noChangeAspect="1"/>
          </p:cNvPicPr>
          <p:nvPr/>
        </p:nvPicPr>
        <p:blipFill>
          <a:blip r:embed="rId2"/>
          <a:stretch>
            <a:fillRect/>
          </a:stretch>
        </p:blipFill>
        <p:spPr>
          <a:xfrm>
            <a:off x="398472" y="776908"/>
            <a:ext cx="6373114" cy="3334215"/>
          </a:xfrm>
          <a:prstGeom prst="rect">
            <a:avLst/>
          </a:prstGeom>
        </p:spPr>
      </p:pic>
      <p:sp>
        <p:nvSpPr>
          <p:cNvPr id="8" name="TextBox 7">
            <a:extLst>
              <a:ext uri="{FF2B5EF4-FFF2-40B4-BE49-F238E27FC236}">
                <a16:creationId xmlns:a16="http://schemas.microsoft.com/office/drawing/2014/main" id="{8EBE0DF2-8FFC-BF0E-F688-929E99D799FA}"/>
              </a:ext>
            </a:extLst>
          </p:cNvPr>
          <p:cNvSpPr txBox="1"/>
          <p:nvPr/>
        </p:nvSpPr>
        <p:spPr>
          <a:xfrm>
            <a:off x="7721598" y="776908"/>
            <a:ext cx="4071929" cy="1323439"/>
          </a:xfrm>
          <a:prstGeom prst="rect">
            <a:avLst/>
          </a:prstGeom>
          <a:noFill/>
        </p:spPr>
        <p:txBody>
          <a:bodyPr wrap="square" rtlCol="0">
            <a:spAutoFit/>
          </a:bodyPr>
          <a:lstStyle/>
          <a:p>
            <a:pPr algn="r" rtl="1"/>
            <a:r>
              <a:rPr lang="fa-IR" sz="2000" dirty="0"/>
              <a:t>    پارامتر </a:t>
            </a:r>
            <a:r>
              <a:rPr lang="en-US" sz="2000" dirty="0" err="1"/>
              <a:t>plot_dir</a:t>
            </a:r>
            <a:r>
              <a:rPr lang="fa-IR" sz="2000" dirty="0"/>
              <a:t> آدرس پوشه ای را که نمودارهای تهیه شده از اجرا های این الگوریتم تولید شده اند را نشان می دهد. این مقدار را در خصوصیت </a:t>
            </a:r>
            <a:r>
              <a:rPr lang="en-US" sz="2000" dirty="0" err="1"/>
              <a:t>save_dir</a:t>
            </a:r>
            <a:r>
              <a:rPr lang="fa-IR" sz="2000" dirty="0"/>
              <a:t> ذخیره می کنیم.</a:t>
            </a:r>
            <a:endParaRPr lang="en-US" sz="2000" dirty="0"/>
          </a:p>
        </p:txBody>
      </p:sp>
    </p:spTree>
    <p:extLst>
      <p:ext uri="{BB962C8B-B14F-4D97-AF65-F5344CB8AC3E}">
        <p14:creationId xmlns:p14="http://schemas.microsoft.com/office/powerpoint/2010/main" val="411299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0E454D-7ABA-E29B-2885-CF1D080D485C}"/>
              </a:ext>
            </a:extLst>
          </p:cNvPr>
          <p:cNvSpPr>
            <a:spLocks noGrp="1"/>
          </p:cNvSpPr>
          <p:nvPr>
            <p:ph type="sldNum" sz="quarter" idx="12"/>
          </p:nvPr>
        </p:nvSpPr>
        <p:spPr/>
        <p:txBody>
          <a:bodyPr/>
          <a:lstStyle/>
          <a:p>
            <a:fld id="{3C0831EE-1F9D-4CCF-8E80-848D7ADA45CA}" type="slidenum">
              <a:rPr lang="en-US" smtClean="0"/>
              <a:t>11</a:t>
            </a:fld>
            <a:endParaRPr lang="en-US"/>
          </a:p>
        </p:txBody>
      </p:sp>
      <p:sp>
        <p:nvSpPr>
          <p:cNvPr id="4" name="TextBox 3">
            <a:extLst>
              <a:ext uri="{FF2B5EF4-FFF2-40B4-BE49-F238E27FC236}">
                <a16:creationId xmlns:a16="http://schemas.microsoft.com/office/drawing/2014/main" id="{728D389E-5D30-C593-259D-0C902EA22E81}"/>
              </a:ext>
            </a:extLst>
          </p:cNvPr>
          <p:cNvSpPr txBox="1"/>
          <p:nvPr/>
        </p:nvSpPr>
        <p:spPr>
          <a:xfrm>
            <a:off x="7141029" y="812800"/>
            <a:ext cx="4659085" cy="4708981"/>
          </a:xfrm>
          <a:prstGeom prst="rect">
            <a:avLst/>
          </a:prstGeom>
          <a:noFill/>
        </p:spPr>
        <p:txBody>
          <a:bodyPr wrap="square" rtlCol="0">
            <a:spAutoFit/>
          </a:bodyPr>
          <a:lstStyle/>
          <a:p>
            <a:pPr algn="r" rtl="1"/>
            <a:r>
              <a:rPr lang="fa-IR" sz="2000" dirty="0"/>
              <a:t>    علاوه بر مقادیر دریافتی از ورودی تابع سازنده, این کلاس شامل خصوصیات دیگری می باشد. خصوصیت </a:t>
            </a:r>
            <a:r>
              <a:rPr lang="en-US" sz="2000" dirty="0" err="1"/>
              <a:t>population_matrix</a:t>
            </a:r>
            <a:r>
              <a:rPr lang="fa-IR" sz="2000" dirty="0"/>
              <a:t> که در ابتدا مقدار </a:t>
            </a:r>
            <a:r>
              <a:rPr lang="en-US" sz="2000" dirty="0"/>
              <a:t>none</a:t>
            </a:r>
            <a:r>
              <a:rPr lang="fa-IR" sz="2000" dirty="0"/>
              <a:t> را دارد, یک ماتریس است که در ادامه کروموزوم های جمعیت در آن قرار می گیرند. برای دستیابی به کروموزوم ها از این خصوصیت استفاده می کنیم.</a:t>
            </a:r>
          </a:p>
          <a:p>
            <a:pPr algn="r" rtl="1"/>
            <a:r>
              <a:rPr lang="fa-IR" sz="2000" dirty="0"/>
              <a:t>    خصوصیت دیگر </a:t>
            </a:r>
            <a:r>
              <a:rPr lang="en-US" sz="2000" dirty="0" err="1"/>
              <a:t>choromosom_len</a:t>
            </a:r>
            <a:r>
              <a:rPr lang="fa-IR" sz="2000" dirty="0"/>
              <a:t> می باشد که در ابتدا مقدار صفر را دارد. در ادامه به کمک یک تابع مقدار این خصوصیت را محاسبه می کنیم.</a:t>
            </a:r>
          </a:p>
          <a:p>
            <a:pPr algn="r" rtl="1"/>
            <a:r>
              <a:rPr lang="fa-IR" sz="2000" dirty="0"/>
              <a:t>    خصوصیت دیگر از این کلاس, مقدار </a:t>
            </a:r>
            <a:r>
              <a:rPr lang="en-US" sz="2000" dirty="0" err="1"/>
              <a:t>last_gen</a:t>
            </a:r>
            <a:r>
              <a:rPr lang="fa-IR" sz="2000" dirty="0"/>
              <a:t> می باشد که نشان می دهد در حال حاضر چند نسل را پشت سر گداشته ایم. این خصوصیت در ابتدا مقدار صفر را دارد و با هر بار تولید نسل جدید مقدار آن یک واحد افزایش می یابد.</a:t>
            </a:r>
          </a:p>
        </p:txBody>
      </p:sp>
      <p:pic>
        <p:nvPicPr>
          <p:cNvPr id="5" name="Picture 4">
            <a:extLst>
              <a:ext uri="{FF2B5EF4-FFF2-40B4-BE49-F238E27FC236}">
                <a16:creationId xmlns:a16="http://schemas.microsoft.com/office/drawing/2014/main" id="{55425E2B-6C4D-FB01-AB23-0ADA47610FBB}"/>
              </a:ext>
            </a:extLst>
          </p:cNvPr>
          <p:cNvPicPr>
            <a:picLocks noChangeAspect="1"/>
          </p:cNvPicPr>
          <p:nvPr/>
        </p:nvPicPr>
        <p:blipFill>
          <a:blip r:embed="rId2"/>
          <a:stretch>
            <a:fillRect/>
          </a:stretch>
        </p:blipFill>
        <p:spPr>
          <a:xfrm>
            <a:off x="398472" y="776908"/>
            <a:ext cx="6373114" cy="3334215"/>
          </a:xfrm>
          <a:prstGeom prst="rect">
            <a:avLst/>
          </a:prstGeom>
        </p:spPr>
      </p:pic>
    </p:spTree>
    <p:extLst>
      <p:ext uri="{BB962C8B-B14F-4D97-AF65-F5344CB8AC3E}">
        <p14:creationId xmlns:p14="http://schemas.microsoft.com/office/powerpoint/2010/main" val="4096884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D8E137-2F51-0D25-14E9-6ECA35C221DD}"/>
              </a:ext>
            </a:extLst>
          </p:cNvPr>
          <p:cNvSpPr>
            <a:spLocks noGrp="1"/>
          </p:cNvSpPr>
          <p:nvPr>
            <p:ph type="sldNum" sz="quarter" idx="12"/>
          </p:nvPr>
        </p:nvSpPr>
        <p:spPr/>
        <p:txBody>
          <a:bodyPr/>
          <a:lstStyle/>
          <a:p>
            <a:fld id="{3C0831EE-1F9D-4CCF-8E80-848D7ADA45CA}" type="slidenum">
              <a:rPr lang="en-US" smtClean="0"/>
              <a:t>12</a:t>
            </a:fld>
            <a:endParaRPr lang="en-US"/>
          </a:p>
        </p:txBody>
      </p:sp>
      <p:sp>
        <p:nvSpPr>
          <p:cNvPr id="4" name="TextBox 3">
            <a:extLst>
              <a:ext uri="{FF2B5EF4-FFF2-40B4-BE49-F238E27FC236}">
                <a16:creationId xmlns:a16="http://schemas.microsoft.com/office/drawing/2014/main" id="{53752CCE-3A2B-0CCD-816E-D7A674FFF93B}"/>
              </a:ext>
            </a:extLst>
          </p:cNvPr>
          <p:cNvSpPr txBox="1"/>
          <p:nvPr/>
        </p:nvSpPr>
        <p:spPr>
          <a:xfrm>
            <a:off x="7082971" y="1074057"/>
            <a:ext cx="4586515" cy="1938992"/>
          </a:xfrm>
          <a:prstGeom prst="rect">
            <a:avLst/>
          </a:prstGeom>
          <a:noFill/>
        </p:spPr>
        <p:txBody>
          <a:bodyPr wrap="square" rtlCol="0">
            <a:spAutoFit/>
          </a:bodyPr>
          <a:lstStyle/>
          <a:p>
            <a:pPr algn="r" rtl="1"/>
            <a:r>
              <a:rPr lang="fa-IR" sz="2000" dirty="0"/>
              <a:t>    خصوصیت </a:t>
            </a:r>
            <a:r>
              <a:rPr lang="en-US" sz="2000" dirty="0"/>
              <a:t>L</a:t>
            </a:r>
            <a:r>
              <a:rPr lang="fa-IR" sz="2000" dirty="0"/>
              <a:t> یک لیست است که در هر درایه از آن, طول ژنی با همان شماره درایه(</a:t>
            </a:r>
            <a:r>
              <a:rPr lang="en-US" sz="2000" dirty="0"/>
              <a:t>index</a:t>
            </a:r>
            <a:r>
              <a:rPr lang="fa-IR" sz="2000" dirty="0"/>
              <a:t>) (متناظر با ورودی تابع) را در خود نگه داشته است.</a:t>
            </a:r>
          </a:p>
          <a:p>
            <a:pPr algn="r" rtl="1"/>
            <a:r>
              <a:rPr lang="fa-IR" sz="2000" dirty="0"/>
              <a:t>    خصوصیات </a:t>
            </a:r>
            <a:r>
              <a:rPr lang="en-US" sz="2000" dirty="0" err="1"/>
              <a:t>best_so_far</a:t>
            </a:r>
            <a:r>
              <a:rPr lang="fa-IR" sz="2000" dirty="0"/>
              <a:t> و </a:t>
            </a:r>
            <a:r>
              <a:rPr lang="en-US" sz="2000" dirty="0" err="1"/>
              <a:t>best_current</a:t>
            </a:r>
            <a:r>
              <a:rPr lang="fa-IR" sz="2000" dirty="0"/>
              <a:t> برای نگهداری تاریخچه ژن ها و بهترین جواب دیده شده استفاده می شود.</a:t>
            </a:r>
          </a:p>
        </p:txBody>
      </p:sp>
      <p:pic>
        <p:nvPicPr>
          <p:cNvPr id="5" name="Picture 4">
            <a:extLst>
              <a:ext uri="{FF2B5EF4-FFF2-40B4-BE49-F238E27FC236}">
                <a16:creationId xmlns:a16="http://schemas.microsoft.com/office/drawing/2014/main" id="{9B7E7E2E-B4C9-D50B-F2C5-6DDB3D6CBA35}"/>
              </a:ext>
            </a:extLst>
          </p:cNvPr>
          <p:cNvPicPr>
            <a:picLocks noChangeAspect="1"/>
          </p:cNvPicPr>
          <p:nvPr/>
        </p:nvPicPr>
        <p:blipFill>
          <a:blip r:embed="rId2"/>
          <a:stretch>
            <a:fillRect/>
          </a:stretch>
        </p:blipFill>
        <p:spPr>
          <a:xfrm>
            <a:off x="398472" y="776908"/>
            <a:ext cx="6373114" cy="3334215"/>
          </a:xfrm>
          <a:prstGeom prst="rect">
            <a:avLst/>
          </a:prstGeom>
        </p:spPr>
      </p:pic>
    </p:spTree>
    <p:extLst>
      <p:ext uri="{BB962C8B-B14F-4D97-AF65-F5344CB8AC3E}">
        <p14:creationId xmlns:p14="http://schemas.microsoft.com/office/powerpoint/2010/main" val="2188735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13</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98" y="746003"/>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638629" y="1968004"/>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222783"/>
            <a:ext cx="3657600" cy="523220"/>
          </a:xfrm>
          <a:prstGeom prst="rect">
            <a:avLst/>
          </a:prstGeom>
          <a:noFill/>
        </p:spPr>
        <p:txBody>
          <a:bodyPr wrap="square" rtlCol="0">
            <a:spAutoFit/>
          </a:bodyPr>
          <a:lstStyle/>
          <a:p>
            <a:pPr algn="ctr"/>
            <a:r>
              <a:rPr lang="fa-IR" sz="2800" b="1" dirty="0"/>
              <a:t>تولید جمعیت تصادفی اولیه</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40814" y="1567542"/>
            <a:ext cx="5326742" cy="1323439"/>
          </a:xfrm>
          <a:prstGeom prst="rect">
            <a:avLst/>
          </a:prstGeom>
          <a:noFill/>
        </p:spPr>
        <p:txBody>
          <a:bodyPr wrap="square" rtlCol="0">
            <a:spAutoFit/>
          </a:bodyPr>
          <a:lstStyle/>
          <a:p>
            <a:pPr algn="r" rtl="1"/>
            <a:r>
              <a:rPr lang="fa-IR" sz="2000" dirty="0"/>
              <a:t>    گام دوم از این الگوریتم, تولید جمعیت اولیه به صورت تصادفی است. هر کروموزوم </a:t>
            </a:r>
            <a:r>
              <a:rPr lang="en-US" sz="2000" dirty="0"/>
              <a:t>L</a:t>
            </a:r>
            <a:r>
              <a:rPr lang="fa-IR" sz="2000" dirty="0"/>
              <a:t> بیت طول دارد. برای مقدار دهی آن کافی است که به کمک ماژول های آماده, بیت های این کروموزوم را با صفر و یک پر کنیم.</a:t>
            </a:r>
            <a:endParaRPr lang="en-US" sz="2000" dirty="0"/>
          </a:p>
        </p:txBody>
      </p:sp>
    </p:spTree>
    <p:extLst>
      <p:ext uri="{BB962C8B-B14F-4D97-AF65-F5344CB8AC3E}">
        <p14:creationId xmlns:p14="http://schemas.microsoft.com/office/powerpoint/2010/main" val="2281981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D8759-30C4-8C2F-7BBB-E0D3ECF421AA}"/>
              </a:ext>
            </a:extLst>
          </p:cNvPr>
          <p:cNvSpPr>
            <a:spLocks noGrp="1"/>
          </p:cNvSpPr>
          <p:nvPr>
            <p:ph type="sldNum" sz="quarter" idx="12"/>
          </p:nvPr>
        </p:nvSpPr>
        <p:spPr/>
        <p:txBody>
          <a:bodyPr/>
          <a:lstStyle/>
          <a:p>
            <a:fld id="{3C0831EE-1F9D-4CCF-8E80-848D7ADA45CA}" type="slidenum">
              <a:rPr lang="en-US" smtClean="0"/>
              <a:t>14</a:t>
            </a:fld>
            <a:endParaRPr lang="en-US"/>
          </a:p>
        </p:txBody>
      </p:sp>
      <p:pic>
        <p:nvPicPr>
          <p:cNvPr id="4" name="Picture 3">
            <a:extLst>
              <a:ext uri="{FF2B5EF4-FFF2-40B4-BE49-F238E27FC236}">
                <a16:creationId xmlns:a16="http://schemas.microsoft.com/office/drawing/2014/main" id="{EA4EAD3B-B17F-1CEC-8D17-CB6A506532D9}"/>
              </a:ext>
            </a:extLst>
          </p:cNvPr>
          <p:cNvPicPr>
            <a:picLocks noChangeAspect="1"/>
          </p:cNvPicPr>
          <p:nvPr/>
        </p:nvPicPr>
        <p:blipFill>
          <a:blip r:embed="rId2"/>
          <a:stretch>
            <a:fillRect/>
          </a:stretch>
        </p:blipFill>
        <p:spPr>
          <a:xfrm>
            <a:off x="453873" y="1149453"/>
            <a:ext cx="5420481" cy="1985631"/>
          </a:xfrm>
          <a:prstGeom prst="rect">
            <a:avLst/>
          </a:prstGeom>
        </p:spPr>
      </p:pic>
      <p:sp>
        <p:nvSpPr>
          <p:cNvPr id="5" name="TextBox 4">
            <a:extLst>
              <a:ext uri="{FF2B5EF4-FFF2-40B4-BE49-F238E27FC236}">
                <a16:creationId xmlns:a16="http://schemas.microsoft.com/office/drawing/2014/main" id="{C044A79A-8E6D-D8E0-5860-B5945939139A}"/>
              </a:ext>
            </a:extLst>
          </p:cNvPr>
          <p:cNvSpPr txBox="1"/>
          <p:nvPr/>
        </p:nvSpPr>
        <p:spPr>
          <a:xfrm>
            <a:off x="6589489" y="780594"/>
            <a:ext cx="5148638" cy="4708981"/>
          </a:xfrm>
          <a:prstGeom prst="rect">
            <a:avLst/>
          </a:prstGeom>
          <a:noFill/>
        </p:spPr>
        <p:txBody>
          <a:bodyPr wrap="square" rtlCol="0">
            <a:spAutoFit/>
          </a:bodyPr>
          <a:lstStyle/>
          <a:p>
            <a:pPr algn="r" rtl="1"/>
            <a:r>
              <a:rPr lang="fa-IR" sz="2000" dirty="0"/>
              <a:t>    تابعی که برای تولید جمعیت اولیه در نظر گرفته شده است, تابع </a:t>
            </a:r>
            <a:r>
              <a:rPr lang="en-US" sz="2000" dirty="0" err="1"/>
              <a:t>Random_population</a:t>
            </a:r>
            <a:r>
              <a:rPr lang="fa-IR" sz="2000" dirty="0"/>
              <a:t> است. این تابع هیچ پارامتر ورودی ندارد. در ابتدا یک ماتریس را برای ذخیره کروموزوم های تولید شده در نظر می گیرد. سپس با کمک دو حلقه که به ترتیب رو تعداد جمعیت و طول کروموزوم به کمک متغیر های </a:t>
            </a:r>
            <a:r>
              <a:rPr lang="en-US" sz="2000" dirty="0" err="1"/>
              <a:t>i</a:t>
            </a:r>
            <a:r>
              <a:rPr lang="fa-IR" sz="2000" dirty="0"/>
              <a:t> و </a:t>
            </a:r>
            <a:r>
              <a:rPr lang="en-US" sz="2000" dirty="0"/>
              <a:t>j</a:t>
            </a:r>
            <a:r>
              <a:rPr lang="fa-IR" sz="2000" dirty="0"/>
              <a:t> حرکت می کنند. در این تکرار ها متغیر </a:t>
            </a:r>
            <a:r>
              <a:rPr lang="en-US" sz="2000" dirty="0" err="1"/>
              <a:t>i</a:t>
            </a:r>
            <a:r>
              <a:rPr lang="fa-IR" sz="2000" dirty="0"/>
              <a:t> بیانگر تعداد سطر های ماتریس ما یا شماره ردیف کروموزوم است. پس باید در ابتدای حلقه یک فضای آرایه در نظر بگیریم که بیانگر یک کروموزوم باشد. در حلقه ی دوم, متغیر </a:t>
            </a:r>
            <a:r>
              <a:rPr lang="en-US" sz="2000" dirty="0"/>
              <a:t>j</a:t>
            </a:r>
            <a:r>
              <a:rPr lang="fa-IR" sz="2000" dirty="0"/>
              <a:t> بیانگرشماره بیت های کروموزوم می باشد. هر خانه از این آرایه تنها می تواند مقادیر صفر یا یک به خود بگیرد. برای تئلید این مقادیر با تابع توزیع یکنواخت, از ماژول </a:t>
            </a:r>
            <a:r>
              <a:rPr lang="en-US" sz="2000" dirty="0"/>
              <a:t>Random</a:t>
            </a:r>
            <a:r>
              <a:rPr lang="fa-IR" sz="2000" dirty="0"/>
              <a:t> و تابع </a:t>
            </a:r>
            <a:r>
              <a:rPr lang="en-US" sz="2000" dirty="0" err="1"/>
              <a:t>randint</a:t>
            </a:r>
            <a:r>
              <a:rPr lang="fa-IR" sz="2000" dirty="0"/>
              <a:t> استفاده می کنیم و به عنوان پارامتر, حد پایین آن را صفر و حد بالای آن را یک در نظر می گیریم.</a:t>
            </a:r>
          </a:p>
        </p:txBody>
      </p:sp>
      <p:sp>
        <p:nvSpPr>
          <p:cNvPr id="6" name="TextBox 5">
            <a:extLst>
              <a:ext uri="{FF2B5EF4-FFF2-40B4-BE49-F238E27FC236}">
                <a16:creationId xmlns:a16="http://schemas.microsoft.com/office/drawing/2014/main" id="{37860DF9-3BC0-4A1E-BAAE-C37550FB4C1E}"/>
              </a:ext>
            </a:extLst>
          </p:cNvPr>
          <p:cNvSpPr txBox="1"/>
          <p:nvPr/>
        </p:nvSpPr>
        <p:spPr>
          <a:xfrm>
            <a:off x="856341" y="3636506"/>
            <a:ext cx="5018013" cy="2246769"/>
          </a:xfrm>
          <a:prstGeom prst="rect">
            <a:avLst/>
          </a:prstGeom>
          <a:noFill/>
        </p:spPr>
        <p:txBody>
          <a:bodyPr wrap="square" rtlCol="0">
            <a:spAutoFit/>
          </a:bodyPr>
          <a:lstStyle/>
          <a:p>
            <a:pPr algn="r" rtl="1"/>
            <a:r>
              <a:rPr lang="fa-IR" sz="2000" dirty="0"/>
              <a:t>    پس از یک پایان اجرای حلقه ی داخلی, یک کروموزوم به طول </a:t>
            </a:r>
            <a:r>
              <a:rPr lang="en-US" sz="2000" dirty="0" err="1"/>
              <a:t>choromosom_len</a:t>
            </a:r>
            <a:r>
              <a:rPr lang="fa-IR" sz="2000" dirty="0"/>
              <a:t> به صورت رندوم تولید کرده ایم. حال کافی است که کروموزوم تولید شده را به فضای ماتریسی که در نظر گرفته بودیم اضافه کنیم.</a:t>
            </a:r>
          </a:p>
          <a:p>
            <a:pPr algn="r" rtl="1"/>
            <a:r>
              <a:rPr lang="fa-IR" sz="2000" dirty="0"/>
              <a:t>    پس از اتمام کار دو حلقه کافی است که ماتریس در نظر گرفته را به خصوصیت </a:t>
            </a:r>
            <a:r>
              <a:rPr lang="en-US" sz="2000" dirty="0" err="1"/>
              <a:t>population_matrix</a:t>
            </a:r>
            <a:r>
              <a:rPr lang="fa-IR" sz="2000" dirty="0"/>
              <a:t> انتساب دهیم.</a:t>
            </a:r>
            <a:endParaRPr lang="en-US" sz="2000" dirty="0"/>
          </a:p>
        </p:txBody>
      </p:sp>
    </p:spTree>
    <p:extLst>
      <p:ext uri="{BB962C8B-B14F-4D97-AF65-F5344CB8AC3E}">
        <p14:creationId xmlns:p14="http://schemas.microsoft.com/office/powerpoint/2010/main" val="26611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15</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875" y="746003"/>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369137" y="2482763"/>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397829" y="222783"/>
            <a:ext cx="3657600" cy="523220"/>
          </a:xfrm>
          <a:prstGeom prst="rect">
            <a:avLst/>
          </a:prstGeom>
          <a:noFill/>
        </p:spPr>
        <p:txBody>
          <a:bodyPr wrap="square" rtlCol="0">
            <a:spAutoFit/>
          </a:bodyPr>
          <a:lstStyle/>
          <a:p>
            <a:pPr algn="ctr"/>
            <a:r>
              <a:rPr lang="fa-IR" sz="2800" b="1" dirty="0"/>
              <a:t>رمزگشایی کروموزوم ها</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564041" y="2613392"/>
            <a:ext cx="5326742" cy="1631216"/>
          </a:xfrm>
          <a:prstGeom prst="rect">
            <a:avLst/>
          </a:prstGeom>
          <a:noFill/>
        </p:spPr>
        <p:txBody>
          <a:bodyPr wrap="square" rtlCol="0">
            <a:spAutoFit/>
          </a:bodyPr>
          <a:lstStyle/>
          <a:p>
            <a:pPr algn="r" rtl="1"/>
            <a:r>
              <a:rPr lang="fa-IR" sz="2000" dirty="0"/>
              <a:t>    گام سوم از این الگوریتم, رمزگشایی از کروموزوم ها می باشد. برای این کار باید ابتدا یک کروموزوم را به ژن هایش بشکنیم. سپس مقدار آن ژن را به مقدار حقیقی متناظر تبدیل کنیم و آن را نرمال کنیم. پس از نرمال سازی, باید مقدار نگاشت داده شده ی آن را در فضای دامنه ی متغیرتعیید کنیم.</a:t>
            </a:r>
            <a:endParaRPr lang="en-US" sz="2000" dirty="0"/>
          </a:p>
        </p:txBody>
      </p:sp>
    </p:spTree>
    <p:extLst>
      <p:ext uri="{BB962C8B-B14F-4D97-AF65-F5344CB8AC3E}">
        <p14:creationId xmlns:p14="http://schemas.microsoft.com/office/powerpoint/2010/main" val="2524790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16</a:t>
            </a:fld>
            <a:endParaRPr lang="en-US"/>
          </a:p>
        </p:txBody>
      </p:sp>
      <p:sp>
        <p:nvSpPr>
          <p:cNvPr id="6" name="TextBox 5">
            <a:extLst>
              <a:ext uri="{FF2B5EF4-FFF2-40B4-BE49-F238E27FC236}">
                <a16:creationId xmlns:a16="http://schemas.microsoft.com/office/drawing/2014/main" id="{453CA55C-B208-3CD3-4FC1-50FE5844E0E7}"/>
              </a:ext>
            </a:extLst>
          </p:cNvPr>
          <p:cNvSpPr txBox="1"/>
          <p:nvPr/>
        </p:nvSpPr>
        <p:spPr>
          <a:xfrm>
            <a:off x="6763657" y="874455"/>
            <a:ext cx="4985656" cy="4401205"/>
          </a:xfrm>
          <a:prstGeom prst="rect">
            <a:avLst/>
          </a:prstGeom>
          <a:noFill/>
        </p:spPr>
        <p:txBody>
          <a:bodyPr wrap="square" rtlCol="0">
            <a:spAutoFit/>
          </a:bodyPr>
          <a:lstStyle/>
          <a:p>
            <a:pPr algn="r" rtl="1"/>
            <a:r>
              <a:rPr lang="fa-IR" sz="2000" dirty="0"/>
              <a:t>    تابع </a:t>
            </a:r>
            <a:r>
              <a:rPr lang="en-US" sz="2000" dirty="0" err="1"/>
              <a:t>decode_choromosome</a:t>
            </a:r>
            <a:r>
              <a:rPr lang="fa-IR" sz="2000" dirty="0"/>
              <a:t> برای رمزگشایی یک کروموزوم استفاده می شود. کروموزوم مدنظر را به عنوان پارامتر ورودی به تابع می دهیم. تابع به کمک زیر تابع موجود در آن (</a:t>
            </a:r>
            <a:r>
              <a:rPr lang="en-US" sz="2000" dirty="0" err="1"/>
              <a:t>binary_to_decimal</a:t>
            </a:r>
            <a:r>
              <a:rPr lang="fa-IR" sz="2000" dirty="0"/>
              <a:t>) مقدار حقیقی کروموزوم را محاسبه می کند.</a:t>
            </a:r>
            <a:endParaRPr lang="en-US" sz="2000" dirty="0"/>
          </a:p>
          <a:p>
            <a:pPr algn="r" rtl="1"/>
            <a:r>
              <a:rPr lang="fa-IR" sz="2000" dirty="0"/>
              <a:t>    در ابتدا به کمک خصوصیت </a:t>
            </a:r>
            <a:r>
              <a:rPr lang="en-US" sz="2000" dirty="0"/>
              <a:t>L</a:t>
            </a:r>
            <a:r>
              <a:rPr lang="fa-IR" sz="2000" dirty="0"/>
              <a:t> طول ژن و شماره ژن مربوطه را به دست آورده و سپس آن را از کروموزوم برش می دهیم. همچنین حد بالا و پایین آن را استخراج کرده, و سپس بعد از نرمال سازی مقدار تبدیل شده به حقیقی(خروجی تابع </a:t>
            </a:r>
            <a:r>
              <a:rPr lang="en-US" sz="2000" dirty="0" err="1"/>
              <a:t>binary_to_decimal</a:t>
            </a:r>
            <a:r>
              <a:rPr lang="fa-IR" sz="2000" dirty="0"/>
              <a:t> را نرمال می کنیم) طبق فرمول خطی مربوطه, به مقدار متناظر در دامنه ژن نسبت می دهیم. در مرحله ی آخر کروموزوم رمزگشایی شده را به صورت تایپ داده ای </a:t>
            </a:r>
            <a:r>
              <a:rPr lang="en-US" sz="2000" dirty="0"/>
              <a:t>tuple</a:t>
            </a:r>
            <a:r>
              <a:rPr lang="fa-IR" sz="2000" dirty="0"/>
              <a:t> بر می گردانیم.</a:t>
            </a:r>
            <a:endParaRPr lang="en-US" sz="2000" dirty="0"/>
          </a:p>
        </p:txBody>
      </p:sp>
      <p:pic>
        <p:nvPicPr>
          <p:cNvPr id="7" name="Picture 6">
            <a:extLst>
              <a:ext uri="{FF2B5EF4-FFF2-40B4-BE49-F238E27FC236}">
                <a16:creationId xmlns:a16="http://schemas.microsoft.com/office/drawing/2014/main" id="{0BB12F47-CACA-6C43-B97B-34CD532059B2}"/>
              </a:ext>
            </a:extLst>
          </p:cNvPr>
          <p:cNvPicPr>
            <a:picLocks noChangeAspect="1"/>
          </p:cNvPicPr>
          <p:nvPr/>
        </p:nvPicPr>
        <p:blipFill>
          <a:blip r:embed="rId2"/>
          <a:stretch>
            <a:fillRect/>
          </a:stretch>
        </p:blipFill>
        <p:spPr>
          <a:xfrm>
            <a:off x="210458" y="974725"/>
            <a:ext cx="6139774" cy="2932785"/>
          </a:xfrm>
          <a:prstGeom prst="rect">
            <a:avLst/>
          </a:prstGeom>
        </p:spPr>
      </p:pic>
      <p:pic>
        <p:nvPicPr>
          <p:cNvPr id="9" name="Picture 8">
            <a:extLst>
              <a:ext uri="{FF2B5EF4-FFF2-40B4-BE49-F238E27FC236}">
                <a16:creationId xmlns:a16="http://schemas.microsoft.com/office/drawing/2014/main" id="{BFC6733B-0CF2-74E6-79F7-828ABDE24908}"/>
              </a:ext>
            </a:extLst>
          </p:cNvPr>
          <p:cNvPicPr>
            <a:picLocks noChangeAspect="1"/>
          </p:cNvPicPr>
          <p:nvPr/>
        </p:nvPicPr>
        <p:blipFill>
          <a:blip r:embed="rId3"/>
          <a:stretch>
            <a:fillRect/>
          </a:stretch>
        </p:blipFill>
        <p:spPr>
          <a:xfrm>
            <a:off x="210458" y="3907510"/>
            <a:ext cx="6139774" cy="1442691"/>
          </a:xfrm>
          <a:prstGeom prst="rect">
            <a:avLst/>
          </a:prstGeom>
        </p:spPr>
      </p:pic>
    </p:spTree>
    <p:extLst>
      <p:ext uri="{BB962C8B-B14F-4D97-AF65-F5344CB8AC3E}">
        <p14:creationId xmlns:p14="http://schemas.microsoft.com/office/powerpoint/2010/main" val="1380112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17</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93" y="65349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766795" y="2806874"/>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67200" y="130276"/>
            <a:ext cx="3657600" cy="523220"/>
          </a:xfrm>
          <a:prstGeom prst="rect">
            <a:avLst/>
          </a:prstGeom>
          <a:noFill/>
        </p:spPr>
        <p:txBody>
          <a:bodyPr wrap="square" rtlCol="0">
            <a:spAutoFit/>
          </a:bodyPr>
          <a:lstStyle/>
          <a:p>
            <a:pPr algn="ctr"/>
            <a:r>
              <a:rPr lang="fa-IR" sz="2800" b="1" dirty="0"/>
              <a:t>ارزیابی کروموزوم ها</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40814" y="3005719"/>
            <a:ext cx="5326742" cy="1015663"/>
          </a:xfrm>
          <a:prstGeom prst="rect">
            <a:avLst/>
          </a:prstGeom>
          <a:noFill/>
        </p:spPr>
        <p:txBody>
          <a:bodyPr wrap="square" rtlCol="0">
            <a:spAutoFit/>
          </a:bodyPr>
          <a:lstStyle/>
          <a:p>
            <a:pPr algn="r" rtl="1"/>
            <a:r>
              <a:rPr lang="fa-IR" sz="2000" dirty="0"/>
              <a:t>    ارزیابی کروموزوم ها یعنی اینکه میزان کارایی هر کروموزوم را تعیین کنیم. این عمل به کمک تابع شایستگی انجام می شود.</a:t>
            </a:r>
            <a:endParaRPr lang="en-US" sz="2000" dirty="0"/>
          </a:p>
        </p:txBody>
      </p:sp>
    </p:spTree>
    <p:extLst>
      <p:ext uri="{BB962C8B-B14F-4D97-AF65-F5344CB8AC3E}">
        <p14:creationId xmlns:p14="http://schemas.microsoft.com/office/powerpoint/2010/main" val="2669628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569A36-7944-A3DD-EBCC-50871DF8E8AC}"/>
              </a:ext>
            </a:extLst>
          </p:cNvPr>
          <p:cNvSpPr>
            <a:spLocks noGrp="1"/>
          </p:cNvSpPr>
          <p:nvPr>
            <p:ph type="sldNum" sz="quarter" idx="12"/>
          </p:nvPr>
        </p:nvSpPr>
        <p:spPr/>
        <p:txBody>
          <a:bodyPr/>
          <a:lstStyle/>
          <a:p>
            <a:fld id="{3C0831EE-1F9D-4CCF-8E80-848D7ADA45CA}" type="slidenum">
              <a:rPr lang="en-US" smtClean="0"/>
              <a:t>18</a:t>
            </a:fld>
            <a:endParaRPr lang="en-US"/>
          </a:p>
        </p:txBody>
      </p:sp>
      <p:pic>
        <p:nvPicPr>
          <p:cNvPr id="4" name="Picture 3">
            <a:extLst>
              <a:ext uri="{FF2B5EF4-FFF2-40B4-BE49-F238E27FC236}">
                <a16:creationId xmlns:a16="http://schemas.microsoft.com/office/drawing/2014/main" id="{7441F5C2-AA2B-C575-12B0-AF9B226233DB}"/>
              </a:ext>
            </a:extLst>
          </p:cNvPr>
          <p:cNvPicPr>
            <a:picLocks noChangeAspect="1"/>
          </p:cNvPicPr>
          <p:nvPr/>
        </p:nvPicPr>
        <p:blipFill>
          <a:blip r:embed="rId2"/>
          <a:stretch>
            <a:fillRect/>
          </a:stretch>
        </p:blipFill>
        <p:spPr>
          <a:xfrm>
            <a:off x="2006506" y="845271"/>
            <a:ext cx="7830643" cy="1733792"/>
          </a:xfrm>
          <a:prstGeom prst="rect">
            <a:avLst/>
          </a:prstGeom>
        </p:spPr>
      </p:pic>
      <p:sp>
        <p:nvSpPr>
          <p:cNvPr id="5" name="TextBox 4">
            <a:extLst>
              <a:ext uri="{FF2B5EF4-FFF2-40B4-BE49-F238E27FC236}">
                <a16:creationId xmlns:a16="http://schemas.microsoft.com/office/drawing/2014/main" id="{92E1CBBF-5FAD-9ABD-0F64-E12AFFCD7480}"/>
              </a:ext>
            </a:extLst>
          </p:cNvPr>
          <p:cNvSpPr txBox="1"/>
          <p:nvPr/>
        </p:nvSpPr>
        <p:spPr>
          <a:xfrm>
            <a:off x="1074055" y="3195735"/>
            <a:ext cx="9695543" cy="1938992"/>
          </a:xfrm>
          <a:prstGeom prst="rect">
            <a:avLst/>
          </a:prstGeom>
          <a:noFill/>
        </p:spPr>
        <p:txBody>
          <a:bodyPr wrap="square" rtlCol="0">
            <a:spAutoFit/>
          </a:bodyPr>
          <a:lstStyle/>
          <a:p>
            <a:pPr algn="r" rtl="1"/>
            <a:r>
              <a:rPr lang="fa-IR" sz="2000" dirty="0"/>
              <a:t>    محاسبه ی شایستگی جمعیت توسط تابع </a:t>
            </a:r>
            <a:r>
              <a:rPr lang="en-US" sz="2000" dirty="0" err="1"/>
              <a:t>get_Fitness</a:t>
            </a:r>
            <a:r>
              <a:rPr lang="fa-IR" sz="2000" dirty="0"/>
              <a:t> انجام می شود. برای این منظور باید در پارامتر های ورودی کروموزوم های رمزگشایی شده را برای آن مشخص کنیم. ابتئا یک لیست(آرایه) به اندازه ی جمعیت در نظر میگیریم؛ سپس به ازای هر عضو از </a:t>
            </a:r>
            <a:r>
              <a:rPr lang="en-US" sz="2000" dirty="0"/>
              <a:t>tuple</a:t>
            </a:r>
            <a:r>
              <a:rPr lang="fa-IR" sz="2000" dirty="0"/>
              <a:t> مربوط به کروموزوم های رمزگشایی شده باید مقدار تابع شایستگی را برای آن محاسبه می کنیم و در فضای در نظر گرفته شده( آرایه ی </a:t>
            </a:r>
            <a:r>
              <a:rPr lang="en-US" sz="2000" dirty="0" err="1"/>
              <a:t>fitness_values</a:t>
            </a:r>
            <a:r>
              <a:rPr lang="fa-IR" sz="2000" dirty="0"/>
              <a:t> ) قرار می دهیم. پس ابتدا هر کروموزوم را در یک متغیر با نام کروموزوم قرار می دهیم و سپس آن را به تابع شایستگی می دهیم. پس از اتمام حلقه مقدار شایستگی ها را به صورت یک </a:t>
            </a:r>
            <a:r>
              <a:rPr lang="en-US" sz="2000" dirty="0"/>
              <a:t>tuple</a:t>
            </a:r>
            <a:r>
              <a:rPr lang="fa-IR" sz="2000" dirty="0"/>
              <a:t> برمی گردانیم.</a:t>
            </a:r>
            <a:endParaRPr lang="en-US" sz="2000" dirty="0"/>
          </a:p>
        </p:txBody>
      </p:sp>
    </p:spTree>
    <p:extLst>
      <p:ext uri="{BB962C8B-B14F-4D97-AF65-F5344CB8AC3E}">
        <p14:creationId xmlns:p14="http://schemas.microsoft.com/office/powerpoint/2010/main" val="4099916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19</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14" y="701314"/>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260281" y="3375906"/>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67200" y="174965"/>
            <a:ext cx="3657600" cy="523220"/>
          </a:xfrm>
          <a:prstGeom prst="rect">
            <a:avLst/>
          </a:prstGeom>
          <a:noFill/>
        </p:spPr>
        <p:txBody>
          <a:bodyPr wrap="square" rtlCol="0">
            <a:spAutoFit/>
          </a:bodyPr>
          <a:lstStyle/>
          <a:p>
            <a:pPr algn="ctr"/>
            <a:r>
              <a:rPr lang="fa-IR" sz="2800" b="1" dirty="0"/>
              <a:t>انتخاب والدین</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899344" y="2591873"/>
            <a:ext cx="5326742" cy="1938992"/>
          </a:xfrm>
          <a:prstGeom prst="rect">
            <a:avLst/>
          </a:prstGeom>
          <a:noFill/>
        </p:spPr>
        <p:txBody>
          <a:bodyPr wrap="square" rtlCol="0">
            <a:spAutoFit/>
          </a:bodyPr>
          <a:lstStyle/>
          <a:p>
            <a:pPr algn="r" rtl="1"/>
            <a:r>
              <a:rPr lang="fa-IR" sz="2000" dirty="0"/>
              <a:t>    انتخاب والدین به این منظور می باشد که مشخص کنیم کدام یک از کروموزوم ها در تولید نسل بعدی نقشی داشته باشیم؛ پس باید تعدادی کروموزوم را به صورت رندوم انتخاب کنیم و به حوضچه ازدواج منتقل کنیم. شیوه مورد استفاده برای این کار در الگوریتم نوشته شده, استفاده از چرخ گردان مبتنی بر شایستگی است.</a:t>
            </a:r>
          </a:p>
        </p:txBody>
      </p:sp>
    </p:spTree>
    <p:extLst>
      <p:ext uri="{BB962C8B-B14F-4D97-AF65-F5344CB8AC3E}">
        <p14:creationId xmlns:p14="http://schemas.microsoft.com/office/powerpoint/2010/main" val="403223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009223-A00F-86AC-4013-9F07B27EF38A}"/>
              </a:ext>
            </a:extLst>
          </p:cNvPr>
          <p:cNvSpPr>
            <a:spLocks noGrp="1"/>
          </p:cNvSpPr>
          <p:nvPr>
            <p:ph type="sldNum" sz="quarter" idx="12"/>
          </p:nvPr>
        </p:nvSpPr>
        <p:spPr/>
        <p:txBody>
          <a:bodyPr/>
          <a:lstStyle/>
          <a:p>
            <a:fld id="{3C0831EE-1F9D-4CCF-8E80-848D7ADA45CA}" type="slidenum">
              <a:rPr lang="en-US" smtClean="0"/>
              <a:t>2</a:t>
            </a:fld>
            <a:endParaRPr lang="en-US"/>
          </a:p>
        </p:txBody>
      </p:sp>
      <p:sp>
        <p:nvSpPr>
          <p:cNvPr id="3" name="TextBox 2">
            <a:extLst>
              <a:ext uri="{FF2B5EF4-FFF2-40B4-BE49-F238E27FC236}">
                <a16:creationId xmlns:a16="http://schemas.microsoft.com/office/drawing/2014/main" id="{8B9E6E93-8B3F-0D6F-2D8A-1795FDAA2808}"/>
              </a:ext>
            </a:extLst>
          </p:cNvPr>
          <p:cNvSpPr txBox="1"/>
          <p:nvPr/>
        </p:nvSpPr>
        <p:spPr>
          <a:xfrm>
            <a:off x="1132213" y="1443841"/>
            <a:ext cx="9758570" cy="3970318"/>
          </a:xfrm>
          <a:prstGeom prst="rect">
            <a:avLst/>
          </a:prstGeom>
          <a:noFill/>
        </p:spPr>
        <p:txBody>
          <a:bodyPr wrap="square" rtlCol="0">
            <a:spAutoFit/>
          </a:bodyPr>
          <a:lstStyle/>
          <a:p>
            <a:pPr algn="r" rtl="1"/>
            <a:r>
              <a:rPr lang="fa-IR" sz="2800" dirty="0"/>
              <a:t>درس : مبانی هوش محاسباتی</a:t>
            </a:r>
          </a:p>
          <a:p>
            <a:pPr algn="r" rtl="1"/>
            <a:endParaRPr lang="fa-IR" sz="2800" dirty="0"/>
          </a:p>
          <a:p>
            <a:pPr algn="r" rtl="1"/>
            <a:r>
              <a:rPr lang="fa-IR" sz="2800" dirty="0"/>
              <a:t>زمان : ترم اول 1402 - 1403</a:t>
            </a:r>
            <a:br>
              <a:rPr lang="fa-IR" sz="2800" dirty="0"/>
            </a:br>
            <a:br>
              <a:rPr lang="fa-IR" sz="2800" dirty="0"/>
            </a:br>
            <a:r>
              <a:rPr lang="fa-IR" sz="2800" dirty="0"/>
              <a:t>مدرس : دکتر عباس بحرالعلوم</a:t>
            </a:r>
          </a:p>
          <a:p>
            <a:pPr algn="r" rtl="1"/>
            <a:endParaRPr lang="fa-IR" sz="2800" dirty="0"/>
          </a:p>
          <a:p>
            <a:pPr algn="r" rtl="1"/>
            <a:r>
              <a:rPr lang="fa-IR" sz="2800" dirty="0"/>
              <a:t>اعضای گروه : امیرحسین ابوالحسنی, حمیدرضا بازیار, صدرا کوچک زاده</a:t>
            </a:r>
          </a:p>
          <a:p>
            <a:pPr algn="r" rtl="1"/>
            <a:endParaRPr lang="fa-IR" sz="2800" dirty="0"/>
          </a:p>
          <a:p>
            <a:pPr algn="r" rtl="1"/>
            <a:r>
              <a:rPr lang="fa-IR" sz="2800" dirty="0"/>
              <a:t>موضوع : پیاده سازی الگوریتم وراثتی باینری</a:t>
            </a:r>
            <a:endParaRPr lang="en-US" sz="2800" dirty="0"/>
          </a:p>
        </p:txBody>
      </p:sp>
      <p:sp>
        <p:nvSpPr>
          <p:cNvPr id="4" name="TextBox 3">
            <a:extLst>
              <a:ext uri="{FF2B5EF4-FFF2-40B4-BE49-F238E27FC236}">
                <a16:creationId xmlns:a16="http://schemas.microsoft.com/office/drawing/2014/main" id="{87A44343-2808-59C8-9239-5DCA1DA549E0}"/>
              </a:ext>
            </a:extLst>
          </p:cNvPr>
          <p:cNvSpPr txBox="1"/>
          <p:nvPr/>
        </p:nvSpPr>
        <p:spPr>
          <a:xfrm>
            <a:off x="5271052" y="374223"/>
            <a:ext cx="1649896" cy="584775"/>
          </a:xfrm>
          <a:prstGeom prst="rect">
            <a:avLst/>
          </a:prstGeom>
          <a:noFill/>
        </p:spPr>
        <p:txBody>
          <a:bodyPr wrap="square" rtlCol="0">
            <a:spAutoFit/>
          </a:bodyPr>
          <a:lstStyle/>
          <a:p>
            <a:r>
              <a:rPr lang="fa-IR" sz="3200" dirty="0"/>
              <a:t>مشخصات </a:t>
            </a:r>
            <a:endParaRPr lang="en-US" sz="3200" dirty="0"/>
          </a:p>
        </p:txBody>
      </p:sp>
    </p:spTree>
    <p:extLst>
      <p:ext uri="{BB962C8B-B14F-4D97-AF65-F5344CB8AC3E}">
        <p14:creationId xmlns:p14="http://schemas.microsoft.com/office/powerpoint/2010/main" val="1523553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D53027-20DF-64A5-FE4D-493F1D47DBBE}"/>
              </a:ext>
            </a:extLst>
          </p:cNvPr>
          <p:cNvSpPr>
            <a:spLocks noGrp="1"/>
          </p:cNvSpPr>
          <p:nvPr>
            <p:ph type="sldNum" sz="quarter" idx="12"/>
          </p:nvPr>
        </p:nvSpPr>
        <p:spPr/>
        <p:txBody>
          <a:bodyPr/>
          <a:lstStyle/>
          <a:p>
            <a:fld id="{3C0831EE-1F9D-4CCF-8E80-848D7ADA45CA}" type="slidenum">
              <a:rPr lang="en-US" smtClean="0"/>
              <a:t>20</a:t>
            </a:fld>
            <a:endParaRPr lang="en-US"/>
          </a:p>
        </p:txBody>
      </p:sp>
      <p:pic>
        <p:nvPicPr>
          <p:cNvPr id="4" name="Picture 3">
            <a:extLst>
              <a:ext uri="{FF2B5EF4-FFF2-40B4-BE49-F238E27FC236}">
                <a16:creationId xmlns:a16="http://schemas.microsoft.com/office/drawing/2014/main" id="{0B4212BA-D878-8445-6E7E-F698C8C3D3D5}"/>
              </a:ext>
            </a:extLst>
          </p:cNvPr>
          <p:cNvPicPr>
            <a:picLocks noChangeAspect="1"/>
          </p:cNvPicPr>
          <p:nvPr/>
        </p:nvPicPr>
        <p:blipFill>
          <a:blip r:embed="rId2"/>
          <a:stretch>
            <a:fillRect/>
          </a:stretch>
        </p:blipFill>
        <p:spPr>
          <a:xfrm>
            <a:off x="365311" y="316490"/>
            <a:ext cx="5846803" cy="3895245"/>
          </a:xfrm>
          <a:prstGeom prst="rect">
            <a:avLst/>
          </a:prstGeom>
        </p:spPr>
      </p:pic>
      <p:sp>
        <p:nvSpPr>
          <p:cNvPr id="5" name="TextBox 4">
            <a:extLst>
              <a:ext uri="{FF2B5EF4-FFF2-40B4-BE49-F238E27FC236}">
                <a16:creationId xmlns:a16="http://schemas.microsoft.com/office/drawing/2014/main" id="{5AFCC685-3842-F8B0-6D94-D5B28CDE614E}"/>
              </a:ext>
            </a:extLst>
          </p:cNvPr>
          <p:cNvSpPr txBox="1"/>
          <p:nvPr/>
        </p:nvSpPr>
        <p:spPr>
          <a:xfrm>
            <a:off x="6923314" y="899886"/>
            <a:ext cx="4430486" cy="4708981"/>
          </a:xfrm>
          <a:prstGeom prst="rect">
            <a:avLst/>
          </a:prstGeom>
          <a:noFill/>
        </p:spPr>
        <p:txBody>
          <a:bodyPr wrap="square" rtlCol="0">
            <a:spAutoFit/>
          </a:bodyPr>
          <a:lstStyle/>
          <a:p>
            <a:pPr algn="r" rtl="1"/>
            <a:r>
              <a:rPr lang="fa-IR" sz="2000" dirty="0"/>
              <a:t>    برای اجرای چرخ گردون مبتنی بر شایستگی نیازمند لیست شایستگی کروموزوم ها هستیم؛ پس این مقدار را در پارامتر های ورودی دریافت می کنیم. همچنین نیازمند محاسبه شانس کروموزوم ها هستیم؛ پس مجموع شایستگی ها را محاسبه می کنیم و در متغیر </a:t>
            </a:r>
            <a:r>
              <a:rPr lang="en-US" sz="2000" dirty="0" err="1"/>
              <a:t>sum_fitness</a:t>
            </a:r>
            <a:r>
              <a:rPr lang="fa-IR" sz="2000" dirty="0"/>
              <a:t> قرار می دهیم. اکنون شانس هر کروموزوم را با تقسیم شایستگی کروموز(</a:t>
            </a:r>
            <a:r>
              <a:rPr lang="en-US" sz="2000" dirty="0"/>
              <a:t>fitness</a:t>
            </a:r>
            <a:r>
              <a:rPr lang="fa-IR" sz="2000" dirty="0"/>
              <a:t>) به مجموع شایستگی ها(</a:t>
            </a:r>
            <a:r>
              <a:rPr lang="en-US" sz="2000" dirty="0" err="1"/>
              <a:t>sum_fitness</a:t>
            </a:r>
            <a:r>
              <a:rPr lang="fa-IR" sz="2000" dirty="0"/>
              <a:t>) محاسبه می کنیم و در لیستی به اسم </a:t>
            </a:r>
            <a:r>
              <a:rPr lang="en-US" sz="2000" dirty="0"/>
              <a:t>probs</a:t>
            </a:r>
            <a:r>
              <a:rPr lang="fa-IR" sz="2000" dirty="0"/>
              <a:t> قرار می دهیم.</a:t>
            </a:r>
          </a:p>
          <a:p>
            <a:pPr algn="r" rtl="1"/>
            <a:r>
              <a:rPr lang="fa-IR" sz="2000" dirty="0"/>
              <a:t>    اکنون نیازمند محاسبه احتمال تجمعی کروموزوم ها هستیم تا با تولید عدد رندوم و مقایسه آن با بازه ای که احتمال تجمعی هر کروموزوم در آن قرار می گیرد مشخص کنیم که چه کروموزوم هایی به حوضچه تزویج راه پیدا می کنند.</a:t>
            </a:r>
            <a:endParaRPr lang="en-US" sz="2000" dirty="0"/>
          </a:p>
        </p:txBody>
      </p:sp>
      <p:sp>
        <p:nvSpPr>
          <p:cNvPr id="6" name="TextBox 5">
            <a:extLst>
              <a:ext uri="{FF2B5EF4-FFF2-40B4-BE49-F238E27FC236}">
                <a16:creationId xmlns:a16="http://schemas.microsoft.com/office/drawing/2014/main" id="{C577BABA-FCA6-6455-8883-90F0DA4E6616}"/>
              </a:ext>
            </a:extLst>
          </p:cNvPr>
          <p:cNvSpPr txBox="1"/>
          <p:nvPr/>
        </p:nvSpPr>
        <p:spPr>
          <a:xfrm>
            <a:off x="537029" y="4601029"/>
            <a:ext cx="5558971" cy="1938992"/>
          </a:xfrm>
          <a:prstGeom prst="rect">
            <a:avLst/>
          </a:prstGeom>
          <a:noFill/>
        </p:spPr>
        <p:txBody>
          <a:bodyPr wrap="square" rtlCol="0">
            <a:spAutoFit/>
          </a:bodyPr>
          <a:lstStyle/>
          <a:p>
            <a:pPr algn="r" rtl="1"/>
            <a:r>
              <a:rPr lang="fa-IR" sz="2000" dirty="0"/>
              <a:t>    فضای در نظر گرفته شده برای ذخیره ی احتمالات تجمعی را یک لیست با نام </a:t>
            </a:r>
            <a:r>
              <a:rPr lang="en-US" sz="2000" dirty="0" err="1"/>
              <a:t>cumulative_probs</a:t>
            </a:r>
            <a:r>
              <a:rPr lang="fa-IR" sz="2000" dirty="0"/>
              <a:t> در نظر می گیریم. احتمال تجمعی هر مرحله را در متغیر </a:t>
            </a:r>
            <a:r>
              <a:rPr lang="en-US" sz="2000" dirty="0"/>
              <a:t>prob</a:t>
            </a:r>
            <a:r>
              <a:rPr lang="fa-IR" sz="2000" dirty="0"/>
              <a:t> ذخیره می کنیم و در هر مرحله شانس کروموزوم را به آن اضافه می کنیم و در نهایت مقدار احتمال تجمعی(</a:t>
            </a:r>
            <a:r>
              <a:rPr lang="en-US" sz="2000" dirty="0"/>
              <a:t>prob</a:t>
            </a:r>
            <a:r>
              <a:rPr lang="fa-IR" sz="2000" dirty="0"/>
              <a:t>) را به فضای در نظر گرفته شده اضافه می کنیم.</a:t>
            </a:r>
            <a:endParaRPr lang="en-US" sz="2000" dirty="0"/>
          </a:p>
        </p:txBody>
      </p:sp>
    </p:spTree>
    <p:extLst>
      <p:ext uri="{BB962C8B-B14F-4D97-AF65-F5344CB8AC3E}">
        <p14:creationId xmlns:p14="http://schemas.microsoft.com/office/powerpoint/2010/main" val="3209642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D53027-20DF-64A5-FE4D-493F1D47DBBE}"/>
              </a:ext>
            </a:extLst>
          </p:cNvPr>
          <p:cNvSpPr>
            <a:spLocks noGrp="1"/>
          </p:cNvSpPr>
          <p:nvPr>
            <p:ph type="sldNum" sz="quarter" idx="12"/>
          </p:nvPr>
        </p:nvSpPr>
        <p:spPr/>
        <p:txBody>
          <a:bodyPr/>
          <a:lstStyle/>
          <a:p>
            <a:fld id="{3C0831EE-1F9D-4CCF-8E80-848D7ADA45CA}" type="slidenum">
              <a:rPr lang="en-US" smtClean="0"/>
              <a:t>21</a:t>
            </a:fld>
            <a:endParaRPr lang="en-US"/>
          </a:p>
        </p:txBody>
      </p:sp>
      <p:pic>
        <p:nvPicPr>
          <p:cNvPr id="4" name="Picture 3">
            <a:extLst>
              <a:ext uri="{FF2B5EF4-FFF2-40B4-BE49-F238E27FC236}">
                <a16:creationId xmlns:a16="http://schemas.microsoft.com/office/drawing/2014/main" id="{0B4212BA-D878-8445-6E7E-F698C8C3D3D5}"/>
              </a:ext>
            </a:extLst>
          </p:cNvPr>
          <p:cNvPicPr>
            <a:picLocks noChangeAspect="1"/>
          </p:cNvPicPr>
          <p:nvPr/>
        </p:nvPicPr>
        <p:blipFill>
          <a:blip r:embed="rId2"/>
          <a:stretch>
            <a:fillRect/>
          </a:stretch>
        </p:blipFill>
        <p:spPr>
          <a:xfrm>
            <a:off x="249197" y="1481377"/>
            <a:ext cx="5846803" cy="3895245"/>
          </a:xfrm>
          <a:prstGeom prst="rect">
            <a:avLst/>
          </a:prstGeom>
        </p:spPr>
      </p:pic>
      <p:sp>
        <p:nvSpPr>
          <p:cNvPr id="5" name="TextBox 4">
            <a:extLst>
              <a:ext uri="{FF2B5EF4-FFF2-40B4-BE49-F238E27FC236}">
                <a16:creationId xmlns:a16="http://schemas.microsoft.com/office/drawing/2014/main" id="{5AFCC685-3842-F8B0-6D94-D5B28CDE614E}"/>
              </a:ext>
            </a:extLst>
          </p:cNvPr>
          <p:cNvSpPr txBox="1"/>
          <p:nvPr/>
        </p:nvSpPr>
        <p:spPr>
          <a:xfrm>
            <a:off x="6837070" y="1997838"/>
            <a:ext cx="4430486" cy="2862322"/>
          </a:xfrm>
          <a:prstGeom prst="rect">
            <a:avLst/>
          </a:prstGeom>
          <a:noFill/>
        </p:spPr>
        <p:txBody>
          <a:bodyPr wrap="square" rtlCol="0">
            <a:spAutoFit/>
          </a:bodyPr>
          <a:lstStyle/>
          <a:p>
            <a:pPr algn="r" rtl="1"/>
            <a:r>
              <a:rPr lang="fa-IR" sz="2000" dirty="0"/>
              <a:t>    اکنون نوبت به چرخاندن چرخ گردون رسیده است. برای این کار کافی است که به تعداد اعضای جمعیت عدد رندوم بین صفر و یک تولید می کنیم. و آن را در متغیر </a:t>
            </a:r>
            <a:r>
              <a:rPr lang="en-US" sz="2000" dirty="0" err="1"/>
              <a:t>r_num</a:t>
            </a:r>
            <a:r>
              <a:rPr lang="fa-IR" sz="2000" dirty="0"/>
              <a:t> قرار می دهیم.</a:t>
            </a:r>
            <a:r>
              <a:rPr lang="en-US" sz="2000" dirty="0"/>
              <a:t> </a:t>
            </a:r>
            <a:r>
              <a:rPr lang="fa-IR" sz="2000" dirty="0"/>
              <a:t>همچنین متغیری تحت عنوان </a:t>
            </a:r>
            <a:r>
              <a:rPr lang="en-US" sz="2000" dirty="0" err="1"/>
              <a:t>idx</a:t>
            </a:r>
            <a:r>
              <a:rPr lang="fa-IR" sz="2000" dirty="0"/>
              <a:t> در نظر گرفته ایم که در هنگام مقایسه بازه ها با عدد رندوم تولید شده, شماره بازه ی انتخاب شده را در این متغیر میریزیم و حلقه را می شکنیم. در نهایت کروموزوم انتخاب شده را به ماتریس </a:t>
            </a:r>
            <a:r>
              <a:rPr lang="en-US" sz="2000" dirty="0" err="1"/>
              <a:t>mating_pool</a:t>
            </a:r>
            <a:r>
              <a:rPr lang="fa-IR" sz="2000" dirty="0"/>
              <a:t> اضافه می کنیم.</a:t>
            </a:r>
            <a:endParaRPr lang="en-US" sz="2000" dirty="0"/>
          </a:p>
        </p:txBody>
      </p:sp>
    </p:spTree>
    <p:extLst>
      <p:ext uri="{BB962C8B-B14F-4D97-AF65-F5344CB8AC3E}">
        <p14:creationId xmlns:p14="http://schemas.microsoft.com/office/powerpoint/2010/main" val="3238173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22</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29" y="646479"/>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155571" y="3817148"/>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090956" y="123259"/>
            <a:ext cx="3657600" cy="523220"/>
          </a:xfrm>
          <a:prstGeom prst="rect">
            <a:avLst/>
          </a:prstGeom>
          <a:noFill/>
        </p:spPr>
        <p:txBody>
          <a:bodyPr wrap="square" rtlCol="0">
            <a:spAutoFit/>
          </a:bodyPr>
          <a:lstStyle/>
          <a:p>
            <a:pPr algn="ctr"/>
            <a:r>
              <a:rPr lang="fa-IR" sz="2800" b="1" dirty="0"/>
              <a:t>همبری</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19756" y="2459504"/>
            <a:ext cx="5326742" cy="1938992"/>
          </a:xfrm>
          <a:prstGeom prst="rect">
            <a:avLst/>
          </a:prstGeom>
          <a:noFill/>
        </p:spPr>
        <p:txBody>
          <a:bodyPr wrap="square" rtlCol="0">
            <a:spAutoFit/>
          </a:bodyPr>
          <a:lstStyle/>
          <a:p>
            <a:pPr algn="r" rtl="1"/>
            <a:r>
              <a:rPr lang="fa-IR" sz="2000" dirty="0"/>
              <a:t>    عملگر همبری, مهمترین عملگر الکوریتم وراثتی می باشد. در اینجا از همبری تک نقطه ای استفاده شده است. در فرایند همبری تک نقطه ای یکنواخت, از دو والد دو فرزند متولد شده و والدین از حوضچه خارج می شوند. اما اگر عدد رندوم تولید شده از نرخ همبری بزرگتر باشد, والدین بدون تغیر به ماتریس فرزندان(نسل بعد) منتقل می شوند.</a:t>
            </a:r>
          </a:p>
        </p:txBody>
      </p:sp>
    </p:spTree>
    <p:extLst>
      <p:ext uri="{BB962C8B-B14F-4D97-AF65-F5344CB8AC3E}">
        <p14:creationId xmlns:p14="http://schemas.microsoft.com/office/powerpoint/2010/main" val="323109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4D445F-ABB2-56F0-EDE8-30E1F9408188}"/>
              </a:ext>
            </a:extLst>
          </p:cNvPr>
          <p:cNvSpPr>
            <a:spLocks noGrp="1"/>
          </p:cNvSpPr>
          <p:nvPr>
            <p:ph type="sldNum" sz="quarter" idx="12"/>
          </p:nvPr>
        </p:nvSpPr>
        <p:spPr/>
        <p:txBody>
          <a:bodyPr/>
          <a:lstStyle/>
          <a:p>
            <a:fld id="{3C0831EE-1F9D-4CCF-8E80-848D7ADA45CA}" type="slidenum">
              <a:rPr lang="en-US" smtClean="0"/>
              <a:t>23</a:t>
            </a:fld>
            <a:endParaRPr lang="en-US"/>
          </a:p>
        </p:txBody>
      </p:sp>
      <p:pic>
        <p:nvPicPr>
          <p:cNvPr id="4" name="Picture 3">
            <a:extLst>
              <a:ext uri="{FF2B5EF4-FFF2-40B4-BE49-F238E27FC236}">
                <a16:creationId xmlns:a16="http://schemas.microsoft.com/office/drawing/2014/main" id="{E3650BC9-5230-0754-75A0-E3BE58D86829}"/>
              </a:ext>
            </a:extLst>
          </p:cNvPr>
          <p:cNvPicPr>
            <a:picLocks noChangeAspect="1"/>
          </p:cNvPicPr>
          <p:nvPr/>
        </p:nvPicPr>
        <p:blipFill>
          <a:blip r:embed="rId2"/>
          <a:stretch>
            <a:fillRect/>
          </a:stretch>
        </p:blipFill>
        <p:spPr>
          <a:xfrm>
            <a:off x="443981" y="247334"/>
            <a:ext cx="6899875" cy="3961810"/>
          </a:xfrm>
          <a:prstGeom prst="rect">
            <a:avLst/>
          </a:prstGeom>
        </p:spPr>
      </p:pic>
      <p:sp>
        <p:nvSpPr>
          <p:cNvPr id="5" name="TextBox 4">
            <a:extLst>
              <a:ext uri="{FF2B5EF4-FFF2-40B4-BE49-F238E27FC236}">
                <a16:creationId xmlns:a16="http://schemas.microsoft.com/office/drawing/2014/main" id="{E7648248-A339-EBFD-11CB-46E67B955720}"/>
              </a:ext>
            </a:extLst>
          </p:cNvPr>
          <p:cNvSpPr txBox="1"/>
          <p:nvPr/>
        </p:nvSpPr>
        <p:spPr>
          <a:xfrm>
            <a:off x="7925837" y="247334"/>
            <a:ext cx="3701142" cy="5632311"/>
          </a:xfrm>
          <a:prstGeom prst="rect">
            <a:avLst/>
          </a:prstGeom>
          <a:noFill/>
        </p:spPr>
        <p:txBody>
          <a:bodyPr wrap="square" rtlCol="0">
            <a:spAutoFit/>
          </a:bodyPr>
          <a:lstStyle/>
          <a:p>
            <a:pPr algn="r" rtl="1"/>
            <a:r>
              <a:rPr lang="fa-IR" sz="2000" dirty="0"/>
              <a:t>    در تابع مربوط به همبری, در ابتدا از طریق پارامتر </a:t>
            </a:r>
            <a:r>
              <a:rPr lang="en-US" sz="2000" dirty="0" err="1"/>
              <a:t>mating_pool_mat</a:t>
            </a:r>
            <a:r>
              <a:rPr lang="fa-IR" sz="2000" dirty="0"/>
              <a:t> ماتریس والدین یا همان حوضچه ازدواج را دریافت کرده ایم. سپس یک فضا تحت عنوان </a:t>
            </a:r>
            <a:r>
              <a:rPr lang="en-US" sz="2000" dirty="0" err="1"/>
              <a:t>child_matrix</a:t>
            </a:r>
            <a:r>
              <a:rPr lang="fa-IR" sz="2000" dirty="0"/>
              <a:t> در نظر گرفته ایم. حال شماره والد ها را به کمک متغیر </a:t>
            </a:r>
            <a:r>
              <a:rPr lang="en-US" sz="2000" dirty="0" err="1"/>
              <a:t>i</a:t>
            </a:r>
            <a:r>
              <a:rPr lang="fa-IR" sz="2000" dirty="0"/>
              <a:t> نشان می دهیم. در یک حلقه </a:t>
            </a:r>
            <a:r>
              <a:rPr lang="en-US" sz="2000" dirty="0" err="1"/>
              <a:t>i</a:t>
            </a:r>
            <a:r>
              <a:rPr lang="fa-IR" sz="2000" dirty="0"/>
              <a:t>ام عدد رندوم تولید کرده ایم, اگر این عدد رندوم از نرخ همبری بیشتر بود, والد های </a:t>
            </a:r>
            <a:r>
              <a:rPr lang="en-US" sz="2000" dirty="0" err="1"/>
              <a:t>i</a:t>
            </a:r>
            <a:r>
              <a:rPr lang="fa-IR" sz="2000" dirty="0"/>
              <a:t> و </a:t>
            </a:r>
            <a:r>
              <a:rPr lang="en-US" sz="2000" dirty="0"/>
              <a:t>i+1</a:t>
            </a:r>
            <a:r>
              <a:rPr lang="fa-IR" sz="2000" dirty="0"/>
              <a:t> به طور مستقیم به ماتریس فرزندان منتقل می شوند, در غیر این صورت, عدد صحیح رندومی بین صفر و طول کروموزوم تولید می کنیم تا مشخص شود که از کدام نقطه همبری صورت پذیرد. دوفرزند در نظر میگیریم و یک کپی از والدین را در آن می ریزیم؛ سپس در یک حلقه, بیت های بعد از نقطه انتخاب شده را در دو فرزند باهم جابه جا می کنیم.</a:t>
            </a:r>
            <a:endParaRPr lang="en-US" sz="2000" dirty="0"/>
          </a:p>
        </p:txBody>
      </p:sp>
      <p:sp>
        <p:nvSpPr>
          <p:cNvPr id="6" name="TextBox 5">
            <a:extLst>
              <a:ext uri="{FF2B5EF4-FFF2-40B4-BE49-F238E27FC236}">
                <a16:creationId xmlns:a16="http://schemas.microsoft.com/office/drawing/2014/main" id="{0D14C685-1A27-EC04-CCB0-1D62E56DEEF0}"/>
              </a:ext>
            </a:extLst>
          </p:cNvPr>
          <p:cNvSpPr txBox="1"/>
          <p:nvPr/>
        </p:nvSpPr>
        <p:spPr>
          <a:xfrm>
            <a:off x="1266832" y="5050174"/>
            <a:ext cx="5254171" cy="1015663"/>
          </a:xfrm>
          <a:prstGeom prst="rect">
            <a:avLst/>
          </a:prstGeom>
          <a:noFill/>
        </p:spPr>
        <p:txBody>
          <a:bodyPr wrap="square" rtlCol="0">
            <a:spAutoFit/>
          </a:bodyPr>
          <a:lstStyle/>
          <a:p>
            <a:pPr algn="r" rtl="1"/>
            <a:r>
              <a:rPr lang="fa-IR" sz="2000" dirty="0"/>
              <a:t>    پس از اتمام حلقه, دو فرزند را به ماتریس فرزندان می بریم و متغیر شماره والد ها(</a:t>
            </a:r>
            <a:r>
              <a:rPr lang="en-US" sz="2000" dirty="0" err="1"/>
              <a:t>i</a:t>
            </a:r>
            <a:r>
              <a:rPr lang="fa-IR" sz="2000" dirty="0"/>
              <a:t>) را بروزرسانی می کنیم. در نهایت پس از اتمام کار, ماتریس فرزندان را بر می گردانیم.</a:t>
            </a:r>
            <a:endParaRPr lang="en-US" sz="2000" dirty="0"/>
          </a:p>
        </p:txBody>
      </p:sp>
    </p:spTree>
    <p:extLst>
      <p:ext uri="{BB962C8B-B14F-4D97-AF65-F5344CB8AC3E}">
        <p14:creationId xmlns:p14="http://schemas.microsoft.com/office/powerpoint/2010/main" val="3075542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24</a:t>
            </a:fld>
            <a:endParaRPr lang="en-US"/>
          </a:p>
        </p:txBody>
      </p:sp>
      <p:pic>
        <p:nvPicPr>
          <p:cNvPr id="3" name="Picture 2">
            <a:extLst>
              <a:ext uri="{FF2B5EF4-FFF2-40B4-BE49-F238E27FC236}">
                <a16:creationId xmlns:a16="http://schemas.microsoft.com/office/drawing/2014/main" id="{F4A83866-C64D-A13F-CACF-FE53A17E6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050" y="653496"/>
            <a:ext cx="3529431" cy="5720111"/>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812860" y="4246357"/>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جهش</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6096000" y="3159608"/>
            <a:ext cx="5326742" cy="707886"/>
          </a:xfrm>
          <a:prstGeom prst="rect">
            <a:avLst/>
          </a:prstGeom>
          <a:noFill/>
        </p:spPr>
        <p:txBody>
          <a:bodyPr wrap="square" rtlCol="0">
            <a:spAutoFit/>
          </a:bodyPr>
          <a:lstStyle/>
          <a:p>
            <a:pPr algn="r" rtl="1"/>
            <a:r>
              <a:rPr lang="fa-IR" sz="2000" dirty="0"/>
              <a:t>    عملگر جهش, به این صورت است که یک تغیر جزئی با احتمال بسیار کم را روی یک بیت از کروموزوم اعمل می کند.</a:t>
            </a:r>
          </a:p>
        </p:txBody>
      </p:sp>
    </p:spTree>
    <p:extLst>
      <p:ext uri="{BB962C8B-B14F-4D97-AF65-F5344CB8AC3E}">
        <p14:creationId xmlns:p14="http://schemas.microsoft.com/office/powerpoint/2010/main" val="1255989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5E39CE-FB48-DF25-FD44-49B3DD4AAB5A}"/>
              </a:ext>
            </a:extLst>
          </p:cNvPr>
          <p:cNvSpPr>
            <a:spLocks noGrp="1"/>
          </p:cNvSpPr>
          <p:nvPr>
            <p:ph type="sldNum" sz="quarter" idx="12"/>
          </p:nvPr>
        </p:nvSpPr>
        <p:spPr/>
        <p:txBody>
          <a:bodyPr/>
          <a:lstStyle/>
          <a:p>
            <a:fld id="{3C0831EE-1F9D-4CCF-8E80-848D7ADA45CA}" type="slidenum">
              <a:rPr lang="en-US" smtClean="0"/>
              <a:t>25</a:t>
            </a:fld>
            <a:endParaRPr lang="en-US"/>
          </a:p>
        </p:txBody>
      </p:sp>
      <p:pic>
        <p:nvPicPr>
          <p:cNvPr id="4" name="Picture 3">
            <a:extLst>
              <a:ext uri="{FF2B5EF4-FFF2-40B4-BE49-F238E27FC236}">
                <a16:creationId xmlns:a16="http://schemas.microsoft.com/office/drawing/2014/main" id="{E58468C6-57F6-43CB-0B35-AD8260DA787B}"/>
              </a:ext>
            </a:extLst>
          </p:cNvPr>
          <p:cNvPicPr>
            <a:picLocks noChangeAspect="1"/>
          </p:cNvPicPr>
          <p:nvPr/>
        </p:nvPicPr>
        <p:blipFill>
          <a:blip r:embed="rId2"/>
          <a:stretch>
            <a:fillRect/>
          </a:stretch>
        </p:blipFill>
        <p:spPr>
          <a:xfrm>
            <a:off x="2285466" y="709306"/>
            <a:ext cx="7621064" cy="1971950"/>
          </a:xfrm>
          <a:prstGeom prst="rect">
            <a:avLst/>
          </a:prstGeom>
        </p:spPr>
      </p:pic>
      <p:sp>
        <p:nvSpPr>
          <p:cNvPr id="5" name="TextBox 4">
            <a:extLst>
              <a:ext uri="{FF2B5EF4-FFF2-40B4-BE49-F238E27FC236}">
                <a16:creationId xmlns:a16="http://schemas.microsoft.com/office/drawing/2014/main" id="{0A0C7147-2C67-3E9E-2D6E-8E4A47043F7A}"/>
              </a:ext>
            </a:extLst>
          </p:cNvPr>
          <p:cNvSpPr txBox="1"/>
          <p:nvPr/>
        </p:nvSpPr>
        <p:spPr>
          <a:xfrm>
            <a:off x="754740" y="3429000"/>
            <a:ext cx="10682515" cy="1938992"/>
          </a:xfrm>
          <a:prstGeom prst="rect">
            <a:avLst/>
          </a:prstGeom>
          <a:noFill/>
        </p:spPr>
        <p:txBody>
          <a:bodyPr wrap="square" rtlCol="0">
            <a:spAutoFit/>
          </a:bodyPr>
          <a:lstStyle/>
          <a:p>
            <a:pPr algn="r" rtl="1"/>
            <a:r>
              <a:rPr lang="fa-IR" sz="2000" dirty="0"/>
              <a:t>    عملگر جهش روی ماتریس فرزندان اعمال می شود. بنابراین ماتریس فرزندان را از طریق پارامتر</a:t>
            </a:r>
            <a:r>
              <a:rPr lang="en-US" sz="2000" dirty="0"/>
              <a:t> </a:t>
            </a:r>
            <a:r>
              <a:rPr lang="en-US" sz="2000" dirty="0" err="1"/>
              <a:t>child_matrix</a:t>
            </a:r>
            <a:r>
              <a:rPr lang="fa-IR" sz="2000" dirty="0"/>
              <a:t> دریافت کرده ایم. یک ماتریس تخت عنوان </a:t>
            </a:r>
            <a:r>
              <a:rPr lang="en-US" sz="2000" dirty="0" err="1"/>
              <a:t>mutation_mat</a:t>
            </a:r>
            <a:r>
              <a:rPr lang="fa-IR" sz="2000" dirty="0"/>
              <a:t> ایجاد می کنیم. درایه های این ماتریس به شرح زیر هستند:</a:t>
            </a:r>
          </a:p>
          <a:p>
            <a:pPr algn="r" rtl="1"/>
            <a:r>
              <a:rPr lang="fa-IR" sz="2000" dirty="0"/>
              <a:t>	اگر عدد رندوم کمتر از نرخ جهش بود یک در غیر این صورت صفر است.</a:t>
            </a:r>
          </a:p>
          <a:p>
            <a:pPr algn="r" rtl="1"/>
            <a:r>
              <a:rPr lang="fa-IR" sz="2000" dirty="0"/>
              <a:t>این عمل را به تا جایی تکرار می کنیم که یک ماتریس هم اندازه با ماتریس فرزندان تولید شود. سپس طی یک حلقه ماتریس ایجاد شده و ماتریس فرزندان را درایه به درایه باهم </a:t>
            </a:r>
            <a:r>
              <a:rPr lang="en-US" sz="2000" dirty="0"/>
              <a:t>XOR</a:t>
            </a:r>
            <a:r>
              <a:rPr lang="fa-IR" sz="2000" dirty="0"/>
              <a:t> می کنیم و نتیجه را در ماتریسی تحت عنوان </a:t>
            </a:r>
            <a:r>
              <a:rPr lang="en-US" sz="2000" dirty="0" err="1"/>
              <a:t>mutated_matrix</a:t>
            </a:r>
            <a:r>
              <a:rPr lang="fa-IR" sz="2000" dirty="0"/>
              <a:t> ذخیره کرده و آن را باز می گردانیم.</a:t>
            </a:r>
            <a:endParaRPr lang="en-US" sz="2000" dirty="0"/>
          </a:p>
        </p:txBody>
      </p:sp>
    </p:spTree>
    <p:extLst>
      <p:ext uri="{BB962C8B-B14F-4D97-AF65-F5344CB8AC3E}">
        <p14:creationId xmlns:p14="http://schemas.microsoft.com/office/powerpoint/2010/main" val="4092846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54755F-D5CF-1DB5-B7F8-186F9C9FAD20}"/>
              </a:ext>
            </a:extLst>
          </p:cNvPr>
          <p:cNvSpPr>
            <a:spLocks noGrp="1"/>
          </p:cNvSpPr>
          <p:nvPr>
            <p:ph type="sldNum" sz="quarter" idx="12"/>
          </p:nvPr>
        </p:nvSpPr>
        <p:spPr/>
        <p:txBody>
          <a:bodyPr/>
          <a:lstStyle/>
          <a:p>
            <a:fld id="{3C0831EE-1F9D-4CCF-8E80-848D7ADA45CA}" type="slidenum">
              <a:rPr lang="en-US" smtClean="0"/>
              <a:t>26</a:t>
            </a:fld>
            <a:endParaRPr lang="en-US"/>
          </a:p>
        </p:txBody>
      </p:sp>
      <p:sp>
        <p:nvSpPr>
          <p:cNvPr id="3" name="TextBox 2">
            <a:extLst>
              <a:ext uri="{FF2B5EF4-FFF2-40B4-BE49-F238E27FC236}">
                <a16:creationId xmlns:a16="http://schemas.microsoft.com/office/drawing/2014/main" id="{AE6DEF4F-7DC1-77B1-05B1-36CD52697977}"/>
              </a:ext>
            </a:extLst>
          </p:cNvPr>
          <p:cNvSpPr txBox="1"/>
          <p:nvPr/>
        </p:nvSpPr>
        <p:spPr>
          <a:xfrm>
            <a:off x="4274457" y="548432"/>
            <a:ext cx="3643085" cy="523220"/>
          </a:xfrm>
          <a:prstGeom prst="rect">
            <a:avLst/>
          </a:prstGeom>
          <a:noFill/>
        </p:spPr>
        <p:txBody>
          <a:bodyPr wrap="square" rtlCol="0">
            <a:spAutoFit/>
          </a:bodyPr>
          <a:lstStyle/>
          <a:p>
            <a:pPr algn="ctr" rtl="1"/>
            <a:r>
              <a:rPr lang="fa-IR" sz="2800" b="1" dirty="0"/>
              <a:t>سایر توابع</a:t>
            </a:r>
            <a:endParaRPr lang="en-US" sz="2800" b="1" dirty="0"/>
          </a:p>
        </p:txBody>
      </p:sp>
      <p:sp>
        <p:nvSpPr>
          <p:cNvPr id="4" name="TextBox 3">
            <a:extLst>
              <a:ext uri="{FF2B5EF4-FFF2-40B4-BE49-F238E27FC236}">
                <a16:creationId xmlns:a16="http://schemas.microsoft.com/office/drawing/2014/main" id="{1B2255A6-FD0F-BAB3-5D8E-DE88D638C5C0}"/>
              </a:ext>
            </a:extLst>
          </p:cNvPr>
          <p:cNvSpPr txBox="1"/>
          <p:nvPr/>
        </p:nvSpPr>
        <p:spPr>
          <a:xfrm>
            <a:off x="1311355" y="1892041"/>
            <a:ext cx="9579428" cy="707886"/>
          </a:xfrm>
          <a:prstGeom prst="rect">
            <a:avLst/>
          </a:prstGeom>
          <a:noFill/>
        </p:spPr>
        <p:txBody>
          <a:bodyPr wrap="square" rtlCol="0">
            <a:spAutoFit/>
          </a:bodyPr>
          <a:lstStyle/>
          <a:p>
            <a:pPr algn="r" rtl="1"/>
            <a:r>
              <a:rPr lang="fa-IR" sz="2000" dirty="0"/>
              <a:t>    توابعی وجود دارند که به طور مستقیم جزوی از ساختار الگوریتم وراثتی نمی باشند اما برای مسائلی مانند نمایش داده ها یا محاسبه ی برخی از پارامتر های خاص به آن ها نیاز داریم.</a:t>
            </a:r>
            <a:endParaRPr lang="en-US" sz="2000" dirty="0"/>
          </a:p>
        </p:txBody>
      </p:sp>
    </p:spTree>
    <p:extLst>
      <p:ext uri="{BB962C8B-B14F-4D97-AF65-F5344CB8AC3E}">
        <p14:creationId xmlns:p14="http://schemas.microsoft.com/office/powerpoint/2010/main" val="2977853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B61D0C-C459-8729-BC29-59F9F3665605}"/>
              </a:ext>
            </a:extLst>
          </p:cNvPr>
          <p:cNvSpPr>
            <a:spLocks noGrp="1"/>
          </p:cNvSpPr>
          <p:nvPr>
            <p:ph type="sldNum" sz="quarter" idx="12"/>
          </p:nvPr>
        </p:nvSpPr>
        <p:spPr/>
        <p:txBody>
          <a:bodyPr/>
          <a:lstStyle/>
          <a:p>
            <a:fld id="{3C0831EE-1F9D-4CCF-8E80-848D7ADA45CA}" type="slidenum">
              <a:rPr lang="en-US" smtClean="0"/>
              <a:t>27</a:t>
            </a:fld>
            <a:endParaRPr lang="en-US"/>
          </a:p>
        </p:txBody>
      </p:sp>
      <p:pic>
        <p:nvPicPr>
          <p:cNvPr id="4" name="Picture 3">
            <a:extLst>
              <a:ext uri="{FF2B5EF4-FFF2-40B4-BE49-F238E27FC236}">
                <a16:creationId xmlns:a16="http://schemas.microsoft.com/office/drawing/2014/main" id="{E79E710C-BF70-EEBE-CFCE-E61F29155DF5}"/>
              </a:ext>
            </a:extLst>
          </p:cNvPr>
          <p:cNvPicPr>
            <a:picLocks noChangeAspect="1"/>
          </p:cNvPicPr>
          <p:nvPr/>
        </p:nvPicPr>
        <p:blipFill>
          <a:blip r:embed="rId2"/>
          <a:stretch>
            <a:fillRect/>
          </a:stretch>
        </p:blipFill>
        <p:spPr>
          <a:xfrm>
            <a:off x="2699861" y="2774051"/>
            <a:ext cx="6792273" cy="2495898"/>
          </a:xfrm>
          <a:prstGeom prst="rect">
            <a:avLst/>
          </a:prstGeom>
        </p:spPr>
      </p:pic>
      <p:sp>
        <p:nvSpPr>
          <p:cNvPr id="5" name="TextBox 4">
            <a:extLst>
              <a:ext uri="{FF2B5EF4-FFF2-40B4-BE49-F238E27FC236}">
                <a16:creationId xmlns:a16="http://schemas.microsoft.com/office/drawing/2014/main" id="{BE05532B-EEF6-10C9-A018-8B07D419AB0D}"/>
              </a:ext>
            </a:extLst>
          </p:cNvPr>
          <p:cNvSpPr txBox="1"/>
          <p:nvPr/>
        </p:nvSpPr>
        <p:spPr>
          <a:xfrm>
            <a:off x="4278086" y="312778"/>
            <a:ext cx="3635828" cy="523220"/>
          </a:xfrm>
          <a:prstGeom prst="rect">
            <a:avLst/>
          </a:prstGeom>
          <a:noFill/>
        </p:spPr>
        <p:txBody>
          <a:bodyPr wrap="square" rtlCol="0">
            <a:spAutoFit/>
          </a:bodyPr>
          <a:lstStyle/>
          <a:p>
            <a:pPr algn="r"/>
            <a:r>
              <a:rPr lang="en-US" sz="2800" b="1" dirty="0" err="1"/>
              <a:t>Print_parameters</a:t>
            </a:r>
            <a:r>
              <a:rPr lang="fa-IR" sz="2800" b="1" dirty="0"/>
              <a:t>تابع </a:t>
            </a:r>
            <a:endParaRPr lang="en-US" sz="2800" b="1" dirty="0"/>
          </a:p>
        </p:txBody>
      </p:sp>
      <p:sp>
        <p:nvSpPr>
          <p:cNvPr id="6" name="TextBox 5">
            <a:extLst>
              <a:ext uri="{FF2B5EF4-FFF2-40B4-BE49-F238E27FC236}">
                <a16:creationId xmlns:a16="http://schemas.microsoft.com/office/drawing/2014/main" id="{54AAA15C-18F3-9241-97D0-409F7CF9796F}"/>
              </a:ext>
            </a:extLst>
          </p:cNvPr>
          <p:cNvSpPr txBox="1"/>
          <p:nvPr/>
        </p:nvSpPr>
        <p:spPr>
          <a:xfrm>
            <a:off x="1393370" y="1200540"/>
            <a:ext cx="9405257" cy="1015663"/>
          </a:xfrm>
          <a:prstGeom prst="rect">
            <a:avLst/>
          </a:prstGeom>
          <a:noFill/>
        </p:spPr>
        <p:txBody>
          <a:bodyPr wrap="square" rtlCol="0">
            <a:spAutoFit/>
          </a:bodyPr>
          <a:lstStyle/>
          <a:p>
            <a:pPr algn="r" rtl="1"/>
            <a:r>
              <a:rPr lang="fa-IR" sz="2000" dirty="0"/>
              <a:t>    تابع </a:t>
            </a:r>
            <a:r>
              <a:rPr lang="en-US" sz="2000" dirty="0" err="1"/>
              <a:t>print_parameters</a:t>
            </a:r>
            <a:r>
              <a:rPr lang="fa-IR" sz="2000" dirty="0"/>
              <a:t> , پارامترهایی از جمله نرخ همبری, خطای چندی سازی, اندازه جمعیت, نرخ جهش, طول کروموزوم ها, طول ژن ها و حدکثر تعداد نسل ها(تعداد تکرار الگوریتم) را به کمک ماژول </a:t>
            </a:r>
            <a:r>
              <a:rPr lang="en-US" sz="2000" dirty="0"/>
              <a:t>tabulate</a:t>
            </a:r>
            <a:r>
              <a:rPr lang="fa-IR" sz="2000" dirty="0"/>
              <a:t> به صورت یک جدول نمایش می دهد.</a:t>
            </a:r>
            <a:endParaRPr lang="en-US" sz="2000" dirty="0"/>
          </a:p>
        </p:txBody>
      </p:sp>
    </p:spTree>
    <p:extLst>
      <p:ext uri="{BB962C8B-B14F-4D97-AF65-F5344CB8AC3E}">
        <p14:creationId xmlns:p14="http://schemas.microsoft.com/office/powerpoint/2010/main" val="4276016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28</a:t>
            </a:fld>
            <a:endParaRPr lang="en-US"/>
          </a:p>
        </p:txBody>
      </p:sp>
      <p:pic>
        <p:nvPicPr>
          <p:cNvPr id="4" name="Picture 3">
            <a:extLst>
              <a:ext uri="{FF2B5EF4-FFF2-40B4-BE49-F238E27FC236}">
                <a16:creationId xmlns:a16="http://schemas.microsoft.com/office/drawing/2014/main" id="{A6AE2642-91BF-523F-A1B9-AD76A23AC733}"/>
              </a:ext>
            </a:extLst>
          </p:cNvPr>
          <p:cNvPicPr>
            <a:picLocks noChangeAspect="1"/>
          </p:cNvPicPr>
          <p:nvPr/>
        </p:nvPicPr>
        <p:blipFill>
          <a:blip r:embed="rId2"/>
          <a:stretch>
            <a:fillRect/>
          </a:stretch>
        </p:blipFill>
        <p:spPr>
          <a:xfrm>
            <a:off x="3004706" y="1404558"/>
            <a:ext cx="6182588" cy="2191056"/>
          </a:xfrm>
          <a:prstGeom prst="rect">
            <a:avLst/>
          </a:prstGeom>
        </p:spPr>
      </p:pic>
      <p:sp>
        <p:nvSpPr>
          <p:cNvPr id="5" name="TextBox 4">
            <a:extLst>
              <a:ext uri="{FF2B5EF4-FFF2-40B4-BE49-F238E27FC236}">
                <a16:creationId xmlns:a16="http://schemas.microsoft.com/office/drawing/2014/main" id="{99E8CEFD-DB7A-5A4C-57FB-0454F5F56F40}"/>
              </a:ext>
            </a:extLst>
          </p:cNvPr>
          <p:cNvSpPr txBox="1"/>
          <p:nvPr/>
        </p:nvSpPr>
        <p:spPr>
          <a:xfrm>
            <a:off x="5058228" y="492585"/>
            <a:ext cx="2075543" cy="523220"/>
          </a:xfrm>
          <a:prstGeom prst="rect">
            <a:avLst/>
          </a:prstGeom>
          <a:noFill/>
        </p:spPr>
        <p:txBody>
          <a:bodyPr wrap="square" rtlCol="0">
            <a:spAutoFit/>
          </a:bodyPr>
          <a:lstStyle/>
          <a:p>
            <a:pPr algn="ctr"/>
            <a:r>
              <a:rPr lang="en-US" sz="2800" b="1" dirty="0" err="1"/>
              <a:t>one_gen</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1320800" y="3984367"/>
            <a:ext cx="9550400" cy="2554545"/>
          </a:xfrm>
          <a:prstGeom prst="rect">
            <a:avLst/>
          </a:prstGeom>
          <a:noFill/>
        </p:spPr>
        <p:txBody>
          <a:bodyPr wrap="square" rtlCol="0">
            <a:spAutoFit/>
          </a:bodyPr>
          <a:lstStyle/>
          <a:p>
            <a:pPr algn="r" rtl="1"/>
            <a:r>
              <a:rPr lang="fa-IR" sz="2000" dirty="0"/>
              <a:t>    تابع </a:t>
            </a:r>
            <a:r>
              <a:rPr lang="en-US" sz="2000" dirty="0" err="1"/>
              <a:t>one_gen</a:t>
            </a:r>
            <a:r>
              <a:rPr lang="fa-IR" sz="2000" dirty="0"/>
              <a:t> , توابع دیگر را در خود فراخوانی می کند تا بتوانند یک نسل جمعیت ایجاد کند. در این تابع در ابتدا تابع مربوط به رمزگشایی کروموزوم ها را فراخوانی می کنیم و کرموزوم های رمزگشایی شده را در متغیر </a:t>
            </a:r>
            <a:r>
              <a:rPr lang="en-US" sz="2000" dirty="0" err="1"/>
              <a:t>decoded_population</a:t>
            </a:r>
            <a:r>
              <a:rPr lang="fa-IR" sz="2000" dirty="0"/>
              <a:t> قرار می دهیم. سپس مقادیر رمزگشایی شده را به تابع محاسبه شایستگی می دهیم و مقدار شایستگی ها را در متغیر </a:t>
            </a:r>
            <a:r>
              <a:rPr lang="en-US" sz="2000" dirty="0" err="1"/>
              <a:t>fitness_values</a:t>
            </a:r>
            <a:r>
              <a:rPr lang="fa-IR" sz="2000" dirty="0"/>
              <a:t> قرار می دهیم. در این مرحله تابع </a:t>
            </a:r>
            <a:r>
              <a:rPr lang="en-US" sz="2000" dirty="0"/>
              <a:t> log</a:t>
            </a:r>
            <a:r>
              <a:rPr lang="fa-IR" sz="2000" dirty="0"/>
              <a:t>را فرا می خوانیم(جلوتر توضیح داده خواهد شد.). سپس یه کمک تابع </a:t>
            </a:r>
            <a:r>
              <a:rPr lang="en-US" sz="2000" dirty="0" err="1"/>
              <a:t>roulette_weel</a:t>
            </a:r>
            <a:r>
              <a:rPr lang="fa-IR" sz="2000" dirty="0"/>
              <a:t> والد های منتخب را در متغیر </a:t>
            </a:r>
            <a:r>
              <a:rPr lang="en-US" sz="2000" dirty="0" err="1"/>
              <a:t>mating_pool</a:t>
            </a:r>
            <a:r>
              <a:rPr lang="fa-IR" sz="2000" dirty="0"/>
              <a:t> قرار می دهیم. در نهایت تابع </a:t>
            </a:r>
            <a:r>
              <a:rPr lang="en-US" sz="2000" dirty="0"/>
              <a:t>crossover</a:t>
            </a:r>
            <a:r>
              <a:rPr lang="fa-IR" sz="2000" dirty="0"/>
              <a:t> را فراخوانی کرده و حاصل را در </a:t>
            </a:r>
            <a:r>
              <a:rPr lang="en-US" sz="2000" dirty="0"/>
              <a:t>next_gen_v1</a:t>
            </a:r>
            <a:r>
              <a:rPr lang="fa-IR" sz="2000" dirty="0"/>
              <a:t> قرار می دهیم. این متغیر را به تابع </a:t>
            </a:r>
            <a:r>
              <a:rPr lang="en-US" sz="2000" dirty="0"/>
              <a:t>mutation</a:t>
            </a:r>
            <a:r>
              <a:rPr lang="fa-IR" sz="2000" dirty="0"/>
              <a:t> جهت همبری ارسال می کنیم. در نهایت جاصل همبری یا همان متغیر </a:t>
            </a:r>
            <a:r>
              <a:rPr lang="en-US" sz="2000" dirty="0" err="1"/>
              <a:t>nex_gen</a:t>
            </a:r>
            <a:r>
              <a:rPr lang="fa-IR" sz="2000" dirty="0"/>
              <a:t> را به عنوان نسل جدید تثبیت میکنیم. ودر مرحله آخر, شماره نسل را بروزرسانی می کنیم.</a:t>
            </a:r>
            <a:endParaRPr lang="en-US" sz="2000" dirty="0"/>
          </a:p>
        </p:txBody>
      </p:sp>
    </p:spTree>
    <p:extLst>
      <p:ext uri="{BB962C8B-B14F-4D97-AF65-F5344CB8AC3E}">
        <p14:creationId xmlns:p14="http://schemas.microsoft.com/office/powerpoint/2010/main" val="4247992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29</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4310743" y="493486"/>
            <a:ext cx="3643086" cy="523220"/>
          </a:xfrm>
          <a:prstGeom prst="rect">
            <a:avLst/>
          </a:prstGeom>
          <a:noFill/>
        </p:spPr>
        <p:txBody>
          <a:bodyPr wrap="square" rtlCol="0">
            <a:spAutoFit/>
          </a:bodyPr>
          <a:lstStyle/>
          <a:p>
            <a:pPr algn="ctr"/>
            <a:r>
              <a:rPr lang="en-US" sz="2800" b="1" dirty="0" err="1"/>
              <a:t>get_len_choro</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06400" y="3870421"/>
            <a:ext cx="11255829" cy="1938992"/>
          </a:xfrm>
          <a:prstGeom prst="rect">
            <a:avLst/>
          </a:prstGeom>
          <a:noFill/>
        </p:spPr>
        <p:txBody>
          <a:bodyPr wrap="square" rtlCol="0">
            <a:spAutoFit/>
          </a:bodyPr>
          <a:lstStyle/>
          <a:p>
            <a:pPr algn="r" rtl="1"/>
            <a:r>
              <a:rPr lang="fa-IR" sz="2000" dirty="0"/>
              <a:t>    از این تابع برای محاسبه ی خصوصیت طول کروموزوم(</a:t>
            </a:r>
            <a:r>
              <a:rPr lang="en-US" sz="2000" dirty="0" err="1"/>
              <a:t>choromosom_len</a:t>
            </a:r>
            <a:r>
              <a:rPr lang="fa-IR" sz="2000" dirty="0"/>
              <a:t>) استفاده می کنیم. در این تابع ابتدا یک تابع تعربف می کنیم (تابع </a:t>
            </a:r>
            <a:r>
              <a:rPr lang="en-US" sz="2000" dirty="0" err="1"/>
              <a:t>var_bit_len</a:t>
            </a:r>
            <a:r>
              <a:rPr lang="fa-IR" sz="2000" dirty="0"/>
              <a:t>) که دامنه متغیر ها و شماره متغیر را از ورودی دریافت می کند و با توجه به رابطه ی خطای چندی سازی (و ارور داده شده به عنوان پارامتر) طول ژن را محاسبه می کند و به لیست </a:t>
            </a:r>
            <a:r>
              <a:rPr lang="en-US" sz="2000" dirty="0"/>
              <a:t>L</a:t>
            </a:r>
            <a:r>
              <a:rPr lang="fa-IR" sz="2000" dirty="0"/>
              <a:t>( لیستی از طول ژن ها) اضافه می کند.</a:t>
            </a:r>
          </a:p>
          <a:p>
            <a:pPr algn="r" rtl="1"/>
            <a:r>
              <a:rPr lang="fa-IR" sz="2000" dirty="0"/>
              <a:t>    در ادامه خصوصیت </a:t>
            </a:r>
            <a:r>
              <a:rPr lang="en-US" sz="2000" dirty="0"/>
              <a:t>config</a:t>
            </a:r>
            <a:r>
              <a:rPr lang="fa-IR" sz="2000" dirty="0"/>
              <a:t> یا همان دامنه متغیر ها را در متغیر </a:t>
            </a:r>
            <a:r>
              <a:rPr lang="en-US" sz="2000" dirty="0"/>
              <a:t>boundaries</a:t>
            </a:r>
            <a:r>
              <a:rPr lang="fa-IR" sz="2000" dirty="0"/>
              <a:t> قرار می دهیم. روی تعداد اعضای این متغیر یک حلقه می زنیم که هر بار دامنه ی یک ژن و شماره آن را به تابع</a:t>
            </a:r>
            <a:r>
              <a:rPr lang="en-US" sz="2000" dirty="0"/>
              <a:t> </a:t>
            </a:r>
            <a:r>
              <a:rPr lang="fa-IR" sz="2000" dirty="0"/>
              <a:t> </a:t>
            </a:r>
            <a:r>
              <a:rPr lang="en-US" sz="2000" dirty="0" err="1"/>
              <a:t>var_bit_len</a:t>
            </a:r>
            <a:r>
              <a:rPr lang="fa-IR" sz="2000" dirty="0"/>
              <a:t> می دهیم. در نهایت جمع درایه های خصوصیت </a:t>
            </a:r>
            <a:r>
              <a:rPr lang="en-US" sz="2000" dirty="0"/>
              <a:t>L</a:t>
            </a:r>
            <a:r>
              <a:rPr lang="fa-IR" sz="2000" dirty="0"/>
              <a:t> برابر با طول کروموزوم است.</a:t>
            </a:r>
            <a:endParaRPr lang="en-US" sz="2000" dirty="0"/>
          </a:p>
        </p:txBody>
      </p:sp>
      <p:pic>
        <p:nvPicPr>
          <p:cNvPr id="4" name="Picture 3">
            <a:extLst>
              <a:ext uri="{FF2B5EF4-FFF2-40B4-BE49-F238E27FC236}">
                <a16:creationId xmlns:a16="http://schemas.microsoft.com/office/drawing/2014/main" id="{B48DFDEC-2CBF-608D-CDC1-B2F8A5C61A00}"/>
              </a:ext>
            </a:extLst>
          </p:cNvPr>
          <p:cNvPicPr>
            <a:picLocks noChangeAspect="1"/>
          </p:cNvPicPr>
          <p:nvPr/>
        </p:nvPicPr>
        <p:blipFill>
          <a:blip r:embed="rId2"/>
          <a:stretch>
            <a:fillRect/>
          </a:stretch>
        </p:blipFill>
        <p:spPr>
          <a:xfrm>
            <a:off x="2953715" y="1177819"/>
            <a:ext cx="6625714" cy="2531489"/>
          </a:xfrm>
          <a:prstGeom prst="rect">
            <a:avLst/>
          </a:prstGeom>
        </p:spPr>
      </p:pic>
    </p:spTree>
    <p:extLst>
      <p:ext uri="{BB962C8B-B14F-4D97-AF65-F5344CB8AC3E}">
        <p14:creationId xmlns:p14="http://schemas.microsoft.com/office/powerpoint/2010/main" val="425954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D50F22-7C48-4E2B-5537-79E853A278FD}"/>
              </a:ext>
            </a:extLst>
          </p:cNvPr>
          <p:cNvSpPr txBox="1"/>
          <p:nvPr/>
        </p:nvSpPr>
        <p:spPr>
          <a:xfrm>
            <a:off x="5683289" y="231876"/>
            <a:ext cx="2133600" cy="523220"/>
          </a:xfrm>
          <a:prstGeom prst="rect">
            <a:avLst/>
          </a:prstGeom>
          <a:noFill/>
        </p:spPr>
        <p:txBody>
          <a:bodyPr wrap="square" rtlCol="0">
            <a:spAutoFit/>
          </a:bodyPr>
          <a:lstStyle/>
          <a:p>
            <a:pPr algn="ctr"/>
            <a:r>
              <a:rPr lang="fa-IR" sz="2800" b="1" dirty="0"/>
              <a:t>برسی اجمالی</a:t>
            </a:r>
            <a:endParaRPr lang="en-US" sz="2800" b="1" dirty="0"/>
          </a:p>
        </p:txBody>
      </p:sp>
      <p:sp>
        <p:nvSpPr>
          <p:cNvPr id="3" name="TextBox 2">
            <a:extLst>
              <a:ext uri="{FF2B5EF4-FFF2-40B4-BE49-F238E27FC236}">
                <a16:creationId xmlns:a16="http://schemas.microsoft.com/office/drawing/2014/main" id="{4B8730C9-1FC8-64E7-C5C9-6FAB0EDFC36D}"/>
              </a:ext>
            </a:extLst>
          </p:cNvPr>
          <p:cNvSpPr txBox="1"/>
          <p:nvPr/>
        </p:nvSpPr>
        <p:spPr>
          <a:xfrm>
            <a:off x="5501757" y="1609884"/>
            <a:ext cx="5733142" cy="707886"/>
          </a:xfrm>
          <a:prstGeom prst="rect">
            <a:avLst/>
          </a:prstGeom>
          <a:noFill/>
        </p:spPr>
        <p:txBody>
          <a:bodyPr wrap="square" rtlCol="0">
            <a:spAutoFit/>
          </a:bodyPr>
          <a:lstStyle/>
          <a:p>
            <a:pPr algn="r" rtl="1"/>
            <a:r>
              <a:rPr lang="fa-IR" sz="2000" dirty="0"/>
              <a:t>    الگوریتم وراثتی باینری , شامل 9 گام</a:t>
            </a:r>
            <a:r>
              <a:rPr lang="en-US" sz="2000" dirty="0"/>
              <a:t> </a:t>
            </a:r>
            <a:r>
              <a:rPr lang="fa-IR" sz="2000" dirty="0"/>
              <a:t>که در فلوچارت مقابل به آن اشاره شده است می باشد.</a:t>
            </a:r>
            <a:endParaRPr lang="en-US" sz="2000" dirty="0"/>
          </a:p>
        </p:txBody>
      </p:sp>
      <p:pic>
        <p:nvPicPr>
          <p:cNvPr id="5" name="Picture 4">
            <a:extLst>
              <a:ext uri="{FF2B5EF4-FFF2-40B4-BE49-F238E27FC236}">
                <a16:creationId xmlns:a16="http://schemas.microsoft.com/office/drawing/2014/main" id="{27E09657-FD95-1BD7-AA5D-6FC949719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69" y="755096"/>
            <a:ext cx="3529431" cy="5720111"/>
          </a:xfrm>
          <a:prstGeom prst="rect">
            <a:avLst/>
          </a:prstGeom>
        </p:spPr>
      </p:pic>
      <p:sp>
        <p:nvSpPr>
          <p:cNvPr id="6" name="TextBox 5">
            <a:extLst>
              <a:ext uri="{FF2B5EF4-FFF2-40B4-BE49-F238E27FC236}">
                <a16:creationId xmlns:a16="http://schemas.microsoft.com/office/drawing/2014/main" id="{E96D468D-7620-3D84-650A-4D5F6ECBD906}"/>
              </a:ext>
            </a:extLst>
          </p:cNvPr>
          <p:cNvSpPr txBox="1"/>
          <p:nvPr/>
        </p:nvSpPr>
        <p:spPr>
          <a:xfrm>
            <a:off x="5534414" y="2581632"/>
            <a:ext cx="5667829" cy="1323439"/>
          </a:xfrm>
          <a:prstGeom prst="rect">
            <a:avLst/>
          </a:prstGeom>
          <a:noFill/>
        </p:spPr>
        <p:txBody>
          <a:bodyPr wrap="square" rtlCol="0">
            <a:spAutoFit/>
          </a:bodyPr>
          <a:lstStyle/>
          <a:p>
            <a:pPr algn="r" rtl="1"/>
            <a:r>
              <a:rPr lang="fa-IR" sz="2000" dirty="0"/>
              <a:t>    در این پروژه , با استفاده از شیوه شی گرایی(</a:t>
            </a:r>
            <a:r>
              <a:rPr lang="en-US" sz="2000" dirty="0"/>
              <a:t>OOP</a:t>
            </a:r>
            <a:r>
              <a:rPr lang="fa-IR" sz="2000" dirty="0"/>
              <a:t>) , این الگوریتم پیاده سازی شده است؛ یعنی ساختار کلی الگوریتم به عنوان یک کلاس در نظر گرفته شده و مراحل الگویتم به عنوان تابع هایی در درون کلاس پیاده سازی شده اند.</a:t>
            </a:r>
          </a:p>
        </p:txBody>
      </p:sp>
      <p:sp>
        <p:nvSpPr>
          <p:cNvPr id="7" name="TextBox 6">
            <a:extLst>
              <a:ext uri="{FF2B5EF4-FFF2-40B4-BE49-F238E27FC236}">
                <a16:creationId xmlns:a16="http://schemas.microsoft.com/office/drawing/2014/main" id="{633710C0-BAB5-CF51-D855-D69C53CEA8D0}"/>
              </a:ext>
            </a:extLst>
          </p:cNvPr>
          <p:cNvSpPr txBox="1"/>
          <p:nvPr/>
        </p:nvSpPr>
        <p:spPr>
          <a:xfrm>
            <a:off x="5469101" y="4540230"/>
            <a:ext cx="5733142" cy="707886"/>
          </a:xfrm>
          <a:prstGeom prst="rect">
            <a:avLst/>
          </a:prstGeom>
          <a:noFill/>
        </p:spPr>
        <p:txBody>
          <a:bodyPr wrap="square" rtlCol="0">
            <a:spAutoFit/>
          </a:bodyPr>
          <a:lstStyle/>
          <a:p>
            <a:pPr algn="r" rtl="1"/>
            <a:r>
              <a:rPr lang="fa-IR" sz="2000" dirty="0"/>
              <a:t>    برای استفاده از این الگوریتم, کافی است که یک شی(</a:t>
            </a:r>
            <a:r>
              <a:rPr lang="en-US" sz="2000" dirty="0"/>
              <a:t>object</a:t>
            </a:r>
            <a:r>
              <a:rPr lang="fa-IR" sz="2000" dirty="0"/>
              <a:t>) از کلاس </a:t>
            </a:r>
            <a:r>
              <a:rPr lang="en-US" sz="2000" dirty="0"/>
              <a:t>BGA</a:t>
            </a:r>
            <a:r>
              <a:rPr lang="fa-IR" sz="2000" dirty="0"/>
              <a:t> ساخته و تابع </a:t>
            </a:r>
            <a:r>
              <a:rPr lang="en-US" sz="2000" dirty="0"/>
              <a:t>Run()</a:t>
            </a:r>
            <a:r>
              <a:rPr lang="fa-IR" sz="2000" dirty="0"/>
              <a:t> را برای آن شی صدا بزنیم.</a:t>
            </a:r>
            <a:endParaRPr lang="en-US" sz="2000" dirty="0"/>
          </a:p>
        </p:txBody>
      </p:sp>
      <p:sp>
        <p:nvSpPr>
          <p:cNvPr id="8" name="Slide Number Placeholder 7">
            <a:extLst>
              <a:ext uri="{FF2B5EF4-FFF2-40B4-BE49-F238E27FC236}">
                <a16:creationId xmlns:a16="http://schemas.microsoft.com/office/drawing/2014/main" id="{439CD8D6-1B40-DCD1-BF5A-0276F8FF1B2D}"/>
              </a:ext>
            </a:extLst>
          </p:cNvPr>
          <p:cNvSpPr>
            <a:spLocks noGrp="1"/>
          </p:cNvSpPr>
          <p:nvPr>
            <p:ph type="sldNum" sz="quarter" idx="12"/>
          </p:nvPr>
        </p:nvSpPr>
        <p:spPr/>
        <p:txBody>
          <a:bodyPr/>
          <a:lstStyle/>
          <a:p>
            <a:fld id="{3C0831EE-1F9D-4CCF-8E80-848D7ADA45CA}" type="slidenum">
              <a:rPr lang="en-US" smtClean="0"/>
              <a:t>3</a:t>
            </a:fld>
            <a:endParaRPr lang="en-US"/>
          </a:p>
        </p:txBody>
      </p:sp>
    </p:spTree>
    <p:extLst>
      <p:ext uri="{BB962C8B-B14F-4D97-AF65-F5344CB8AC3E}">
        <p14:creationId xmlns:p14="http://schemas.microsoft.com/office/powerpoint/2010/main" val="1719773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30</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decode_choromosomes</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06400" y="3870421"/>
            <a:ext cx="11255829" cy="1323439"/>
          </a:xfrm>
          <a:prstGeom prst="rect">
            <a:avLst/>
          </a:prstGeom>
          <a:noFill/>
        </p:spPr>
        <p:txBody>
          <a:bodyPr wrap="square" rtlCol="0">
            <a:spAutoFit/>
          </a:bodyPr>
          <a:lstStyle/>
          <a:p>
            <a:pPr algn="r" rtl="1"/>
            <a:r>
              <a:rPr lang="fa-IR" sz="2000" dirty="0"/>
              <a:t>    این تابع, جمعیت فعلی را رمزگشایی می کند. در این تابع ابتدا یک فضا(آرایه) تحت عنوان </a:t>
            </a:r>
            <a:r>
              <a:rPr lang="en-US" sz="2000" dirty="0" err="1"/>
              <a:t>decoded_values</a:t>
            </a:r>
            <a:r>
              <a:rPr lang="fa-IR" sz="2000" dirty="0"/>
              <a:t> در نظر می گیریم. سپس به ازای هر کروموزوم در ماتریس جمعیت تابع </a:t>
            </a:r>
            <a:r>
              <a:rPr lang="en-US" sz="2000" dirty="0" err="1"/>
              <a:t>decode_choromosom</a:t>
            </a:r>
            <a:r>
              <a:rPr lang="fa-IR" sz="2000" dirty="0"/>
              <a:t> را صدا می زنیم و حاصل را در فضای درنظر گرفته شده ذخیره می کنیم. در آخر آرایه مان را به </a:t>
            </a:r>
            <a:r>
              <a:rPr lang="en-US" sz="2000" dirty="0"/>
              <a:t>tuple</a:t>
            </a:r>
            <a:r>
              <a:rPr lang="fa-IR" sz="2000" dirty="0"/>
              <a:t> تبدیل کرده و باز می گردانیم.(علت برگرداندن تاپل این است که ما قرار نیست این مقادیر را تغییر دهیم و بهینه تر اینست که از تاپل به جای لیست استفاده کنیم.)</a:t>
            </a:r>
            <a:endParaRPr lang="en-US" sz="2000" dirty="0"/>
          </a:p>
        </p:txBody>
      </p:sp>
      <p:pic>
        <p:nvPicPr>
          <p:cNvPr id="7" name="Picture 6">
            <a:extLst>
              <a:ext uri="{FF2B5EF4-FFF2-40B4-BE49-F238E27FC236}">
                <a16:creationId xmlns:a16="http://schemas.microsoft.com/office/drawing/2014/main" id="{5270A858-852E-8015-13F0-6B9924B54A6E}"/>
              </a:ext>
            </a:extLst>
          </p:cNvPr>
          <p:cNvPicPr>
            <a:picLocks noChangeAspect="1"/>
          </p:cNvPicPr>
          <p:nvPr/>
        </p:nvPicPr>
        <p:blipFill>
          <a:blip r:embed="rId2"/>
          <a:stretch>
            <a:fillRect/>
          </a:stretch>
        </p:blipFill>
        <p:spPr>
          <a:xfrm>
            <a:off x="2528625" y="1180731"/>
            <a:ext cx="7011378" cy="2029108"/>
          </a:xfrm>
          <a:prstGeom prst="rect">
            <a:avLst/>
          </a:prstGeom>
        </p:spPr>
      </p:pic>
    </p:spTree>
    <p:extLst>
      <p:ext uri="{BB962C8B-B14F-4D97-AF65-F5344CB8AC3E}">
        <p14:creationId xmlns:p14="http://schemas.microsoft.com/office/powerpoint/2010/main" val="2408655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31</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plot_info</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97113" y="4654192"/>
            <a:ext cx="11255829" cy="1323439"/>
          </a:xfrm>
          <a:prstGeom prst="rect">
            <a:avLst/>
          </a:prstGeom>
          <a:noFill/>
        </p:spPr>
        <p:txBody>
          <a:bodyPr wrap="square" rtlCol="0">
            <a:spAutoFit/>
          </a:bodyPr>
          <a:lstStyle/>
          <a:p>
            <a:pPr algn="r" rtl="1"/>
            <a:r>
              <a:rPr lang="fa-IR" sz="2000" dirty="0"/>
              <a:t>    تابع نام برده, وظیفه ی رسم نمودار ها را به عهده دارد. در این تابع به کمک ابزاری(</a:t>
            </a:r>
            <a:r>
              <a:rPr lang="en-US" sz="2000" dirty="0" err="1"/>
              <a:t>plt.plot</a:t>
            </a:r>
            <a:r>
              <a:rPr lang="en-US" sz="2000" dirty="0"/>
              <a:t>()</a:t>
            </a:r>
            <a:r>
              <a:rPr lang="fa-IR" sz="2000" dirty="0"/>
              <a:t>) که کتابخانه </a:t>
            </a:r>
            <a:r>
              <a:rPr lang="en-US" sz="2000" dirty="0"/>
              <a:t>matplotlib</a:t>
            </a:r>
            <a:r>
              <a:rPr lang="fa-IR" sz="2000" dirty="0"/>
              <a:t> در اختیار ما قرار می دهد, نمودار اطلاعات مربوط به تابع را رسم می کنیم. مهمترین اطلاعاتی که به آن نیاز داریم, معیار های </a:t>
            </a:r>
            <a:r>
              <a:rPr lang="en-US" sz="2000" dirty="0" err="1"/>
              <a:t>best_so_far</a:t>
            </a:r>
            <a:r>
              <a:rPr lang="fa-IR" sz="2000" dirty="0"/>
              <a:t> و </a:t>
            </a:r>
            <a:r>
              <a:rPr lang="en-US" sz="2000" dirty="0" err="1"/>
              <a:t>average_fitness</a:t>
            </a:r>
            <a:r>
              <a:rPr lang="fa-IR" sz="2000" dirty="0"/>
              <a:t> هستند. این معیار ها را  در خصوصیت </a:t>
            </a:r>
            <a:r>
              <a:rPr lang="en-US" sz="2000" dirty="0"/>
              <a:t>history</a:t>
            </a:r>
            <a:r>
              <a:rPr lang="fa-IR" sz="2000" dirty="0"/>
              <a:t> از کلاس نگهداری, و در هر نسل آن را بروزرسانی کرده ایم.</a:t>
            </a:r>
            <a:endParaRPr lang="en-US" sz="2000" dirty="0"/>
          </a:p>
        </p:txBody>
      </p:sp>
      <p:pic>
        <p:nvPicPr>
          <p:cNvPr id="7" name="Picture 6">
            <a:extLst>
              <a:ext uri="{FF2B5EF4-FFF2-40B4-BE49-F238E27FC236}">
                <a16:creationId xmlns:a16="http://schemas.microsoft.com/office/drawing/2014/main" id="{571ED28E-6462-A281-7E12-C2320FA54C79}"/>
              </a:ext>
            </a:extLst>
          </p:cNvPr>
          <p:cNvPicPr>
            <a:picLocks noChangeAspect="1"/>
          </p:cNvPicPr>
          <p:nvPr/>
        </p:nvPicPr>
        <p:blipFill>
          <a:blip r:embed="rId3"/>
          <a:stretch>
            <a:fillRect/>
          </a:stretch>
        </p:blipFill>
        <p:spPr>
          <a:xfrm>
            <a:off x="3529638" y="1228792"/>
            <a:ext cx="5589657" cy="3092151"/>
          </a:xfrm>
          <a:prstGeom prst="rect">
            <a:avLst/>
          </a:prstGeom>
        </p:spPr>
      </p:pic>
    </p:spTree>
    <p:extLst>
      <p:ext uri="{BB962C8B-B14F-4D97-AF65-F5344CB8AC3E}">
        <p14:creationId xmlns:p14="http://schemas.microsoft.com/office/powerpoint/2010/main" val="1662177027"/>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32</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One_run</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6096000" y="1535902"/>
            <a:ext cx="5961742" cy="2246769"/>
          </a:xfrm>
          <a:prstGeom prst="rect">
            <a:avLst/>
          </a:prstGeom>
          <a:noFill/>
        </p:spPr>
        <p:txBody>
          <a:bodyPr wrap="square" rtlCol="0">
            <a:spAutoFit/>
          </a:bodyPr>
          <a:lstStyle/>
          <a:p>
            <a:pPr algn="r" rtl="1"/>
            <a:r>
              <a:rPr lang="fa-IR" sz="2000" dirty="0"/>
              <a:t>    تابع نام برده, یکبار الگوریتم را اجرا می کند. برای اینکار در ابتدا جمعیت رندوم را تولید کرده, سپس طی یک حلقه نسل های متوالی(به تعداد دفعات مشخص شده در خصوصیت </a:t>
            </a:r>
            <a:r>
              <a:rPr lang="en-US" sz="2000" dirty="0" err="1"/>
              <a:t>max_gen</a:t>
            </a:r>
            <a:r>
              <a:rPr lang="fa-IR" sz="2000" dirty="0"/>
              <a:t> ) تولید می کند. این عمل به معنای فراخوانی متعدد تابع </a:t>
            </a:r>
            <a:r>
              <a:rPr lang="en-US" sz="2000" dirty="0" err="1"/>
              <a:t>one_gen</a:t>
            </a:r>
            <a:r>
              <a:rPr lang="fa-IR" sz="2000" dirty="0"/>
              <a:t> می باشد. پس از اتمام اجرا مقادیر مورد نیاز مانند متوسط شایستگس را در خصوصیات مربوطه ذخیره کرده و باقی لاگ گذاری ها را توسط تابع </a:t>
            </a:r>
            <a:r>
              <a:rPr lang="en-US" sz="2000" dirty="0" err="1"/>
              <a:t>log_gen</a:t>
            </a:r>
            <a:r>
              <a:rPr lang="fa-IR" sz="2000" dirty="0"/>
              <a:t> انجام می دهیم.</a:t>
            </a:r>
            <a:endParaRPr lang="en-US" sz="2000" dirty="0"/>
          </a:p>
        </p:txBody>
      </p:sp>
      <p:pic>
        <p:nvPicPr>
          <p:cNvPr id="7" name="Picture 6">
            <a:extLst>
              <a:ext uri="{FF2B5EF4-FFF2-40B4-BE49-F238E27FC236}">
                <a16:creationId xmlns:a16="http://schemas.microsoft.com/office/drawing/2014/main" id="{188C2217-1982-FDB6-5053-6D05A15F22E9}"/>
              </a:ext>
            </a:extLst>
          </p:cNvPr>
          <p:cNvPicPr>
            <a:picLocks noChangeAspect="1"/>
          </p:cNvPicPr>
          <p:nvPr/>
        </p:nvPicPr>
        <p:blipFill>
          <a:blip r:embed="rId2"/>
          <a:stretch>
            <a:fillRect/>
          </a:stretch>
        </p:blipFill>
        <p:spPr>
          <a:xfrm>
            <a:off x="497112" y="1535902"/>
            <a:ext cx="5498621" cy="2237811"/>
          </a:xfrm>
          <a:prstGeom prst="rect">
            <a:avLst/>
          </a:prstGeom>
        </p:spPr>
      </p:pic>
    </p:spTree>
    <p:extLst>
      <p:ext uri="{BB962C8B-B14F-4D97-AF65-F5344CB8AC3E}">
        <p14:creationId xmlns:p14="http://schemas.microsoft.com/office/powerpoint/2010/main" val="3408281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33</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Log_gen</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6096000" y="1535902"/>
            <a:ext cx="5961742" cy="1938992"/>
          </a:xfrm>
          <a:prstGeom prst="rect">
            <a:avLst/>
          </a:prstGeom>
          <a:noFill/>
        </p:spPr>
        <p:txBody>
          <a:bodyPr wrap="square" rtlCol="0">
            <a:spAutoFit/>
          </a:bodyPr>
          <a:lstStyle/>
          <a:p>
            <a:pPr algn="r" rtl="1"/>
            <a:r>
              <a:rPr lang="fa-IR" sz="2000" dirty="0"/>
              <a:t>    تابع فوق, وظیفه دارد که مقادیر بهترین جواب دیده شده و متوسط شایستگی کروموزوم ها را در یک بار اجرا ذخیره کند. برای این منظور ابتدا طی یک شرط مقدار بهترین جواب دیده شده را چک می کنیم و در صورت برقراری شرط( بهتر بودن جواب) آن را ذخیره می کنیم. در گام بعد بهترین جواب نسل فعلی را به ضای در نظر گرفته شده منتقل می کنیم. در گام آخر تاریخچه را بروزرسانی می کنیم.</a:t>
            </a:r>
          </a:p>
        </p:txBody>
      </p:sp>
      <p:pic>
        <p:nvPicPr>
          <p:cNvPr id="4" name="Picture 3">
            <a:extLst>
              <a:ext uri="{FF2B5EF4-FFF2-40B4-BE49-F238E27FC236}">
                <a16:creationId xmlns:a16="http://schemas.microsoft.com/office/drawing/2014/main" id="{A0A5E65D-F605-B019-4C89-E8377A288188}"/>
              </a:ext>
            </a:extLst>
          </p:cNvPr>
          <p:cNvPicPr>
            <a:picLocks noChangeAspect="1"/>
          </p:cNvPicPr>
          <p:nvPr/>
        </p:nvPicPr>
        <p:blipFill>
          <a:blip r:embed="rId2"/>
          <a:stretch>
            <a:fillRect/>
          </a:stretch>
        </p:blipFill>
        <p:spPr>
          <a:xfrm>
            <a:off x="484992" y="1417784"/>
            <a:ext cx="5611008" cy="2276793"/>
          </a:xfrm>
          <a:prstGeom prst="rect">
            <a:avLst/>
          </a:prstGeom>
        </p:spPr>
      </p:pic>
    </p:spTree>
    <p:extLst>
      <p:ext uri="{BB962C8B-B14F-4D97-AF65-F5344CB8AC3E}">
        <p14:creationId xmlns:p14="http://schemas.microsoft.com/office/powerpoint/2010/main" val="2125033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34</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Log_gen</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6096000" y="1535902"/>
            <a:ext cx="5961742" cy="1015663"/>
          </a:xfrm>
          <a:prstGeom prst="rect">
            <a:avLst/>
          </a:prstGeom>
          <a:noFill/>
        </p:spPr>
        <p:txBody>
          <a:bodyPr wrap="square" rtlCol="0">
            <a:spAutoFit/>
          </a:bodyPr>
          <a:lstStyle/>
          <a:p>
            <a:pPr algn="r" rtl="1"/>
            <a:r>
              <a:rPr lang="fa-IR" sz="2000" dirty="0"/>
              <a:t>    تابع نام برده, وظیفه ذخیره و لاگ گذاری الگوریتم را به عهده دارد. در هربار اجرای این الگوریتم, این تابع فراخوانی شده و مقادیر تاریخچه و بهترین جواب را بروزرسانی می کند.</a:t>
            </a:r>
          </a:p>
        </p:txBody>
      </p:sp>
      <p:pic>
        <p:nvPicPr>
          <p:cNvPr id="7" name="Picture 6">
            <a:extLst>
              <a:ext uri="{FF2B5EF4-FFF2-40B4-BE49-F238E27FC236}">
                <a16:creationId xmlns:a16="http://schemas.microsoft.com/office/drawing/2014/main" id="{510F7CCC-3C83-200C-E537-F3DFEEC0047C}"/>
              </a:ext>
            </a:extLst>
          </p:cNvPr>
          <p:cNvPicPr>
            <a:picLocks noChangeAspect="1"/>
          </p:cNvPicPr>
          <p:nvPr/>
        </p:nvPicPr>
        <p:blipFill>
          <a:blip r:embed="rId2"/>
          <a:stretch>
            <a:fillRect/>
          </a:stretch>
        </p:blipFill>
        <p:spPr>
          <a:xfrm>
            <a:off x="557315" y="1535901"/>
            <a:ext cx="5412377" cy="1773355"/>
          </a:xfrm>
          <a:prstGeom prst="rect">
            <a:avLst/>
          </a:prstGeom>
        </p:spPr>
      </p:pic>
    </p:spTree>
    <p:extLst>
      <p:ext uri="{BB962C8B-B14F-4D97-AF65-F5344CB8AC3E}">
        <p14:creationId xmlns:p14="http://schemas.microsoft.com/office/powerpoint/2010/main" val="1679946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35</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798" y="353173"/>
            <a:ext cx="5544457" cy="523220"/>
          </a:xfrm>
          <a:prstGeom prst="rect">
            <a:avLst/>
          </a:prstGeom>
          <a:noFill/>
        </p:spPr>
        <p:txBody>
          <a:bodyPr wrap="square" rtlCol="0">
            <a:spAutoFit/>
          </a:bodyPr>
          <a:lstStyle/>
          <a:p>
            <a:pPr algn="ctr"/>
            <a:r>
              <a:rPr lang="en-US" sz="2800" b="1" dirty="0"/>
              <a:t>reset</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5892800" y="1515817"/>
            <a:ext cx="6150428" cy="1015663"/>
          </a:xfrm>
          <a:prstGeom prst="rect">
            <a:avLst/>
          </a:prstGeom>
          <a:noFill/>
        </p:spPr>
        <p:txBody>
          <a:bodyPr wrap="square" rtlCol="0">
            <a:spAutoFit/>
          </a:bodyPr>
          <a:lstStyle/>
          <a:p>
            <a:pPr algn="r" rtl="1"/>
            <a:r>
              <a:rPr lang="fa-IR" sz="2000" dirty="0"/>
              <a:t>    تابع ریست, وظیفه دارد که فضایی را که برای یکبار اجرای الگوریتم در نظر گرفته, برای اجرای بعدی خالی کند تا این فضا برای اجرای بعدی آماده شود.</a:t>
            </a:r>
            <a:endParaRPr lang="en-US" sz="2000" dirty="0"/>
          </a:p>
        </p:txBody>
      </p:sp>
      <p:pic>
        <p:nvPicPr>
          <p:cNvPr id="4" name="Picture 3">
            <a:extLst>
              <a:ext uri="{FF2B5EF4-FFF2-40B4-BE49-F238E27FC236}">
                <a16:creationId xmlns:a16="http://schemas.microsoft.com/office/drawing/2014/main" id="{7BA94031-E389-B26C-AE8C-2EEC99FB2834}"/>
              </a:ext>
            </a:extLst>
          </p:cNvPr>
          <p:cNvPicPr>
            <a:picLocks noChangeAspect="1"/>
          </p:cNvPicPr>
          <p:nvPr/>
        </p:nvPicPr>
        <p:blipFill>
          <a:blip r:embed="rId2"/>
          <a:stretch>
            <a:fillRect/>
          </a:stretch>
        </p:blipFill>
        <p:spPr>
          <a:xfrm>
            <a:off x="497113" y="1219961"/>
            <a:ext cx="4437744" cy="2330080"/>
          </a:xfrm>
          <a:prstGeom prst="rect">
            <a:avLst/>
          </a:prstGeom>
        </p:spPr>
      </p:pic>
    </p:spTree>
    <p:extLst>
      <p:ext uri="{BB962C8B-B14F-4D97-AF65-F5344CB8AC3E}">
        <p14:creationId xmlns:p14="http://schemas.microsoft.com/office/powerpoint/2010/main" val="2670600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36</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a:t>Run</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7199087" y="1286426"/>
            <a:ext cx="4553856" cy="4708981"/>
          </a:xfrm>
          <a:prstGeom prst="rect">
            <a:avLst/>
          </a:prstGeom>
          <a:noFill/>
        </p:spPr>
        <p:txBody>
          <a:bodyPr wrap="square" rtlCol="0">
            <a:spAutoFit/>
          </a:bodyPr>
          <a:lstStyle/>
          <a:p>
            <a:pPr algn="r" rtl="1"/>
            <a:r>
              <a:rPr lang="fa-IR" sz="2000" dirty="0"/>
              <a:t>    تابع </a:t>
            </a:r>
            <a:r>
              <a:rPr lang="en-US" sz="2000" dirty="0"/>
              <a:t>run</a:t>
            </a:r>
            <a:r>
              <a:rPr lang="fa-IR" sz="2000" dirty="0"/>
              <a:t> مهمترین تابع این کلاس می باشد. ما در این تابع, توابع دیگر را که مراحل الگوریتم وراثتی را اجرا می کردند صدا زده ایم و نتایج را نمایش داده ایم.</a:t>
            </a:r>
          </a:p>
          <a:p>
            <a:pPr algn="r" rtl="1"/>
            <a:r>
              <a:rPr lang="fa-IR" sz="2000" dirty="0"/>
              <a:t>    در ابتدا تابع </a:t>
            </a:r>
            <a:r>
              <a:rPr lang="en-US" sz="2000" dirty="0" err="1"/>
              <a:t>get_len_choro</a:t>
            </a:r>
            <a:r>
              <a:rPr lang="fa-IR" sz="2000" dirty="0"/>
              <a:t> را فراخوانده و خصوصیت طول کروموزوم را مشخص می کنیم. در مرحله ی بعد به کمک تابع </a:t>
            </a:r>
            <a:r>
              <a:rPr lang="en-US" sz="2000" dirty="0"/>
              <a:t>reset</a:t>
            </a:r>
            <a:r>
              <a:rPr lang="fa-IR" sz="2000" dirty="0"/>
              <a:t> مقادیر را به حالت اولیه باز می گردانیم. سپس به کمک تابع </a:t>
            </a:r>
            <a:r>
              <a:rPr lang="en-US" sz="2000" dirty="0" err="1"/>
              <a:t>one_run</a:t>
            </a:r>
            <a:r>
              <a:rPr lang="fa-IR" sz="2000" dirty="0"/>
              <a:t> یک بار الگوریتم را اجرا می کنیم. چون توابع نامبرده را در یک حلقه که به تعداد دفعاتی که در خصوصیت </a:t>
            </a:r>
            <a:r>
              <a:rPr lang="en-US" sz="2000" dirty="0"/>
              <a:t>runs</a:t>
            </a:r>
            <a:r>
              <a:rPr lang="fa-IR" sz="2000" dirty="0"/>
              <a:t> مشخص کرده ایم اجرا می شود, فراخوانی کرده ایم, چندیدن بار اجرا می شود. پس از اتمام کار حلقه, نتایج به دست آمده را به کاربر نمایش می دهیم. دقت کنید که نتایج هر بار اجرا را جداگانه به کمک تابع </a:t>
            </a:r>
            <a:r>
              <a:rPr lang="en-US" sz="2000" dirty="0" err="1"/>
              <a:t>log_algo</a:t>
            </a:r>
            <a:r>
              <a:rPr lang="fa-IR" sz="2000" dirty="0"/>
              <a:t> ذخیره کرده ایم. </a:t>
            </a:r>
            <a:endParaRPr lang="en-US" sz="2000" dirty="0"/>
          </a:p>
        </p:txBody>
      </p:sp>
      <p:pic>
        <p:nvPicPr>
          <p:cNvPr id="7" name="Picture 6">
            <a:extLst>
              <a:ext uri="{FF2B5EF4-FFF2-40B4-BE49-F238E27FC236}">
                <a16:creationId xmlns:a16="http://schemas.microsoft.com/office/drawing/2014/main" id="{367BF0E4-71B2-7ACE-44E6-37BF70E23886}"/>
              </a:ext>
            </a:extLst>
          </p:cNvPr>
          <p:cNvPicPr>
            <a:picLocks noChangeAspect="1"/>
          </p:cNvPicPr>
          <p:nvPr/>
        </p:nvPicPr>
        <p:blipFill>
          <a:blip r:embed="rId3"/>
          <a:stretch>
            <a:fillRect/>
          </a:stretch>
        </p:blipFill>
        <p:spPr>
          <a:xfrm>
            <a:off x="439057" y="962264"/>
            <a:ext cx="5268060" cy="5163271"/>
          </a:xfrm>
          <a:prstGeom prst="rect">
            <a:avLst/>
          </a:prstGeom>
        </p:spPr>
      </p:pic>
    </p:spTree>
    <p:extLst>
      <p:ext uri="{BB962C8B-B14F-4D97-AF65-F5344CB8AC3E}">
        <p14:creationId xmlns:p14="http://schemas.microsoft.com/office/powerpoint/2010/main" val="1609428166"/>
      </p:ext>
    </p:extLst>
  </p:cSld>
  <p:clrMapOvr>
    <a:masterClrMapping/>
  </p:clrMapOvr>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37</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Post_process</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7199087" y="1286426"/>
            <a:ext cx="4553856" cy="1323439"/>
          </a:xfrm>
          <a:prstGeom prst="rect">
            <a:avLst/>
          </a:prstGeom>
          <a:noFill/>
        </p:spPr>
        <p:txBody>
          <a:bodyPr wrap="square" rtlCol="0">
            <a:spAutoFit/>
          </a:bodyPr>
          <a:lstStyle/>
          <a:p>
            <a:pPr algn="r" rtl="1"/>
            <a:r>
              <a:rPr lang="fa-IR" sz="2000" dirty="0"/>
              <a:t>    تابع نام برده, طی دو حلقه وضعیت خصوصیت </a:t>
            </a:r>
            <a:r>
              <a:rPr lang="en-US" sz="2000" dirty="0"/>
              <a:t>history</a:t>
            </a:r>
            <a:r>
              <a:rPr lang="fa-IR" sz="2000" dirty="0"/>
              <a:t> را هر بار بروزرسانی می کند. در اتمام کار این تابع میانگین بهترین جواب ها در یک اجرا و مقدار جواب بهینه پیدا شده را به ما باز می گرداند.</a:t>
            </a:r>
            <a:endParaRPr lang="en-US" sz="2000" dirty="0"/>
          </a:p>
        </p:txBody>
      </p:sp>
      <p:pic>
        <p:nvPicPr>
          <p:cNvPr id="7" name="Picture 6">
            <a:extLst>
              <a:ext uri="{FF2B5EF4-FFF2-40B4-BE49-F238E27FC236}">
                <a16:creationId xmlns:a16="http://schemas.microsoft.com/office/drawing/2014/main" id="{E32777C6-0E5F-0DE3-BE17-65FBDC1DEB58}"/>
              </a:ext>
            </a:extLst>
          </p:cNvPr>
          <p:cNvPicPr>
            <a:picLocks noChangeAspect="1"/>
          </p:cNvPicPr>
          <p:nvPr/>
        </p:nvPicPr>
        <p:blipFill>
          <a:blip r:embed="rId2"/>
          <a:stretch>
            <a:fillRect/>
          </a:stretch>
        </p:blipFill>
        <p:spPr>
          <a:xfrm>
            <a:off x="347243" y="1151814"/>
            <a:ext cx="6011114" cy="5096586"/>
          </a:xfrm>
          <a:prstGeom prst="rect">
            <a:avLst/>
          </a:prstGeom>
        </p:spPr>
      </p:pic>
    </p:spTree>
    <p:extLst>
      <p:ext uri="{BB962C8B-B14F-4D97-AF65-F5344CB8AC3E}">
        <p14:creationId xmlns:p14="http://schemas.microsoft.com/office/powerpoint/2010/main" val="3131314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38</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rtl="1"/>
            <a:r>
              <a:rPr lang="fa-IR" sz="2800" b="1" dirty="0"/>
              <a:t>فایل </a:t>
            </a:r>
            <a:r>
              <a:rPr lang="en-US" sz="2800" b="1" dirty="0"/>
              <a:t>theorem.py</a:t>
            </a:r>
          </a:p>
        </p:txBody>
      </p:sp>
      <p:sp>
        <p:nvSpPr>
          <p:cNvPr id="6" name="TextBox 5">
            <a:extLst>
              <a:ext uri="{FF2B5EF4-FFF2-40B4-BE49-F238E27FC236}">
                <a16:creationId xmlns:a16="http://schemas.microsoft.com/office/drawing/2014/main" id="{453CA55C-B208-3CD3-4FC1-50FE5844E0E7}"/>
              </a:ext>
            </a:extLst>
          </p:cNvPr>
          <p:cNvSpPr txBox="1"/>
          <p:nvPr/>
        </p:nvSpPr>
        <p:spPr>
          <a:xfrm>
            <a:off x="841829" y="1286425"/>
            <a:ext cx="10911114" cy="1015663"/>
          </a:xfrm>
          <a:prstGeom prst="rect">
            <a:avLst/>
          </a:prstGeom>
          <a:noFill/>
        </p:spPr>
        <p:txBody>
          <a:bodyPr wrap="square" rtlCol="0">
            <a:spAutoFit/>
          </a:bodyPr>
          <a:lstStyle/>
          <a:p>
            <a:pPr algn="r" rtl="1"/>
            <a:r>
              <a:rPr lang="fa-IR" sz="2000" dirty="0"/>
              <a:t>    علاوه بر فایل اصلی, که کد های مربوط به پیاده سازی الگوریتم و کلاس  </a:t>
            </a:r>
            <a:r>
              <a:rPr lang="en-US" sz="2000" dirty="0"/>
              <a:t>BGA</a:t>
            </a:r>
            <a:r>
              <a:rPr lang="fa-IR" sz="2000" dirty="0"/>
              <a:t> و اجرای آن در این فایل ها قرار دارند, فایل </a:t>
            </a:r>
            <a:r>
              <a:rPr lang="en-US" sz="2000" dirty="0"/>
              <a:t>theorem.py</a:t>
            </a:r>
            <a:r>
              <a:rPr lang="fa-IR" sz="2000" dirty="0"/>
              <a:t> حاوی توابع محک یا همان توابع تست متفاوتی است که الگوریتم با این توابع تست شده و به جواب مطلوبی رسیده است.</a:t>
            </a:r>
            <a:endParaRPr lang="en-US" sz="2000" dirty="0"/>
          </a:p>
        </p:txBody>
      </p:sp>
    </p:spTree>
    <p:extLst>
      <p:ext uri="{BB962C8B-B14F-4D97-AF65-F5344CB8AC3E}">
        <p14:creationId xmlns:p14="http://schemas.microsoft.com/office/powerpoint/2010/main" val="3947028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39</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rtl="1"/>
            <a:r>
              <a:rPr lang="fa-IR" sz="2800" b="1" dirty="0"/>
              <a:t>فایل </a:t>
            </a:r>
            <a:r>
              <a:rPr lang="en-US" sz="2800" b="1" dirty="0"/>
              <a:t>main.py</a:t>
            </a:r>
          </a:p>
        </p:txBody>
      </p:sp>
      <p:sp>
        <p:nvSpPr>
          <p:cNvPr id="6" name="TextBox 5">
            <a:extLst>
              <a:ext uri="{FF2B5EF4-FFF2-40B4-BE49-F238E27FC236}">
                <a16:creationId xmlns:a16="http://schemas.microsoft.com/office/drawing/2014/main" id="{453CA55C-B208-3CD3-4FC1-50FE5844E0E7}"/>
              </a:ext>
            </a:extLst>
          </p:cNvPr>
          <p:cNvSpPr txBox="1"/>
          <p:nvPr/>
        </p:nvSpPr>
        <p:spPr>
          <a:xfrm>
            <a:off x="841829" y="1286425"/>
            <a:ext cx="10911114" cy="1323439"/>
          </a:xfrm>
          <a:prstGeom prst="rect">
            <a:avLst/>
          </a:prstGeom>
          <a:noFill/>
        </p:spPr>
        <p:txBody>
          <a:bodyPr wrap="square" rtlCol="0">
            <a:spAutoFit/>
          </a:bodyPr>
          <a:lstStyle/>
          <a:p>
            <a:pPr algn="r" rtl="1"/>
            <a:r>
              <a:rPr lang="fa-IR" sz="2000" dirty="0"/>
              <a:t>    فایل </a:t>
            </a:r>
            <a:r>
              <a:rPr lang="en-US" sz="2000" dirty="0"/>
              <a:t>main.py</a:t>
            </a:r>
            <a:r>
              <a:rPr lang="fa-IR" sz="2000" dirty="0"/>
              <a:t> فایل اصلی برای تست و استفاده از الگوریتم می باشد. در این فایل, ماژول </a:t>
            </a:r>
            <a:r>
              <a:rPr lang="en-US" sz="2000" dirty="0"/>
              <a:t>BGA</a:t>
            </a:r>
            <a:r>
              <a:rPr lang="fa-IR" sz="2000" dirty="0"/>
              <a:t> که شامل کلاس مربوط به پیاده سازی الگوریتم و ماژول </a:t>
            </a:r>
            <a:r>
              <a:rPr lang="en-US" sz="2000" dirty="0"/>
              <a:t>theorem</a:t>
            </a:r>
            <a:r>
              <a:rPr lang="fa-IR" sz="2000" dirty="0"/>
              <a:t> که توابع تست در آن قرار دارند بارگذاری شده است. برای تست و استفاده از الگوریتم, کافی است که یک نمونه از کلاس مربوطه ساخته و تابع مد نظر از ماژول مربوطه را مشخص کنیم و در نهایت تابع </a:t>
            </a:r>
            <a:r>
              <a:rPr lang="en-US" sz="2000" dirty="0"/>
              <a:t>run </a:t>
            </a:r>
            <a:r>
              <a:rPr lang="fa-IR" sz="2000"/>
              <a:t> را برای شی ساخته شده فراخوانی کنیم.</a:t>
            </a:r>
            <a:endParaRPr lang="en-US" sz="2000" dirty="0"/>
          </a:p>
        </p:txBody>
      </p:sp>
    </p:spTree>
    <p:extLst>
      <p:ext uri="{BB962C8B-B14F-4D97-AF65-F5344CB8AC3E}">
        <p14:creationId xmlns:p14="http://schemas.microsoft.com/office/powerpoint/2010/main" val="184970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0AA1C-DD40-BACA-BEF5-4AEA504F7665}"/>
              </a:ext>
            </a:extLst>
          </p:cNvPr>
          <p:cNvSpPr txBox="1"/>
          <p:nvPr/>
        </p:nvSpPr>
        <p:spPr>
          <a:xfrm>
            <a:off x="4171752" y="551543"/>
            <a:ext cx="3848495" cy="523220"/>
          </a:xfrm>
          <a:prstGeom prst="rect">
            <a:avLst/>
          </a:prstGeom>
          <a:noFill/>
        </p:spPr>
        <p:txBody>
          <a:bodyPr wrap="square" rtlCol="0">
            <a:spAutoFit/>
          </a:bodyPr>
          <a:lstStyle/>
          <a:p>
            <a:pPr algn="ctr"/>
            <a:r>
              <a:rPr lang="fa-IR" sz="2800" b="1" dirty="0"/>
              <a:t>کتابخانه های های به کار رفته</a:t>
            </a:r>
            <a:endParaRPr lang="en-US" sz="2800" b="1" dirty="0"/>
          </a:p>
        </p:txBody>
      </p:sp>
      <p:sp>
        <p:nvSpPr>
          <p:cNvPr id="5" name="Slide Number Placeholder 4">
            <a:extLst>
              <a:ext uri="{FF2B5EF4-FFF2-40B4-BE49-F238E27FC236}">
                <a16:creationId xmlns:a16="http://schemas.microsoft.com/office/drawing/2014/main" id="{40B6D157-D64C-AE5B-DF13-FA510BFFAD37}"/>
              </a:ext>
            </a:extLst>
          </p:cNvPr>
          <p:cNvSpPr>
            <a:spLocks noGrp="1"/>
          </p:cNvSpPr>
          <p:nvPr>
            <p:ph type="sldNum" sz="quarter" idx="12"/>
          </p:nvPr>
        </p:nvSpPr>
        <p:spPr/>
        <p:txBody>
          <a:bodyPr/>
          <a:lstStyle/>
          <a:p>
            <a:fld id="{3C0831EE-1F9D-4CCF-8E80-848D7ADA45CA}" type="slidenum">
              <a:rPr lang="en-US" smtClean="0"/>
              <a:t>4</a:t>
            </a:fld>
            <a:endParaRPr lang="en-US"/>
          </a:p>
        </p:txBody>
      </p:sp>
      <p:sp>
        <p:nvSpPr>
          <p:cNvPr id="6" name="TextBox 5">
            <a:extLst>
              <a:ext uri="{FF2B5EF4-FFF2-40B4-BE49-F238E27FC236}">
                <a16:creationId xmlns:a16="http://schemas.microsoft.com/office/drawing/2014/main" id="{71F51AEA-010D-1600-81FB-81AD990F4355}"/>
              </a:ext>
            </a:extLst>
          </p:cNvPr>
          <p:cNvSpPr txBox="1"/>
          <p:nvPr/>
        </p:nvSpPr>
        <p:spPr>
          <a:xfrm>
            <a:off x="5907313" y="1470227"/>
            <a:ext cx="5341257" cy="4093428"/>
          </a:xfrm>
          <a:prstGeom prst="rect">
            <a:avLst/>
          </a:prstGeom>
          <a:noFill/>
        </p:spPr>
        <p:txBody>
          <a:bodyPr wrap="square" rtlCol="0">
            <a:spAutoFit/>
          </a:bodyPr>
          <a:lstStyle/>
          <a:p>
            <a:pPr algn="r" rtl="1"/>
            <a:r>
              <a:rPr lang="fa-IR" sz="2000" dirty="0"/>
              <a:t>    از ماژول </a:t>
            </a:r>
            <a:r>
              <a:rPr lang="en-US" sz="2000" dirty="0"/>
              <a:t>random</a:t>
            </a:r>
            <a:r>
              <a:rPr lang="fa-IR" sz="2000" dirty="0"/>
              <a:t> برای تولید اعداد تصادفی در عملیات های همبری و جهش و همچنین تولید ماتریس اولیه مورد استفاده قرار می گیرد.</a:t>
            </a:r>
          </a:p>
          <a:p>
            <a:pPr algn="r" rtl="1"/>
            <a:r>
              <a:rPr lang="fa-IR" sz="2000" dirty="0"/>
              <a:t>    از ماژول </a:t>
            </a:r>
            <a:r>
              <a:rPr lang="en-US" sz="2000" dirty="0" err="1"/>
              <a:t>os</a:t>
            </a:r>
            <a:r>
              <a:rPr lang="fa-IR" sz="2000" dirty="0"/>
              <a:t> برای کار با فایل ها استفاده می کنیم.</a:t>
            </a:r>
          </a:p>
          <a:p>
            <a:pPr algn="r" rtl="1"/>
            <a:r>
              <a:rPr lang="fa-IR" sz="2000" dirty="0"/>
              <a:t>    از ماژول </a:t>
            </a:r>
            <a:r>
              <a:rPr lang="en-US" sz="2000" dirty="0"/>
              <a:t>math</a:t>
            </a:r>
            <a:r>
              <a:rPr lang="fa-IR" sz="2000" dirty="0"/>
              <a:t> برای پیاده سازی توابع محک و همچنین محاسبه ی لگاریتم استفاده می کنیم.</a:t>
            </a:r>
          </a:p>
          <a:p>
            <a:pPr algn="r" rtl="1"/>
            <a:r>
              <a:rPr lang="fa-IR" sz="2000" dirty="0"/>
              <a:t>    از ماژول </a:t>
            </a:r>
            <a:r>
              <a:rPr lang="en-US" sz="2000" dirty="0"/>
              <a:t>matplotlib</a:t>
            </a:r>
            <a:r>
              <a:rPr lang="fa-IR" sz="2000" dirty="0"/>
              <a:t> برای رسم نمودار های مربوط به هربار اجرای الگوریتم ایتفاده می کنیم.</a:t>
            </a:r>
          </a:p>
          <a:p>
            <a:pPr algn="r" rtl="1"/>
            <a:r>
              <a:rPr lang="fa-IR" sz="2000" dirty="0"/>
              <a:t>    از ماژول</a:t>
            </a:r>
            <a:r>
              <a:rPr lang="en-US" sz="2000" dirty="0"/>
              <a:t> </a:t>
            </a:r>
            <a:r>
              <a:rPr lang="en-US" sz="2000" dirty="0" err="1"/>
              <a:t>tqdm</a:t>
            </a:r>
            <a:r>
              <a:rPr lang="fa-IR" sz="2000" dirty="0"/>
              <a:t> برای نمایش وضعیت پیشرفت الگوریتم استفاده می کنیم.</a:t>
            </a:r>
          </a:p>
          <a:p>
            <a:pPr algn="r" rtl="1"/>
            <a:r>
              <a:rPr lang="fa-IR" sz="2000" dirty="0"/>
              <a:t>    برای نمایش اطلاعات مربوط به الگوریتم و چاپ پارامتر ها, از ساختار جدولی مربوط به ماژول </a:t>
            </a:r>
            <a:r>
              <a:rPr lang="en-US" sz="2000" dirty="0"/>
              <a:t>tabulate</a:t>
            </a:r>
            <a:r>
              <a:rPr lang="fa-IR" sz="2000" dirty="0"/>
              <a:t> استفاده می کنیم.</a:t>
            </a:r>
            <a:endParaRPr lang="en-US" sz="2000" dirty="0"/>
          </a:p>
        </p:txBody>
      </p:sp>
      <p:pic>
        <p:nvPicPr>
          <p:cNvPr id="7" name="Picture 6">
            <a:extLst>
              <a:ext uri="{FF2B5EF4-FFF2-40B4-BE49-F238E27FC236}">
                <a16:creationId xmlns:a16="http://schemas.microsoft.com/office/drawing/2014/main" id="{FA6CFF1A-0B22-706A-BB5A-86AF86740D90}"/>
              </a:ext>
            </a:extLst>
          </p:cNvPr>
          <p:cNvPicPr>
            <a:picLocks noChangeAspect="1"/>
          </p:cNvPicPr>
          <p:nvPr/>
        </p:nvPicPr>
        <p:blipFill>
          <a:blip r:embed="rId2"/>
          <a:stretch>
            <a:fillRect/>
          </a:stretch>
        </p:blipFill>
        <p:spPr>
          <a:xfrm>
            <a:off x="413001" y="2119086"/>
            <a:ext cx="4520186" cy="2071753"/>
          </a:xfrm>
          <a:prstGeom prst="rect">
            <a:avLst/>
          </a:prstGeom>
        </p:spPr>
      </p:pic>
    </p:spTree>
    <p:extLst>
      <p:ext uri="{BB962C8B-B14F-4D97-AF65-F5344CB8AC3E}">
        <p14:creationId xmlns:p14="http://schemas.microsoft.com/office/powerpoint/2010/main" val="291117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02DE9E-CF56-15F4-4131-4CC275CAE386}"/>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مقدار دهی پارامترها</a:t>
            </a:r>
            <a:endParaRPr lang="en-US" sz="2800" b="1" dirty="0"/>
          </a:p>
        </p:txBody>
      </p:sp>
      <p:pic>
        <p:nvPicPr>
          <p:cNvPr id="4" name="Picture 3">
            <a:extLst>
              <a:ext uri="{FF2B5EF4-FFF2-40B4-BE49-F238E27FC236}">
                <a16:creationId xmlns:a16="http://schemas.microsoft.com/office/drawing/2014/main" id="{AE2DAC0B-D580-F55B-2DCB-64C7EE2D8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310" y="1045168"/>
            <a:ext cx="3297204" cy="5343744"/>
          </a:xfrm>
          <a:prstGeom prst="rect">
            <a:avLst/>
          </a:prstGeom>
        </p:spPr>
      </p:pic>
      <p:sp>
        <p:nvSpPr>
          <p:cNvPr id="5" name="Arrow: Right 4">
            <a:extLst>
              <a:ext uri="{FF2B5EF4-FFF2-40B4-BE49-F238E27FC236}">
                <a16:creationId xmlns:a16="http://schemas.microsoft.com/office/drawing/2014/main" id="{0743FDE8-EE2A-304C-DF83-3E343852ECB1}"/>
              </a:ext>
            </a:extLst>
          </p:cNvPr>
          <p:cNvSpPr/>
          <p:nvPr/>
        </p:nvSpPr>
        <p:spPr>
          <a:xfrm>
            <a:off x="861138" y="1712685"/>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DA1A03-6990-0A4B-DE56-72835571DD48}"/>
              </a:ext>
            </a:extLst>
          </p:cNvPr>
          <p:cNvSpPr txBox="1"/>
          <p:nvPr/>
        </p:nvSpPr>
        <p:spPr>
          <a:xfrm>
            <a:off x="6226629" y="1567543"/>
            <a:ext cx="5326742" cy="1631216"/>
          </a:xfrm>
          <a:prstGeom prst="rect">
            <a:avLst/>
          </a:prstGeom>
          <a:noFill/>
        </p:spPr>
        <p:txBody>
          <a:bodyPr wrap="square" rtlCol="0">
            <a:spAutoFit/>
          </a:bodyPr>
          <a:lstStyle/>
          <a:p>
            <a:pPr algn="r" rtl="1"/>
            <a:r>
              <a:rPr lang="fa-IR" sz="2000" dirty="0"/>
              <a:t>    مقدار دهی پارامترهای اولیه, اولین گام از الگوریتم وراثتی می باشد. همان طور که اشاره شد این الگوریتم به شیوه شی گرایی پیاده سازی شده است. برای مقدار دهی پارامتر های اولیه, پارامتر ها را از طربق تابع سازنده </a:t>
            </a:r>
            <a:r>
              <a:rPr lang="en-US" sz="2000" dirty="0"/>
              <a:t>(__</a:t>
            </a:r>
            <a:r>
              <a:rPr lang="en-US" sz="2000" dirty="0" err="1"/>
              <a:t>init</a:t>
            </a:r>
            <a:r>
              <a:rPr lang="en-US" sz="2000" dirty="0"/>
              <a:t>__)</a:t>
            </a:r>
            <a:r>
              <a:rPr lang="fa-IR" sz="2000" dirty="0"/>
              <a:t> مقدار دهی می کنیم.</a:t>
            </a:r>
            <a:endParaRPr lang="en-US" sz="2000" dirty="0"/>
          </a:p>
        </p:txBody>
      </p:sp>
      <p:sp>
        <p:nvSpPr>
          <p:cNvPr id="7" name="Slide Number Placeholder 6">
            <a:extLst>
              <a:ext uri="{FF2B5EF4-FFF2-40B4-BE49-F238E27FC236}">
                <a16:creationId xmlns:a16="http://schemas.microsoft.com/office/drawing/2014/main" id="{05DC9A46-44F1-B207-BF27-0D1EB54D4809}"/>
              </a:ext>
            </a:extLst>
          </p:cNvPr>
          <p:cNvSpPr>
            <a:spLocks noGrp="1"/>
          </p:cNvSpPr>
          <p:nvPr>
            <p:ph type="sldNum" sz="quarter" idx="12"/>
          </p:nvPr>
        </p:nvSpPr>
        <p:spPr/>
        <p:txBody>
          <a:bodyPr/>
          <a:lstStyle/>
          <a:p>
            <a:fld id="{3C0831EE-1F9D-4CCF-8E80-848D7ADA45CA}" type="slidenum">
              <a:rPr lang="en-US" smtClean="0"/>
              <a:t>5</a:t>
            </a:fld>
            <a:endParaRPr lang="en-US"/>
          </a:p>
        </p:txBody>
      </p:sp>
    </p:spTree>
    <p:extLst>
      <p:ext uri="{BB962C8B-B14F-4D97-AF65-F5344CB8AC3E}">
        <p14:creationId xmlns:p14="http://schemas.microsoft.com/office/powerpoint/2010/main" val="3470288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2BEE3A-8790-8908-42B9-2A512AD653EA}"/>
              </a:ext>
            </a:extLst>
          </p:cNvPr>
          <p:cNvSpPr txBox="1"/>
          <p:nvPr/>
        </p:nvSpPr>
        <p:spPr>
          <a:xfrm>
            <a:off x="7479329" y="1690062"/>
            <a:ext cx="3788227" cy="3785652"/>
          </a:xfrm>
          <a:prstGeom prst="rect">
            <a:avLst/>
          </a:prstGeom>
          <a:noFill/>
        </p:spPr>
        <p:txBody>
          <a:bodyPr wrap="square" rtlCol="0">
            <a:spAutoFit/>
          </a:bodyPr>
          <a:lstStyle/>
          <a:p>
            <a:pPr algn="r" rtl="1"/>
            <a:r>
              <a:rPr lang="fa-IR" sz="2000" dirty="0"/>
              <a:t>    در تابع سازنده کلاس </a:t>
            </a:r>
            <a:r>
              <a:rPr lang="en-US" sz="2000" dirty="0"/>
              <a:t>BGA</a:t>
            </a:r>
            <a:r>
              <a:rPr lang="fa-IR" sz="2000" dirty="0"/>
              <a:t> , 11 مقدار را در هنگام ساخت شی از روی کلاس, دریافت می کنیم. </a:t>
            </a:r>
          </a:p>
          <a:p>
            <a:pPr algn="r" rtl="1"/>
            <a:r>
              <a:rPr lang="fa-IR" sz="2000" dirty="0"/>
              <a:t>    مقدار دریافتی </a:t>
            </a:r>
            <a:r>
              <a:rPr lang="en-US" sz="2000" dirty="0" err="1"/>
              <a:t>max_gen</a:t>
            </a:r>
            <a:r>
              <a:rPr lang="fa-IR" sz="2000" dirty="0"/>
              <a:t> یا همان </a:t>
            </a:r>
            <a:r>
              <a:rPr lang="en-US" sz="2000" dirty="0" err="1"/>
              <a:t>maximum_Generation</a:t>
            </a:r>
            <a:r>
              <a:rPr lang="fa-IR" sz="2000" dirty="0"/>
              <a:t> به معنای حداکثر تعداد نسل هایی که توسط این الگوریتم تولید شوند می باشد. بالطلع این مقدار باید یک عدد صحیح(</a:t>
            </a:r>
            <a:r>
              <a:rPr lang="en-US" sz="2000" dirty="0"/>
              <a:t>int</a:t>
            </a:r>
            <a:r>
              <a:rPr lang="fa-IR" sz="2000" dirty="0"/>
              <a:t>) باشد.مقدار پیش فرض برای این پارامتر 50 نسل می باشد. مهمترین کاربرد این مقدار, استفاده در شرط توقف می باشد.</a:t>
            </a:r>
            <a:r>
              <a:rPr lang="en-US" sz="2000" dirty="0"/>
              <a:t> </a:t>
            </a:r>
            <a:r>
              <a:rPr lang="fa-IR" sz="2000" dirty="0"/>
              <a:t>این مقدار را در خاصیتی با نام </a:t>
            </a:r>
            <a:r>
              <a:rPr lang="en-US" sz="2000" dirty="0" err="1"/>
              <a:t>max_gen</a:t>
            </a:r>
            <a:r>
              <a:rPr lang="fa-IR" sz="2000" dirty="0"/>
              <a:t> ذخیره می کنیم.</a:t>
            </a:r>
          </a:p>
        </p:txBody>
      </p:sp>
      <p:sp>
        <p:nvSpPr>
          <p:cNvPr id="5" name="Slide Number Placeholder 4">
            <a:extLst>
              <a:ext uri="{FF2B5EF4-FFF2-40B4-BE49-F238E27FC236}">
                <a16:creationId xmlns:a16="http://schemas.microsoft.com/office/drawing/2014/main" id="{469EFB9A-9EB3-77F4-1DC1-1AA38E413959}"/>
              </a:ext>
            </a:extLst>
          </p:cNvPr>
          <p:cNvSpPr>
            <a:spLocks noGrp="1"/>
          </p:cNvSpPr>
          <p:nvPr>
            <p:ph type="sldNum" sz="quarter" idx="12"/>
          </p:nvPr>
        </p:nvSpPr>
        <p:spPr/>
        <p:txBody>
          <a:bodyPr/>
          <a:lstStyle/>
          <a:p>
            <a:fld id="{3C0831EE-1F9D-4CCF-8E80-848D7ADA45CA}" type="slidenum">
              <a:rPr lang="en-US" smtClean="0"/>
              <a:t>6</a:t>
            </a:fld>
            <a:endParaRPr lang="en-US"/>
          </a:p>
        </p:txBody>
      </p:sp>
      <p:pic>
        <p:nvPicPr>
          <p:cNvPr id="6" name="Picture 5">
            <a:extLst>
              <a:ext uri="{FF2B5EF4-FFF2-40B4-BE49-F238E27FC236}">
                <a16:creationId xmlns:a16="http://schemas.microsoft.com/office/drawing/2014/main" id="{16495A66-E129-6BCC-F02A-2764581039D7}"/>
              </a:ext>
            </a:extLst>
          </p:cNvPr>
          <p:cNvPicPr>
            <a:picLocks noChangeAspect="1"/>
          </p:cNvPicPr>
          <p:nvPr/>
        </p:nvPicPr>
        <p:blipFill>
          <a:blip r:embed="rId2"/>
          <a:stretch>
            <a:fillRect/>
          </a:stretch>
        </p:blipFill>
        <p:spPr>
          <a:xfrm>
            <a:off x="369443" y="992635"/>
            <a:ext cx="6373114" cy="3334215"/>
          </a:xfrm>
          <a:prstGeom prst="rect">
            <a:avLst/>
          </a:prstGeom>
        </p:spPr>
      </p:pic>
    </p:spTree>
    <p:extLst>
      <p:ext uri="{BB962C8B-B14F-4D97-AF65-F5344CB8AC3E}">
        <p14:creationId xmlns:p14="http://schemas.microsoft.com/office/powerpoint/2010/main" val="312687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2F3BD-F165-0CED-818E-82475378CC02}"/>
              </a:ext>
            </a:extLst>
          </p:cNvPr>
          <p:cNvSpPr txBox="1"/>
          <p:nvPr/>
        </p:nvSpPr>
        <p:spPr>
          <a:xfrm>
            <a:off x="7794170" y="812800"/>
            <a:ext cx="3686629" cy="1323439"/>
          </a:xfrm>
          <a:prstGeom prst="rect">
            <a:avLst/>
          </a:prstGeom>
          <a:noFill/>
        </p:spPr>
        <p:txBody>
          <a:bodyPr wrap="square" rtlCol="0">
            <a:spAutoFit/>
          </a:bodyPr>
          <a:lstStyle/>
          <a:p>
            <a:pPr algn="r" rtl="1"/>
            <a:r>
              <a:rPr lang="fa-IR" sz="2000" dirty="0"/>
              <a:t>     پارامتر </a:t>
            </a:r>
            <a:r>
              <a:rPr lang="en-US" sz="2000" dirty="0" err="1"/>
              <a:t>target_function</a:t>
            </a:r>
            <a:r>
              <a:rPr lang="fa-IR" sz="2000" dirty="0"/>
              <a:t> یا همان تابع هدف, تابعی می باشد که قصد بهینه سازی آن را داریم. این تابع را در خاصیتی با نام </a:t>
            </a:r>
            <a:r>
              <a:rPr lang="en-US" sz="2000" dirty="0"/>
              <a:t>function</a:t>
            </a:r>
            <a:r>
              <a:rPr lang="fa-IR" sz="2000" dirty="0"/>
              <a:t> ذخیره می کنیم.</a:t>
            </a:r>
            <a:endParaRPr lang="en-US" sz="2000" dirty="0"/>
          </a:p>
        </p:txBody>
      </p:sp>
      <p:sp>
        <p:nvSpPr>
          <p:cNvPr id="4" name="TextBox 3">
            <a:extLst>
              <a:ext uri="{FF2B5EF4-FFF2-40B4-BE49-F238E27FC236}">
                <a16:creationId xmlns:a16="http://schemas.microsoft.com/office/drawing/2014/main" id="{8BB961F0-42E2-4467-B099-D694F8249AD6}"/>
              </a:ext>
            </a:extLst>
          </p:cNvPr>
          <p:cNvSpPr txBox="1"/>
          <p:nvPr/>
        </p:nvSpPr>
        <p:spPr>
          <a:xfrm>
            <a:off x="7794170" y="2415293"/>
            <a:ext cx="3744685" cy="1631216"/>
          </a:xfrm>
          <a:prstGeom prst="rect">
            <a:avLst/>
          </a:prstGeom>
          <a:noFill/>
        </p:spPr>
        <p:txBody>
          <a:bodyPr wrap="square" rtlCol="0">
            <a:spAutoFit/>
          </a:bodyPr>
          <a:lstStyle/>
          <a:p>
            <a:pPr algn="r" rtl="1"/>
            <a:r>
              <a:rPr lang="fa-IR" sz="2000" dirty="0"/>
              <a:t>    پارامتر</a:t>
            </a:r>
            <a:r>
              <a:rPr lang="en-US" sz="2000" dirty="0" err="1"/>
              <a:t>fitness_function</a:t>
            </a:r>
            <a:r>
              <a:rPr lang="fa-IR" sz="2000" dirty="0"/>
              <a:t> یا همان تابع شایستگی, یک تابع است که میزان کارآمدی کروموزوم های مسئله را نشان می دهد. این تابع را در خصوصیتی به اسم </a:t>
            </a:r>
            <a:r>
              <a:rPr lang="en-US" sz="2000" dirty="0" err="1"/>
              <a:t>fit_funct</a:t>
            </a:r>
            <a:r>
              <a:rPr lang="fa-IR" sz="2000" dirty="0"/>
              <a:t> ذخیره می کنیم.</a:t>
            </a:r>
            <a:endParaRPr lang="en-US" sz="2000" dirty="0"/>
          </a:p>
        </p:txBody>
      </p:sp>
      <p:sp>
        <p:nvSpPr>
          <p:cNvPr id="5" name="TextBox 4">
            <a:extLst>
              <a:ext uri="{FF2B5EF4-FFF2-40B4-BE49-F238E27FC236}">
                <a16:creationId xmlns:a16="http://schemas.microsoft.com/office/drawing/2014/main" id="{3D323EDA-6CD9-E776-7BFF-841074EEE813}"/>
              </a:ext>
            </a:extLst>
          </p:cNvPr>
          <p:cNvSpPr txBox="1"/>
          <p:nvPr/>
        </p:nvSpPr>
        <p:spPr>
          <a:xfrm>
            <a:off x="7852226" y="4325564"/>
            <a:ext cx="3686629" cy="1938992"/>
          </a:xfrm>
          <a:prstGeom prst="rect">
            <a:avLst/>
          </a:prstGeom>
          <a:noFill/>
        </p:spPr>
        <p:txBody>
          <a:bodyPr wrap="square" rtlCol="0">
            <a:spAutoFit/>
          </a:bodyPr>
          <a:lstStyle/>
          <a:p>
            <a:pPr algn="r" rtl="1"/>
            <a:r>
              <a:rPr lang="fa-IR" sz="2000" dirty="0"/>
              <a:t>    پارامتر </a:t>
            </a:r>
            <a:r>
              <a:rPr lang="en-US" sz="2000" dirty="0" err="1"/>
              <a:t>function_dim</a:t>
            </a:r>
            <a:r>
              <a:rPr lang="fa-IR" sz="2000" dirty="0"/>
              <a:t> یک عدد صحیح می باشد که تعداد پارامتر های تابع هدف را نشان می دهد. این مقدار همان تعداد ژن های کروموزوم هایمان می باشد. این مقدار را در خصوصیت </a:t>
            </a:r>
            <a:r>
              <a:rPr lang="en-US" sz="2000" dirty="0"/>
              <a:t>dim</a:t>
            </a:r>
            <a:r>
              <a:rPr lang="fa-IR" sz="2000" dirty="0"/>
              <a:t> ذخیره می کنیم.</a:t>
            </a:r>
            <a:endParaRPr lang="en-US" sz="2000" dirty="0"/>
          </a:p>
        </p:txBody>
      </p:sp>
      <p:sp>
        <p:nvSpPr>
          <p:cNvPr id="6" name="Slide Number Placeholder 5">
            <a:extLst>
              <a:ext uri="{FF2B5EF4-FFF2-40B4-BE49-F238E27FC236}">
                <a16:creationId xmlns:a16="http://schemas.microsoft.com/office/drawing/2014/main" id="{CD4996D8-5697-B7CB-739B-E6AED6829B18}"/>
              </a:ext>
            </a:extLst>
          </p:cNvPr>
          <p:cNvSpPr>
            <a:spLocks noGrp="1"/>
          </p:cNvSpPr>
          <p:nvPr>
            <p:ph type="sldNum" sz="quarter" idx="12"/>
          </p:nvPr>
        </p:nvSpPr>
        <p:spPr/>
        <p:txBody>
          <a:bodyPr/>
          <a:lstStyle/>
          <a:p>
            <a:fld id="{3C0831EE-1F9D-4CCF-8E80-848D7ADA45CA}" type="slidenum">
              <a:rPr lang="en-US" smtClean="0"/>
              <a:t>7</a:t>
            </a:fld>
            <a:endParaRPr lang="en-US"/>
          </a:p>
        </p:txBody>
      </p:sp>
      <p:pic>
        <p:nvPicPr>
          <p:cNvPr id="8" name="Picture 7">
            <a:extLst>
              <a:ext uri="{FF2B5EF4-FFF2-40B4-BE49-F238E27FC236}">
                <a16:creationId xmlns:a16="http://schemas.microsoft.com/office/drawing/2014/main" id="{2BD2A566-D1BE-0480-FC7C-2E132A6600EA}"/>
              </a:ext>
            </a:extLst>
          </p:cNvPr>
          <p:cNvPicPr>
            <a:picLocks noChangeAspect="1"/>
          </p:cNvPicPr>
          <p:nvPr/>
        </p:nvPicPr>
        <p:blipFill>
          <a:blip r:embed="rId2"/>
          <a:stretch>
            <a:fillRect/>
          </a:stretch>
        </p:blipFill>
        <p:spPr>
          <a:xfrm>
            <a:off x="471043" y="665774"/>
            <a:ext cx="6373114" cy="3334215"/>
          </a:xfrm>
          <a:prstGeom prst="rect">
            <a:avLst/>
          </a:prstGeom>
        </p:spPr>
      </p:pic>
    </p:spTree>
    <p:extLst>
      <p:ext uri="{BB962C8B-B14F-4D97-AF65-F5344CB8AC3E}">
        <p14:creationId xmlns:p14="http://schemas.microsoft.com/office/powerpoint/2010/main" val="266680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A60080-48EE-69B7-5C1E-7D16B2CB4CAE}"/>
              </a:ext>
            </a:extLst>
          </p:cNvPr>
          <p:cNvSpPr>
            <a:spLocks noGrp="1"/>
          </p:cNvSpPr>
          <p:nvPr>
            <p:ph type="sldNum" sz="quarter" idx="12"/>
          </p:nvPr>
        </p:nvSpPr>
        <p:spPr/>
        <p:txBody>
          <a:bodyPr/>
          <a:lstStyle/>
          <a:p>
            <a:fld id="{3C0831EE-1F9D-4CCF-8E80-848D7ADA45CA}" type="slidenum">
              <a:rPr lang="en-US" smtClean="0"/>
              <a:pPr/>
              <a:t>8</a:t>
            </a:fld>
            <a:endParaRPr lang="en-US" dirty="0"/>
          </a:p>
        </p:txBody>
      </p:sp>
      <p:sp>
        <p:nvSpPr>
          <p:cNvPr id="4" name="TextBox 3">
            <a:extLst>
              <a:ext uri="{FF2B5EF4-FFF2-40B4-BE49-F238E27FC236}">
                <a16:creationId xmlns:a16="http://schemas.microsoft.com/office/drawing/2014/main" id="{C3E36636-D81B-51D0-2AA1-B1062072B414}"/>
              </a:ext>
            </a:extLst>
          </p:cNvPr>
          <p:cNvSpPr txBox="1"/>
          <p:nvPr/>
        </p:nvSpPr>
        <p:spPr>
          <a:xfrm>
            <a:off x="7344229" y="812800"/>
            <a:ext cx="4009571" cy="2246769"/>
          </a:xfrm>
          <a:prstGeom prst="rect">
            <a:avLst/>
          </a:prstGeom>
          <a:noFill/>
        </p:spPr>
        <p:txBody>
          <a:bodyPr wrap="square" rtlCol="0">
            <a:spAutoFit/>
          </a:bodyPr>
          <a:lstStyle/>
          <a:p>
            <a:pPr algn="r" rtl="1"/>
            <a:r>
              <a:rPr lang="fa-IR" sz="2000" dirty="0"/>
              <a:t>    پارامتر </a:t>
            </a:r>
            <a:r>
              <a:rPr lang="en-US" sz="2000" dirty="0"/>
              <a:t>population</a:t>
            </a:r>
            <a:r>
              <a:rPr lang="fa-IR" sz="2000" dirty="0"/>
              <a:t> به تعداد کروموزوم ها یا به عبارتی اندازه ی جمعیت اشاره می کند. این پارامتر یک عدد صیح می باشد که مقدار آن درخصوصیتی با همین نام ذخیره می شود. از آن رو که همبری از نوع دو به دو انجام می شود, باید حتما تعداد اعضای جمعیت زوج باشد.</a:t>
            </a:r>
            <a:endParaRPr lang="en-US" sz="2000" dirty="0"/>
          </a:p>
        </p:txBody>
      </p:sp>
      <p:sp>
        <p:nvSpPr>
          <p:cNvPr id="5" name="TextBox 4">
            <a:extLst>
              <a:ext uri="{FF2B5EF4-FFF2-40B4-BE49-F238E27FC236}">
                <a16:creationId xmlns:a16="http://schemas.microsoft.com/office/drawing/2014/main" id="{B6568F91-2EBD-9DFE-DB3A-1867E2B8FC51}"/>
              </a:ext>
            </a:extLst>
          </p:cNvPr>
          <p:cNvSpPr txBox="1"/>
          <p:nvPr/>
        </p:nvSpPr>
        <p:spPr>
          <a:xfrm>
            <a:off x="7344229" y="3166352"/>
            <a:ext cx="4194627" cy="1631216"/>
          </a:xfrm>
          <a:prstGeom prst="rect">
            <a:avLst/>
          </a:prstGeom>
          <a:noFill/>
        </p:spPr>
        <p:txBody>
          <a:bodyPr wrap="square" rtlCol="0">
            <a:spAutoFit/>
          </a:bodyPr>
          <a:lstStyle/>
          <a:p>
            <a:pPr algn="r" rtl="1"/>
            <a:r>
              <a:rPr lang="fa-IR" sz="2000" dirty="0"/>
              <a:t>    پارامتر بعدی که در ورودی دریافت می شود, </a:t>
            </a:r>
            <a:r>
              <a:rPr lang="en-US" sz="2000" dirty="0" err="1"/>
              <a:t>crossover_rate</a:t>
            </a:r>
            <a:r>
              <a:rPr lang="fa-IR" sz="2000" dirty="0"/>
              <a:t> یا همان نرخ همبری می باشد. این مقدار که عددی مثبت و کمتر از یک  می باشد نشان می دهد که همبری صورت بگیرد یا انتقال.</a:t>
            </a:r>
            <a:endParaRPr lang="en-US" sz="2000" dirty="0"/>
          </a:p>
        </p:txBody>
      </p:sp>
      <p:sp>
        <p:nvSpPr>
          <p:cNvPr id="6" name="TextBox 5">
            <a:extLst>
              <a:ext uri="{FF2B5EF4-FFF2-40B4-BE49-F238E27FC236}">
                <a16:creationId xmlns:a16="http://schemas.microsoft.com/office/drawing/2014/main" id="{C29C9341-B520-9D1A-8A4B-B3690D046247}"/>
              </a:ext>
            </a:extLst>
          </p:cNvPr>
          <p:cNvSpPr txBox="1"/>
          <p:nvPr/>
        </p:nvSpPr>
        <p:spPr>
          <a:xfrm>
            <a:off x="7159173" y="4985684"/>
            <a:ext cx="4194627" cy="1015663"/>
          </a:xfrm>
          <a:prstGeom prst="rect">
            <a:avLst/>
          </a:prstGeom>
          <a:noFill/>
        </p:spPr>
        <p:txBody>
          <a:bodyPr wrap="square" rtlCol="0">
            <a:spAutoFit/>
          </a:bodyPr>
          <a:lstStyle/>
          <a:p>
            <a:pPr algn="r" rtl="1"/>
            <a:r>
              <a:rPr lang="fa-IR" sz="2000" dirty="0"/>
              <a:t>    پارامتر دیگر این تابع, </a:t>
            </a:r>
            <a:r>
              <a:rPr lang="en-US" sz="2000" dirty="0" err="1"/>
              <a:t>mutation_rate</a:t>
            </a:r>
            <a:r>
              <a:rPr lang="fa-IR" sz="2000" dirty="0"/>
              <a:t> یا همان نرخ جهش می باشد. این مقدار برای تعیین اینکه جهش رخ دهد یا خیر استفاده می شود.</a:t>
            </a:r>
            <a:endParaRPr lang="en-US" sz="2000" dirty="0"/>
          </a:p>
        </p:txBody>
      </p:sp>
      <p:pic>
        <p:nvPicPr>
          <p:cNvPr id="8" name="Picture 7">
            <a:extLst>
              <a:ext uri="{FF2B5EF4-FFF2-40B4-BE49-F238E27FC236}">
                <a16:creationId xmlns:a16="http://schemas.microsoft.com/office/drawing/2014/main" id="{B23120EA-371F-EEE7-40E6-D4C522D815EF}"/>
              </a:ext>
            </a:extLst>
          </p:cNvPr>
          <p:cNvPicPr>
            <a:picLocks noChangeAspect="1"/>
          </p:cNvPicPr>
          <p:nvPr/>
        </p:nvPicPr>
        <p:blipFill>
          <a:blip r:embed="rId2"/>
          <a:stretch>
            <a:fillRect/>
          </a:stretch>
        </p:blipFill>
        <p:spPr>
          <a:xfrm>
            <a:off x="224300" y="812800"/>
            <a:ext cx="6373114" cy="3334215"/>
          </a:xfrm>
          <a:prstGeom prst="rect">
            <a:avLst/>
          </a:prstGeom>
        </p:spPr>
      </p:pic>
    </p:spTree>
    <p:extLst>
      <p:ext uri="{BB962C8B-B14F-4D97-AF65-F5344CB8AC3E}">
        <p14:creationId xmlns:p14="http://schemas.microsoft.com/office/powerpoint/2010/main" val="149417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0AB97B-F01D-13AC-7891-FA88FCDB26BD}"/>
              </a:ext>
            </a:extLst>
          </p:cNvPr>
          <p:cNvSpPr>
            <a:spLocks noGrp="1"/>
          </p:cNvSpPr>
          <p:nvPr>
            <p:ph type="sldNum" sz="quarter" idx="12"/>
          </p:nvPr>
        </p:nvSpPr>
        <p:spPr/>
        <p:txBody>
          <a:bodyPr/>
          <a:lstStyle/>
          <a:p>
            <a:fld id="{3C0831EE-1F9D-4CCF-8E80-848D7ADA45CA}" type="slidenum">
              <a:rPr lang="en-US" smtClean="0"/>
              <a:t>9</a:t>
            </a:fld>
            <a:endParaRPr lang="en-US"/>
          </a:p>
        </p:txBody>
      </p:sp>
      <p:sp>
        <p:nvSpPr>
          <p:cNvPr id="4" name="TextBox 3">
            <a:extLst>
              <a:ext uri="{FF2B5EF4-FFF2-40B4-BE49-F238E27FC236}">
                <a16:creationId xmlns:a16="http://schemas.microsoft.com/office/drawing/2014/main" id="{91A5DEE1-82E1-5BF5-08A5-E98AF24BF9F8}"/>
              </a:ext>
            </a:extLst>
          </p:cNvPr>
          <p:cNvSpPr txBox="1"/>
          <p:nvPr/>
        </p:nvSpPr>
        <p:spPr>
          <a:xfrm>
            <a:off x="7721599" y="2552358"/>
            <a:ext cx="3817257" cy="2246769"/>
          </a:xfrm>
          <a:prstGeom prst="rect">
            <a:avLst/>
          </a:prstGeom>
          <a:noFill/>
        </p:spPr>
        <p:txBody>
          <a:bodyPr wrap="square" rtlCol="0">
            <a:spAutoFit/>
          </a:bodyPr>
          <a:lstStyle/>
          <a:p>
            <a:pPr algn="r" rtl="1"/>
            <a:r>
              <a:rPr lang="fa-IR" sz="2000" dirty="0"/>
              <a:t>    پارامتر دیگر تابع, </a:t>
            </a:r>
            <a:r>
              <a:rPr lang="en-US" sz="2000" dirty="0" err="1"/>
              <a:t>function_config</a:t>
            </a:r>
            <a:r>
              <a:rPr lang="fa-IR" sz="2000" dirty="0"/>
              <a:t> می باشد. این پارامتر از نوع لیست می باشد. هر درایه از این لیست یک دیکشنری می باشد که دارای دو کلید </a:t>
            </a:r>
            <a:r>
              <a:rPr lang="en-US" sz="2000" dirty="0"/>
              <a:t>high</a:t>
            </a:r>
            <a:r>
              <a:rPr lang="fa-IR" sz="2000" dirty="0"/>
              <a:t> و </a:t>
            </a:r>
            <a:r>
              <a:rPr lang="en-US" sz="2000" dirty="0"/>
              <a:t>low</a:t>
            </a:r>
            <a:r>
              <a:rPr lang="fa-IR" sz="2000" dirty="0"/>
              <a:t> است. این دیکشنری دامنه ی یک ژن را نمایش می دهد. پس این لیست باید به تعداد پارامتر های تابع(</a:t>
            </a:r>
            <a:r>
              <a:rPr lang="en-US" sz="2000" dirty="0" err="1"/>
              <a:t>function_dim</a:t>
            </a:r>
            <a:r>
              <a:rPr lang="fa-IR" sz="2000" dirty="0"/>
              <a:t>) عضو داشته باشد.</a:t>
            </a:r>
            <a:endParaRPr lang="en-US" sz="2000" dirty="0"/>
          </a:p>
        </p:txBody>
      </p:sp>
      <p:sp>
        <p:nvSpPr>
          <p:cNvPr id="5" name="TextBox 4">
            <a:extLst>
              <a:ext uri="{FF2B5EF4-FFF2-40B4-BE49-F238E27FC236}">
                <a16:creationId xmlns:a16="http://schemas.microsoft.com/office/drawing/2014/main" id="{A3532DAF-31CA-C907-4A0B-501DC8C6B8CC}"/>
              </a:ext>
            </a:extLst>
          </p:cNvPr>
          <p:cNvSpPr txBox="1"/>
          <p:nvPr/>
        </p:nvSpPr>
        <p:spPr>
          <a:xfrm>
            <a:off x="7594600" y="812800"/>
            <a:ext cx="3759200" cy="1631216"/>
          </a:xfrm>
          <a:prstGeom prst="rect">
            <a:avLst/>
          </a:prstGeom>
          <a:noFill/>
        </p:spPr>
        <p:txBody>
          <a:bodyPr wrap="square" rtlCol="0">
            <a:spAutoFit/>
          </a:bodyPr>
          <a:lstStyle/>
          <a:p>
            <a:pPr algn="r" rtl="1"/>
            <a:r>
              <a:rPr lang="fa-IR" sz="2000" dirty="0"/>
              <a:t>    پارامتر دیگر این تابع</a:t>
            </a:r>
            <a:r>
              <a:rPr lang="en-US" sz="2000" dirty="0"/>
              <a:t> </a:t>
            </a:r>
            <a:r>
              <a:rPr lang="fa-IR" sz="2000" dirty="0"/>
              <a:t> </a:t>
            </a:r>
            <a:r>
              <a:rPr lang="en-US" sz="2000" dirty="0"/>
              <a:t>error</a:t>
            </a:r>
            <a:r>
              <a:rPr lang="fa-IR" sz="2000" dirty="0"/>
              <a:t> یا همان خطای چندی سازی می باشد. ما مقدار این خطا را از ورودی دریافت کرده و به کمک آن می توانیم طول کروموزوم هایمان را به دست آوریم.</a:t>
            </a:r>
            <a:endParaRPr lang="en-US" sz="2000" b="0" dirty="0">
              <a:effectLst/>
              <a:latin typeface="Consolas" panose="020B0609020204030204" pitchFamily="49" charset="0"/>
            </a:endParaRPr>
          </a:p>
        </p:txBody>
      </p:sp>
      <p:pic>
        <p:nvPicPr>
          <p:cNvPr id="7" name="Picture 6">
            <a:extLst>
              <a:ext uri="{FF2B5EF4-FFF2-40B4-BE49-F238E27FC236}">
                <a16:creationId xmlns:a16="http://schemas.microsoft.com/office/drawing/2014/main" id="{D33D655A-4AAB-FF97-71C7-836926AE9960}"/>
              </a:ext>
            </a:extLst>
          </p:cNvPr>
          <p:cNvPicPr>
            <a:picLocks noChangeAspect="1"/>
          </p:cNvPicPr>
          <p:nvPr/>
        </p:nvPicPr>
        <p:blipFill>
          <a:blip r:embed="rId2"/>
          <a:stretch>
            <a:fillRect/>
          </a:stretch>
        </p:blipFill>
        <p:spPr>
          <a:xfrm>
            <a:off x="398472" y="776908"/>
            <a:ext cx="6373114" cy="3334215"/>
          </a:xfrm>
          <a:prstGeom prst="rect">
            <a:avLst/>
          </a:prstGeom>
        </p:spPr>
      </p:pic>
    </p:spTree>
    <p:extLst>
      <p:ext uri="{BB962C8B-B14F-4D97-AF65-F5344CB8AC3E}">
        <p14:creationId xmlns:p14="http://schemas.microsoft.com/office/powerpoint/2010/main" val="380421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3076</TotalTime>
  <Words>3732</Words>
  <Application>Microsoft Office PowerPoint</Application>
  <PresentationFormat>Widescreen</PresentationFormat>
  <Paragraphs>134</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Calisto MT</vt:lpstr>
      <vt:lpstr>Consolas</vt:lpstr>
      <vt:lpstr>Wingdings 2</vt:lpstr>
      <vt:lpstr>Slate</vt:lpstr>
      <vt:lpstr>Binary Genetic Algorithm الگوریتم وراثتی باینری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BGA DOCUMENT مستند الگوریتم وراثتی باینری</dc:title>
  <dc:creator>hamidreza bazyar</dc:creator>
  <cp:lastModifiedBy>hamidreza bazyar</cp:lastModifiedBy>
  <cp:revision>30</cp:revision>
  <dcterms:created xsi:type="dcterms:W3CDTF">2023-11-04T09:21:29Z</dcterms:created>
  <dcterms:modified xsi:type="dcterms:W3CDTF">2023-11-06T17:17:43Z</dcterms:modified>
</cp:coreProperties>
</file>