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عنوان اسلاید">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a-IR"/>
              <a:t>برای ویرایش نسخه اصلی سبک عنوان کلیک کنید</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a-IR"/>
              <a:t>برای ویرایش نسخه اصلی سبک زیرنویس کلیک کنید</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عنوان و زیرنوی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a-IR"/>
              <a:t>برای ویرایش نسخه اصلی سبک عنوان کلیک کنید</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a-IR"/>
              <a:t>برای ویرایش سبک‌های متن اصلی، کلیک کنید</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نقل قول با زیرنوی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a-IR"/>
              <a:t>برای ویرایش نسخه اصلی سبک عنوان کلیک کنید</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a-IR"/>
              <a:t>برای ویرایش سبک‌های متن اصلی، کلیک کنید</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a-IR"/>
              <a:t>برای ویرایش سبک‌های متن اصلی، کلیک کنید</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کارت نا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a-IR"/>
              <a:t>برای ویرایش نسخه اصلی سبک عنوان کلیک کنید</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a-IR"/>
              <a:t>برای ویرایش سبک‌های متن اصلی، کلیک کنید</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کارت نام نقل قول">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a-IR"/>
              <a:t>برای ویرایش نسخه اصلی سبک عنوان کلیک کنید</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a-IR"/>
              <a:t>برای ویرایش سبک‌های متن اصلی، کلیک کنید</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a-IR"/>
              <a:t>برای ویرایش سبک‌های متن اصلی، کلیک کنید</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حیح یا اشتبا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a-IR"/>
              <a:t>برای ویرایش نسخه اصلی سبک عنوان کلیک کنید</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a-IR"/>
              <a:t>برای ویرایش سبک‌های متن اصلی، کلیک کنید</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a-IR"/>
              <a:t>برای ویرایش سبک‌های متن اصلی، کلیک کنید</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 متن عمود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برای ویرایش نسخه اصلی سبک عنوان کلیک کنید</a:t>
            </a:r>
            <a:endParaRPr lang="en-US" dirty="0"/>
          </a:p>
        </p:txBody>
      </p:sp>
      <p:sp>
        <p:nvSpPr>
          <p:cNvPr id="3" name="Vertical Text Placeholder 2"/>
          <p:cNvSpPr>
            <a:spLocks noGrp="1"/>
          </p:cNvSpPr>
          <p:nvPr>
            <p:ph type="body" orient="vert" idx="1"/>
          </p:nvPr>
        </p:nvSpPr>
        <p:spPr/>
        <p:txBody>
          <a:bodyPr vert="eaVert"/>
          <a:lstStyle/>
          <a:p>
            <a:pPr lvl="0"/>
            <a:r>
              <a:rPr lang="fa-IR"/>
              <a:t>برای ویرایش سبک‌های متن اصلی، کلیک کنید</a:t>
            </a:r>
          </a:p>
          <a:p>
            <a:pPr lvl="1"/>
            <a:r>
              <a:rPr lang="fa-IR"/>
              <a:t>سطح دوم</a:t>
            </a:r>
          </a:p>
          <a:p>
            <a:pPr lvl="2"/>
            <a:r>
              <a:rPr lang="fa-IR"/>
              <a:t>سطح سوم</a:t>
            </a:r>
          </a:p>
          <a:p>
            <a:pPr lvl="3"/>
            <a:r>
              <a:rPr lang="fa-IR"/>
              <a:t>سطح چهارم</a:t>
            </a:r>
          </a:p>
          <a:p>
            <a:pPr lvl="4"/>
            <a:r>
              <a:rPr lang="fa-IR"/>
              <a:t>سطح پنجم</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عمودی و مت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a-IR"/>
              <a:t>برای ویرایش نسخه اصلی سبک عنوان کلیک کنید</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a-IR"/>
              <a:t>برای ویرایش سبک‌های متن اصلی، کلیک کنید</a:t>
            </a:r>
          </a:p>
          <a:p>
            <a:pPr lvl="1"/>
            <a:r>
              <a:rPr lang="fa-IR"/>
              <a:t>سطح دوم</a:t>
            </a:r>
          </a:p>
          <a:p>
            <a:pPr lvl="2"/>
            <a:r>
              <a:rPr lang="fa-IR"/>
              <a:t>سطح سوم</a:t>
            </a:r>
          </a:p>
          <a:p>
            <a:pPr lvl="3"/>
            <a:r>
              <a:rPr lang="fa-IR"/>
              <a:t>سطح چهارم</a:t>
            </a:r>
          </a:p>
          <a:p>
            <a:pPr lvl="4"/>
            <a:r>
              <a:rPr lang="fa-IR"/>
              <a:t>سطح پنجم</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 محتوی">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a-IR"/>
              <a:t>برای ویرایش نسخه اصلی سبک عنوان کلیک کنید</a:t>
            </a:r>
            <a:endParaRPr lang="en-US" dirty="0"/>
          </a:p>
        </p:txBody>
      </p:sp>
      <p:sp>
        <p:nvSpPr>
          <p:cNvPr id="3" name="Content Placeholder 2"/>
          <p:cNvSpPr>
            <a:spLocks noGrp="1"/>
          </p:cNvSpPr>
          <p:nvPr>
            <p:ph idx="1"/>
          </p:nvPr>
        </p:nvSpPr>
        <p:spPr/>
        <p:txBody>
          <a:bodyPr/>
          <a:lstStyle/>
          <a:p>
            <a:pPr lvl="0"/>
            <a:r>
              <a:rPr lang="fa-IR"/>
              <a:t>برای ویرایش سبک‌های متن اصلی، کلیک کنید</a:t>
            </a:r>
          </a:p>
          <a:p>
            <a:pPr lvl="1"/>
            <a:r>
              <a:rPr lang="fa-IR"/>
              <a:t>سطح دوم</a:t>
            </a:r>
          </a:p>
          <a:p>
            <a:pPr lvl="2"/>
            <a:r>
              <a:rPr lang="fa-IR"/>
              <a:t>سطح سوم</a:t>
            </a:r>
          </a:p>
          <a:p>
            <a:pPr lvl="3"/>
            <a:r>
              <a:rPr lang="fa-IR"/>
              <a:t>سطح چهارم</a:t>
            </a:r>
          </a:p>
          <a:p>
            <a:pPr lvl="4"/>
            <a:r>
              <a:rPr lang="fa-IR"/>
              <a:t>سطح پنجم</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سربرگ بخش">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a-IR"/>
              <a:t>برای ویرایش نسخه اصلی سبک عنوان کلیک کنید</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a-IR"/>
              <a:t>برای ویرایش سبک‌های متن اصلی، کلیک کنید</a:t>
            </a:r>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دو محتوا">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برای ویرایش نسخه اصلی سبک عنوان کلیک کنید</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a-IR"/>
              <a:t>برای ویرایش سبک‌های متن اصلی، کلیک کنید</a:t>
            </a:r>
          </a:p>
          <a:p>
            <a:pPr lvl="1"/>
            <a:r>
              <a:rPr lang="fa-IR"/>
              <a:t>سطح دوم</a:t>
            </a:r>
          </a:p>
          <a:p>
            <a:pPr lvl="2"/>
            <a:r>
              <a:rPr lang="fa-IR"/>
              <a:t>سطح سوم</a:t>
            </a:r>
          </a:p>
          <a:p>
            <a:pPr lvl="3"/>
            <a:r>
              <a:rPr lang="fa-IR"/>
              <a:t>سطح چهارم</a:t>
            </a:r>
          </a:p>
          <a:p>
            <a:pPr lvl="4"/>
            <a:r>
              <a:rPr lang="fa-IR"/>
              <a:t>سطح پنجم</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a-IR"/>
              <a:t>برای ویرایش سبک‌های متن اصلی، کلیک کنید</a:t>
            </a:r>
          </a:p>
          <a:p>
            <a:pPr lvl="1"/>
            <a:r>
              <a:rPr lang="fa-IR"/>
              <a:t>سطح دوم</a:t>
            </a:r>
          </a:p>
          <a:p>
            <a:pPr lvl="2"/>
            <a:r>
              <a:rPr lang="fa-IR"/>
              <a:t>سطح سوم</a:t>
            </a:r>
          </a:p>
          <a:p>
            <a:pPr lvl="3"/>
            <a:r>
              <a:rPr lang="fa-IR"/>
              <a:t>سطح چهارم</a:t>
            </a:r>
          </a:p>
          <a:p>
            <a:pPr lvl="4"/>
            <a:r>
              <a:rPr lang="fa-IR"/>
              <a:t>سطح پنجم</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یس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a-IR"/>
              <a:t>برای ویرایش نسخه اصلی سبک عنوان کلیک کنید</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a-IR"/>
              <a:t>برای ویرایش سبک‌های متن اصلی، کلیک کنید</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a-IR"/>
              <a:t>برای ویرایش سبک‌های متن اصلی، کلیک کنید</a:t>
            </a:r>
          </a:p>
          <a:p>
            <a:pPr lvl="1"/>
            <a:r>
              <a:rPr lang="fa-IR"/>
              <a:t>سطح دوم</a:t>
            </a:r>
          </a:p>
          <a:p>
            <a:pPr lvl="2"/>
            <a:r>
              <a:rPr lang="fa-IR"/>
              <a:t>سطح سوم</a:t>
            </a:r>
          </a:p>
          <a:p>
            <a:pPr lvl="3"/>
            <a:r>
              <a:rPr lang="fa-IR"/>
              <a:t>سطح چهارم</a:t>
            </a:r>
          </a:p>
          <a:p>
            <a:pPr lvl="4"/>
            <a:r>
              <a:rPr lang="fa-IR"/>
              <a:t>سطح پنجم</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a-IR"/>
              <a:t>برای ویرایش سبک‌های متن اصلی، کلیک کنید</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a-IR"/>
              <a:t>برای ویرایش سبک‌های متن اصلی، کلیک کنید</a:t>
            </a:r>
          </a:p>
          <a:p>
            <a:pPr lvl="1"/>
            <a:r>
              <a:rPr lang="fa-IR"/>
              <a:t>سطح دوم</a:t>
            </a:r>
          </a:p>
          <a:p>
            <a:pPr lvl="2"/>
            <a:r>
              <a:rPr lang="fa-IR"/>
              <a:t>سطح سوم</a:t>
            </a:r>
          </a:p>
          <a:p>
            <a:pPr lvl="3"/>
            <a:r>
              <a:rPr lang="fa-IR"/>
              <a:t>سطح چهارم</a:t>
            </a:r>
          </a:p>
          <a:p>
            <a:pPr lvl="4"/>
            <a:r>
              <a:rPr lang="fa-IR"/>
              <a:t>سطح پنجم</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تنها عنوان">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a-IR"/>
              <a:t>برای ویرایش نسخه اصلی سبک عنوان کلیک کنید</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خال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ا با عنوان">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a-IR"/>
              <a:t>برای ویرایش نسخه اصلی سبک عنوان کلیک کنید</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a-IR"/>
              <a:t>برای ویرایش سبک‌های متن اصلی، کلیک کنید</a:t>
            </a:r>
          </a:p>
          <a:p>
            <a:pPr lvl="1"/>
            <a:r>
              <a:rPr lang="fa-IR"/>
              <a:t>سطح دوم</a:t>
            </a:r>
          </a:p>
          <a:p>
            <a:pPr lvl="2"/>
            <a:r>
              <a:rPr lang="fa-IR"/>
              <a:t>سطح سوم</a:t>
            </a:r>
          </a:p>
          <a:p>
            <a:pPr lvl="3"/>
            <a:r>
              <a:rPr lang="fa-IR"/>
              <a:t>سطح چهارم</a:t>
            </a:r>
          </a:p>
          <a:p>
            <a:pPr lvl="4"/>
            <a:r>
              <a:rPr lang="fa-IR"/>
              <a:t>سطح پنجم</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a-IR"/>
              <a:t>برای ویرایش سبک‌های متن اصلی، کلیک کنید</a:t>
            </a:r>
          </a:p>
        </p:txBody>
      </p:sp>
      <p:sp>
        <p:nvSpPr>
          <p:cNvPr id="5" name="Date Placeholder 4"/>
          <p:cNvSpPr>
            <a:spLocks noGrp="1"/>
          </p:cNvSpPr>
          <p:nvPr>
            <p:ph type="dt" sz="half" idx="10"/>
          </p:nvPr>
        </p:nvSpPr>
        <p:spPr/>
        <p:txBody>
          <a:bodyPr/>
          <a:lstStyle/>
          <a:p>
            <a:fld id="{42A54C80-263E-416B-A8E0-580EDEADCBDC}" type="datetimeFigureOut">
              <a:rPr lang="en-US" dirty="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تصویر با عنوان">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a-IR"/>
              <a:t>برای ویرایش نسخه اصلی سبک عنوان کلیک کنید</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a-IR"/>
              <a:t>برای افزودن تصویر نماد را کلیک کنید</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a-IR"/>
              <a:t>برای ویرایش سبک‌های متن اصلی، کلیک کنید</a:t>
            </a:r>
          </a:p>
        </p:txBody>
      </p:sp>
      <p:sp>
        <p:nvSpPr>
          <p:cNvPr id="5" name="Date Placeholder 4"/>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a-IR"/>
              <a:t>برای ویرایش نسخه اصلی سبک عنوان کلیک کنید</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a-IR"/>
              <a:t>برای ویرایش سبک‌های متن اصلی، کلیک کنید</a:t>
            </a:r>
          </a:p>
          <a:p>
            <a:pPr lvl="1"/>
            <a:r>
              <a:rPr lang="fa-IR"/>
              <a:t>سطح دوم</a:t>
            </a:r>
          </a:p>
          <a:p>
            <a:pPr lvl="2"/>
            <a:r>
              <a:rPr lang="fa-IR"/>
              <a:t>سطح سوم</a:t>
            </a:r>
          </a:p>
          <a:p>
            <a:pPr lvl="3"/>
            <a:r>
              <a:rPr lang="fa-IR"/>
              <a:t>سطح چهارم</a:t>
            </a:r>
          </a:p>
          <a:p>
            <a:pPr lvl="4"/>
            <a:r>
              <a:rPr lang="fa-IR"/>
              <a:t>سطح پنجم</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596D089-7223-3F44-B63B-79891A4B7D1A}"/>
              </a:ext>
            </a:extLst>
          </p:cNvPr>
          <p:cNvSpPr>
            <a:spLocks noGrp="1"/>
          </p:cNvSpPr>
          <p:nvPr>
            <p:ph type="ctrTitle"/>
          </p:nvPr>
        </p:nvSpPr>
        <p:spPr>
          <a:xfrm>
            <a:off x="1507067" y="0"/>
            <a:ext cx="7766936" cy="1646302"/>
          </a:xfrm>
        </p:spPr>
        <p:txBody>
          <a:bodyPr/>
          <a:lstStyle/>
          <a:p>
            <a:pPr algn="ctr"/>
            <a:r>
              <a:rPr lang="fa-IR"/>
              <a:t>کرم ها</a:t>
            </a:r>
          </a:p>
        </p:txBody>
      </p:sp>
      <p:sp>
        <p:nvSpPr>
          <p:cNvPr id="5" name="زیر نویس 4">
            <a:extLst>
              <a:ext uri="{FF2B5EF4-FFF2-40B4-BE49-F238E27FC236}">
                <a16:creationId xmlns:a16="http://schemas.microsoft.com/office/drawing/2014/main" id="{B57AD5F7-59A4-FD4C-8DEB-276836D584BC}"/>
              </a:ext>
            </a:extLst>
          </p:cNvPr>
          <p:cNvSpPr>
            <a:spLocks noGrp="1"/>
          </p:cNvSpPr>
          <p:nvPr>
            <p:ph type="subTitle" idx="1"/>
          </p:nvPr>
        </p:nvSpPr>
        <p:spPr>
          <a:xfrm>
            <a:off x="1413557" y="1646302"/>
            <a:ext cx="7551674" cy="5037374"/>
          </a:xfrm>
        </p:spPr>
        <p:txBody>
          <a:bodyPr/>
          <a:lstStyle/>
          <a:p>
            <a:r>
              <a:rPr lang="fa-IR"/>
              <a:t>در طبقه بندی جانوران که در آغاز قرن نوزدهم انجام گرفت تمام جانورانی که دارای بدنی دراز و فاقد ضمائم واضح بوده اند به کرم موسوم شدند کرم ها به یونانی وبه لاتین و رم نام دارند این جانوران بر خلاف سایر بی مهرگان یک انتهای قدامی یا سرکه دارای اندام های حسی اند و به قصد روبه رو شدن با محیط بطرف جلو حرکت می کنند ویک انتهای خلفی یا دم دارند </a:t>
            </a:r>
          </a:p>
          <a:p>
            <a:pPr marL="342900" indent="-342900">
              <a:buFont typeface="Arial" panose="020B0604020202020204" pitchFamily="34" charset="0"/>
              <a:buChar char="•"/>
            </a:pPr>
            <a:r>
              <a:rPr lang="fa-IR"/>
              <a:t>کرم ها تقارن دو جانبی دارند.صدها هزا</a:t>
            </a:r>
            <a:r>
              <a:rPr lang="en-GB"/>
              <a:t>رنوع کرم  وجود دارند که حدود ۲۷۰۰نوع  آن کرم خاکی هستند بسیار از گونه ها ی دریایی و آب شیرین نیز که معمولاً توسط  </a:t>
            </a:r>
            <a:r>
              <a:rPr lang="fa-IR" u="sng"/>
              <a:t>زیست شناسان دیده می شوند نبز در زمره کرم ها قرار دارند . شفیره ولارو حشرات نیز در گویش رایج کرم ها خوانده می شوند . کرم ها از لحاظ زندگی دو دسته کلی دارند : آزادزی و پارازیت ها (انگل) کرم های آزاد زی می توانند مواد را جزب ومسرف کنند . کرم های پارازیت زندگی آزاد ندارند و حیات آنها وابسته به موجودات میزبان است.</a:t>
            </a:r>
            <a:endParaRPr lang="fa-IR"/>
          </a:p>
        </p:txBody>
      </p:sp>
      <p:pic>
        <p:nvPicPr>
          <p:cNvPr id="3" name="تصویر 3">
            <a:extLst>
              <a:ext uri="{FF2B5EF4-FFF2-40B4-BE49-F238E27FC236}">
                <a16:creationId xmlns:a16="http://schemas.microsoft.com/office/drawing/2014/main" id="{A2B242F7-CB10-3145-8BF5-325E4AC3940D}"/>
              </a:ext>
            </a:extLst>
          </p:cNvPr>
          <p:cNvPicPr>
            <a:picLocks noChangeAspect="1"/>
          </p:cNvPicPr>
          <p:nvPr/>
        </p:nvPicPr>
        <p:blipFill>
          <a:blip r:embed="rId2"/>
          <a:stretch>
            <a:fillRect/>
          </a:stretch>
        </p:blipFill>
        <p:spPr>
          <a:xfrm>
            <a:off x="1198295" y="5062895"/>
            <a:ext cx="7766936" cy="2009638"/>
          </a:xfrm>
          <a:prstGeom prst="rect">
            <a:avLst/>
          </a:prstGeom>
        </p:spPr>
      </p:pic>
    </p:spTree>
    <p:extLst>
      <p:ext uri="{BB962C8B-B14F-4D97-AF65-F5344CB8AC3E}">
        <p14:creationId xmlns:p14="http://schemas.microsoft.com/office/powerpoint/2010/main" val="247303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EED0CC7-F769-FD4F-8BFA-D42CFB34ABE4}"/>
              </a:ext>
            </a:extLst>
          </p:cNvPr>
          <p:cNvSpPr>
            <a:spLocks noGrp="1"/>
          </p:cNvSpPr>
          <p:nvPr>
            <p:ph type="title"/>
          </p:nvPr>
        </p:nvSpPr>
        <p:spPr>
          <a:xfrm>
            <a:off x="677334" y="653473"/>
            <a:ext cx="8596668" cy="1320800"/>
          </a:xfrm>
        </p:spPr>
        <p:txBody>
          <a:bodyPr/>
          <a:lstStyle/>
          <a:p>
            <a:pPr algn="ctr"/>
            <a:r>
              <a:rPr lang="fa-IR"/>
              <a:t>کرم های حلقوی</a:t>
            </a:r>
          </a:p>
        </p:txBody>
      </p:sp>
      <p:sp>
        <p:nvSpPr>
          <p:cNvPr id="3" name="نگهدارنده مکان محتوا 2">
            <a:extLst>
              <a:ext uri="{FF2B5EF4-FFF2-40B4-BE49-F238E27FC236}">
                <a16:creationId xmlns:a16="http://schemas.microsoft.com/office/drawing/2014/main" id="{61008108-C328-4D42-B88B-F69E1647C695}"/>
              </a:ext>
            </a:extLst>
          </p:cNvPr>
          <p:cNvSpPr>
            <a:spLocks noGrp="1"/>
          </p:cNvSpPr>
          <p:nvPr>
            <p:ph idx="1"/>
          </p:nvPr>
        </p:nvSpPr>
        <p:spPr>
          <a:xfrm>
            <a:off x="899996" y="1313873"/>
            <a:ext cx="8596668" cy="3880773"/>
          </a:xfrm>
        </p:spPr>
        <p:txBody>
          <a:bodyPr/>
          <a:lstStyle/>
          <a:p>
            <a:r>
              <a:rPr lang="fa-IR"/>
              <a:t>کرم های حلقوی شاخه ای از سلسله ی جانوران را تشکیل می دهند</a:t>
            </a:r>
          </a:p>
          <a:p>
            <a:r>
              <a:rPr lang="fa-IR"/>
              <a:t>که در اصطلاح علمی حلقوی تباران نامیده می شوند .بدن حلقوی تباران</a:t>
            </a:r>
          </a:p>
          <a:p>
            <a:endParaRPr lang="fa-IR"/>
          </a:p>
          <a:p>
            <a:r>
              <a:rPr lang="fa-IR"/>
              <a:t>از بدن های مشابه با اجزای همانند تشکیل شده است که از داخل به وسیله ی تیغه جدا می شود اعضای این شاخه تنها دهان نخستیانی هستند که گردش خون بسته دارند</a:t>
            </a:r>
          </a:p>
        </p:txBody>
      </p:sp>
      <p:pic>
        <p:nvPicPr>
          <p:cNvPr id="4" name="تصویر 4">
            <a:extLst>
              <a:ext uri="{FF2B5EF4-FFF2-40B4-BE49-F238E27FC236}">
                <a16:creationId xmlns:a16="http://schemas.microsoft.com/office/drawing/2014/main" id="{66338BBE-D216-E64E-AF09-8C5A8725B530}"/>
              </a:ext>
            </a:extLst>
          </p:cNvPr>
          <p:cNvPicPr>
            <a:picLocks noChangeAspect="1"/>
          </p:cNvPicPr>
          <p:nvPr/>
        </p:nvPicPr>
        <p:blipFill>
          <a:blip r:embed="rId2"/>
          <a:stretch>
            <a:fillRect/>
          </a:stretch>
        </p:blipFill>
        <p:spPr>
          <a:xfrm>
            <a:off x="4314825" y="3933701"/>
            <a:ext cx="3562350" cy="2270826"/>
          </a:xfrm>
          <a:prstGeom prst="rect">
            <a:avLst/>
          </a:prstGeom>
        </p:spPr>
      </p:pic>
    </p:spTree>
    <p:extLst>
      <p:ext uri="{BB962C8B-B14F-4D97-AF65-F5344CB8AC3E}">
        <p14:creationId xmlns:p14="http://schemas.microsoft.com/office/powerpoint/2010/main" val="279216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479EE7D-AFE6-FA49-8196-24D0E8CCC60A}"/>
              </a:ext>
            </a:extLst>
          </p:cNvPr>
          <p:cNvSpPr>
            <a:spLocks noGrp="1"/>
          </p:cNvSpPr>
          <p:nvPr>
            <p:ph type="title"/>
          </p:nvPr>
        </p:nvSpPr>
        <p:spPr/>
        <p:txBody>
          <a:bodyPr/>
          <a:lstStyle/>
          <a:p>
            <a:pPr algn="ctr"/>
            <a:r>
              <a:rPr lang="fa-IR"/>
              <a:t>نرم تنان </a:t>
            </a:r>
          </a:p>
        </p:txBody>
      </p:sp>
      <p:sp>
        <p:nvSpPr>
          <p:cNvPr id="3" name="نگهدارنده مکان محتوا 2">
            <a:extLst>
              <a:ext uri="{FF2B5EF4-FFF2-40B4-BE49-F238E27FC236}">
                <a16:creationId xmlns:a16="http://schemas.microsoft.com/office/drawing/2014/main" id="{C9B4A236-9489-0A45-90DB-F85D94B15254}"/>
              </a:ext>
            </a:extLst>
          </p:cNvPr>
          <p:cNvSpPr>
            <a:spLocks noGrp="1"/>
          </p:cNvSpPr>
          <p:nvPr>
            <p:ph idx="1"/>
          </p:nvPr>
        </p:nvSpPr>
        <p:spPr/>
        <p:txBody>
          <a:bodyPr/>
          <a:lstStyle/>
          <a:p>
            <a:r>
              <a:rPr lang="fa-IR"/>
              <a:t>نرم تنان سومین شاخه بزرگ از سلسله ی جانوارن هستند</a:t>
            </a:r>
          </a:p>
          <a:p>
            <a:r>
              <a:rPr lang="fa-IR"/>
              <a:t>جانوران این شاخه دارای ریخت شناسی بسیار متنوع هستند و اعزای آن ساختار دهانی به نام کیتینی به نام سوهانک دارند و تقارن دو طرفی و بند بند بودن بدنشان </a:t>
            </a:r>
          </a:p>
          <a:p>
            <a:r>
              <a:rPr lang="fa-IR"/>
              <a:t>به طور کامل یا تقریباً از بین رفته است</a:t>
            </a:r>
          </a:p>
          <a:p>
            <a:r>
              <a:rPr lang="fa-IR"/>
              <a:t>بدن آنها دارای پوسته ای صدفی است که از ترشحات جُبه به وجود آمده است</a:t>
            </a:r>
          </a:p>
        </p:txBody>
      </p:sp>
      <p:pic>
        <p:nvPicPr>
          <p:cNvPr id="4" name="تصویر 4">
            <a:extLst>
              <a:ext uri="{FF2B5EF4-FFF2-40B4-BE49-F238E27FC236}">
                <a16:creationId xmlns:a16="http://schemas.microsoft.com/office/drawing/2014/main" id="{6825E7DC-A0D9-8745-8A26-FBA67A0DB88E}"/>
              </a:ext>
            </a:extLst>
          </p:cNvPr>
          <p:cNvPicPr>
            <a:picLocks noChangeAspect="1"/>
          </p:cNvPicPr>
          <p:nvPr/>
        </p:nvPicPr>
        <p:blipFill>
          <a:blip r:embed="rId2"/>
          <a:stretch>
            <a:fillRect/>
          </a:stretch>
        </p:blipFill>
        <p:spPr>
          <a:xfrm>
            <a:off x="2917998" y="4312598"/>
            <a:ext cx="3181350" cy="2486025"/>
          </a:xfrm>
          <a:prstGeom prst="rect">
            <a:avLst/>
          </a:prstGeom>
        </p:spPr>
      </p:pic>
    </p:spTree>
    <p:extLst>
      <p:ext uri="{BB962C8B-B14F-4D97-AF65-F5344CB8AC3E}">
        <p14:creationId xmlns:p14="http://schemas.microsoft.com/office/powerpoint/2010/main" val="287286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ACA1FB6-B58F-494A-A7FC-A9C12DE74AC6}"/>
              </a:ext>
            </a:extLst>
          </p:cNvPr>
          <p:cNvSpPr>
            <a:spLocks noGrp="1"/>
          </p:cNvSpPr>
          <p:nvPr>
            <p:ph type="title"/>
          </p:nvPr>
        </p:nvSpPr>
        <p:spPr/>
        <p:txBody>
          <a:bodyPr/>
          <a:lstStyle/>
          <a:p>
            <a:pPr algn="ctr"/>
            <a:r>
              <a:rPr lang="fa-IR"/>
              <a:t>خزه زیان </a:t>
            </a:r>
          </a:p>
        </p:txBody>
      </p:sp>
      <p:sp>
        <p:nvSpPr>
          <p:cNvPr id="3" name="نگهدارنده مکان محتوا 2">
            <a:extLst>
              <a:ext uri="{FF2B5EF4-FFF2-40B4-BE49-F238E27FC236}">
                <a16:creationId xmlns:a16="http://schemas.microsoft.com/office/drawing/2014/main" id="{B65734FC-BB73-5A40-B971-B4804B815EEB}"/>
              </a:ext>
            </a:extLst>
          </p:cNvPr>
          <p:cNvSpPr>
            <a:spLocks noGrp="1"/>
          </p:cNvSpPr>
          <p:nvPr>
            <p:ph idx="1"/>
          </p:nvPr>
        </p:nvSpPr>
        <p:spPr>
          <a:xfrm>
            <a:off x="510337" y="1270000"/>
            <a:ext cx="8596668" cy="3880773"/>
          </a:xfrm>
        </p:spPr>
        <p:txBody>
          <a:bodyPr/>
          <a:lstStyle/>
          <a:p>
            <a:r>
              <a:rPr lang="fa-IR"/>
              <a:t>خزه زیان جانورانی بی مهره کوچک هستند که معمولا اسکلت هایی از جنس کلسیم کر بونات می سازند و در ظاهر شبیه به مرجان دریایی هستند </a:t>
            </a:r>
          </a:p>
          <a:p>
            <a:r>
              <a:rPr lang="fa-IR"/>
              <a:t>نام دیگر برای خره زیان پرزیوگان است </a:t>
            </a:r>
          </a:p>
          <a:p>
            <a:r>
              <a:rPr lang="fa-IR"/>
              <a:t>خزه زیان پالوده خوارند یعنی باشاخت های تاج مانند آب را برای به دست آوردن غذا از صافی خود می گذرانند </a:t>
            </a:r>
          </a:p>
          <a:p>
            <a:r>
              <a:rPr lang="fa-IR"/>
              <a:t>بیشاز ۴۰۰۰ گونه از خزه زیان شناسایی شده است</a:t>
            </a:r>
          </a:p>
          <a:p>
            <a:r>
              <a:rPr lang="fa-IR"/>
              <a:t>یک سرده (جنس)از خزه زیان در آب های گرمسیری زندگی می کنند ولی چند گونه هم دردراز گودال های اقیانوسی برخی نیز در آب های قطبی سکونت دارید </a:t>
            </a:r>
          </a:p>
        </p:txBody>
      </p:sp>
      <p:pic>
        <p:nvPicPr>
          <p:cNvPr id="4" name="تصویر 4">
            <a:extLst>
              <a:ext uri="{FF2B5EF4-FFF2-40B4-BE49-F238E27FC236}">
                <a16:creationId xmlns:a16="http://schemas.microsoft.com/office/drawing/2014/main" id="{D5226BC3-21B6-0A41-AB36-7ED0587B8DC2}"/>
              </a:ext>
            </a:extLst>
          </p:cNvPr>
          <p:cNvPicPr>
            <a:picLocks noChangeAspect="1"/>
          </p:cNvPicPr>
          <p:nvPr/>
        </p:nvPicPr>
        <p:blipFill>
          <a:blip r:embed="rId2"/>
          <a:stretch>
            <a:fillRect/>
          </a:stretch>
        </p:blipFill>
        <p:spPr>
          <a:xfrm>
            <a:off x="2658226" y="4174918"/>
            <a:ext cx="5618564" cy="2476637"/>
          </a:xfrm>
          <a:prstGeom prst="rect">
            <a:avLst/>
          </a:prstGeom>
        </p:spPr>
      </p:pic>
    </p:spTree>
    <p:extLst>
      <p:ext uri="{BB962C8B-B14F-4D97-AF65-F5344CB8AC3E}">
        <p14:creationId xmlns:p14="http://schemas.microsoft.com/office/powerpoint/2010/main" val="302626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DBDB4FF-4623-AD4B-ABD9-B65164571E71}"/>
              </a:ext>
            </a:extLst>
          </p:cNvPr>
          <p:cNvSpPr>
            <a:spLocks noGrp="1"/>
          </p:cNvSpPr>
          <p:nvPr>
            <p:ph type="title"/>
          </p:nvPr>
        </p:nvSpPr>
        <p:spPr/>
        <p:txBody>
          <a:bodyPr/>
          <a:lstStyle/>
          <a:p>
            <a:pPr algn="ctr"/>
            <a:r>
              <a:rPr lang="fa-IR"/>
              <a:t>کرم های نعل اسبی</a:t>
            </a:r>
          </a:p>
        </p:txBody>
      </p:sp>
      <p:sp>
        <p:nvSpPr>
          <p:cNvPr id="3" name="نگهدارنده مکان محتوا 2">
            <a:extLst>
              <a:ext uri="{FF2B5EF4-FFF2-40B4-BE49-F238E27FC236}">
                <a16:creationId xmlns:a16="http://schemas.microsoft.com/office/drawing/2014/main" id="{BFEC6E7A-7B60-4847-9C66-FC1FCC829DE5}"/>
              </a:ext>
            </a:extLst>
          </p:cNvPr>
          <p:cNvSpPr>
            <a:spLocks noGrp="1"/>
          </p:cNvSpPr>
          <p:nvPr>
            <p:ph idx="1"/>
          </p:nvPr>
        </p:nvSpPr>
        <p:spPr/>
        <p:txBody>
          <a:bodyPr/>
          <a:lstStyle/>
          <a:p>
            <a:r>
              <a:rPr lang="fa-IR"/>
              <a:t>کرم های نعل اسبی شاخه ای کوچک از جانوران هستند نام علمی آن ها گل دهان تباران یا گل دهانیان است </a:t>
            </a:r>
          </a:p>
          <a:p>
            <a:r>
              <a:rPr lang="fa-IR"/>
              <a:t>گل دهان تباران شاخه ای از سلسله ی جانوران با ظاهری نعل شکل و جثه ای کوچک دارند که غالباً بر روی بستر و در زیر آب های کم عمق ساحلی دریاهای متعدل در لوله ای کیتینی که خود ترشح می کنندزندگی می کنند طول آنها از ۴۰میلی متر تا ۳۰سانتی متر است</a:t>
            </a:r>
          </a:p>
        </p:txBody>
      </p:sp>
      <p:pic>
        <p:nvPicPr>
          <p:cNvPr id="4" name="تصویر 4">
            <a:extLst>
              <a:ext uri="{FF2B5EF4-FFF2-40B4-BE49-F238E27FC236}">
                <a16:creationId xmlns:a16="http://schemas.microsoft.com/office/drawing/2014/main" id="{AD67EBCF-26A9-C541-919B-03611312C95C}"/>
              </a:ext>
            </a:extLst>
          </p:cNvPr>
          <p:cNvPicPr>
            <a:picLocks noChangeAspect="1"/>
          </p:cNvPicPr>
          <p:nvPr/>
        </p:nvPicPr>
        <p:blipFill>
          <a:blip r:embed="rId2"/>
          <a:stretch>
            <a:fillRect/>
          </a:stretch>
        </p:blipFill>
        <p:spPr>
          <a:xfrm>
            <a:off x="2917998" y="4100975"/>
            <a:ext cx="3648075" cy="2428875"/>
          </a:xfrm>
          <a:prstGeom prst="rect">
            <a:avLst/>
          </a:prstGeom>
        </p:spPr>
      </p:pic>
    </p:spTree>
    <p:extLst>
      <p:ext uri="{BB962C8B-B14F-4D97-AF65-F5344CB8AC3E}">
        <p14:creationId xmlns:p14="http://schemas.microsoft.com/office/powerpoint/2010/main" val="38359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44A4E80-D63B-CA48-B43A-A22300FD02C6}"/>
              </a:ext>
            </a:extLst>
          </p:cNvPr>
          <p:cNvSpPr>
            <a:spLocks noGrp="1"/>
          </p:cNvSpPr>
          <p:nvPr>
            <p:ph type="title"/>
          </p:nvPr>
        </p:nvSpPr>
        <p:spPr/>
        <p:txBody>
          <a:bodyPr anchor="ctr"/>
          <a:lstStyle/>
          <a:p>
            <a:pPr algn="ctr"/>
            <a:r>
              <a:rPr lang="fa-IR"/>
              <a:t>کرم های نعل اسبی</a:t>
            </a:r>
          </a:p>
        </p:txBody>
      </p:sp>
      <p:sp>
        <p:nvSpPr>
          <p:cNvPr id="3" name="نگهدارنده مکان محتوا 2">
            <a:extLst>
              <a:ext uri="{FF2B5EF4-FFF2-40B4-BE49-F238E27FC236}">
                <a16:creationId xmlns:a16="http://schemas.microsoft.com/office/drawing/2014/main" id="{C027FE4B-7567-7F4A-9FE8-D68CF087CDD4}"/>
              </a:ext>
            </a:extLst>
          </p:cNvPr>
          <p:cNvSpPr>
            <a:spLocks noGrp="1"/>
          </p:cNvSpPr>
          <p:nvPr>
            <p:ph idx="1"/>
          </p:nvPr>
        </p:nvSpPr>
        <p:spPr/>
        <p:txBody>
          <a:bodyPr/>
          <a:lstStyle/>
          <a:p>
            <a:r>
              <a:rPr lang="fa-IR"/>
              <a:t>کرم ها نعل اسبی به شکل شکل کرم هستند ولی بر خلاف کرم ها اندرونه آنها در هم پیچیده است ودر زندگی دهان از بدن بیرون آمده است . </a:t>
            </a:r>
          </a:p>
          <a:p>
            <a:r>
              <a:rPr lang="fa-IR"/>
              <a:t>در کرم ها اندونه که در درازای بدن کشیده شده است.</a:t>
            </a:r>
          </a:p>
          <a:p>
            <a:r>
              <a:rPr lang="fa-IR"/>
              <a:t>کرم های نعل اسبی در بیشتر دریا ها و اقیانوس ها به جز دریای قطبی در ژرفای های تا ۴۰۰ متر زندگی می کنند ولی بیشتر آنها در ژرفای ۰ تا ۷ متر دیده می شوند مدت عمر آنها را حدود یک سال دانسته اند </a:t>
            </a:r>
          </a:p>
        </p:txBody>
      </p:sp>
      <p:pic>
        <p:nvPicPr>
          <p:cNvPr id="4" name="تصویر 4">
            <a:extLst>
              <a:ext uri="{FF2B5EF4-FFF2-40B4-BE49-F238E27FC236}">
                <a16:creationId xmlns:a16="http://schemas.microsoft.com/office/drawing/2014/main" id="{5073A844-C1CD-FD46-B26E-DC319F4E6324}"/>
              </a:ext>
            </a:extLst>
          </p:cNvPr>
          <p:cNvPicPr>
            <a:picLocks noChangeAspect="1"/>
          </p:cNvPicPr>
          <p:nvPr/>
        </p:nvPicPr>
        <p:blipFill>
          <a:blip r:embed="rId2"/>
          <a:stretch>
            <a:fillRect/>
          </a:stretch>
        </p:blipFill>
        <p:spPr>
          <a:xfrm>
            <a:off x="1571439" y="4100975"/>
            <a:ext cx="3705225" cy="2419350"/>
          </a:xfrm>
          <a:prstGeom prst="rect">
            <a:avLst/>
          </a:prstGeom>
        </p:spPr>
      </p:pic>
    </p:spTree>
    <p:extLst>
      <p:ext uri="{BB962C8B-B14F-4D97-AF65-F5344CB8AC3E}">
        <p14:creationId xmlns:p14="http://schemas.microsoft.com/office/powerpoint/2010/main" val="366687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2A904F7-041B-0541-B44D-4EA0A8FEA846}"/>
              </a:ext>
            </a:extLst>
          </p:cNvPr>
          <p:cNvSpPr>
            <a:spLocks noGrp="1"/>
          </p:cNvSpPr>
          <p:nvPr>
            <p:ph type="title"/>
          </p:nvPr>
        </p:nvSpPr>
        <p:spPr/>
        <p:txBody>
          <a:bodyPr/>
          <a:lstStyle/>
          <a:p>
            <a:pPr algn="ctr"/>
            <a:r>
              <a:rPr lang="fa-IR"/>
              <a:t>کرم های بادام زمینی</a:t>
            </a:r>
          </a:p>
        </p:txBody>
      </p:sp>
      <p:sp>
        <p:nvSpPr>
          <p:cNvPr id="3" name="نگهدارنده مکان محتوا 2">
            <a:extLst>
              <a:ext uri="{FF2B5EF4-FFF2-40B4-BE49-F238E27FC236}">
                <a16:creationId xmlns:a16="http://schemas.microsoft.com/office/drawing/2014/main" id="{C2D37BE6-0427-9B40-A776-85454FA2D6CC}"/>
              </a:ext>
            </a:extLst>
          </p:cNvPr>
          <p:cNvSpPr>
            <a:spLocks noGrp="1"/>
          </p:cNvSpPr>
          <p:nvPr>
            <p:ph idx="1"/>
          </p:nvPr>
        </p:nvSpPr>
        <p:spPr>
          <a:xfrm>
            <a:off x="1326766" y="1474047"/>
            <a:ext cx="8596668" cy="3880773"/>
          </a:xfrm>
        </p:spPr>
        <p:txBody>
          <a:bodyPr/>
          <a:lstStyle/>
          <a:p>
            <a:r>
              <a:rPr lang="fa-IR"/>
              <a:t>کرم های بادام زمینی نام یک شاخه از فرمانرو جانوران است نام علمی این ساخه ما شوره تباران است که شاخه ای از سلسله ی جانوران باظاهری کرم شکل وبدنی استوانه ای وفاقد بند هستند که دهانشان با تعدادی از شلخک های احاطه شده است که بخشی از حلق مکنده هستند</a:t>
            </a:r>
          </a:p>
          <a:p>
            <a:r>
              <a:rPr lang="fa-IR"/>
              <a:t>بخاطر برخی از شباهت ها به نظر می رسد کرم های بادام زمینی به عنوان یک بالا گروه ها کرم های حلقوی دارای نیای مشترک هستند که مخرج آنها درسطح پشتی قرار ممی گیرد و دستگاه عصبی آنها شامل مغز و اندام های حسی است </a:t>
            </a:r>
          </a:p>
        </p:txBody>
      </p:sp>
      <p:pic>
        <p:nvPicPr>
          <p:cNvPr id="4" name="تصویر 4">
            <a:extLst>
              <a:ext uri="{FF2B5EF4-FFF2-40B4-BE49-F238E27FC236}">
                <a16:creationId xmlns:a16="http://schemas.microsoft.com/office/drawing/2014/main" id="{22A98EE7-AF60-174A-9105-D30BFE324D4D}"/>
              </a:ext>
            </a:extLst>
          </p:cNvPr>
          <p:cNvPicPr>
            <a:picLocks noChangeAspect="1"/>
          </p:cNvPicPr>
          <p:nvPr/>
        </p:nvPicPr>
        <p:blipFill>
          <a:blip r:embed="rId2"/>
          <a:stretch>
            <a:fillRect/>
          </a:stretch>
        </p:blipFill>
        <p:spPr>
          <a:xfrm>
            <a:off x="2349983" y="3655373"/>
            <a:ext cx="5647305" cy="3202627"/>
          </a:xfrm>
          <a:prstGeom prst="rect">
            <a:avLst/>
          </a:prstGeom>
        </p:spPr>
      </p:pic>
    </p:spTree>
    <p:extLst>
      <p:ext uri="{BB962C8B-B14F-4D97-AF65-F5344CB8AC3E}">
        <p14:creationId xmlns:p14="http://schemas.microsoft.com/office/powerpoint/2010/main" val="390653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C78972E-4E53-E54F-A322-006AC656FAB3}"/>
              </a:ext>
            </a:extLst>
          </p:cNvPr>
          <p:cNvSpPr>
            <a:spLocks noGrp="1"/>
          </p:cNvSpPr>
          <p:nvPr>
            <p:ph type="title"/>
          </p:nvPr>
        </p:nvSpPr>
        <p:spPr/>
        <p:txBody>
          <a:bodyPr/>
          <a:lstStyle/>
          <a:p>
            <a:pPr algn="ctr"/>
            <a:r>
              <a:rPr lang="fa-IR"/>
              <a:t>بازوپایان </a:t>
            </a:r>
          </a:p>
        </p:txBody>
      </p:sp>
      <p:sp>
        <p:nvSpPr>
          <p:cNvPr id="3" name="نگهدارنده مکان محتوا 2">
            <a:extLst>
              <a:ext uri="{FF2B5EF4-FFF2-40B4-BE49-F238E27FC236}">
                <a16:creationId xmlns:a16="http://schemas.microsoft.com/office/drawing/2014/main" id="{AA75C546-51A5-BB4D-A65D-3F939FD18C01}"/>
              </a:ext>
            </a:extLst>
          </p:cNvPr>
          <p:cNvSpPr>
            <a:spLocks noGrp="1"/>
          </p:cNvSpPr>
          <p:nvPr>
            <p:ph idx="1"/>
          </p:nvPr>
        </p:nvSpPr>
        <p:spPr/>
        <p:txBody>
          <a:bodyPr/>
          <a:lstStyle/>
          <a:p>
            <a:r>
              <a:rPr lang="fa-IR"/>
              <a:t>بازو پایان شاخه های اصلی جانوران بی مهره هستند </a:t>
            </a:r>
          </a:p>
          <a:p>
            <a:r>
              <a:rPr lang="fa-IR"/>
              <a:t>بازوپایانشاخهای از سلسله ی جانورانی است بابدنی ودقسمتی که یا به وسیله ی یا یک ماهیچه ای به بستر دریا متصل می شوند یا آزادزی هستند و معمولاً یک دریچه ی پایکی شکمی و یک در ماهیچه ی بازوی پشتی دارند ودارای جُنه ای را می پوشاند این جانوران تقارن دو طرفی پشتی شکمی دارند تا جیانه ی آنها دهان را احاطه کرده و پوشیده از شاخک های مژه دار است </a:t>
            </a:r>
          </a:p>
          <a:p>
            <a:r>
              <a:rPr lang="fa-IR"/>
              <a:t>فرهنگستان زبان فارسی در مصوبات تازه خود برای شاخه های جانوران پسوند تباران را در نظر گرفته و بنابر این شیوه بند پا یاند  را (بندپاتباران)نامیده می شود</a:t>
            </a:r>
          </a:p>
        </p:txBody>
      </p:sp>
      <p:pic>
        <p:nvPicPr>
          <p:cNvPr id="4" name="تصویر 4">
            <a:extLst>
              <a:ext uri="{FF2B5EF4-FFF2-40B4-BE49-F238E27FC236}">
                <a16:creationId xmlns:a16="http://schemas.microsoft.com/office/drawing/2014/main" id="{AE4EFB1A-ABC2-034A-837F-CFEF2AB5CF56}"/>
              </a:ext>
            </a:extLst>
          </p:cNvPr>
          <p:cNvPicPr>
            <a:picLocks noChangeAspect="1"/>
          </p:cNvPicPr>
          <p:nvPr/>
        </p:nvPicPr>
        <p:blipFill>
          <a:blip r:embed="rId2"/>
          <a:stretch>
            <a:fillRect/>
          </a:stretch>
        </p:blipFill>
        <p:spPr>
          <a:xfrm>
            <a:off x="3233438" y="4750130"/>
            <a:ext cx="3836092" cy="2133044"/>
          </a:xfrm>
          <a:prstGeom prst="rect">
            <a:avLst/>
          </a:prstGeom>
        </p:spPr>
      </p:pic>
    </p:spTree>
    <p:extLst>
      <p:ext uri="{BB962C8B-B14F-4D97-AF65-F5344CB8AC3E}">
        <p14:creationId xmlns:p14="http://schemas.microsoft.com/office/powerpoint/2010/main" val="2449156002"/>
      </p:ext>
    </p:extLst>
  </p:cSld>
  <p:clrMapOvr>
    <a:masterClrMapping/>
  </p:clrMapOvr>
</p:sld>
</file>

<file path=ppt/theme/theme1.xml><?xml version="1.0" encoding="utf-8"?>
<a:theme xmlns:a="http://schemas.openxmlformats.org/drawingml/2006/main" name="وجه">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صفحه گسترده</PresentationFormat>
  <Slides>8</Slides>
  <Notes>0</Notes>
  <HiddenSlides>0</HiddenSlides>
  <ScaleCrop>false</ScaleCrop>
  <HeadingPairs>
    <vt:vector size="4" baseType="variant">
      <vt:variant>
        <vt:lpstr>طرح زمینه</vt:lpstr>
      </vt:variant>
      <vt:variant>
        <vt:i4>1</vt:i4>
      </vt:variant>
      <vt:variant>
        <vt:lpstr>عنوان های اسلاید</vt:lpstr>
      </vt:variant>
      <vt:variant>
        <vt:i4>8</vt:i4>
      </vt:variant>
    </vt:vector>
  </HeadingPairs>
  <TitlesOfParts>
    <vt:vector size="9" baseType="lpstr">
      <vt:lpstr>وجه</vt:lpstr>
      <vt:lpstr>کرم ها</vt:lpstr>
      <vt:lpstr>کرم های حلقوی</vt:lpstr>
      <vt:lpstr>نرم تنان </vt:lpstr>
      <vt:lpstr>خزه زیان </vt:lpstr>
      <vt:lpstr>کرم های نعل اسبی</vt:lpstr>
      <vt:lpstr>کرم های نعل اسبی</vt:lpstr>
      <vt:lpstr>کرم های بادام زمینی</vt:lpstr>
      <vt:lpstr>بازوپایان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کرم ها</dc:title>
  <dc:creator>کاربر ناشناخته</dc:creator>
  <cp:lastModifiedBy>کاربر ناشناخته</cp:lastModifiedBy>
  <cp:revision>6</cp:revision>
  <dcterms:created xsi:type="dcterms:W3CDTF">2021-03-10T17:20:49Z</dcterms:created>
  <dcterms:modified xsi:type="dcterms:W3CDTF">2021-03-13T18:00:40Z</dcterms:modified>
</cp:coreProperties>
</file>