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a0b6f17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a0b6f17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a0b6f17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a0b6f17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(30 SECS)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overview of what we’re going to talk about and the agenda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a0b6f17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a0b6f17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Arzan (1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cleaning, why is it important,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a0b6f17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a0b6f17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(2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options did we pick for our initial 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a0b6f17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a0b6f17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Arzan (2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methods did we use to optimize the model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a0b6f17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a0b6f17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Prabha (2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each model and what the differences are between them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f813052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f813052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 Prabha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a0b6f17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a0b6f17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(1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did we choose and why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a0b6f175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a0b6f175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5" y="4013425"/>
            <a:ext cx="1066050" cy="1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5031350" y="1801725"/>
            <a:ext cx="36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14141"/>
                </a:solidFill>
                <a:latin typeface="Impact"/>
                <a:ea typeface="Impact"/>
                <a:cs typeface="Impact"/>
                <a:sym typeface="Impact"/>
              </a:rPr>
              <a:t>EMAIL SPAM DETECTION </a:t>
            </a:r>
            <a:endParaRPr sz="2400">
              <a:solidFill>
                <a:srgbClr val="41414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14141"/>
                </a:solidFill>
                <a:latin typeface="Impact"/>
                <a:ea typeface="Impact"/>
                <a:cs typeface="Impact"/>
                <a:sym typeface="Impact"/>
              </a:rPr>
              <a:t>USING MACHINE LEARNING</a:t>
            </a:r>
            <a:endParaRPr sz="2400">
              <a:solidFill>
                <a:srgbClr val="41414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524775" y="2885750"/>
            <a:ext cx="2811000" cy="3888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14141"/>
                </a:solidFill>
                <a:latin typeface="Impact"/>
                <a:ea typeface="Impact"/>
                <a:cs typeface="Impact"/>
                <a:sym typeface="Impact"/>
              </a:rPr>
              <a:t>PROJECT 4 TEAM 13</a:t>
            </a:r>
            <a:endParaRPr sz="1500">
              <a:solidFill>
                <a:srgbClr val="41414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81275" y="358825"/>
            <a:ext cx="29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OVERVIEW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6"/>
          <p:cNvSpPr txBox="1"/>
          <p:nvPr>
            <p:ph idx="4294967295" type="body"/>
          </p:nvPr>
        </p:nvSpPr>
        <p:spPr>
          <a:xfrm>
            <a:off x="601075" y="820525"/>
            <a:ext cx="5315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" sz="1400">
                <a:solidFill>
                  <a:srgbClr val="414141"/>
                </a:solidFill>
              </a:rPr>
              <a:t>Create a machine learning model that can identify if an email is spam or not, based on the words contained in the email</a:t>
            </a:r>
            <a:endParaRPr i="1" sz="1400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i="1" sz="1400">
              <a:solidFill>
                <a:srgbClr val="414141"/>
              </a:solidFill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194650" y="230725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4141"/>
                </a:solidFill>
              </a:rPr>
              <a:t>01</a:t>
            </a:r>
            <a:endParaRPr b="1" sz="1500">
              <a:solidFill>
                <a:srgbClr val="414141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579075" y="306757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4141"/>
                </a:solidFill>
              </a:rPr>
              <a:t>02</a:t>
            </a:r>
            <a:endParaRPr b="1" sz="1500">
              <a:solidFill>
                <a:srgbClr val="41414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073075" y="230725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4141"/>
                </a:solidFill>
              </a:rPr>
              <a:t>03</a:t>
            </a:r>
            <a:endParaRPr b="1" sz="1500">
              <a:solidFill>
                <a:srgbClr val="41414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7431400" y="228780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4141"/>
                </a:solidFill>
              </a:rPr>
              <a:t>05</a:t>
            </a:r>
            <a:endParaRPr b="1" sz="1500">
              <a:solidFill>
                <a:srgbClr val="41414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660725" y="307537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4141"/>
                </a:solidFill>
              </a:rPr>
              <a:t>04</a:t>
            </a:r>
            <a:endParaRPr b="1" sz="1500">
              <a:solidFill>
                <a:srgbClr val="414141"/>
              </a:solidFill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7400" y="1966300"/>
            <a:ext cx="1405500" cy="12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1435325" y="1958775"/>
            <a:ext cx="1375800" cy="19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2833325" y="1996150"/>
            <a:ext cx="1495200" cy="18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4351075" y="1988775"/>
            <a:ext cx="1592400" cy="18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5951050" y="1996200"/>
            <a:ext cx="1749300" cy="18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7700300" y="2011050"/>
            <a:ext cx="14502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759350" y="1642413"/>
            <a:ext cx="1401300" cy="7074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141"/>
                </a:solidFill>
              </a:rPr>
              <a:t>DATASET &amp; DATA CLEANING</a:t>
            </a:r>
            <a:endParaRPr sz="1200">
              <a:solidFill>
                <a:srgbClr val="41414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68625" y="3507700"/>
            <a:ext cx="1551600" cy="6672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141"/>
                </a:solidFill>
              </a:rPr>
              <a:t>INITIAL MACHINE LEARNING MODEL</a:t>
            </a:r>
            <a:endParaRPr sz="1200">
              <a:solidFill>
                <a:srgbClr val="41414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20225" y="1642425"/>
            <a:ext cx="1436400" cy="7074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141"/>
                </a:solidFill>
              </a:rPr>
              <a:t>OPTIMIZATION ATTEMPT</a:t>
            </a:r>
            <a:endParaRPr sz="1200">
              <a:solidFill>
                <a:srgbClr val="41414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285275" y="3507702"/>
            <a:ext cx="1281600" cy="6672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141"/>
                </a:solidFill>
              </a:rPr>
              <a:t>OTHER ML MODELS</a:t>
            </a:r>
            <a:endParaRPr sz="1200">
              <a:solidFill>
                <a:srgbClr val="41414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841300" y="1642425"/>
            <a:ext cx="1710900" cy="7074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141"/>
                </a:solidFill>
              </a:rPr>
              <a:t>CONCLUSION &amp; RECOMMENDATION</a:t>
            </a:r>
            <a:endParaRPr sz="1200"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81275" y="358825"/>
            <a:ext cx="41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&amp; DATA CLEANING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93425" y="1510150"/>
            <a:ext cx="518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The dataset consists of over 5,000 emails. Each email was marked as either spam or not spam (ham). 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Each of the words in the emails were counted and totalled, with each word as a separate feature. 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Words that appeared less than 50 times in the entire set of emails were dropped as unnecessary. </a:t>
            </a:r>
            <a:endParaRPr>
              <a:solidFill>
                <a:srgbClr val="41414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0"/>
            <a:ext cx="3962400" cy="15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100" y="3715575"/>
            <a:ext cx="4273900" cy="14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075" y="3397850"/>
            <a:ext cx="4745100" cy="16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50" y="3810250"/>
            <a:ext cx="1312750" cy="1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3147400"/>
            <a:ext cx="4949100" cy="16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4600"/>
            <a:ext cx="3239475" cy="18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4194900" y="3405325"/>
            <a:ext cx="4949100" cy="16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94900" y="0"/>
            <a:ext cx="4949100" cy="16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125" y="0"/>
            <a:ext cx="3988875" cy="10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81275" y="358825"/>
            <a:ext cx="41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INITIAL MACHINE LEARNING MODEL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1450" y="3842675"/>
            <a:ext cx="1286950" cy="12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30950" y="1362963"/>
            <a:ext cx="331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14141"/>
                </a:solidFill>
              </a:rPr>
              <a:t>Layers &amp; Nodes</a:t>
            </a:r>
            <a:endParaRPr sz="1500">
              <a:solidFill>
                <a:srgbClr val="41414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7E2C3"/>
              </a:buClr>
              <a:buSzPts val="1500"/>
              <a:buChar char="●"/>
            </a:pPr>
            <a:r>
              <a:rPr lang="en" sz="1500">
                <a:solidFill>
                  <a:srgbClr val="414141"/>
                </a:solidFill>
              </a:rPr>
              <a:t>Layer 1: 4,400 nodes</a:t>
            </a:r>
            <a:endParaRPr sz="1500">
              <a:solidFill>
                <a:srgbClr val="41414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7E2C3"/>
              </a:buClr>
              <a:buSzPts val="1500"/>
              <a:buChar char="●"/>
            </a:pPr>
            <a:r>
              <a:rPr lang="en" sz="1500">
                <a:solidFill>
                  <a:srgbClr val="414141"/>
                </a:solidFill>
              </a:rPr>
              <a:t>Layer 2: 2,200 nodes</a:t>
            </a:r>
            <a:endParaRPr sz="1500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14141"/>
                </a:solidFill>
              </a:rPr>
              <a:t>Total parameters: 19,302,801</a:t>
            </a:r>
            <a:endParaRPr sz="1500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14141"/>
                </a:solidFill>
              </a:rPr>
              <a:t>Epochs: 10</a:t>
            </a:r>
            <a:endParaRPr sz="1500">
              <a:solidFill>
                <a:srgbClr val="414141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594225" y="3350550"/>
            <a:ext cx="2134200" cy="4941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0.9420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594225" y="3941350"/>
            <a:ext cx="2134200" cy="4941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r>
              <a:rPr lang="en"/>
              <a:t>: </a:t>
            </a:r>
            <a:r>
              <a:rPr lang="en"/>
              <a:t>0.9430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865425" y="3350550"/>
            <a:ext cx="2134200" cy="4941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: </a:t>
            </a:r>
            <a:r>
              <a:rPr lang="en"/>
              <a:t>0.8590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865425" y="3941350"/>
            <a:ext cx="2134200" cy="4941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r>
              <a:rPr lang="en"/>
              <a:t>: </a:t>
            </a:r>
            <a:r>
              <a:rPr lang="en"/>
              <a:t>0.8902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139150" y="1324313"/>
            <a:ext cx="3060600" cy="1397700"/>
          </a:xfrm>
          <a:prstGeom prst="rect">
            <a:avLst/>
          </a:prstGeom>
          <a:noFill/>
          <a:ln cap="flat" cmpd="sng" w="9525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209825" y="1566925"/>
            <a:ext cx="1416900" cy="494100"/>
          </a:xfrm>
          <a:prstGeom prst="rect">
            <a:avLst/>
          </a:prstGeom>
          <a:noFill/>
          <a:ln cap="flat" cmpd="sng" w="28575">
            <a:solidFill>
              <a:srgbClr val="C7E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TN: 866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209825" y="2157725"/>
            <a:ext cx="1416900" cy="494100"/>
          </a:xfrm>
          <a:prstGeom prst="rect">
            <a:avLst/>
          </a:prstGeom>
          <a:noFill/>
          <a:ln cap="flat" cmpd="sng" w="28575">
            <a:solidFill>
              <a:srgbClr val="FFD3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FN: 10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717819" y="1566925"/>
            <a:ext cx="1416900" cy="494100"/>
          </a:xfrm>
          <a:prstGeom prst="rect">
            <a:avLst/>
          </a:prstGeom>
          <a:noFill/>
          <a:ln cap="flat" cmpd="sng" w="28575">
            <a:solidFill>
              <a:srgbClr val="FFD3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FP: 43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717819" y="2157725"/>
            <a:ext cx="1416900" cy="494100"/>
          </a:xfrm>
          <a:prstGeom prst="rect">
            <a:avLst/>
          </a:prstGeom>
          <a:noFill/>
          <a:ln cap="flat" cmpd="sng" w="28575">
            <a:solidFill>
              <a:srgbClr val="C7E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TP: 374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209825" y="1245888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Confusion Matrix: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381275" y="358825"/>
            <a:ext cx="41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OPTIMIZING OUR MODEL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00950" y="1001763"/>
            <a:ext cx="419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Layers &amp; Nodes: </a:t>
            </a:r>
            <a:endParaRPr>
              <a:solidFill>
                <a:srgbClr val="414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3B4"/>
              </a:buClr>
              <a:buSzPts val="1400"/>
              <a:buChar char="●"/>
            </a:pPr>
            <a:r>
              <a:rPr lang="en">
                <a:solidFill>
                  <a:srgbClr val="414141"/>
                </a:solidFill>
              </a:rPr>
              <a:t>Layer 1: 1000</a:t>
            </a:r>
            <a:endParaRPr>
              <a:solidFill>
                <a:srgbClr val="414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3B4"/>
              </a:buClr>
              <a:buSzPts val="1400"/>
              <a:buChar char="●"/>
            </a:pPr>
            <a:r>
              <a:rPr lang="en">
                <a:solidFill>
                  <a:srgbClr val="414141"/>
                </a:solidFill>
              </a:rPr>
              <a:t>Layer 2: 2000</a:t>
            </a:r>
            <a:endParaRPr>
              <a:solidFill>
                <a:srgbClr val="414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3B4"/>
              </a:buClr>
              <a:buSzPts val="1400"/>
              <a:buChar char="●"/>
            </a:pPr>
            <a:r>
              <a:rPr lang="en">
                <a:solidFill>
                  <a:srgbClr val="414141"/>
                </a:solidFill>
              </a:rPr>
              <a:t>Layer 3: 3000</a:t>
            </a:r>
            <a:endParaRPr>
              <a:solidFill>
                <a:srgbClr val="414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3B4"/>
              </a:buClr>
              <a:buSzPts val="1400"/>
              <a:buChar char="●"/>
            </a:pPr>
            <a:r>
              <a:rPr lang="en">
                <a:solidFill>
                  <a:srgbClr val="414141"/>
                </a:solidFill>
              </a:rPr>
              <a:t>Layer 4: 4000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Total Parameters: 22,199,001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Epochs: 20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586100" y="3163650"/>
            <a:ext cx="2134200" cy="4941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0.97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586100" y="3754450"/>
            <a:ext cx="2134200" cy="4941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0.9727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57300" y="3163650"/>
            <a:ext cx="2134200" cy="494100"/>
          </a:xfrm>
          <a:prstGeom prst="rect">
            <a:avLst/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0.9141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57300" y="3754450"/>
            <a:ext cx="2134200" cy="4941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0.9385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81275" y="358825"/>
            <a:ext cx="41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OTHER MACHINE LEARNING MODELS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450" y="3842675"/>
            <a:ext cx="1286950" cy="12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6235775" y="2435600"/>
            <a:ext cx="1390500" cy="799800"/>
          </a:xfrm>
          <a:prstGeom prst="roundRect">
            <a:avLst>
              <a:gd fmla="val 16667" name="adj"/>
            </a:avLst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SVM MODEL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238125" y="3842675"/>
            <a:ext cx="1390500" cy="799800"/>
          </a:xfrm>
          <a:prstGeom prst="roundRect">
            <a:avLst>
              <a:gd fmla="val 16667" name="adj"/>
            </a:avLst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NAIVE BAYES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6175250" y="1159000"/>
            <a:ext cx="1390500" cy="799800"/>
          </a:xfrm>
          <a:prstGeom prst="roundRect">
            <a:avLst>
              <a:gd fmla="val 16667" name="adj"/>
            </a:avLst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DECISION TREE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314175" y="2435600"/>
            <a:ext cx="1390500" cy="799800"/>
          </a:xfrm>
          <a:prstGeom prst="roundRect">
            <a:avLst>
              <a:gd fmla="val 16667" name="adj"/>
            </a:avLst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RANDOM FOREST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258675" y="1159000"/>
            <a:ext cx="1501500" cy="799800"/>
          </a:xfrm>
          <a:prstGeom prst="roundRect">
            <a:avLst>
              <a:gd fmla="val 16667" name="adj"/>
            </a:avLst>
          </a:prstGeom>
          <a:solidFill>
            <a:srgbClr val="FFD3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LOGISTIC REGRESSION</a:t>
            </a:r>
            <a:endParaRPr>
              <a:solidFill>
                <a:srgbClr val="414141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8450" y="820513"/>
            <a:ext cx="3161400" cy="410001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1369675" y="3842663"/>
            <a:ext cx="1390500" cy="799800"/>
          </a:xfrm>
          <a:prstGeom prst="roundRect">
            <a:avLst>
              <a:gd fmla="val 16667" name="adj"/>
            </a:avLst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K-NEAREST NEIGHBOUR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3311875" y="1898900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798" y="1513975"/>
            <a:ext cx="1760713" cy="193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50" y="223864"/>
            <a:ext cx="2976074" cy="154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9150" y="311250"/>
            <a:ext cx="2896724" cy="14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250" y="1833900"/>
            <a:ext cx="2976075" cy="14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250" y="3403625"/>
            <a:ext cx="2976075" cy="139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150" y="1858075"/>
            <a:ext cx="2896725" cy="142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9150" y="3445825"/>
            <a:ext cx="2896726" cy="14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381275" y="358825"/>
            <a:ext cx="41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CONCLUSION &amp; RECOMMENDATION</a:t>
            </a:r>
            <a:endParaRPr sz="1800">
              <a:solidFill>
                <a:srgbClr val="4141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75" y="723175"/>
            <a:ext cx="7340051" cy="397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1345290" y="3878223"/>
            <a:ext cx="176400" cy="795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309957" y="3878222"/>
            <a:ext cx="176400" cy="724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069476" y="3842776"/>
            <a:ext cx="176400" cy="795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599963" y="3842776"/>
            <a:ext cx="176400" cy="853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2460750" y="4696575"/>
            <a:ext cx="4395900" cy="365700"/>
          </a:xfrm>
          <a:prstGeom prst="rect">
            <a:avLst/>
          </a:prstGeom>
          <a:solidFill>
            <a:srgbClr val="C7E2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WINNER: Random Forest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3373650"/>
            <a:ext cx="3693900" cy="17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450025" y="0"/>
            <a:ext cx="3693900" cy="17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386300" y="3610925"/>
            <a:ext cx="1719600" cy="148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12371" l="0" r="0" t="4544"/>
          <a:stretch/>
        </p:blipFill>
        <p:spPr>
          <a:xfrm>
            <a:off x="952600" y="358850"/>
            <a:ext cx="7238825" cy="4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305277" y="2245650"/>
            <a:ext cx="261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D3B4"/>
                </a:solidFill>
                <a:latin typeface="Impact"/>
                <a:ea typeface="Impact"/>
                <a:cs typeface="Impact"/>
                <a:sym typeface="Impact"/>
              </a:rPr>
              <a:t>QUESTIONS?</a:t>
            </a:r>
            <a:endParaRPr sz="3700">
              <a:solidFill>
                <a:srgbClr val="FFD3B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333752" y="1691300"/>
            <a:ext cx="247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4141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2200">
              <a:solidFill>
                <a:srgbClr val="41414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75" y="1467288"/>
            <a:ext cx="1974675" cy="190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