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81" r:id="rId5"/>
    <p:sldId id="286" r:id="rId6"/>
    <p:sldId id="288" r:id="rId7"/>
    <p:sldId id="274" r:id="rId8"/>
    <p:sldId id="275" r:id="rId9"/>
    <p:sldId id="282" r:id="rId10"/>
    <p:sldId id="283" r:id="rId11"/>
    <p:sldId id="284" r:id="rId12"/>
    <p:sldId id="287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E0B2AE-7D6F-4C9B-B4EB-B99E7F2BD87F}" type="doc">
      <dgm:prSet loTypeId="urn:microsoft.com/office/officeart/2008/layout/LinedList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FFBFAD95-7E28-48F7-9F66-256F83492BE9}">
      <dgm:prSet custT="1"/>
      <dgm:spPr/>
      <dgm:t>
        <a:bodyPr/>
        <a:lstStyle/>
        <a:p>
          <a:r>
            <a:rPr lang="pl-PL" sz="2800" b="1" dirty="0"/>
            <a:t>Artificial Dataset</a:t>
          </a:r>
          <a:r>
            <a:rPr lang="en-US" sz="2800" b="1" dirty="0"/>
            <a:t>:  </a:t>
          </a:r>
          <a:r>
            <a:rPr lang="en-US" sz="2800" b="0" i="0" dirty="0"/>
            <a:t>There are </a:t>
          </a:r>
          <a:r>
            <a:rPr lang="pl-PL" sz="2800" b="0" i="0" dirty="0"/>
            <a:t>2000</a:t>
          </a:r>
          <a:r>
            <a:rPr lang="en-US" sz="2800" b="0" i="0" dirty="0"/>
            <a:t> items</a:t>
          </a:r>
          <a:r>
            <a:rPr lang="pl-PL" sz="2800" b="0" i="0" dirty="0"/>
            <a:t>. </a:t>
          </a:r>
          <a:r>
            <a:rPr lang="en-US" sz="2800" b="0" i="0" dirty="0"/>
            <a:t>There are</a:t>
          </a:r>
          <a:r>
            <a:rPr lang="pl-PL" sz="2800" b="0" i="0" dirty="0"/>
            <a:t> 500</a:t>
          </a:r>
          <a:r>
            <a:rPr lang="en-US" sz="2800" b="0" i="0" dirty="0"/>
            <a:t> predictor variables</a:t>
          </a:r>
          <a:r>
            <a:rPr lang="pl-PL" sz="2800" b="0" i="0" dirty="0"/>
            <a:t>. </a:t>
          </a:r>
          <a:r>
            <a:rPr lang="en-US" sz="2800" b="0" i="0" dirty="0"/>
            <a:t>The variable to predict is encoded as 0 or 1. </a:t>
          </a:r>
          <a:r>
            <a:rPr lang="pl-PL" sz="2800" b="0" i="0" dirty="0" err="1"/>
            <a:t>There</a:t>
          </a:r>
          <a:r>
            <a:rPr lang="pl-PL" sz="2800" b="0" i="0" dirty="0"/>
            <a:t> </a:t>
          </a:r>
          <a:r>
            <a:rPr lang="pl-PL" sz="2800" b="0" i="0" dirty="0" err="1"/>
            <a:t>are</a:t>
          </a:r>
          <a:r>
            <a:rPr lang="pl-PL" sz="2800" b="0" i="0" dirty="0"/>
            <a:t> 600 </a:t>
          </a:r>
          <a:r>
            <a:rPr lang="pl-PL" sz="2800" b="0" i="0" dirty="0" err="1"/>
            <a:t>observations</a:t>
          </a:r>
          <a:r>
            <a:rPr lang="pl-PL" sz="2800" b="0" i="0" dirty="0"/>
            <a:t> to </a:t>
          </a:r>
          <a:r>
            <a:rPr lang="pl-PL" sz="2800" b="0" i="0" dirty="0" err="1"/>
            <a:t>predict</a:t>
          </a:r>
          <a:r>
            <a:rPr lang="pl-PL" sz="2800" b="0" i="0" dirty="0"/>
            <a:t> in the </a:t>
          </a:r>
          <a:r>
            <a:rPr lang="pl-PL" sz="2800" b="0" i="0" dirty="0" err="1"/>
            <a:t>validation</a:t>
          </a:r>
          <a:r>
            <a:rPr lang="pl-PL" sz="2800" b="0" i="0" dirty="0"/>
            <a:t> </a:t>
          </a:r>
          <a:r>
            <a:rPr lang="pl-PL" sz="2800" b="0" i="0" dirty="0" err="1"/>
            <a:t>dataset</a:t>
          </a:r>
          <a:r>
            <a:rPr lang="pl-PL" sz="2800" b="0" i="0" dirty="0"/>
            <a:t>.</a:t>
          </a:r>
          <a:endParaRPr lang="en-US" sz="2800" dirty="0"/>
        </a:p>
      </dgm:t>
    </dgm:pt>
    <dgm:pt modelId="{C66B2D2E-D805-4BA8-B907-A8F975595CBB}" type="parTrans" cxnId="{1E9CCBE6-D5AC-480C-AF93-12B8E6B2D396}">
      <dgm:prSet/>
      <dgm:spPr/>
      <dgm:t>
        <a:bodyPr/>
        <a:lstStyle/>
        <a:p>
          <a:endParaRPr lang="en-US"/>
        </a:p>
      </dgm:t>
    </dgm:pt>
    <dgm:pt modelId="{5B21377B-54B8-4C84-84E4-E70CEA38F533}" type="sibTrans" cxnId="{1E9CCBE6-D5AC-480C-AF93-12B8E6B2D396}">
      <dgm:prSet/>
      <dgm:spPr/>
      <dgm:t>
        <a:bodyPr/>
        <a:lstStyle/>
        <a:p>
          <a:endParaRPr lang="en-US"/>
        </a:p>
      </dgm:t>
    </dgm:pt>
    <dgm:pt modelId="{D1134947-34A5-419C-A332-051EA2875543}">
      <dgm:prSet custT="1"/>
      <dgm:spPr/>
      <dgm:t>
        <a:bodyPr/>
        <a:lstStyle/>
        <a:p>
          <a:r>
            <a:rPr lang="pl-PL" sz="2800" b="1" dirty="0"/>
            <a:t>Digits </a:t>
          </a:r>
          <a:r>
            <a:rPr lang="en-US" sz="2800" b="1" dirty="0"/>
            <a:t>D</a:t>
          </a:r>
          <a:r>
            <a:rPr lang="pl-PL" sz="2800" b="1" dirty="0"/>
            <a:t>ataset</a:t>
          </a:r>
          <a:r>
            <a:rPr lang="en-US" sz="2800" b="1" dirty="0"/>
            <a:t>: </a:t>
          </a:r>
          <a:r>
            <a:rPr lang="en-US" sz="2800" b="0" i="0" dirty="0"/>
            <a:t>There are 5</a:t>
          </a:r>
          <a:r>
            <a:rPr lang="pl-PL" sz="2800" b="0" i="0" dirty="0"/>
            <a:t>000</a:t>
          </a:r>
          <a:r>
            <a:rPr lang="en-US" sz="2800" b="0" i="0" dirty="0"/>
            <a:t> items</a:t>
          </a:r>
          <a:r>
            <a:rPr lang="pl-PL" sz="2800" b="0" i="0" dirty="0"/>
            <a:t>, </a:t>
          </a:r>
          <a:r>
            <a:rPr lang="pl-PL" sz="2800" b="0" i="0" dirty="0" err="1"/>
            <a:t>each</a:t>
          </a:r>
          <a:r>
            <a:rPr lang="pl-PL" sz="2800" b="0" i="0" dirty="0"/>
            <a:t> </a:t>
          </a:r>
          <a:r>
            <a:rPr lang="pl-PL" sz="2800" b="0" i="0" dirty="0" err="1"/>
            <a:t>having</a:t>
          </a:r>
          <a:r>
            <a:rPr lang="pl-PL" sz="2800" b="0" i="0" dirty="0"/>
            <a:t> 6000 </a:t>
          </a:r>
          <a:r>
            <a:rPr lang="pl-PL" sz="2800" b="0" i="0" dirty="0" err="1"/>
            <a:t>predictor</a:t>
          </a:r>
          <a:r>
            <a:rPr lang="pl-PL" sz="2800" b="0" i="0" dirty="0"/>
            <a:t> </a:t>
          </a:r>
          <a:r>
            <a:rPr lang="en-US" sz="2800" b="0" i="0" dirty="0"/>
            <a:t> variables. The variable to predict is </a:t>
          </a:r>
          <a:r>
            <a:rPr lang="pl-PL" sz="2800" b="0" i="0" dirty="0" err="1"/>
            <a:t>equal</a:t>
          </a:r>
          <a:r>
            <a:rPr lang="pl-PL" sz="2800" b="0" i="0" dirty="0"/>
            <a:t> to `4` </a:t>
          </a:r>
          <a:r>
            <a:rPr lang="pl-PL" sz="2800" b="0" i="0" dirty="0" err="1"/>
            <a:t>or</a:t>
          </a:r>
          <a:r>
            <a:rPr lang="en-US" sz="2800" b="0" i="0" dirty="0"/>
            <a:t> </a:t>
          </a:r>
          <a:r>
            <a:rPr lang="pl-PL" sz="2800" b="0" i="0" dirty="0"/>
            <a:t>`6`</a:t>
          </a:r>
          <a:r>
            <a:rPr lang="en-US" sz="2800" b="0" i="0" dirty="0"/>
            <a:t>.</a:t>
          </a:r>
          <a:r>
            <a:rPr lang="pl-PL" sz="2800" b="0" i="0" dirty="0"/>
            <a:t> </a:t>
          </a:r>
          <a:r>
            <a:rPr lang="pl-PL" sz="2800" b="0" i="0" dirty="0" err="1"/>
            <a:t>There</a:t>
          </a:r>
          <a:r>
            <a:rPr lang="pl-PL" sz="2800" b="0" i="0" dirty="0"/>
            <a:t> </a:t>
          </a:r>
          <a:r>
            <a:rPr lang="pl-PL" sz="2800" b="0" i="0" dirty="0" err="1"/>
            <a:t>are</a:t>
          </a:r>
          <a:r>
            <a:rPr lang="pl-PL" sz="2800" b="0" i="0" dirty="0"/>
            <a:t> 1000 </a:t>
          </a:r>
          <a:r>
            <a:rPr lang="pl-PL" sz="2800" b="0" i="0" dirty="0" err="1"/>
            <a:t>observations</a:t>
          </a:r>
          <a:r>
            <a:rPr lang="pl-PL" sz="2800" b="0" i="0" dirty="0"/>
            <a:t> to </a:t>
          </a:r>
          <a:r>
            <a:rPr lang="pl-PL" sz="2800" b="0" i="0" dirty="0" err="1"/>
            <a:t>predict</a:t>
          </a:r>
          <a:r>
            <a:rPr lang="pl-PL" sz="2800" b="0" i="0" dirty="0"/>
            <a:t> in the </a:t>
          </a:r>
          <a:r>
            <a:rPr lang="pl-PL" sz="2800" b="0" i="0" dirty="0" err="1"/>
            <a:t>validation</a:t>
          </a:r>
          <a:r>
            <a:rPr lang="pl-PL" sz="2800" b="0" i="0" dirty="0"/>
            <a:t> </a:t>
          </a:r>
          <a:r>
            <a:rPr lang="pl-PL" sz="2800" b="0" i="0" dirty="0" err="1"/>
            <a:t>dataset</a:t>
          </a:r>
          <a:r>
            <a:rPr lang="pl-PL" sz="2800" b="0" i="0" dirty="0"/>
            <a:t>.</a:t>
          </a:r>
          <a:endParaRPr lang="en-US" sz="2800" dirty="0"/>
        </a:p>
      </dgm:t>
    </dgm:pt>
    <dgm:pt modelId="{CBCA575A-40F0-4852-962B-F385CFC2DE2B}" type="parTrans" cxnId="{65BF85D2-9A7A-46A5-899A-1E13D594883B}">
      <dgm:prSet/>
      <dgm:spPr/>
      <dgm:t>
        <a:bodyPr/>
        <a:lstStyle/>
        <a:p>
          <a:endParaRPr lang="en-US"/>
        </a:p>
      </dgm:t>
    </dgm:pt>
    <dgm:pt modelId="{042FA922-0DE1-4F16-96DB-5AFBA5204C23}" type="sibTrans" cxnId="{65BF85D2-9A7A-46A5-899A-1E13D594883B}">
      <dgm:prSet/>
      <dgm:spPr/>
      <dgm:t>
        <a:bodyPr/>
        <a:lstStyle/>
        <a:p>
          <a:endParaRPr lang="en-US"/>
        </a:p>
      </dgm:t>
    </dgm:pt>
    <dgm:pt modelId="{44BAB7E0-393E-46D6-A137-34790B9662D2}" type="pres">
      <dgm:prSet presAssocID="{54E0B2AE-7D6F-4C9B-B4EB-B99E7F2BD87F}" presName="vert0" presStyleCnt="0">
        <dgm:presLayoutVars>
          <dgm:dir/>
          <dgm:animOne val="branch"/>
          <dgm:animLvl val="lvl"/>
        </dgm:presLayoutVars>
      </dgm:prSet>
      <dgm:spPr/>
    </dgm:pt>
    <dgm:pt modelId="{02CCF169-D8EA-4F04-8638-57E121F0A1E3}" type="pres">
      <dgm:prSet presAssocID="{FFBFAD95-7E28-48F7-9F66-256F83492BE9}" presName="thickLine" presStyleLbl="alignNode1" presStyleIdx="0" presStyleCnt="2"/>
      <dgm:spPr/>
    </dgm:pt>
    <dgm:pt modelId="{1D3DFFE9-77EB-4004-BABD-82D77BF29527}" type="pres">
      <dgm:prSet presAssocID="{FFBFAD95-7E28-48F7-9F66-256F83492BE9}" presName="horz1" presStyleCnt="0"/>
      <dgm:spPr/>
    </dgm:pt>
    <dgm:pt modelId="{DD03A443-BAE1-4964-8B15-1076820C1B6F}" type="pres">
      <dgm:prSet presAssocID="{FFBFAD95-7E28-48F7-9F66-256F83492BE9}" presName="tx1" presStyleLbl="revTx" presStyleIdx="0" presStyleCnt="2"/>
      <dgm:spPr/>
    </dgm:pt>
    <dgm:pt modelId="{94ABC4D9-1870-4561-8EAA-B96F80C0EC19}" type="pres">
      <dgm:prSet presAssocID="{FFBFAD95-7E28-48F7-9F66-256F83492BE9}" presName="vert1" presStyleCnt="0"/>
      <dgm:spPr/>
    </dgm:pt>
    <dgm:pt modelId="{32BFD66A-7D5E-47B9-B7FD-200F6639B461}" type="pres">
      <dgm:prSet presAssocID="{D1134947-34A5-419C-A332-051EA2875543}" presName="thickLine" presStyleLbl="alignNode1" presStyleIdx="1" presStyleCnt="2"/>
      <dgm:spPr/>
    </dgm:pt>
    <dgm:pt modelId="{B6AB630E-189E-4D98-A752-83F800E96929}" type="pres">
      <dgm:prSet presAssocID="{D1134947-34A5-419C-A332-051EA2875543}" presName="horz1" presStyleCnt="0"/>
      <dgm:spPr/>
    </dgm:pt>
    <dgm:pt modelId="{620D03B6-1CD0-4D72-81D9-7B3162413334}" type="pres">
      <dgm:prSet presAssocID="{D1134947-34A5-419C-A332-051EA2875543}" presName="tx1" presStyleLbl="revTx" presStyleIdx="1" presStyleCnt="2"/>
      <dgm:spPr/>
    </dgm:pt>
    <dgm:pt modelId="{47D47647-200F-415C-86DE-BC29A71588F7}" type="pres">
      <dgm:prSet presAssocID="{D1134947-34A5-419C-A332-051EA2875543}" presName="vert1" presStyleCnt="0"/>
      <dgm:spPr/>
    </dgm:pt>
  </dgm:ptLst>
  <dgm:cxnLst>
    <dgm:cxn modelId="{6F608719-40BA-4F72-8107-F2AE03F0352A}" type="presOf" srcId="{FFBFAD95-7E28-48F7-9F66-256F83492BE9}" destId="{DD03A443-BAE1-4964-8B15-1076820C1B6F}" srcOrd="0" destOrd="0" presId="urn:microsoft.com/office/officeart/2008/layout/LinedList"/>
    <dgm:cxn modelId="{D9E0372B-7E3F-471E-8320-A45508E6FE2F}" type="presOf" srcId="{D1134947-34A5-419C-A332-051EA2875543}" destId="{620D03B6-1CD0-4D72-81D9-7B3162413334}" srcOrd="0" destOrd="0" presId="urn:microsoft.com/office/officeart/2008/layout/LinedList"/>
    <dgm:cxn modelId="{65BF85D2-9A7A-46A5-899A-1E13D594883B}" srcId="{54E0B2AE-7D6F-4C9B-B4EB-B99E7F2BD87F}" destId="{D1134947-34A5-419C-A332-051EA2875543}" srcOrd="1" destOrd="0" parTransId="{CBCA575A-40F0-4852-962B-F385CFC2DE2B}" sibTransId="{042FA922-0DE1-4F16-96DB-5AFBA5204C23}"/>
    <dgm:cxn modelId="{1E9CCBE6-D5AC-480C-AF93-12B8E6B2D396}" srcId="{54E0B2AE-7D6F-4C9B-B4EB-B99E7F2BD87F}" destId="{FFBFAD95-7E28-48F7-9F66-256F83492BE9}" srcOrd="0" destOrd="0" parTransId="{C66B2D2E-D805-4BA8-B907-A8F975595CBB}" sibTransId="{5B21377B-54B8-4C84-84E4-E70CEA38F533}"/>
    <dgm:cxn modelId="{DF0D36EC-3B6E-448C-8BFB-059F3158ACE8}" type="presOf" srcId="{54E0B2AE-7D6F-4C9B-B4EB-B99E7F2BD87F}" destId="{44BAB7E0-393E-46D6-A137-34790B9662D2}" srcOrd="0" destOrd="0" presId="urn:microsoft.com/office/officeart/2008/layout/LinedList"/>
    <dgm:cxn modelId="{98E06F2F-0127-467A-9F7A-EA4F1C835058}" type="presParOf" srcId="{44BAB7E0-393E-46D6-A137-34790B9662D2}" destId="{02CCF169-D8EA-4F04-8638-57E121F0A1E3}" srcOrd="0" destOrd="0" presId="urn:microsoft.com/office/officeart/2008/layout/LinedList"/>
    <dgm:cxn modelId="{0E14DC85-774D-43F9-B137-C5949154EEDB}" type="presParOf" srcId="{44BAB7E0-393E-46D6-A137-34790B9662D2}" destId="{1D3DFFE9-77EB-4004-BABD-82D77BF29527}" srcOrd="1" destOrd="0" presId="urn:microsoft.com/office/officeart/2008/layout/LinedList"/>
    <dgm:cxn modelId="{9CB901C6-02D6-4BCF-A20A-B9C710C04999}" type="presParOf" srcId="{1D3DFFE9-77EB-4004-BABD-82D77BF29527}" destId="{DD03A443-BAE1-4964-8B15-1076820C1B6F}" srcOrd="0" destOrd="0" presId="urn:microsoft.com/office/officeart/2008/layout/LinedList"/>
    <dgm:cxn modelId="{3E6F43DD-D358-46AE-A815-6A45E88D9899}" type="presParOf" srcId="{1D3DFFE9-77EB-4004-BABD-82D77BF29527}" destId="{94ABC4D9-1870-4561-8EAA-B96F80C0EC19}" srcOrd="1" destOrd="0" presId="urn:microsoft.com/office/officeart/2008/layout/LinedList"/>
    <dgm:cxn modelId="{0547BAAC-A3AD-4A28-A048-EED3C4AE93AD}" type="presParOf" srcId="{44BAB7E0-393E-46D6-A137-34790B9662D2}" destId="{32BFD66A-7D5E-47B9-B7FD-200F6639B461}" srcOrd="2" destOrd="0" presId="urn:microsoft.com/office/officeart/2008/layout/LinedList"/>
    <dgm:cxn modelId="{49CD0A55-2491-4514-A8A0-CE950C8FC119}" type="presParOf" srcId="{44BAB7E0-393E-46D6-A137-34790B9662D2}" destId="{B6AB630E-189E-4D98-A752-83F800E96929}" srcOrd="3" destOrd="0" presId="urn:microsoft.com/office/officeart/2008/layout/LinedList"/>
    <dgm:cxn modelId="{23F1DF3A-2B85-48B4-8ED1-8E3E27889EAF}" type="presParOf" srcId="{B6AB630E-189E-4D98-A752-83F800E96929}" destId="{620D03B6-1CD0-4D72-81D9-7B3162413334}" srcOrd="0" destOrd="0" presId="urn:microsoft.com/office/officeart/2008/layout/LinedList"/>
    <dgm:cxn modelId="{B500D4C2-D46F-4BF5-925C-6D1C9B4119DE}" type="presParOf" srcId="{B6AB630E-189E-4D98-A752-83F800E96929}" destId="{47D47647-200F-415C-86DE-BC29A71588F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CCF169-D8EA-4F04-8638-57E121F0A1E3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03A443-BAE1-4964-8B15-1076820C1B6F}">
      <dsp:nvSpPr>
        <dsp:cNvPr id="0" name=""/>
        <dsp:cNvSpPr/>
      </dsp:nvSpPr>
      <dsp:spPr>
        <a:xfrm>
          <a:off x="0" y="0"/>
          <a:ext cx="10515600" cy="217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b="1" kern="1200" dirty="0"/>
            <a:t>Artificial Dataset</a:t>
          </a:r>
          <a:r>
            <a:rPr lang="en-US" sz="2800" b="1" kern="1200" dirty="0"/>
            <a:t>:  </a:t>
          </a:r>
          <a:r>
            <a:rPr lang="en-US" sz="2800" b="0" i="0" kern="1200" dirty="0"/>
            <a:t>There are </a:t>
          </a:r>
          <a:r>
            <a:rPr lang="pl-PL" sz="2800" b="0" i="0" kern="1200" dirty="0"/>
            <a:t>2000</a:t>
          </a:r>
          <a:r>
            <a:rPr lang="en-US" sz="2800" b="0" i="0" kern="1200" dirty="0"/>
            <a:t> items</a:t>
          </a:r>
          <a:r>
            <a:rPr lang="pl-PL" sz="2800" b="0" i="0" kern="1200" dirty="0"/>
            <a:t>. </a:t>
          </a:r>
          <a:r>
            <a:rPr lang="en-US" sz="2800" b="0" i="0" kern="1200" dirty="0"/>
            <a:t>There are</a:t>
          </a:r>
          <a:r>
            <a:rPr lang="pl-PL" sz="2800" b="0" i="0" kern="1200" dirty="0"/>
            <a:t> 500</a:t>
          </a:r>
          <a:r>
            <a:rPr lang="en-US" sz="2800" b="0" i="0" kern="1200" dirty="0"/>
            <a:t> predictor variables</a:t>
          </a:r>
          <a:r>
            <a:rPr lang="pl-PL" sz="2800" b="0" i="0" kern="1200" dirty="0"/>
            <a:t>. </a:t>
          </a:r>
          <a:r>
            <a:rPr lang="en-US" sz="2800" b="0" i="0" kern="1200" dirty="0"/>
            <a:t>The variable to predict is encoded as 0 or 1. </a:t>
          </a:r>
          <a:r>
            <a:rPr lang="pl-PL" sz="2800" b="0" i="0" kern="1200" dirty="0" err="1"/>
            <a:t>There</a:t>
          </a:r>
          <a:r>
            <a:rPr lang="pl-PL" sz="2800" b="0" i="0" kern="1200" dirty="0"/>
            <a:t> </a:t>
          </a:r>
          <a:r>
            <a:rPr lang="pl-PL" sz="2800" b="0" i="0" kern="1200" dirty="0" err="1"/>
            <a:t>are</a:t>
          </a:r>
          <a:r>
            <a:rPr lang="pl-PL" sz="2800" b="0" i="0" kern="1200" dirty="0"/>
            <a:t> 600 </a:t>
          </a:r>
          <a:r>
            <a:rPr lang="pl-PL" sz="2800" b="0" i="0" kern="1200" dirty="0" err="1"/>
            <a:t>observations</a:t>
          </a:r>
          <a:r>
            <a:rPr lang="pl-PL" sz="2800" b="0" i="0" kern="1200" dirty="0"/>
            <a:t> to </a:t>
          </a:r>
          <a:r>
            <a:rPr lang="pl-PL" sz="2800" b="0" i="0" kern="1200" dirty="0" err="1"/>
            <a:t>predict</a:t>
          </a:r>
          <a:r>
            <a:rPr lang="pl-PL" sz="2800" b="0" i="0" kern="1200" dirty="0"/>
            <a:t> in the </a:t>
          </a:r>
          <a:r>
            <a:rPr lang="pl-PL" sz="2800" b="0" i="0" kern="1200" dirty="0" err="1"/>
            <a:t>validation</a:t>
          </a:r>
          <a:r>
            <a:rPr lang="pl-PL" sz="2800" b="0" i="0" kern="1200" dirty="0"/>
            <a:t> </a:t>
          </a:r>
          <a:r>
            <a:rPr lang="pl-PL" sz="2800" b="0" i="0" kern="1200" dirty="0" err="1"/>
            <a:t>dataset</a:t>
          </a:r>
          <a:r>
            <a:rPr lang="pl-PL" sz="2800" b="0" i="0" kern="1200" dirty="0"/>
            <a:t>.</a:t>
          </a:r>
          <a:endParaRPr lang="en-US" sz="2800" kern="1200" dirty="0"/>
        </a:p>
      </dsp:txBody>
      <dsp:txXfrm>
        <a:off x="0" y="0"/>
        <a:ext cx="10515600" cy="2175669"/>
      </dsp:txXfrm>
    </dsp:sp>
    <dsp:sp modelId="{32BFD66A-7D5E-47B9-B7FD-200F6639B461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0D03B6-1CD0-4D72-81D9-7B3162413334}">
      <dsp:nvSpPr>
        <dsp:cNvPr id="0" name=""/>
        <dsp:cNvSpPr/>
      </dsp:nvSpPr>
      <dsp:spPr>
        <a:xfrm>
          <a:off x="0" y="2175669"/>
          <a:ext cx="10515600" cy="217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b="1" kern="1200" dirty="0"/>
            <a:t>Digits </a:t>
          </a:r>
          <a:r>
            <a:rPr lang="en-US" sz="2800" b="1" kern="1200" dirty="0"/>
            <a:t>D</a:t>
          </a:r>
          <a:r>
            <a:rPr lang="pl-PL" sz="2800" b="1" kern="1200" dirty="0"/>
            <a:t>ataset</a:t>
          </a:r>
          <a:r>
            <a:rPr lang="en-US" sz="2800" b="1" kern="1200" dirty="0"/>
            <a:t>: </a:t>
          </a:r>
          <a:r>
            <a:rPr lang="en-US" sz="2800" b="0" i="0" kern="1200" dirty="0"/>
            <a:t>There are 5</a:t>
          </a:r>
          <a:r>
            <a:rPr lang="pl-PL" sz="2800" b="0" i="0" kern="1200" dirty="0"/>
            <a:t>000</a:t>
          </a:r>
          <a:r>
            <a:rPr lang="en-US" sz="2800" b="0" i="0" kern="1200" dirty="0"/>
            <a:t> items</a:t>
          </a:r>
          <a:r>
            <a:rPr lang="pl-PL" sz="2800" b="0" i="0" kern="1200" dirty="0"/>
            <a:t>, </a:t>
          </a:r>
          <a:r>
            <a:rPr lang="pl-PL" sz="2800" b="0" i="0" kern="1200" dirty="0" err="1"/>
            <a:t>each</a:t>
          </a:r>
          <a:r>
            <a:rPr lang="pl-PL" sz="2800" b="0" i="0" kern="1200" dirty="0"/>
            <a:t> </a:t>
          </a:r>
          <a:r>
            <a:rPr lang="pl-PL" sz="2800" b="0" i="0" kern="1200" dirty="0" err="1"/>
            <a:t>having</a:t>
          </a:r>
          <a:r>
            <a:rPr lang="pl-PL" sz="2800" b="0" i="0" kern="1200" dirty="0"/>
            <a:t> 6000 </a:t>
          </a:r>
          <a:r>
            <a:rPr lang="pl-PL" sz="2800" b="0" i="0" kern="1200" dirty="0" err="1"/>
            <a:t>predictor</a:t>
          </a:r>
          <a:r>
            <a:rPr lang="pl-PL" sz="2800" b="0" i="0" kern="1200" dirty="0"/>
            <a:t> </a:t>
          </a:r>
          <a:r>
            <a:rPr lang="en-US" sz="2800" b="0" i="0" kern="1200" dirty="0"/>
            <a:t> variables. The variable to predict is </a:t>
          </a:r>
          <a:r>
            <a:rPr lang="pl-PL" sz="2800" b="0" i="0" kern="1200" dirty="0" err="1"/>
            <a:t>equal</a:t>
          </a:r>
          <a:r>
            <a:rPr lang="pl-PL" sz="2800" b="0" i="0" kern="1200" dirty="0"/>
            <a:t> to `4` </a:t>
          </a:r>
          <a:r>
            <a:rPr lang="pl-PL" sz="2800" b="0" i="0" kern="1200" dirty="0" err="1"/>
            <a:t>or</a:t>
          </a:r>
          <a:r>
            <a:rPr lang="en-US" sz="2800" b="0" i="0" kern="1200" dirty="0"/>
            <a:t> </a:t>
          </a:r>
          <a:r>
            <a:rPr lang="pl-PL" sz="2800" b="0" i="0" kern="1200" dirty="0"/>
            <a:t>`6`</a:t>
          </a:r>
          <a:r>
            <a:rPr lang="en-US" sz="2800" b="0" i="0" kern="1200" dirty="0"/>
            <a:t>.</a:t>
          </a:r>
          <a:r>
            <a:rPr lang="pl-PL" sz="2800" b="0" i="0" kern="1200" dirty="0"/>
            <a:t> </a:t>
          </a:r>
          <a:r>
            <a:rPr lang="pl-PL" sz="2800" b="0" i="0" kern="1200" dirty="0" err="1"/>
            <a:t>There</a:t>
          </a:r>
          <a:r>
            <a:rPr lang="pl-PL" sz="2800" b="0" i="0" kern="1200" dirty="0"/>
            <a:t> </a:t>
          </a:r>
          <a:r>
            <a:rPr lang="pl-PL" sz="2800" b="0" i="0" kern="1200" dirty="0" err="1"/>
            <a:t>are</a:t>
          </a:r>
          <a:r>
            <a:rPr lang="pl-PL" sz="2800" b="0" i="0" kern="1200" dirty="0"/>
            <a:t> 1000 </a:t>
          </a:r>
          <a:r>
            <a:rPr lang="pl-PL" sz="2800" b="0" i="0" kern="1200" dirty="0" err="1"/>
            <a:t>observations</a:t>
          </a:r>
          <a:r>
            <a:rPr lang="pl-PL" sz="2800" b="0" i="0" kern="1200" dirty="0"/>
            <a:t> to </a:t>
          </a:r>
          <a:r>
            <a:rPr lang="pl-PL" sz="2800" b="0" i="0" kern="1200" dirty="0" err="1"/>
            <a:t>predict</a:t>
          </a:r>
          <a:r>
            <a:rPr lang="pl-PL" sz="2800" b="0" i="0" kern="1200" dirty="0"/>
            <a:t> in the </a:t>
          </a:r>
          <a:r>
            <a:rPr lang="pl-PL" sz="2800" b="0" i="0" kern="1200" dirty="0" err="1"/>
            <a:t>validation</a:t>
          </a:r>
          <a:r>
            <a:rPr lang="pl-PL" sz="2800" b="0" i="0" kern="1200" dirty="0"/>
            <a:t> </a:t>
          </a:r>
          <a:r>
            <a:rPr lang="pl-PL" sz="2800" b="0" i="0" kern="1200" dirty="0" err="1"/>
            <a:t>dataset</a:t>
          </a:r>
          <a:r>
            <a:rPr lang="pl-PL" sz="2800" b="0" i="0" kern="1200" dirty="0"/>
            <a:t>.</a:t>
          </a:r>
          <a:endParaRPr lang="en-US" sz="2800" kern="1200" dirty="0"/>
        </a:p>
      </dsp:txBody>
      <dsp:txXfrm>
        <a:off x="0" y="2175669"/>
        <a:ext cx="10515600" cy="21756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BFEE6C-CDC2-4D1A-B943-FB22AD472BF8}" type="datetimeFigureOut">
              <a:rPr lang="pl-PL" smtClean="0"/>
              <a:t>16.06.2022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BE2D56-22F6-4893-91C3-EDD686109A9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0877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9E0A5-E4BD-4532-A540-7F2222289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3FE015-2582-4EA2-B69E-D517123139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C9E6E-8F20-498C-968C-1D101ADBA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A3C1C-EB57-46CF-9B3F-821FAE2824AB}" type="datetime1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63270-B8C5-4C64-95E0-8CB0D8BDB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BED06-6172-4E7E-BF35-0D0359DF5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18336-6D72-4D00-84FF-AF71C4000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93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3CA7B-D468-469C-9617-60738EB82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71DB37-69D5-4B70-A9DD-EB01E6DC76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ED44D-4DE3-4AB7-BDB7-535C8DE0C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EFE7-2C84-47B8-9E01-4097B70C4E15}" type="datetime1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32CB9-1F63-411C-8D1F-29258B97C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F941C-C4EA-4291-88A8-0473866C0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18336-6D72-4D00-84FF-AF71C4000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15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9F69F4-BEDB-4A61-8632-14522BBB4A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2D7433-1850-468A-925B-8325759D4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5CD19-096A-4365-A331-571A86A73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44258-0916-4FD9-A0EE-BE4C4FC6729E}" type="datetime1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F457B-99AD-486A-B2B6-434BBC8C5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68FFB-3BA4-4727-8DF5-4D8D2004E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18336-6D72-4D00-84FF-AF71C4000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50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CDE89-28D8-425B-917A-C7417493A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FADC6-E2B6-4C3D-BF6B-36ED22C7B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76409-0800-4BB6-9FDC-C3885E6D4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983-1026-486D-A17A-5F578BBE4E6D}" type="datetime1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12E5F-B310-4794-B123-5DCC38E90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2D84B-0AE1-490B-BFC5-1757E1CF9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18336-6D72-4D00-84FF-AF71C4000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194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6525C-01B8-4751-8F4E-D0897F34F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81804-197E-443E-A159-6F79814FB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8202-D0EE-4831-BBF7-8D689E0CF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ED596-90D2-4F37-BA25-AF7924152073}" type="datetime1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F1303-E8A4-41F9-8DE5-77A7B7547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C6C71-69A0-406A-BCE3-DB6763C67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18336-6D72-4D00-84FF-AF71C4000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176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49521-F390-4024-B94D-26CAA8F5B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88E91-E8C0-4686-BBFC-182B750CBE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4203E-33BF-4A92-83C8-8884B0848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60104F-AF2C-47B7-872C-EC83C76D1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C301-2588-4BEC-9637-1BE8C813C34C}" type="datetime1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5B2169-A592-4690-ABBB-F92E731C9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1DEB67-EC26-4E5B-8A59-B4FB47F00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18336-6D72-4D00-84FF-AF71C4000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68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E7D36-7AAC-4C75-A2ED-CBDDF9E97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AD3DC-FA92-42AE-81F2-D68ADF016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1AB087-9E2F-417E-97D7-81686CC9E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C0A45E-179F-42AF-990E-1F5526BC1A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EF9C7A-9CF7-48F0-BCA9-F2509127A3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A884F9-CDF6-47D1-8BBF-8C10ABC51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789A9-0E2A-4495-87CD-AC3303D4979F}" type="datetime1">
              <a:rPr lang="en-US" smtClean="0"/>
              <a:t>6/16/2022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BD45E0-5955-41D7-861E-6ED91D354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F60336-56EA-4E31-B63B-C31A63B95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18336-6D72-4D00-84FF-AF71C4000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536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DD496-E89B-4797-9802-25F944DBD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534138-4573-4ACD-B9A9-4E558433D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49F89-95BC-4375-9341-BC8F4411DCDC}" type="datetime1">
              <a:rPr lang="en-US" smtClean="0"/>
              <a:t>6/16/2022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BB6AC-C944-440E-945D-25319A2ED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59A9BC-6C9F-433A-85EE-977806495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18336-6D72-4D00-84FF-AF71C4000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371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12A17D-5B58-49C3-826A-42AA26CA9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02DD1-7610-4D0F-9185-F17A08C406AB}" type="datetime1">
              <a:rPr lang="en-US" smtClean="0"/>
              <a:t>6/16/2022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059A04-E5CF-4604-A4BC-B8CEE0A2E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F1CAE7-A5A6-495F-BA1D-1A2AFF818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18336-6D72-4D00-84FF-AF71C4000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85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DC551-CFD0-4869-8C16-D18823655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44ABE-4495-4A81-9D48-1A51FA510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A8BC4B-9FA5-4585-8AEA-D7FE073D9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C278ED-3123-422A-8ABA-AD66BCEC2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D270-A1CE-45D4-9258-8815B496454E}" type="datetime1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775906-1944-48A4-8556-D72E5CA92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0B864D-A320-4CE2-933E-EAFFE6EBB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18336-6D72-4D00-84FF-AF71C4000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679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EB47C-869D-4327-9095-12AC9B0D4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CED746-2242-42C5-B3DF-55E5671AE0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4F771D-3264-46A4-8A87-2AC41F1E8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3CE1A-CC34-4325-BEF1-44A8A5BF2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CF09F-8B9B-4F79-A00E-33A23DD7CB54}" type="datetime1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B56D10-703C-4EE2-BF2F-09935E96F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07A7F-08D5-4A60-A7E9-F99C3E3C1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18336-6D72-4D00-84FF-AF71C4000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53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FBAEAB-AF84-4021-809D-C4C10FE3F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92577-34CE-4786-BFA7-6E6CB2861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23FAA-1BF8-450F-85F4-6BAF483A1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63066-D77E-4C3D-B7E6-BD9450356D09}" type="datetime1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C92FC-18E6-4617-806D-EDBD5D4E44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42E0C-5B07-4472-8A1E-87274891E9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18336-6D72-4D00-84FF-AF71C4000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99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scikit-learn.org/stable/modules/generated/sklearn.ensemble.RandomForestClassifier.html" TargetMode="External"/><Relationship Id="rId3" Type="http://schemas.openxmlformats.org/officeDocument/2006/relationships/hyperlink" Target="https://scikit-learn.org/stable/modules/generated/sklearn.model_selection.train_test_split" TargetMode="External"/><Relationship Id="rId7" Type="http://schemas.openxmlformats.org/officeDocument/2006/relationships/hyperlink" Target="https://scikit-learn.org/stable/modules/generated/sklearn.feature_selection.SelectFromModel.html" TargetMode="External"/><Relationship Id="rId2" Type="http://schemas.openxmlformats.org/officeDocument/2006/relationships/hyperlink" Target="https://scikit-learn.org/stable/modules/preprocessing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cikit-learn.org/stable/modules/generated/sklearn.feature_selection.SelectFpr.html" TargetMode="External"/><Relationship Id="rId5" Type="http://schemas.openxmlformats.org/officeDocument/2006/relationships/hyperlink" Target="https://scikit-learn.org/stable/modules/generated/sklearn.feature_selection.SelectFwe.html" TargetMode="External"/><Relationship Id="rId4" Type="http://schemas.openxmlformats.org/officeDocument/2006/relationships/hyperlink" Target="https://scikit-learn.org/stable/modules/generated/sklearn.feature_selection.SelectKBest.html" TargetMode="External"/><Relationship Id="rId9" Type="http://schemas.openxmlformats.org/officeDocument/2006/relationships/hyperlink" Target="https://scikit-learn.org/stable/modules/generated/sklearn.decomposition.KernelPCA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5AC76A6-5A49-4C2C-AB5A-980C176543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A94EECF1-04F0-4ABC-8860-CC47D36E74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0679" y="228600"/>
            <a:ext cx="1404937" cy="1404937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6AA8110F-C8BA-4C55-8C93-7D074BDF89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28600"/>
            <a:ext cx="1828800" cy="13716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79F8967-16C1-45E5-9C23-CBA4C9E65FCE}"/>
              </a:ext>
            </a:extLst>
          </p:cNvPr>
          <p:cNvSpPr txBox="1"/>
          <p:nvPr/>
        </p:nvSpPr>
        <p:spPr>
          <a:xfrm>
            <a:off x="2524125" y="319096"/>
            <a:ext cx="842962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oper Black" panose="0208090404030B020404" pitchFamily="18" charset="0"/>
              </a:rPr>
              <a:t>Warsaw University Of Technology</a:t>
            </a:r>
          </a:p>
          <a:p>
            <a:r>
              <a:rPr lang="en-US" dirty="0"/>
              <a:t>           </a:t>
            </a:r>
            <a:r>
              <a:rPr lang="en-US" sz="20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Faculty of Mathematics and Information Science</a:t>
            </a:r>
          </a:p>
        </p:txBody>
      </p:sp>
      <p:sp>
        <p:nvSpPr>
          <p:cNvPr id="2" name="Symbol zastępczy numeru slajdu 1">
            <a:extLst>
              <a:ext uri="{FF2B5EF4-FFF2-40B4-BE49-F238E27FC236}">
                <a16:creationId xmlns:a16="http://schemas.microsoft.com/office/drawing/2014/main" id="{6D9D40EB-F234-4231-ABAD-A542964D8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18336-6D72-4D00-84FF-AF71C4000534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7390516-7733-ED15-5BD0-7F1CBA8ED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23924"/>
            <a:ext cx="1143000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368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2C650-8A22-4938-A522-47FB0C9FF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81220" cy="1325563"/>
          </a:xfrm>
        </p:spPr>
        <p:txBody>
          <a:bodyPr>
            <a:normAutofit fontScale="90000"/>
          </a:bodyPr>
          <a:lstStyle/>
          <a:p>
            <a:br>
              <a:rPr lang="pl-PL" dirty="0"/>
            </a:br>
            <a:r>
              <a:rPr lang="pl-P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 from </a:t>
            </a:r>
            <a:r>
              <a:rPr lang="pl-PL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RandomForestClassifier</a:t>
            </a:r>
            <a:r>
              <a:rPr lang="pl-P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model </a:t>
            </a:r>
            <a:r>
              <a:rPr lang="pl-PL" sz="3200" dirty="0"/>
              <a:t>[6][7]</a:t>
            </a:r>
            <a:br>
              <a:rPr lang="en-US" dirty="0"/>
            </a:br>
            <a:br>
              <a:rPr lang="pl-PL" dirty="0"/>
            </a:br>
            <a:endParaRPr lang="en-US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62B2E6BC-667E-4948-AC12-D12A67ECC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18336-6D72-4D00-84FF-AF71C4000534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F980C5F8-EEB4-42D1-1A95-E5301DF53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60" y="1690688"/>
            <a:ext cx="5845240" cy="4145825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3ECB43B2-9839-226F-7449-AB83175CD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810" y="1690688"/>
            <a:ext cx="582930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314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2C650-8A22-4938-A522-47FB0C9FF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81220" cy="1325563"/>
          </a:xfrm>
        </p:spPr>
        <p:txBody>
          <a:bodyPr>
            <a:normAutofit fontScale="90000"/>
          </a:bodyPr>
          <a:lstStyle/>
          <a:p>
            <a:br>
              <a:rPr lang="pl-PL" dirty="0"/>
            </a:br>
            <a:r>
              <a:rPr lang="pl-PL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Kernel</a:t>
            </a:r>
            <a:r>
              <a:rPr lang="pl-P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PCA </a:t>
            </a:r>
            <a:r>
              <a:rPr lang="pl-PL" sz="3200" dirty="0"/>
              <a:t>[8]</a:t>
            </a:r>
            <a:br>
              <a:rPr lang="en-US" dirty="0"/>
            </a:br>
            <a:br>
              <a:rPr lang="pl-PL" dirty="0"/>
            </a:br>
            <a:endParaRPr lang="en-US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62B2E6BC-667E-4948-AC12-D12A67ECC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18336-6D72-4D00-84FF-AF71C4000534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219AB192-229A-1C87-5421-59263F64E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61" y="1879006"/>
            <a:ext cx="5677039" cy="3958386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DA2FB2EC-54DA-1312-AD30-77B382CAF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124" y="1875400"/>
            <a:ext cx="5752730" cy="403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832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1E1CC0B-36BC-C70D-0110-484EF5910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7636"/>
            <a:ext cx="10515600" cy="1325563"/>
          </a:xfrm>
        </p:spPr>
        <p:txBody>
          <a:bodyPr/>
          <a:lstStyle/>
          <a:p>
            <a:r>
              <a:rPr lang="pl-PL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</a:t>
            </a:r>
            <a:r>
              <a:rPr lang="pl-P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model </a:t>
            </a:r>
            <a:r>
              <a:rPr lang="pl-PL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selection</a:t>
            </a:r>
            <a:r>
              <a:rPr lang="pl-P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[</a:t>
            </a:r>
            <a:r>
              <a:rPr lang="pl-PL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digits_dataset</a:t>
            </a:r>
            <a:r>
              <a:rPr lang="pl-P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31392DFC-F3BA-F073-7D9F-AB45AC21A1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8597" y="2796975"/>
            <a:ext cx="5754504" cy="3924500"/>
          </a:xfrm>
        </p:spPr>
      </p:pic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EE76D519-FC1C-760E-1D02-2849F8DA7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18336-6D72-4D00-84FF-AF71C4000534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86E0DDAB-3BB2-1F46-8646-339CA2964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3928" y="1046560"/>
            <a:ext cx="6483843" cy="1792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52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C4970-1B65-464D-92B2-B243E42A7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1BFA3-B9B3-4108-A691-91BA709CC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574"/>
            <a:ext cx="10515600" cy="4633389"/>
          </a:xfrm>
        </p:spPr>
        <p:txBody>
          <a:bodyPr>
            <a:normAutofit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[1] </a:t>
            </a:r>
            <a:r>
              <a:rPr lang="pl-PL" sz="1800" u="sng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https://scikit-learn.org/stable/modules/preprocessing.html</a:t>
            </a:r>
            <a:endParaRPr lang="en-US" sz="1800" dirty="0">
              <a:solidFill>
                <a:schemeClr val="accent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[2] </a:t>
            </a:r>
            <a:r>
              <a:rPr lang="pl-PL" sz="1800" u="sng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https://scikit-learn.org/stable/modules/generated/sklearn.model_selection.train_test_split</a:t>
            </a:r>
            <a:endParaRPr lang="pl-PL" sz="1800" u="sng" dirty="0">
              <a:solidFill>
                <a:schemeClr val="accent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u="sng" dirty="0">
                <a:latin typeface="Arial" panose="020B0604020202020204" pitchFamily="34" charset="0"/>
                <a:ea typeface="Arial" panose="020B0604020202020204" pitchFamily="34" charset="0"/>
              </a:rPr>
              <a:t>[3] </a:t>
            </a:r>
            <a:r>
              <a:rPr lang="pl-PL" sz="1800" u="sng" dirty="0">
                <a:latin typeface="Arial" panose="020B0604020202020204" pitchFamily="34" charset="0"/>
                <a:ea typeface="Arial" panose="020B0604020202020204" pitchFamily="34" charset="0"/>
                <a:hlinkClick r:id="rId4"/>
              </a:rPr>
              <a:t>https://scikit-learn.org/stable/modules/generated/sklearn.feature_selection.SelectKBest.html</a:t>
            </a:r>
            <a:endParaRPr lang="pl-PL" sz="1800" u="sng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u="sng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[4] </a:t>
            </a:r>
            <a:r>
              <a:rPr lang="pl-PL" sz="1800" u="sng" dirty="0">
                <a:effectLst/>
                <a:latin typeface="Arial" panose="020B0604020202020204" pitchFamily="34" charset="0"/>
                <a:ea typeface="Arial" panose="020B0604020202020204" pitchFamily="34" charset="0"/>
                <a:hlinkClick r:id="rId5"/>
              </a:rPr>
              <a:t>https://scikit-learn.org/stable/modules/generated/sklearn.feature_selection.SelectFwe.html</a:t>
            </a:r>
            <a:endParaRPr lang="pl-PL" sz="1800" u="sng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[5] </a:t>
            </a:r>
            <a:r>
              <a:rPr lang="pl-PL" sz="1800" dirty="0">
                <a:effectLst/>
                <a:latin typeface="Arial" panose="020B0604020202020204" pitchFamily="34" charset="0"/>
                <a:ea typeface="Arial" panose="020B0604020202020204" pitchFamily="34" charset="0"/>
                <a:hlinkClick r:id="rId6"/>
              </a:rPr>
              <a:t>https://scikit-learn.org/stable/modules/generated/sklearn.feature_selection.SelectFpr.html</a:t>
            </a:r>
            <a:endParaRPr lang="pl-PL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dirty="0">
                <a:latin typeface="Arial" panose="020B0604020202020204" pitchFamily="34" charset="0"/>
                <a:ea typeface="Arial" panose="020B0604020202020204" pitchFamily="34" charset="0"/>
              </a:rPr>
              <a:t>[6] </a:t>
            </a:r>
            <a:r>
              <a:rPr lang="pl-PL" sz="1800" dirty="0">
                <a:latin typeface="Arial" panose="020B0604020202020204" pitchFamily="34" charset="0"/>
                <a:ea typeface="Arial" panose="020B0604020202020204" pitchFamily="34" charset="0"/>
                <a:hlinkClick r:id="rId7"/>
              </a:rPr>
              <a:t>https://scikit-learn.org/stable/modules/generated/sklearn.feature_selection.SelectFromModel.html</a:t>
            </a:r>
            <a:endParaRPr lang="pl-PL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[7] </a:t>
            </a:r>
            <a:r>
              <a:rPr lang="pl-PL" sz="1800" dirty="0">
                <a:effectLst/>
                <a:latin typeface="Arial" panose="020B0604020202020204" pitchFamily="34" charset="0"/>
                <a:ea typeface="Arial" panose="020B0604020202020204" pitchFamily="34" charset="0"/>
                <a:hlinkClick r:id="rId8"/>
              </a:rPr>
              <a:t>https://scikit-learn.org/stable/modules/generated/sklearn.ensemble.RandomForestClassifier.html</a:t>
            </a:r>
            <a:endParaRPr lang="pl-PL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dirty="0">
                <a:latin typeface="Arial" panose="020B0604020202020204" pitchFamily="34" charset="0"/>
                <a:ea typeface="Arial" panose="020B0604020202020204" pitchFamily="34" charset="0"/>
              </a:rPr>
              <a:t>[8] </a:t>
            </a:r>
            <a:r>
              <a:rPr lang="pl-PL" sz="1800" dirty="0">
                <a:latin typeface="Arial" panose="020B0604020202020204" pitchFamily="34" charset="0"/>
                <a:ea typeface="Arial" panose="020B0604020202020204" pitchFamily="34" charset="0"/>
                <a:hlinkClick r:id="rId9"/>
              </a:rPr>
              <a:t>https://scikit-learn.org/stable/modules/generated/sklearn.decomposition.KernelPCA.html</a:t>
            </a:r>
            <a:r>
              <a:rPr lang="pl-PL" sz="18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pl-PL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6FBB2F05-3C3A-426A-A851-E071AEDE3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18336-6D72-4D00-84FF-AF71C400053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772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908C6-96EA-4F1C-B216-26CA132F3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275"/>
            <a:ext cx="10515600" cy="47386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8000" dirty="0"/>
          </a:p>
          <a:p>
            <a:pPr marL="0" indent="0">
              <a:buNone/>
            </a:pPr>
            <a:r>
              <a:rPr lang="en-US" sz="8000" dirty="0"/>
              <a:t>             Thank You</a:t>
            </a:r>
            <a:r>
              <a:rPr lang="en-US" sz="8000" dirty="0">
                <a:sym typeface="Wingdings" panose="05000000000000000000" pitchFamily="2" charset="2"/>
              </a:rPr>
              <a:t></a:t>
            </a:r>
            <a:endParaRPr lang="en-US" sz="8000" dirty="0"/>
          </a:p>
        </p:txBody>
      </p:sp>
      <p:sp>
        <p:nvSpPr>
          <p:cNvPr id="2" name="Symbol zastępczy numeru slajdu 1">
            <a:extLst>
              <a:ext uri="{FF2B5EF4-FFF2-40B4-BE49-F238E27FC236}">
                <a16:creationId xmlns:a16="http://schemas.microsoft.com/office/drawing/2014/main" id="{5B27BB36-D35B-4D2C-88EE-F62743583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18336-6D72-4D00-84FF-AF71C400053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9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123B4-EFF8-416D-A924-55DE3CF30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4382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F0B00-8A2B-47A0-8B06-6EB1BB05C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42239"/>
            <a:ext cx="10721829" cy="4834724"/>
          </a:xfrm>
        </p:spPr>
        <p:txBody>
          <a:bodyPr>
            <a:normAutofit/>
          </a:bodyPr>
          <a:lstStyle/>
          <a:p>
            <a:r>
              <a:rPr lang="en-US" dirty="0"/>
              <a:t>Dataset Information</a:t>
            </a:r>
          </a:p>
          <a:p>
            <a:r>
              <a:rPr lang="en-US" dirty="0"/>
              <a:t>Data Preprocessing</a:t>
            </a:r>
            <a:endParaRPr lang="pl-PL" dirty="0"/>
          </a:p>
          <a:p>
            <a:r>
              <a:rPr lang="pl-PL" dirty="0"/>
              <a:t>Classification </a:t>
            </a:r>
            <a:r>
              <a:rPr lang="en-US" dirty="0"/>
              <a:t>Techniques</a:t>
            </a:r>
          </a:p>
          <a:p>
            <a:r>
              <a:rPr lang="pl-PL" dirty="0"/>
              <a:t>Feature Selection</a:t>
            </a:r>
            <a:r>
              <a:rPr lang="en-US" dirty="0"/>
              <a:t> Techniques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Reference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1A3120D-B56E-4F10-A46C-0A2C89129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18336-6D72-4D00-84FF-AF71C400053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514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2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B30360-9FAE-4FA0-94F7-5EBE1DD56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 Information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768DF5E2-8C86-5574-AC1C-73AD473730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014003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BB6CE90E-B3A2-4C33-BB59-A5D07AD0E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18336-6D72-4D00-84FF-AF71C400053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20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30C75-A93B-47AC-A6D3-B69008389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3647B-BAC1-44E0-AFE3-7250F84B9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Scaling [1]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Standard Scaler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849C28E-1C0B-4DED-9488-89258D7EB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18336-6D72-4D00-84FF-AF71C4000534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FD90DF-36F5-4887-F32C-602F7F997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384" y="2952925"/>
            <a:ext cx="2313142" cy="121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906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30C75-A93B-47AC-A6D3-B69008389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Classification</a:t>
            </a:r>
            <a:r>
              <a:rPr lang="pl-PL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3647B-BAC1-44E0-AFE3-7250F84B9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15232"/>
            <a:ext cx="10755385" cy="4351338"/>
          </a:xfrm>
        </p:spPr>
        <p:txBody>
          <a:bodyPr>
            <a:normAutofit/>
          </a:bodyPr>
          <a:lstStyle/>
          <a:p>
            <a:pPr marL="1371600" lvl="2" indent="-457200">
              <a:buFont typeface="+mj-lt"/>
              <a:buAutoNum type="arabicPeriod"/>
            </a:pPr>
            <a:r>
              <a:rPr lang="pl-PL" sz="2400" dirty="0"/>
              <a:t>Logistic</a:t>
            </a:r>
            <a:r>
              <a:rPr lang="en-US" sz="2400" dirty="0"/>
              <a:t> </a:t>
            </a:r>
            <a:r>
              <a:rPr lang="pl-PL" sz="2400" dirty="0"/>
              <a:t>Regression</a:t>
            </a:r>
            <a:endParaRPr lang="en-US" sz="2400" dirty="0"/>
          </a:p>
          <a:p>
            <a:pPr marL="1371600" lvl="2" indent="-457200">
              <a:buFont typeface="+mj-lt"/>
              <a:buAutoNum type="arabicPeriod"/>
            </a:pPr>
            <a:r>
              <a:rPr lang="pl-PL" sz="2400" dirty="0"/>
              <a:t>Quadratic</a:t>
            </a:r>
            <a:r>
              <a:rPr lang="en-US" sz="2400" dirty="0"/>
              <a:t> </a:t>
            </a:r>
            <a:r>
              <a:rPr lang="pl-PL" sz="2400" dirty="0"/>
              <a:t>Discriminant</a:t>
            </a:r>
            <a:r>
              <a:rPr lang="en-US" sz="2400" dirty="0"/>
              <a:t> </a:t>
            </a:r>
            <a:r>
              <a:rPr lang="pl-PL" sz="2400" dirty="0"/>
              <a:t>Analysis</a:t>
            </a:r>
            <a:endParaRPr lang="en-US" sz="2400" dirty="0"/>
          </a:p>
          <a:p>
            <a:pPr marL="1371600" lvl="2" indent="-457200">
              <a:buFont typeface="+mj-lt"/>
              <a:buAutoNum type="arabicPeriod"/>
            </a:pPr>
            <a:r>
              <a:rPr lang="en-US" sz="2400" dirty="0"/>
              <a:t>Linear </a:t>
            </a:r>
            <a:r>
              <a:rPr lang="pl-PL" sz="2400" dirty="0"/>
              <a:t>Discriminant</a:t>
            </a:r>
            <a:r>
              <a:rPr lang="en-US" sz="2400" dirty="0"/>
              <a:t> </a:t>
            </a:r>
            <a:r>
              <a:rPr lang="pl-PL" sz="2400" dirty="0"/>
              <a:t>Analysis</a:t>
            </a:r>
            <a:endParaRPr lang="en-US" sz="2400" dirty="0"/>
          </a:p>
          <a:p>
            <a:pPr marL="1371600" lvl="2" indent="-457200">
              <a:buFont typeface="+mj-lt"/>
              <a:buAutoNum type="arabicPeriod"/>
            </a:pPr>
            <a:r>
              <a:rPr lang="pl-PL" sz="2400" dirty="0"/>
              <a:t>Random</a:t>
            </a:r>
            <a:r>
              <a:rPr lang="en-US" sz="2400" dirty="0"/>
              <a:t> </a:t>
            </a:r>
            <a:r>
              <a:rPr lang="pl-PL" sz="2400" dirty="0"/>
              <a:t>Forest</a:t>
            </a:r>
            <a:r>
              <a:rPr lang="en-US" sz="2400" dirty="0"/>
              <a:t> </a:t>
            </a:r>
            <a:r>
              <a:rPr lang="pl-PL" sz="2400" dirty="0"/>
              <a:t>Classifier</a:t>
            </a:r>
          </a:p>
          <a:p>
            <a:pPr marL="1371600" lvl="2" indent="-457200">
              <a:buFont typeface="+mj-lt"/>
              <a:buAutoNum type="arabicPeriod"/>
            </a:pPr>
            <a:r>
              <a:rPr lang="pl-PL" sz="2400" dirty="0"/>
              <a:t>Support</a:t>
            </a:r>
            <a:r>
              <a:rPr lang="en-US" sz="2400" dirty="0"/>
              <a:t> </a:t>
            </a:r>
            <a:r>
              <a:rPr lang="pl-PL" sz="2400" dirty="0"/>
              <a:t>Vector</a:t>
            </a:r>
            <a:r>
              <a:rPr lang="en-US" sz="2400" dirty="0"/>
              <a:t> Machine</a:t>
            </a:r>
            <a:endParaRPr lang="pl-PL" sz="2400" dirty="0"/>
          </a:p>
          <a:p>
            <a:pPr marL="1371600" lvl="2" indent="-457200">
              <a:buFont typeface="+mj-lt"/>
              <a:buAutoNum type="arabicPeriod"/>
            </a:pPr>
            <a:r>
              <a:rPr lang="pl-PL" sz="2400" dirty="0"/>
              <a:t>XGBoost</a:t>
            </a:r>
            <a:r>
              <a:rPr lang="en-US" sz="2400" dirty="0"/>
              <a:t> Classifier</a:t>
            </a:r>
            <a:endParaRPr lang="pl-PL" sz="2400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849C28E-1C0B-4DED-9488-89258D7EB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18336-6D72-4D00-84FF-AF71C400053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20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F57C5-58CE-FC73-B964-46E1BEDC9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 Selection Techniques</a:t>
            </a: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FB7B0-EC88-6547-45FF-96A26EE54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583" y="1129339"/>
            <a:ext cx="10515600" cy="4351338"/>
          </a:xfrm>
        </p:spPr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ANOVA F-value between label/feature</a:t>
            </a:r>
            <a:r>
              <a:rPr lang="pl-PL" dirty="0"/>
              <a:t> – (</a:t>
            </a:r>
            <a:r>
              <a:rPr lang="pl-PL" i="1" dirty="0"/>
              <a:t>SelectKBest)</a:t>
            </a:r>
            <a:endParaRPr lang="en-US" i="1" dirty="0"/>
          </a:p>
          <a:p>
            <a:pPr marL="914400" lvl="1" indent="-457200">
              <a:buFont typeface="+mj-lt"/>
              <a:buAutoNum type="arabicPeriod"/>
            </a:pPr>
            <a:r>
              <a:rPr lang="pl-PL" b="0" i="0" dirty="0">
                <a:solidFill>
                  <a:srgbClr val="212529"/>
                </a:solidFill>
                <a:effectLst/>
                <a:latin typeface="-apple-system"/>
              </a:rPr>
              <a:t>FPR test – </a:t>
            </a:r>
            <a:r>
              <a:rPr lang="pl-PL" b="0" i="1" dirty="0">
                <a:solidFill>
                  <a:srgbClr val="212529"/>
                </a:solidFill>
                <a:effectLst/>
                <a:latin typeface="-apple-system"/>
              </a:rPr>
              <a:t>(SelectFpr)</a:t>
            </a:r>
          </a:p>
          <a:p>
            <a:pPr marL="914400" lvl="1" indent="-457200">
              <a:buFont typeface="+mj-lt"/>
              <a:buAutoNum type="arabicPeriod"/>
            </a:pPr>
            <a:r>
              <a:rPr lang="pl-PL" b="0" i="0" dirty="0">
                <a:solidFill>
                  <a:srgbClr val="212529"/>
                </a:solidFill>
                <a:effectLst/>
                <a:latin typeface="-apple-system"/>
              </a:rPr>
              <a:t>Family-wise error rate – </a:t>
            </a:r>
            <a:r>
              <a:rPr lang="pl-PL" b="0" i="1" dirty="0">
                <a:solidFill>
                  <a:srgbClr val="212529"/>
                </a:solidFill>
                <a:effectLst/>
                <a:latin typeface="-apple-system"/>
              </a:rPr>
              <a:t>(</a:t>
            </a:r>
            <a:r>
              <a:rPr lang="pl-PL" i="1" dirty="0"/>
              <a:t>SelectFwe)</a:t>
            </a:r>
          </a:p>
          <a:p>
            <a:pPr marL="914400" lvl="1" indent="-457200">
              <a:buFont typeface="+mj-lt"/>
              <a:buAutoNum type="arabicPeriod"/>
            </a:pPr>
            <a:r>
              <a:rPr lang="pl-PL" dirty="0"/>
              <a:t>Select from </a:t>
            </a:r>
            <a:r>
              <a:rPr lang="pl-PL" i="1" dirty="0"/>
              <a:t>RandomForestClassifier</a:t>
            </a:r>
            <a:r>
              <a:rPr lang="pl-PL" dirty="0"/>
              <a:t> model</a:t>
            </a:r>
          </a:p>
          <a:p>
            <a:pPr marL="914400" lvl="1" indent="-457200">
              <a:buFont typeface="+mj-lt"/>
              <a:buAutoNum type="arabicPeriod"/>
            </a:pPr>
            <a:r>
              <a:rPr lang="pl-PL" dirty="0"/>
              <a:t>* Kernel PCA – </a:t>
            </a:r>
            <a:r>
              <a:rPr lang="pl-PL" i="1" dirty="0"/>
              <a:t>method=`rbf`</a:t>
            </a:r>
            <a:endParaRPr lang="en-US" i="1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5FAEC3-6310-131D-7197-F9FF323F3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18336-6D72-4D00-84FF-AF71C400053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58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4A583-0352-4356-8A9F-B118AD086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171" y="365125"/>
            <a:ext cx="11308359" cy="1325563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ANOVA F-value between label/feature</a:t>
            </a:r>
            <a:r>
              <a:rPr lang="pl-P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</a:t>
            </a:r>
            <a:r>
              <a:rPr lang="pl-PL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SelectKBest</a:t>
            </a:r>
            <a:r>
              <a:rPr lang="pl-P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l-PL" sz="3600" dirty="0"/>
              <a:t>[3]</a:t>
            </a:r>
            <a:br>
              <a:rPr lang="en-US" dirty="0"/>
            </a:br>
            <a:endParaRPr lang="en-US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75090DE0-26B4-4188-9621-33511ED4E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18336-6D72-4D00-84FF-AF71C4000534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8" name="Symbol zastępczy zawartości 7">
            <a:extLst>
              <a:ext uri="{FF2B5EF4-FFF2-40B4-BE49-F238E27FC236}">
                <a16:creationId xmlns:a16="http://schemas.microsoft.com/office/drawing/2014/main" id="{D6698D71-612B-8DCC-D8F7-62A7D83633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308" y="2005012"/>
            <a:ext cx="5300142" cy="4057650"/>
          </a:xfr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AB215B5E-7865-2580-0863-647738CF9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05012"/>
            <a:ext cx="5635217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993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2C650-8A22-4938-A522-47FB0C9FF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81220" cy="1325563"/>
          </a:xfrm>
        </p:spPr>
        <p:txBody>
          <a:bodyPr>
            <a:normAutofit/>
          </a:bodyPr>
          <a:lstStyle/>
          <a:p>
            <a:r>
              <a:rPr lang="pl-P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FPR test – Select FPR </a:t>
            </a:r>
            <a:r>
              <a:rPr lang="pl-PL" sz="3200" dirty="0"/>
              <a:t>[5]</a:t>
            </a:r>
            <a:br>
              <a:rPr lang="pl-PL" dirty="0"/>
            </a:br>
            <a:endParaRPr lang="en-US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62B2E6BC-667E-4948-AC12-D12A67ECC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18336-6D72-4D00-84FF-AF71C4000534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03ED695D-64EA-817F-E1DA-4F73EB089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70" y="1690688"/>
            <a:ext cx="5960973" cy="4195120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DA123E0E-4EA8-8378-6165-5590F24D3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5819775" cy="419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518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2C650-8A22-4938-A522-47FB0C9FF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81220" cy="1325563"/>
          </a:xfrm>
        </p:spPr>
        <p:txBody>
          <a:bodyPr>
            <a:normAutofit fontScale="90000"/>
          </a:bodyPr>
          <a:lstStyle/>
          <a:p>
            <a:br>
              <a:rPr lang="pl-PL" b="1" i="0" dirty="0">
                <a:solidFill>
                  <a:srgbClr val="2125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</a:br>
            <a:r>
              <a:rPr lang="pl-PL" b="1" i="0" dirty="0">
                <a:solidFill>
                  <a:srgbClr val="2125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Family-</a:t>
            </a:r>
            <a:r>
              <a:rPr lang="pl-PL" b="1" i="0" dirty="0" err="1">
                <a:solidFill>
                  <a:srgbClr val="2125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wise</a:t>
            </a:r>
            <a:r>
              <a:rPr lang="pl-PL" b="1" i="0" dirty="0">
                <a:solidFill>
                  <a:srgbClr val="2125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error </a:t>
            </a:r>
            <a:r>
              <a:rPr lang="pl-PL" b="1" i="0" dirty="0" err="1">
                <a:solidFill>
                  <a:srgbClr val="2125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rate</a:t>
            </a:r>
            <a:r>
              <a:rPr lang="pl-PL" b="1" i="0" dirty="0">
                <a:solidFill>
                  <a:srgbClr val="2125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(</a:t>
            </a:r>
            <a:r>
              <a:rPr lang="pl-PL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SelectFwe</a:t>
            </a:r>
            <a:r>
              <a:rPr lang="pl-P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pl-PL" sz="3600" dirty="0"/>
              <a:t>[4]</a:t>
            </a:r>
            <a:br>
              <a:rPr lang="pl-PL" b="1" dirty="0"/>
            </a:br>
            <a:br>
              <a:rPr lang="pl-P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62B2E6BC-667E-4948-AC12-D12A67ECC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18336-6D72-4D00-84FF-AF71C4000534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A5A9E166-1CE6-A09E-F8AF-0AADDB50C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1841608"/>
            <a:ext cx="5915025" cy="4124325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CA3EA1C6-2FF3-1541-A38B-A1F982C2E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041" y="1841608"/>
            <a:ext cx="5982959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083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1569</TotalTime>
  <Words>432</Words>
  <Application>Microsoft Office PowerPoint</Application>
  <PresentationFormat>Widescreen</PresentationFormat>
  <Paragraphs>60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Adobe Gothic Std B</vt:lpstr>
      <vt:lpstr>-apple-system</vt:lpstr>
      <vt:lpstr>Arial</vt:lpstr>
      <vt:lpstr>Calibri</vt:lpstr>
      <vt:lpstr>Calibri Light</vt:lpstr>
      <vt:lpstr>Cooper Black</vt:lpstr>
      <vt:lpstr>Wingdings</vt:lpstr>
      <vt:lpstr>Office Theme</vt:lpstr>
      <vt:lpstr>PowerPoint Presentation</vt:lpstr>
      <vt:lpstr>Outline</vt:lpstr>
      <vt:lpstr>Dataset Information</vt:lpstr>
      <vt:lpstr>Data Preprocessing</vt:lpstr>
      <vt:lpstr>Classification Techniques</vt:lpstr>
      <vt:lpstr>Feature Selection Techniques</vt:lpstr>
      <vt:lpstr> ANOVA F-value between label/feature – SelectKBest [3] </vt:lpstr>
      <vt:lpstr>FPR test – Select FPR [5] </vt:lpstr>
      <vt:lpstr> Family-wise error rate – (SelectFwe) [4]  </vt:lpstr>
      <vt:lpstr> Select from RandomForestClassifier model [6][7]  </vt:lpstr>
      <vt:lpstr> Kernel PCA [8]  </vt:lpstr>
      <vt:lpstr>Final model selection [digits_dataset]</vt:lpstr>
      <vt:lpstr>Reference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Amir (STUD)</dc:creator>
  <cp:lastModifiedBy>Ali Amir (STUD)</cp:lastModifiedBy>
  <cp:revision>80</cp:revision>
  <dcterms:created xsi:type="dcterms:W3CDTF">2022-01-12T12:46:37Z</dcterms:created>
  <dcterms:modified xsi:type="dcterms:W3CDTF">2022-06-16T10:39:14Z</dcterms:modified>
</cp:coreProperties>
</file>