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73" r:id="rId3"/>
    <p:sldId id="295" r:id="rId4"/>
    <p:sldId id="267" r:id="rId5"/>
    <p:sldId id="297" r:id="rId6"/>
    <p:sldId id="298" r:id="rId7"/>
    <p:sldId id="27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ed Hat Display Black" panose="020B0604020202020204" charset="-18"/>
      <p:bold r:id="rId14"/>
      <p:boldItalic r:id="rId15"/>
    </p:embeddedFont>
    <p:embeddedFont>
      <p:font typeface="Red Hat Text" panose="020B0604020202020204" charset="-18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ław Matuszewski" initials="SM" lastIdx="1" clrIdx="0">
    <p:extLst>
      <p:ext uri="{19B8F6BF-5375-455C-9EA6-DF929625EA0E}">
        <p15:presenceInfo xmlns:p15="http://schemas.microsoft.com/office/powerpoint/2012/main" userId="S::smatuszewski@sii.pl::563d2087-fcdc-4e33-9ef2-fd094295ea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845D9-6369-49C8-8727-13F84F9FAB24}">
  <a:tblStyle styleId="{212845D9-6369-49C8-8727-13F84F9FAB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F15732-B958-4A86-A11A-B8F5D6605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50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23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9a1df5d0a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9a1df5d0a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Char char="⊚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741886" y="19918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Motorcycle</a:t>
            </a:r>
            <a:r>
              <a:rPr lang="pl-PL" dirty="0"/>
              <a:t> </a:t>
            </a:r>
            <a:r>
              <a:rPr lang="pl-PL" dirty="0" err="1"/>
              <a:t>Pricing</a:t>
            </a:r>
            <a:r>
              <a:rPr lang="pl-PL" dirty="0"/>
              <a:t> System</a:t>
            </a: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B2C1266-CB31-F7DE-DE14-74ED0833AEB4}"/>
              </a:ext>
            </a:extLst>
          </p:cNvPr>
          <p:cNvSpPr txBox="1"/>
          <p:nvPr/>
        </p:nvSpPr>
        <p:spPr>
          <a:xfrm>
            <a:off x="3728483" y="4342065"/>
            <a:ext cx="607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>
                <a:solidFill>
                  <a:schemeClr val="tx1"/>
                </a:solidFill>
              </a:rPr>
              <a:t>Amir Ali &amp; Stanisław Matuszewski &amp; Mateusz </a:t>
            </a:r>
            <a:r>
              <a:rPr lang="pl-PL" sz="1200" i="1" dirty="0" err="1">
                <a:solidFill>
                  <a:schemeClr val="tx1"/>
                </a:solidFill>
              </a:rPr>
              <a:t>Kierznowski</a:t>
            </a:r>
            <a:endParaRPr lang="pl-PL" sz="1200" i="1" dirty="0">
              <a:solidFill>
                <a:schemeClr val="tx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F21726B-5534-2F88-11BA-F1F32E5C2DAC}"/>
              </a:ext>
            </a:extLst>
          </p:cNvPr>
          <p:cNvSpPr txBox="1"/>
          <p:nvPr/>
        </p:nvSpPr>
        <p:spPr>
          <a:xfrm>
            <a:off x="3728483" y="3766457"/>
            <a:ext cx="476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>
                <a:solidFill>
                  <a:schemeClr val="tx1"/>
                </a:solidFill>
              </a:rPr>
              <a:t>Cloud</a:t>
            </a:r>
            <a:r>
              <a:rPr lang="pl-PL" sz="1600" b="1" dirty="0">
                <a:solidFill>
                  <a:schemeClr val="tx1"/>
                </a:solidFill>
              </a:rPr>
              <a:t> Computing 2021/2022 – </a:t>
            </a:r>
            <a:r>
              <a:rPr lang="pl-PL" sz="1600" b="1" dirty="0" err="1">
                <a:solidFill>
                  <a:schemeClr val="tx1"/>
                </a:solidFill>
              </a:rPr>
              <a:t>final</a:t>
            </a:r>
            <a:r>
              <a:rPr lang="pl-PL" sz="1600" b="1" dirty="0">
                <a:solidFill>
                  <a:schemeClr val="tx1"/>
                </a:solidFill>
              </a:rPr>
              <a:t> </a:t>
            </a:r>
            <a:r>
              <a:rPr lang="pl-PL" sz="1600" b="1" dirty="0" err="1">
                <a:solidFill>
                  <a:schemeClr val="tx1"/>
                </a:solidFill>
              </a:rPr>
              <a:t>project</a:t>
            </a:r>
            <a:endParaRPr lang="pl-PL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r>
              <a:rPr lang="pl-PL" dirty="0"/>
              <a:t> &amp;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855204" y="1528965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buFont typeface="Wingdings" panose="05000000000000000000" pitchFamily="2" charset="2"/>
              <a:buChar char="v"/>
            </a:pPr>
            <a:r>
              <a:rPr lang="pl-PL" sz="20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Scrapping</a:t>
            </a:r>
            <a:r>
              <a:rPr lang="pl-PL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20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motorcycle</a:t>
            </a:r>
            <a:r>
              <a:rPr lang="pl-PL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2"/>
          </p:nvPr>
        </p:nvSpPr>
        <p:spPr>
          <a:xfrm>
            <a:off x="3414198" y="1624485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Dumping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into a DynamoDB instance.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3"/>
          </p:nvPr>
        </p:nvSpPr>
        <p:spPr>
          <a:xfrm>
            <a:off x="6164884" y="1624485"/>
            <a:ext cx="2603432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web app with possibility to quotation</a:t>
            </a:r>
            <a:endParaRPr sz="1400" b="1" dirty="0">
              <a:solidFill>
                <a:schemeClr val="tx1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1626664" y="2991735"/>
            <a:ext cx="2577112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 well-performing model with a connection to Webapp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09450" y="2991735"/>
            <a:ext cx="2727294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pl-PL" sz="20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Preparing</a:t>
            </a:r>
            <a:r>
              <a:rPr lang="pl-PL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 from </a:t>
            </a:r>
            <a:r>
              <a:rPr lang="pl-PL" sz="20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scrapping</a:t>
            </a:r>
            <a:endParaRPr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Non-</a:t>
            </a:r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389066" y="1691960"/>
            <a:ext cx="2781838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Each request should be processed within 15 seconds</a:t>
            </a:r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2"/>
          </p:nvPr>
        </p:nvSpPr>
        <p:spPr>
          <a:xfrm>
            <a:off x="4760988" y="3105678"/>
            <a:ext cx="3248871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Implement DR scenarios for the system ensuring RPO at a level of 6 hours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3"/>
          </p:nvPr>
        </p:nvSpPr>
        <p:spPr>
          <a:xfrm>
            <a:off x="6151501" y="1690322"/>
            <a:ext cx="2603432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high availability of the Motorbike dataset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1155033" y="3100555"/>
            <a:ext cx="3416967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is easy to use</a:t>
            </a:r>
            <a:r>
              <a:rPr lang="pl-PL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b="1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.e</a:t>
            </a:r>
            <a:r>
              <a:rPr lang="pl-PL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 is just required to type and click then the result is displayed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3372647" y="1706623"/>
            <a:ext cx="2577111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The system is scalable and Cost-effectiveness</a:t>
            </a:r>
            <a:endParaRPr lang="pl-P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5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3"/>
          <p:cNvCxnSpPr>
            <a:cxnSpLocks/>
            <a:stCxn id="173" idx="2"/>
            <a:endCxn id="174" idx="0"/>
          </p:cNvCxnSpPr>
          <p:nvPr/>
        </p:nvCxnSpPr>
        <p:spPr>
          <a:xfrm rot="16200000" flipH="1">
            <a:off x="4899236" y="727170"/>
            <a:ext cx="483767" cy="2272304"/>
          </a:xfrm>
          <a:prstGeom prst="bentConnector3">
            <a:avLst>
              <a:gd name="adj1" fmla="val 558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23"/>
          <p:cNvCxnSpPr>
            <a:cxnSpLocks/>
            <a:stCxn id="176" idx="0"/>
            <a:endCxn id="173" idx="2"/>
          </p:cNvCxnSpPr>
          <p:nvPr/>
        </p:nvCxnSpPr>
        <p:spPr>
          <a:xfrm rot="5400000" flipH="1" flipV="1">
            <a:off x="2617549" y="778419"/>
            <a:ext cx="544397" cy="22304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23"/>
          <p:cNvCxnSpPr>
            <a:cxnSpLocks/>
            <a:stCxn id="176" idx="2"/>
            <a:endCxn id="178" idx="0"/>
          </p:cNvCxnSpPr>
          <p:nvPr/>
        </p:nvCxnSpPr>
        <p:spPr>
          <a:xfrm rot="16200000" flipH="1">
            <a:off x="1966926" y="2459438"/>
            <a:ext cx="927326" cy="13121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3"/>
          <p:cNvCxnSpPr>
            <a:cxnSpLocks/>
            <a:stCxn id="180" idx="0"/>
            <a:endCxn id="176" idx="2"/>
          </p:cNvCxnSpPr>
          <p:nvPr/>
        </p:nvCxnSpPr>
        <p:spPr>
          <a:xfrm rot="5400000" flipH="1" flipV="1">
            <a:off x="711742" y="2516374"/>
            <a:ext cx="927324" cy="11982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p23"/>
          <p:cNvCxnSpPr>
            <a:cxnSpLocks/>
            <a:stCxn id="174" idx="2"/>
            <a:endCxn id="182" idx="0"/>
          </p:cNvCxnSpPr>
          <p:nvPr/>
        </p:nvCxnSpPr>
        <p:spPr>
          <a:xfrm rot="16200000" flipH="1">
            <a:off x="6692615" y="2175862"/>
            <a:ext cx="987956" cy="18186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23"/>
          <p:cNvCxnSpPr>
            <a:cxnSpLocks/>
            <a:stCxn id="184" idx="0"/>
            <a:endCxn id="174" idx="2"/>
          </p:cNvCxnSpPr>
          <p:nvPr/>
        </p:nvCxnSpPr>
        <p:spPr>
          <a:xfrm rot="5400000" flipH="1" flipV="1">
            <a:off x="4886912" y="2195154"/>
            <a:ext cx="994306" cy="17864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898356" y="835999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and Libraries</a:t>
            </a:r>
            <a:br>
              <a:rPr lang="en-US" dirty="0"/>
            </a:br>
            <a:endParaRPr lang="en-US"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3160317" y="1135439"/>
            <a:ext cx="1689300" cy="486000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dirty="0" err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Backend</a:t>
            </a:r>
            <a:r>
              <a:rPr lang="pl-PL" sz="1100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r>
              <a:rPr lang="pl-PL" sz="1100" b="1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part</a:t>
            </a:r>
            <a:endParaRPr sz="1500" b="1"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5432621" y="2105206"/>
            <a:ext cx="1689300" cy="486000"/>
          </a:xfrm>
          <a:prstGeom prst="roundRect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Model part</a:t>
            </a:r>
            <a:endParaRPr sz="1500" b="1"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929878" y="2165836"/>
            <a:ext cx="1689300" cy="486000"/>
          </a:xfrm>
          <a:prstGeom prst="roundRect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dirty="0" err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Scrapper</a:t>
            </a:r>
            <a:r>
              <a:rPr lang="pl-PL" sz="1100" b="1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 part</a:t>
            </a:r>
            <a:endParaRPr sz="1500" b="1"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84152" y="3579160"/>
            <a:ext cx="784256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boto3</a:t>
            </a:r>
            <a:endParaRPr sz="1500" b="1"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2575922" y="3579162"/>
            <a:ext cx="1021455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 b="1" dirty="0" err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Pandas</a:t>
            </a:r>
            <a:endParaRPr sz="1500" b="1"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3844112" y="3585512"/>
            <a:ext cx="1293496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dirty="0" err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Sagemaker</a:t>
            </a:r>
            <a:endParaRPr sz="1500" b="1"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7338453" y="3579162"/>
            <a:ext cx="1514924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dirty="0" err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Tensorflow</a:t>
            </a:r>
            <a:endParaRPr sz="1500" b="1"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5" name="Google Shape;178;p23">
            <a:extLst>
              <a:ext uri="{FF2B5EF4-FFF2-40B4-BE49-F238E27FC236}">
                <a16:creationId xmlns:a16="http://schemas.microsoft.com/office/drawing/2014/main" id="{D4D9A049-93E5-10C3-0506-E372E6960905}"/>
              </a:ext>
            </a:extLst>
          </p:cNvPr>
          <p:cNvSpPr/>
          <p:nvPr/>
        </p:nvSpPr>
        <p:spPr>
          <a:xfrm>
            <a:off x="1129993" y="3579160"/>
            <a:ext cx="1282721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 b="1" dirty="0" err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Beautiful</a:t>
            </a:r>
            <a:r>
              <a:rPr lang="pl-PL" sz="1500" b="1" dirty="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 Soup</a:t>
            </a:r>
            <a:endParaRPr sz="1500" b="1"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2" name="Google Shape;177;p23">
            <a:extLst>
              <a:ext uri="{FF2B5EF4-FFF2-40B4-BE49-F238E27FC236}">
                <a16:creationId xmlns:a16="http://schemas.microsoft.com/office/drawing/2014/main" id="{2B64C7F7-C3A9-AAEA-4214-5BCFDBB9C88C}"/>
              </a:ext>
            </a:extLst>
          </p:cNvPr>
          <p:cNvCxnSpPr>
            <a:cxnSpLocks/>
            <a:stCxn id="176" idx="2"/>
            <a:endCxn id="45" idx="0"/>
          </p:cNvCxnSpPr>
          <p:nvPr/>
        </p:nvCxnSpPr>
        <p:spPr>
          <a:xfrm rot="5400000">
            <a:off x="1309279" y="3113911"/>
            <a:ext cx="927324" cy="31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184;p23">
            <a:extLst>
              <a:ext uri="{FF2B5EF4-FFF2-40B4-BE49-F238E27FC236}">
                <a16:creationId xmlns:a16="http://schemas.microsoft.com/office/drawing/2014/main" id="{EADBB8CE-5CBE-3E80-9A6F-4381C1FE49B6}"/>
              </a:ext>
            </a:extLst>
          </p:cNvPr>
          <p:cNvSpPr/>
          <p:nvPr/>
        </p:nvSpPr>
        <p:spPr>
          <a:xfrm>
            <a:off x="5533451" y="3579162"/>
            <a:ext cx="1487639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dirty="0" err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NumPy</a:t>
            </a:r>
            <a:endParaRPr sz="1500" b="1"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" name="Google Shape;184;p23">
            <a:extLst>
              <a:ext uri="{FF2B5EF4-FFF2-40B4-BE49-F238E27FC236}">
                <a16:creationId xmlns:a16="http://schemas.microsoft.com/office/drawing/2014/main" id="{A624E9D3-2946-B14F-C163-AC1028013907}"/>
              </a:ext>
            </a:extLst>
          </p:cNvPr>
          <p:cNvSpPr/>
          <p:nvPr/>
        </p:nvSpPr>
        <p:spPr>
          <a:xfrm>
            <a:off x="6406209" y="4452067"/>
            <a:ext cx="1672223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dirty="0" err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Pickle</a:t>
            </a:r>
            <a:endParaRPr sz="1500" b="1"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1" name="Google Shape;184;p23">
            <a:extLst>
              <a:ext uri="{FF2B5EF4-FFF2-40B4-BE49-F238E27FC236}">
                <a16:creationId xmlns:a16="http://schemas.microsoft.com/office/drawing/2014/main" id="{CFE8C69B-6445-5436-644D-919CCE92A47E}"/>
              </a:ext>
            </a:extLst>
          </p:cNvPr>
          <p:cNvSpPr/>
          <p:nvPr/>
        </p:nvSpPr>
        <p:spPr>
          <a:xfrm>
            <a:off x="4476108" y="4460651"/>
            <a:ext cx="1689300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dirty="0" err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Scikit-learn</a:t>
            </a:r>
            <a:endParaRPr sz="1500" b="1" dirty="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2" name="Google Shape;183;p23">
            <a:extLst>
              <a:ext uri="{FF2B5EF4-FFF2-40B4-BE49-F238E27FC236}">
                <a16:creationId xmlns:a16="http://schemas.microsoft.com/office/drawing/2014/main" id="{A379C572-2E71-E456-510E-181D88BA7A0C}"/>
              </a:ext>
            </a:extLst>
          </p:cNvPr>
          <p:cNvCxnSpPr>
            <a:cxnSpLocks/>
            <a:stCxn id="61" idx="0"/>
            <a:endCxn id="174" idx="2"/>
          </p:cNvCxnSpPr>
          <p:nvPr/>
        </p:nvCxnSpPr>
        <p:spPr>
          <a:xfrm rot="5400000" flipH="1" flipV="1">
            <a:off x="4864292" y="3047673"/>
            <a:ext cx="1869445" cy="956513"/>
          </a:xfrm>
          <a:prstGeom prst="bentConnector3">
            <a:avLst>
              <a:gd name="adj1" fmla="val 7312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183;p23">
            <a:extLst>
              <a:ext uri="{FF2B5EF4-FFF2-40B4-BE49-F238E27FC236}">
                <a16:creationId xmlns:a16="http://schemas.microsoft.com/office/drawing/2014/main" id="{E4D528D6-5EA7-0DE6-B3CF-7A5FCE6DA2DB}"/>
              </a:ext>
            </a:extLst>
          </p:cNvPr>
          <p:cNvCxnSpPr>
            <a:cxnSpLocks/>
            <a:stCxn id="59" idx="0"/>
            <a:endCxn id="174" idx="2"/>
          </p:cNvCxnSpPr>
          <p:nvPr/>
        </p:nvCxnSpPr>
        <p:spPr>
          <a:xfrm rot="5400000" flipH="1" flipV="1">
            <a:off x="5783293" y="3085184"/>
            <a:ext cx="98795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183;p23">
            <a:extLst>
              <a:ext uri="{FF2B5EF4-FFF2-40B4-BE49-F238E27FC236}">
                <a16:creationId xmlns:a16="http://schemas.microsoft.com/office/drawing/2014/main" id="{1695B040-D69C-4091-4F0E-801F772B4B26}"/>
              </a:ext>
            </a:extLst>
          </p:cNvPr>
          <p:cNvCxnSpPr>
            <a:cxnSpLocks/>
            <a:stCxn id="60" idx="0"/>
            <a:endCxn id="174" idx="2"/>
          </p:cNvCxnSpPr>
          <p:nvPr/>
        </p:nvCxnSpPr>
        <p:spPr>
          <a:xfrm rot="16200000" flipV="1">
            <a:off x="5829366" y="3039112"/>
            <a:ext cx="1860861" cy="965050"/>
          </a:xfrm>
          <a:prstGeom prst="bentConnector3">
            <a:avLst>
              <a:gd name="adj1" fmla="val 73236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Web </a:t>
            </a:r>
            <a:r>
              <a:rPr lang="pl-PL" dirty="0" err="1"/>
              <a:t>application</a:t>
            </a:r>
            <a:r>
              <a:rPr lang="pl-PL" dirty="0"/>
              <a:t> – User Interface</a:t>
            </a:r>
            <a:endParaRPr dirty="0"/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6B1F5C-147F-C99A-2FCC-28F5F20A583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020ED96-EC1F-46AD-E7C7-E7917D2C466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92D33FCE-5ABF-2591-ADC3-5451B9CC2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70E54C3D-A68F-C221-0B23-12F89937B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3594231C-2F25-3445-7505-0373FEA55CC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C60D1F-B6A3-2BF2-098E-480669A8C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4" b="4795"/>
          <a:stretch/>
        </p:blipFill>
        <p:spPr bwMode="auto">
          <a:xfrm>
            <a:off x="663697" y="1232300"/>
            <a:ext cx="7290867" cy="3467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1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1A0D44-52A8-880F-D8E5-78B50D64B7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615A3300-4E1E-13DD-F966-19CE8A7A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18" y="206753"/>
            <a:ext cx="6874163" cy="472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ctrTitle" idx="4294967295"/>
          </p:nvPr>
        </p:nvSpPr>
        <p:spPr>
          <a:xfrm>
            <a:off x="3828975" y="1467410"/>
            <a:ext cx="4256400" cy="134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</a:t>
            </a:r>
            <a:r>
              <a:rPr lang="pl-PL" sz="6000" dirty="0"/>
              <a:t> </a:t>
            </a:r>
            <a:r>
              <a:rPr lang="pl-PL" sz="6000" dirty="0" err="1"/>
              <a:t>you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302" name="Google Shape;302;p34"/>
          <p:cNvSpPr txBox="1">
            <a:spLocks noGrp="1"/>
          </p:cNvSpPr>
          <p:nvPr>
            <p:ph type="subTitle" idx="4294967295"/>
          </p:nvPr>
        </p:nvSpPr>
        <p:spPr>
          <a:xfrm>
            <a:off x="3828975" y="3026735"/>
            <a:ext cx="4256400" cy="998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</a:t>
            </a:r>
            <a:r>
              <a:rPr lang="pl-PL" sz="2000" b="1" dirty="0"/>
              <a:t> </a:t>
            </a:r>
            <a:r>
              <a:rPr lang="pl-PL" sz="2000" b="1" dirty="0" err="1"/>
              <a:t>more</a:t>
            </a:r>
            <a:r>
              <a:rPr lang="pl-PL" sz="2000" b="1" dirty="0"/>
              <a:t> </a:t>
            </a:r>
            <a:r>
              <a:rPr lang="pl-PL" sz="2000" b="1" dirty="0" err="1"/>
              <a:t>specific</a:t>
            </a:r>
            <a:r>
              <a:rPr lang="en" sz="2000" b="1" dirty="0"/>
              <a:t> questions?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gilia template">
  <a:themeElements>
    <a:clrScheme name="Custom 347">
      <a:dk1>
        <a:srgbClr val="FFFFFF"/>
      </a:dk1>
      <a:lt1>
        <a:srgbClr val="01050E"/>
      </a:lt1>
      <a:dk2>
        <a:srgbClr val="DDE0EB"/>
      </a:dk2>
      <a:lt2>
        <a:srgbClr val="777FA0"/>
      </a:lt2>
      <a:accent1>
        <a:srgbClr val="0342A9"/>
      </a:accent1>
      <a:accent2>
        <a:srgbClr val="0F9EC5"/>
      </a:accent2>
      <a:accent3>
        <a:srgbClr val="023290"/>
      </a:accent3>
      <a:accent4>
        <a:srgbClr val="027190"/>
      </a:accent4>
      <a:accent5>
        <a:srgbClr val="022376"/>
      </a:accent5>
      <a:accent6>
        <a:srgbClr val="01135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152</Words>
  <Application>Microsoft Office PowerPoint</Application>
  <PresentationFormat>Pokaz na ekranie (16:9)</PresentationFormat>
  <Paragraphs>36</Paragraphs>
  <Slides>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Wingdings</vt:lpstr>
      <vt:lpstr>Red Hat Display Black</vt:lpstr>
      <vt:lpstr>Calibri</vt:lpstr>
      <vt:lpstr>Red Hat Text</vt:lpstr>
      <vt:lpstr>Virgilia template</vt:lpstr>
      <vt:lpstr>Motorcycle Pricing System</vt:lpstr>
      <vt:lpstr>Functional requirements &amp; Use cases</vt:lpstr>
      <vt:lpstr>Non-functional requirements</vt:lpstr>
      <vt:lpstr>Technologies and Libraries </vt:lpstr>
      <vt:lpstr>Web application – User Interface</vt:lpstr>
      <vt:lpstr>Prezentacja programu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Motorcycle Pricing System</dc:title>
  <dc:creator>smatuszewski_adm</dc:creator>
  <cp:lastModifiedBy>Kierznowski Mateusz (STUD)</cp:lastModifiedBy>
  <cp:revision>4</cp:revision>
  <dcterms:modified xsi:type="dcterms:W3CDTF">2022-06-24T08:07:06Z</dcterms:modified>
</cp:coreProperties>
</file>