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modernComment_10E_6A74A1C5.xml" ContentType="application/vnd.ms-powerpoint.comments+xml"/>
  <Override PartName="/ppt/notesSlides/notesSlide1.xml" ContentType="application/vnd.openxmlformats-officedocument.presentationml.notesSlide+xml"/>
  <Override PartName="/ppt/comments/modernComment_102_6021485E.xml" ContentType="application/vnd.ms-powerpoint.comments+xml"/>
  <Override PartName="/ppt/notesSlides/notesSlide2.xml" ContentType="application/vnd.openxmlformats-officedocument.presentationml.notesSlide+xml"/>
  <Override PartName="/ppt/comments/modernComment_126_43AD1531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8"/>
  </p:notesMasterIdLst>
  <p:sldIdLst>
    <p:sldId id="256" r:id="rId5"/>
    <p:sldId id="257" r:id="rId6"/>
    <p:sldId id="270" r:id="rId7"/>
    <p:sldId id="258" r:id="rId8"/>
    <p:sldId id="265" r:id="rId9"/>
    <p:sldId id="259" r:id="rId10"/>
    <p:sldId id="266" r:id="rId11"/>
    <p:sldId id="297" r:id="rId12"/>
    <p:sldId id="267" r:id="rId13"/>
    <p:sldId id="268" r:id="rId14"/>
    <p:sldId id="269" r:id="rId15"/>
    <p:sldId id="271" r:id="rId16"/>
    <p:sldId id="275" r:id="rId17"/>
    <p:sldId id="272" r:id="rId18"/>
    <p:sldId id="273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1" r:id="rId34"/>
    <p:sldId id="292" r:id="rId35"/>
    <p:sldId id="293" r:id="rId36"/>
    <p:sldId id="294" r:id="rId37"/>
    <p:sldId id="299" r:id="rId38"/>
    <p:sldId id="307" r:id="rId39"/>
    <p:sldId id="308" r:id="rId40"/>
    <p:sldId id="309" r:id="rId41"/>
    <p:sldId id="305" r:id="rId42"/>
    <p:sldId id="306" r:id="rId43"/>
    <p:sldId id="310" r:id="rId44"/>
    <p:sldId id="311" r:id="rId45"/>
    <p:sldId id="296" r:id="rId46"/>
    <p:sldId id="298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AD53B07-75CF-A8D6-484D-BADFDE8A5D11}" name="Wróblewska Anna 1" initials="W1" userId="S::anna.wroblewska1@pw.edu.pl::83deeb89-1a1c-49bf-8255-6fe7f39b0245" providerId="AD"/>
  <p188:author id="{7E02357C-2F82-0A3A-8AE0-E05057B0F336}" name="Ali Amir (STUD)" initials="AA(" userId="Ali Amir (STUD)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59" d="100"/>
          <a:sy n="59" d="100"/>
        </p:scale>
        <p:origin x="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/Relationships>
</file>

<file path=ppt/comments/modernComment_102_6021485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B54E573-0210-4716-ABFD-49A90ACAAFDF}" authorId="{9AD53B07-75CF-A8D6-484D-BADFDE8A5D11}" status="resolved" created="2023-01-04T09:07:41.829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612793950" sldId="258"/>
      <ac:spMk id="3" creationId="{B8147254-B88D-419A-AC9E-3883BBA0B0E0}"/>
      <ac:txMk cp="361" len="3">
        <ac:context len="427" hash="3327466996"/>
      </ac:txMk>
    </ac:txMkLst>
    <p188:pos x="6769395" y="2383465"/>
    <p188:replyLst>
      <p188:reply id="{DC308D57-7B1D-4AFF-8674-ADF8BBE29E5E}" authorId="{7E02357C-2F82-0A3A-8AE0-E05057B0F336}" created="2023-01-04T00:39:18.575">
        <p188:txBody>
          <a:bodyPr/>
          <a:lstStyle/>
          <a:p>
            <a:r>
              <a:rPr lang="en-US"/>
              <a:t>I did it
</a:t>
            </a:r>
          </a:p>
        </p188:txBody>
      </p188:reply>
    </p188:replyLst>
    <p188:txBody>
      <a:bodyPr/>
      <a:lstStyle/>
      <a:p>
        <a:r>
          <a:rPr lang="en-GB"/>
          <a:t>It is better to add citation at the bottom of the same slide, e.g. *authors, title, venue, year</a:t>
        </a:r>
      </a:p>
    </p188:txBody>
  </p188:cm>
</p188:cmLst>
</file>

<file path=ppt/comments/modernComment_10E_6A74A1C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BEB508D-84BC-4E6E-A003-6558CDD5E311}" authorId="{9AD53B07-75CF-A8D6-484D-BADFDE8A5D11}" status="resolved" created="2023-01-04T09:06:44.733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786028485" sldId="270"/>
      <ac:spMk id="3" creationId="{15178412-0795-1827-A8DB-AC0BFDC4FE15}"/>
      <ac:txMk cp="164">
        <ac:context len="266" hash="3641568380"/>
      </ac:txMk>
    </ac:txMkLst>
    <p188:pos x="1511508" y="793229"/>
    <p188:txBody>
      <a:bodyPr/>
      <a:lstStyle/>
      <a:p>
        <a:r>
          <a:rPr lang="en-GB"/>
          <a:t>Exploring ?</a:t>
        </a:r>
      </a:p>
    </p188:txBody>
  </p188:cm>
  <p188:cm id="{48B1E4A4-F3BE-4FC1-BFDB-E32521C383B3}" authorId="{9AD53B07-75CF-A8D6-484D-BADFDE8A5D11}" created="2023-01-04T10:09:01.764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786028485" sldId="270"/>
      <ac:spMk id="2" creationId="{96A33823-CF95-1AD9-4182-ED06E777D1A9}"/>
      <ac:txMk cp="0" len="10">
        <ac:context len="11" hash="4075155767"/>
      </ac:txMk>
    </ac:txMkLst>
    <p188:pos x="2622697" y="593651"/>
    <p188:txBody>
      <a:bodyPr/>
      <a:lstStyle/>
      <a:p>
        <a:r>
          <a:rPr lang="en-GB"/>
          <a:t>I would also add structuralizaton of ingredient knowledge, linking/gruping similar ingredients to build knwoledge base, for recommender systems to have better knowledge about ingredients and similar substances/ingredient, or similar way of processing etc.</a:t>
        </a:r>
      </a:p>
    </p188:txBody>
  </p188:cm>
</p188:cmLst>
</file>

<file path=ppt/comments/modernComment_126_43AD153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4BE100B-ADD4-407D-BB57-912F6B5DEB8F}" authorId="{9AD53B07-75CF-A8D6-484D-BADFDE8A5D11}" created="2023-01-04T10:06:09.007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135416625" sldId="294"/>
      <ac:spMk id="2" creationId="{2E1DBC26-FC4C-A1C1-0243-10573D0D99BD}"/>
      <ac:txMk cp="0" len="13">
        <ac:context len="14" hash="147260756"/>
      </ac:txMk>
    </ac:txMkLst>
    <p188:pos x="3756837" y="593651"/>
    <p188:txBody>
      <a:bodyPr/>
      <a:lstStyle/>
      <a:p>
        <a:r>
          <a:rPr lang="en-GB"/>
          <a:t>in space you have nice functions to demonstrate NER results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7B6D9-1DF5-4E76-AB42-4D4B1BD50486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76E374-02D5-49B2-994C-36547EBBF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82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76E374-02D5-49B2-994C-36547EBBFD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39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model would learn patterns and correlations between the text and the named entities, and encode them in the form of weights and biases.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76E374-02D5-49B2-994C-36547EBBFD5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22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85C44-5C15-34B6-9F9A-AE6A9B9C10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EC015-497A-589B-0159-05167F61D9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B1146-1B1F-2985-D451-19CBE389D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8CE0-456F-40B0-9F19-51CE22DC838F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87BB1-2A6C-6E8D-C361-B41ADEEAD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FBA30-9EAF-6F23-3B82-17C57BC7A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AFBC1-0C00-4606-B502-FEA444DE2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87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BAA1D-F07F-36DF-83AE-85ABBE903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7E15A7-7C4E-8EC6-ED4C-91DD98E918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9D6FF-975F-E770-3FEE-A1BC0D300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8CE0-456F-40B0-9F19-51CE22DC838F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12BB7-6AE3-C8B4-7BB3-769CA2567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09E11-5B4F-75E6-DB96-90D9840C3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AFBC1-0C00-4606-B502-FEA444DE2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552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BB6A4A-A3E8-8179-ABA9-43F6C8450A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212036-7F43-7CDE-5A0C-167A0AC91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46DA8-78FF-237F-1D93-AB7ADE4FD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8CE0-456F-40B0-9F19-51CE22DC838F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5960E-338B-6FC1-1048-AEDCCB692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01F1A-EAB4-6CE5-5B06-4EEE32954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AFBC1-0C00-4606-B502-FEA444DE2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38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010FF-8DEE-8696-611B-655F04FBE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599FA-E776-C971-BB12-7A3354206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95E9F-34A8-6521-C704-6EB09C2A6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8CE0-456F-40B0-9F19-51CE22DC838F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C1ED1-5E78-4E92-4F17-1AD9981B5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45527-8EB4-7B7B-111C-E84EFF50F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AFBC1-0C00-4606-B502-FEA444DE2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827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C9F0C-F162-0ABF-2C6F-3216F9CCD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7FF21-6B70-C974-1FA5-EC9F7FD4A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8CCE5-37BF-8A84-2EBE-7BD1BC0D3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8CE0-456F-40B0-9F19-51CE22DC838F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97D5A-3B85-7D47-F5A9-661277937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17901-9B4B-4AC9-653E-43647AA2A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AFBC1-0C00-4606-B502-FEA444DE2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956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C8113-750C-863F-3BBB-5B74E0257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A197D-AA8C-13F5-BCC7-447F66AC3D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AEA57-3D14-BD40-10DA-906355184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8C9F9-91CF-FDBC-DFA7-939413464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8CE0-456F-40B0-9F19-51CE22DC838F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0B8ECB-D6D2-105A-6254-CDD0944F4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943297-CA39-A62A-1619-4253B3770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AFBC1-0C00-4606-B502-FEA444DE2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64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6E68D-990D-0D2D-66F3-283B740DD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F53D0-16A4-E779-3CE4-2EDA79676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1DCE7C-64AA-281E-2ECC-611766A75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6C9EF-5980-0D2C-649C-CD1A3D50E7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56E818-7FF5-0D3D-2D3E-9AD1C9A3B5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4AE198-D586-A481-5704-6E5052F83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8CE0-456F-40B0-9F19-51CE22DC838F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9F7984-6A8E-F771-695F-56783C2AC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F5E248-2E40-5AE0-1EB5-1090DE3B5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AFBC1-0C00-4606-B502-FEA444DE2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743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0717A-4732-14CD-95C6-75CEFE483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164333-96E7-C3AB-E00C-932AA5590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8CE0-456F-40B0-9F19-51CE22DC838F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49C28D-3DFE-D2FE-A09E-1ABC2CF9F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1CDEA9-E3AE-6182-D16B-74BF045BB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AFBC1-0C00-4606-B502-FEA444DE2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4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2A80B1-5F84-27C3-121E-B4B7B1C76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8CE0-456F-40B0-9F19-51CE22DC838F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31AD91-8C53-A168-F3B0-EE6A2348C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C84529-4D5C-24AF-9DB0-1C1AFA3CB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AFBC1-0C00-4606-B502-FEA444DE2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718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A67A0-DCB2-2335-893C-5CCEEB174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15E70-FABD-9144-3125-0B4C57DFF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D6A4EC-6DE0-5D8F-F256-4B46D815F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78CFBA-5EEC-E33D-8955-9CEF23687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8CE0-456F-40B0-9F19-51CE22DC838F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6C200-3235-FC6F-8B04-E8D2E9C77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20F1A2-4AA5-1A30-C476-1EB0DA162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AFBC1-0C00-4606-B502-FEA444DE2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964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100BB-FBEF-F530-78B4-2AD6FA69E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9A1B46-C157-00C4-47BE-9B8B1FE89B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17F0A4-2260-AFC2-6065-FF4640DA02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ABA9AC-617B-0B9D-828C-D48E6F641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8CE0-456F-40B0-9F19-51CE22DC838F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9DF897-D55B-01FA-91AE-2DC2ACE29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45638-5F6C-9D17-BF99-CDB26CFC2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AFBC1-0C00-4606-B502-FEA444DE2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28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DFA161-A8E6-1756-07D5-9CEF92DF9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68EBB-5FD5-8DB5-5BC1-24ECFD127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33CD1-7338-601C-D100-CD5008BD2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88CE0-456F-40B0-9F19-51CE22DC838F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4ECCE-4E37-CFD3-131A-4BE07E2FCF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236B2-C84D-9B6A-6F57-1C02BF6BE6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AFBC1-0C00-4606-B502-FEA444DE2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90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E_6A74A1C5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26_43AD15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2_6021485E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4C581-10AE-CDD6-B007-1007E60F86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Extraction and Linking of Ingredients from the Texts of Recipes Reviews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76C96B-B2C3-095F-DB66-DC98693A70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Amir Ali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Anna Wróblewska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582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516C3925-BE7A-3B26-9C54-D0F36BA70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54" y="592857"/>
            <a:ext cx="11648891" cy="37212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BA6DD4-6DF3-DB27-9624-50CC32E040F2}"/>
              </a:ext>
            </a:extLst>
          </p:cNvPr>
          <p:cNvSpPr txBox="1"/>
          <p:nvPr/>
        </p:nvSpPr>
        <p:spPr>
          <a:xfrm>
            <a:off x="3047999" y="46344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Extraction Person, Org, Date using NER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[6]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06C0DA-AEC9-8217-AB4B-D1183379E609}"/>
              </a:ext>
            </a:extLst>
          </p:cNvPr>
          <p:cNvSpPr txBox="1"/>
          <p:nvPr/>
        </p:nvSpPr>
        <p:spPr>
          <a:xfrm>
            <a:off x="-61914" y="6396335"/>
            <a:ext cx="123158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[6] Liao, W., &amp; </a:t>
            </a:r>
            <a:r>
              <a:rPr lang="en-US" sz="12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Veeramachaneni</a:t>
            </a:r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S. (2009, June). A simple semi-supervised algorithm for named entity recognition. In Proceedings of the NAACL HLT 2009 Workshop on Semi-Supervised Learning for Natural Language Processing (pp. 58-65).</a:t>
            </a:r>
          </a:p>
        </p:txBody>
      </p:sp>
    </p:spTree>
    <p:extLst>
      <p:ext uri="{BB962C8B-B14F-4D97-AF65-F5344CB8AC3E}">
        <p14:creationId xmlns:p14="http://schemas.microsoft.com/office/powerpoint/2010/main" val="1985452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A03B1-E9EC-4D72-A1A6-B337C5A3E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NER Techniques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518053-7547-C3C6-4B03-24823B2C6B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0564" y="1496237"/>
            <a:ext cx="5176552" cy="409713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A74F97-69A6-0DF8-D601-9D526BC47B90}"/>
              </a:ext>
            </a:extLst>
          </p:cNvPr>
          <p:cNvSpPr txBox="1"/>
          <p:nvPr/>
        </p:nvSpPr>
        <p:spPr>
          <a:xfrm>
            <a:off x="4070165" y="55933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3: Categorization of NER techniques [7]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468341-B088-A746-A7D9-E49B48819B00}"/>
              </a:ext>
            </a:extLst>
          </p:cNvPr>
          <p:cNvSpPr txBox="1"/>
          <p:nvPr/>
        </p:nvSpPr>
        <p:spPr>
          <a:xfrm>
            <a:off x="-61914" y="6396335"/>
            <a:ext cx="123158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[7] S. </a:t>
            </a:r>
            <a:r>
              <a:rPr lang="en-US" sz="12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Keretna</a:t>
            </a:r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C. P. Lim, and D. C. Creighton, “A hybrid model for named entity recognition using unstructured medical text,” 2014 9th International Conference on System of Systems Engineering (SOSE), pp. 85–90, 2014.</a:t>
            </a:r>
          </a:p>
        </p:txBody>
      </p:sp>
    </p:spTree>
    <p:extLst>
      <p:ext uri="{BB962C8B-B14F-4D97-AF65-F5344CB8AC3E}">
        <p14:creationId xmlns:p14="http://schemas.microsoft.com/office/powerpoint/2010/main" val="1642886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D48A6-1AEF-7B3C-3C06-9F559238E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Based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F3B505-1F4B-C445-5AEA-267175A727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7137" y="1690688"/>
            <a:ext cx="5135556" cy="384260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1DA5C9-DEB2-5A5D-2494-947046744DDA}"/>
              </a:ext>
            </a:extLst>
          </p:cNvPr>
          <p:cNvSpPr txBox="1"/>
          <p:nvPr/>
        </p:nvSpPr>
        <p:spPr>
          <a:xfrm>
            <a:off x="3286915" y="578299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4: Dictionary-based NER Architecture [8]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3E3FBC-D045-6355-D4E9-12D7107D8FEA}"/>
              </a:ext>
            </a:extLst>
          </p:cNvPr>
          <p:cNvSpPr txBox="1"/>
          <p:nvPr/>
        </p:nvSpPr>
        <p:spPr>
          <a:xfrm>
            <a:off x="-61914" y="6396335"/>
            <a:ext cx="123158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[8] R. </a:t>
            </a:r>
            <a:r>
              <a:rPr lang="en-US" sz="12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Momand</a:t>
            </a:r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S. </a:t>
            </a:r>
            <a:r>
              <a:rPr lang="en-US" sz="12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Waseeb</a:t>
            </a:r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and A. M. L. Rai, “A comparative study of dictionary-based and machine learning-based named entity recognition in </a:t>
            </a:r>
            <a:r>
              <a:rPr lang="en-US" sz="12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pashto</a:t>
            </a:r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,” in Proceedings of the 4th International Conference on Natural Language Processing and Information Retrieval, NLPIR 2020, (New York, NY, USA), p. 96–101, Association for Computing Machinery, 2021.</a:t>
            </a:r>
          </a:p>
        </p:txBody>
      </p:sp>
    </p:spTree>
    <p:extLst>
      <p:ext uri="{BB962C8B-B14F-4D97-AF65-F5344CB8AC3E}">
        <p14:creationId xmlns:p14="http://schemas.microsoft.com/office/powerpoint/2010/main" val="1847723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61E8-F312-3392-3B5C-E37CC262C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Dictionary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49D1E9-90A5-26D0-8C9D-7592FF2EFB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400" y="1900135"/>
            <a:ext cx="6376389" cy="190449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A83EB6-FF45-C608-2BEE-894419C377BB}"/>
              </a:ext>
            </a:extLst>
          </p:cNvPr>
          <p:cNvSpPr txBox="1"/>
          <p:nvPr/>
        </p:nvSpPr>
        <p:spPr>
          <a:xfrm>
            <a:off x="2438400" y="401408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"Barack Obama is the CEO of Google. He lives in Paris. He is a fan of soccer and is looking forward to the next World Cup."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52206E-E676-A142-8F77-807BB1CA1503}"/>
              </a:ext>
            </a:extLst>
          </p:cNvPr>
          <p:cNvSpPr txBox="1"/>
          <p:nvPr/>
        </p:nvSpPr>
        <p:spPr>
          <a:xfrm>
            <a:off x="4539915" y="150498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1: Dictionary</a:t>
            </a:r>
          </a:p>
        </p:txBody>
      </p:sp>
    </p:spTree>
    <p:extLst>
      <p:ext uri="{BB962C8B-B14F-4D97-AF65-F5344CB8AC3E}">
        <p14:creationId xmlns:p14="http://schemas.microsoft.com/office/powerpoint/2010/main" val="102739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DC3A7-6693-9BF4-073F-36E4FF7A9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Rule Based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44818-1B6D-2681-1D97-F0AE0D6F3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effectLst/>
              </a:rPr>
              <a:t>A rule-based named entity recognition (NER) system is a method for identifying and classifying named entities in text using a set of pre-defined rules.</a:t>
            </a:r>
          </a:p>
          <a:p>
            <a:r>
              <a:rPr lang="en-US" b="0" i="0" dirty="0">
                <a:effectLst/>
              </a:rPr>
              <a:t>The rules specify how to recognize and classify specific words, phrases, or structures in the text as named entities.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49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D18FB-214C-6BB7-F193-06CFD89A6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Rule Based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724F2-2252-89C5-C128-F1FD65D29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0" i="0" dirty="0">
                <a:effectLst/>
              </a:rPr>
              <a:t>For example, a rule-based NER system might have the following rules:</a:t>
            </a:r>
          </a:p>
          <a:p>
            <a:pPr lvl="1"/>
            <a:r>
              <a:rPr lang="en-US" sz="2800" b="0" i="0" dirty="0">
                <a:effectLst/>
              </a:rPr>
              <a:t>A word that starts with a capital letter and is not a common noun is a named entity of type "person."</a:t>
            </a:r>
          </a:p>
          <a:p>
            <a:pPr lvl="1"/>
            <a:r>
              <a:rPr lang="en-US" sz="2800" b="0" i="0" dirty="0">
                <a:effectLst/>
              </a:rPr>
              <a:t>A word that starts with "The" and is followed by a common noun is a named entity of type "organization."</a:t>
            </a:r>
          </a:p>
          <a:p>
            <a:pPr lvl="1"/>
            <a:r>
              <a:rPr lang="en-US" sz="2800" b="0" i="0" dirty="0">
                <a:effectLst/>
              </a:rPr>
              <a:t>A word that is all capital letters is a named entity of type "location."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215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650DE-F60E-422A-8B66-D1FE62EF1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7424D-F206-7659-A941-3B49CD301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effectLst/>
              </a:rPr>
              <a:t>These algorithms are trained on annotated data, which is text that has been manually labeled with the named entities and their categories.</a:t>
            </a:r>
          </a:p>
          <a:p>
            <a:pPr algn="just"/>
            <a:r>
              <a:rPr lang="en-US" b="0" i="0" dirty="0">
                <a:effectLst/>
              </a:rPr>
              <a:t>The data is used to learn patterns and correlations between the text and the named entities, which are then encoded in the model as weights and biases.</a:t>
            </a:r>
          </a:p>
          <a:p>
            <a:pPr algn="just"/>
            <a:r>
              <a:rPr lang="en-US" b="0" i="0" dirty="0">
                <a:effectLst/>
              </a:rPr>
              <a:t>Once the model is trained, it can be used to classify new text by applying the learned patterns and correlations to the text.</a:t>
            </a:r>
          </a:p>
          <a:p>
            <a:pPr algn="just"/>
            <a:r>
              <a:rPr lang="en-US" b="0" i="0" dirty="0">
                <a:effectLst/>
              </a:rPr>
              <a:t>Machine learning-based NER can produce high-quality results, but it requires a large amount of annotated data to train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234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03167-7CB2-4F4D-6A90-6475BBDE7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Machine Learning Based NER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93E090-A8B8-AC97-3CB4-1C7744C770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59118" y="1734804"/>
            <a:ext cx="6858020" cy="251234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549AE8-959E-09B1-75A6-11EB83B9D8D7}"/>
              </a:ext>
            </a:extLst>
          </p:cNvPr>
          <p:cNvSpPr txBox="1"/>
          <p:nvPr/>
        </p:nvSpPr>
        <p:spPr>
          <a:xfrm>
            <a:off x="2119608" y="46653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"Tiger Woods won the Masters tournament for the fifth time."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AE1C85-B4C5-A74E-EAC0-DA4A9BAECC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9607" y="5452864"/>
            <a:ext cx="7137041" cy="9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989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29FAC-0DCB-48F4-439A-2BA3B60BB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0D863-E7EC-F8D6-BD06-9286F37C1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Involve two or more techniques</a:t>
            </a:r>
          </a:p>
          <a:p>
            <a:pPr lvl="1"/>
            <a:r>
              <a:rPr lang="en-US" sz="2800" dirty="0"/>
              <a:t>D</a:t>
            </a:r>
            <a:r>
              <a:rPr lang="en-US" sz="2800" b="0" i="0" dirty="0">
                <a:effectLst/>
              </a:rPr>
              <a:t>ictionary-based</a:t>
            </a:r>
          </a:p>
          <a:p>
            <a:pPr lvl="1"/>
            <a:r>
              <a:rPr lang="en-US" sz="2800" b="0" i="0" dirty="0">
                <a:effectLst/>
              </a:rPr>
              <a:t>Machine learning</a:t>
            </a:r>
          </a:p>
          <a:p>
            <a:pPr lvl="1"/>
            <a:r>
              <a:rPr lang="en-US" sz="2800" b="0" i="0" dirty="0">
                <a:effectLst/>
              </a:rPr>
              <a:t>Rule-based</a:t>
            </a:r>
            <a:endParaRPr lang="en-US" sz="2800" dirty="0"/>
          </a:p>
          <a:p>
            <a:r>
              <a:rPr lang="en-US" dirty="0"/>
              <a:t>Hybrid NER can provide high-quality results, but it can also be more complex to implement and maintain than single-technique NER</a:t>
            </a:r>
            <a:endParaRPr lang="en-US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34805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BE3EDE1A-A294-BB07-9EBC-605F5BA8DF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84" y="210152"/>
            <a:ext cx="9875281" cy="535518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6E3458-73E1-2C67-97AC-769CDC3BD6DE}"/>
              </a:ext>
            </a:extLst>
          </p:cNvPr>
          <p:cNvSpPr txBox="1"/>
          <p:nvPr/>
        </p:nvSpPr>
        <p:spPr>
          <a:xfrm>
            <a:off x="3651065" y="570315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5: Architecture of Hybrid NER based on Rule and ML[9]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3C14B9-75CE-9AE7-29CB-3A6673FAFA62}"/>
              </a:ext>
            </a:extLst>
          </p:cNvPr>
          <p:cNvSpPr txBox="1"/>
          <p:nvPr/>
        </p:nvSpPr>
        <p:spPr>
          <a:xfrm>
            <a:off x="-61914" y="6396335"/>
            <a:ext cx="123491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[9] Ramachandran, R., &amp; </a:t>
            </a:r>
            <a:r>
              <a:rPr lang="en-US" sz="12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Arutchelvan</a:t>
            </a:r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K. (2021). Named entity recognition on bio-medical literature documents using hybrid based approach. Journal of Ambient Intelligence and Humanized Computing, 1-10.</a:t>
            </a:r>
          </a:p>
        </p:txBody>
      </p:sp>
    </p:spTree>
    <p:extLst>
      <p:ext uri="{BB962C8B-B14F-4D97-AF65-F5344CB8AC3E}">
        <p14:creationId xmlns:p14="http://schemas.microsoft.com/office/powerpoint/2010/main" val="792882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4D820-7CEE-4EB0-A4DB-F189AE63A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Outlines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4A640-B48F-311A-F285-075B9FAFA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Food Computing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Text Extraction and Linking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Named Entity Recognition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Annotation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Demonstration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2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29ABC-9ACB-8C75-C022-7AD918590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Challenge in NER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909D5-E2CF-6190-8AA2-9244C8E69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Times New Roman" panose="02020603050405020304" pitchFamily="18" charset="0"/>
              </a:rPr>
              <a:t>One of the key challenges is the annotated data to train the</a:t>
            </a:r>
            <a:br>
              <a:rPr lang="en-US" dirty="0"/>
            </a:br>
            <a:r>
              <a:rPr lang="en-US" b="0" i="0" dirty="0">
                <a:effectLst/>
                <a:latin typeface="Times New Roman" panose="02020603050405020304" pitchFamily="18" charset="0"/>
              </a:rPr>
              <a:t>NER model.</a:t>
            </a:r>
          </a:p>
          <a:p>
            <a:endParaRPr lang="en-US" b="0" i="0" dirty="0">
              <a:effectLst/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F7AC11-97E4-127A-52C7-B670E89B9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941" y="2790825"/>
            <a:ext cx="6459756" cy="29201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96FC70-530F-0DE7-62C5-BC41BFE39DF1}"/>
              </a:ext>
            </a:extLst>
          </p:cNvPr>
          <p:cNvSpPr txBox="1"/>
          <p:nvPr/>
        </p:nvSpPr>
        <p:spPr>
          <a:xfrm>
            <a:off x="3902748" y="5942568"/>
            <a:ext cx="4796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5: Annotation Example [10]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B9B7EA-B8CB-8D51-D5CC-0A92844BF89F}"/>
              </a:ext>
            </a:extLst>
          </p:cNvPr>
          <p:cNvSpPr txBox="1"/>
          <p:nvPr/>
        </p:nvSpPr>
        <p:spPr>
          <a:xfrm>
            <a:off x="-61914" y="6396335"/>
            <a:ext cx="123491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[10] Di </a:t>
            </a:r>
            <a:r>
              <a:rPr lang="en-US" sz="12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Mitri</a:t>
            </a:r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D., Schneider, J., </a:t>
            </a:r>
            <a:r>
              <a:rPr lang="en-US" sz="12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Klemke</a:t>
            </a:r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R., Specht, M., &amp; </a:t>
            </a:r>
            <a:r>
              <a:rPr lang="en-US" sz="12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Drachsler</a:t>
            </a:r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H. (2019, March). Read between the lines: An annotation tool for multimodal data for learning. In Proceedings of the 9th international conference on learning analytics &amp; knowledge (pp. 51-60).</a:t>
            </a:r>
          </a:p>
        </p:txBody>
      </p:sp>
    </p:spTree>
    <p:extLst>
      <p:ext uri="{BB962C8B-B14F-4D97-AF65-F5344CB8AC3E}">
        <p14:creationId xmlns:p14="http://schemas.microsoft.com/office/powerpoint/2010/main" val="36889330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C03F7-7F92-5EFF-B8CA-95337693E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C9047-4943-EC76-4C9C-B6FF779BF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</a:rPr>
              <a:t>Data annotation for named entity recognition (NER) involves labeling the named entities in the text with their corresponding categories, such as person, location, organization, etc.</a:t>
            </a:r>
          </a:p>
          <a:p>
            <a:r>
              <a:rPr lang="en-US" b="0" i="0" dirty="0">
                <a:effectLst/>
              </a:rPr>
              <a:t>Data annotation is typically done manually by a human annotator, but it can also be done using crowdsourcing or automatic methods such as active learning or semi-supervised learnin</a:t>
            </a:r>
            <a:r>
              <a:rPr lang="en-US" dirty="0"/>
              <a:t>g.</a:t>
            </a:r>
          </a:p>
        </p:txBody>
      </p:sp>
    </p:spTree>
    <p:extLst>
      <p:ext uri="{BB962C8B-B14F-4D97-AF65-F5344CB8AC3E}">
        <p14:creationId xmlns:p14="http://schemas.microsoft.com/office/powerpoint/2010/main" val="4002762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42259-0C8E-045B-298A-5BAC95E14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Manually Data Annotation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EEE0F-BE27-FAFB-D3FE-76EC26E65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</a:rPr>
              <a:t>This can be done manually by a person.</a:t>
            </a:r>
          </a:p>
          <a:p>
            <a:r>
              <a:rPr lang="en-US" b="0" i="0" dirty="0">
                <a:effectLst/>
              </a:rPr>
              <a:t>Data annotation can be time-consuming, but it is often necessary for building accurate machine-learning models.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9028EB-70AB-797E-A484-0E6DE29CF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245" y="3297543"/>
            <a:ext cx="9876807" cy="2730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64A1DE-F02E-78B9-77F5-302CE584EE36}"/>
              </a:ext>
            </a:extLst>
          </p:cNvPr>
          <p:cNvSpPr txBox="1"/>
          <p:nvPr/>
        </p:nvSpPr>
        <p:spPr>
          <a:xfrm>
            <a:off x="3048740" y="6027576"/>
            <a:ext cx="6571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Figure 7: Adding annotations - NER Annotator interface [11]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37C029-EFAC-6977-C079-71D532FF411C}"/>
              </a:ext>
            </a:extLst>
          </p:cNvPr>
          <p:cNvSpPr txBox="1"/>
          <p:nvPr/>
        </p:nvSpPr>
        <p:spPr>
          <a:xfrm>
            <a:off x="0" y="6581001"/>
            <a:ext cx="123491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[11] https://tecoholic.github.io/ner-annotator/</a:t>
            </a:r>
          </a:p>
        </p:txBody>
      </p:sp>
    </p:spTree>
    <p:extLst>
      <p:ext uri="{BB962C8B-B14F-4D97-AF65-F5344CB8AC3E}">
        <p14:creationId xmlns:p14="http://schemas.microsoft.com/office/powerpoint/2010/main" val="18089560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909ED-12E9-3854-2E42-467BD191A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9878"/>
            <a:ext cx="10433180" cy="1270810"/>
          </a:xfrm>
        </p:spPr>
        <p:txBody>
          <a:bodyPr/>
          <a:lstStyle/>
          <a:p>
            <a:r>
              <a:rPr lang="en-US" dirty="0"/>
              <a:t>Output of manually data annotation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67A314-0A93-1D79-2205-B710A1E169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5854" y="1858937"/>
            <a:ext cx="10515600" cy="378448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A72C5D4-A921-DAC6-A7FB-A2B2EEAED814}"/>
              </a:ext>
            </a:extLst>
          </p:cNvPr>
          <p:cNvSpPr txBox="1"/>
          <p:nvPr/>
        </p:nvSpPr>
        <p:spPr>
          <a:xfrm>
            <a:off x="3597675" y="581167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8: Adding annotations - an output JSON file</a:t>
            </a:r>
          </a:p>
        </p:txBody>
      </p:sp>
    </p:spTree>
    <p:extLst>
      <p:ext uri="{BB962C8B-B14F-4D97-AF65-F5344CB8AC3E}">
        <p14:creationId xmlns:p14="http://schemas.microsoft.com/office/powerpoint/2010/main" val="17775930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A0B65-F13A-1CDB-344E-616C02040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b="0" i="0" dirty="0">
                <a:effectLst/>
              </a:rPr>
              <a:t>rowdsourcing Data Annotation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076FF-409B-80CA-0639-D046A805E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effectLst/>
              </a:rPr>
              <a:t>Crowdsourcing is a method of outsourcing tasks or works to a large group of people, usually through the Internet, to accomplish a goal or a project.</a:t>
            </a:r>
          </a:p>
          <a:p>
            <a:r>
              <a:rPr lang="en-US" dirty="0"/>
              <a:t>But some limitation</a:t>
            </a:r>
            <a:endParaRPr lang="en-US" b="0" i="0" dirty="0">
              <a:effectLst/>
            </a:endParaRPr>
          </a:p>
          <a:p>
            <a:pPr lvl="1" algn="just"/>
            <a:r>
              <a:rPr lang="en-US" sz="2800" dirty="0"/>
              <a:t>Quality: The quality of the annotations may vary depending on the expertise, motivation, and attention of the crowd workers. </a:t>
            </a:r>
          </a:p>
          <a:p>
            <a:pPr lvl="1" algn="just"/>
            <a:r>
              <a:rPr lang="en-US" sz="2800" dirty="0"/>
              <a:t>Security: Crowdsourcing may involve handling sensitive or personal data, which may pose privacy and security risks. </a:t>
            </a:r>
          </a:p>
        </p:txBody>
      </p:sp>
    </p:spTree>
    <p:extLst>
      <p:ext uri="{BB962C8B-B14F-4D97-AF65-F5344CB8AC3E}">
        <p14:creationId xmlns:p14="http://schemas.microsoft.com/office/powerpoint/2010/main" val="1449252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DA389-807E-EA04-2AEC-18C50BF1D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Automatic Method for Data Annotation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57EEA-BDDA-E3E6-3537-FAA2E7C45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Automatic methods for data annotation involve using machine learning algorithms or techniques to label the data without human intervention</a:t>
            </a:r>
          </a:p>
          <a:p>
            <a:r>
              <a:rPr lang="en-US" b="0" i="0" dirty="0">
                <a:effectLst/>
              </a:rPr>
              <a:t>Automatic methods can be used to annotate data for named entity recognition (NER) to reduce the amount of human effort and cost required for manual annotation.</a:t>
            </a:r>
          </a:p>
          <a:p>
            <a:r>
              <a:rPr lang="en-US" b="0" i="0" dirty="0">
                <a:effectLst/>
              </a:rPr>
              <a:t>There are several ways:</a:t>
            </a:r>
          </a:p>
          <a:p>
            <a:pPr lvl="1"/>
            <a:r>
              <a:rPr lang="en-US" b="0" i="0" dirty="0">
                <a:effectLst/>
              </a:rPr>
              <a:t>Active learning</a:t>
            </a:r>
            <a:endParaRPr lang="en-US" dirty="0"/>
          </a:p>
          <a:p>
            <a:pPr lvl="1"/>
            <a:r>
              <a:rPr lang="en-US" b="0" i="0" dirty="0">
                <a:effectLst/>
              </a:rPr>
              <a:t>Semi-supervised learning</a:t>
            </a:r>
          </a:p>
          <a:p>
            <a:pPr lvl="1"/>
            <a:r>
              <a:rPr lang="en-US" b="0" i="0" dirty="0">
                <a:effectLst/>
              </a:rPr>
              <a:t>Rule-based systems</a:t>
            </a:r>
          </a:p>
          <a:p>
            <a:pPr lvl="1"/>
            <a:r>
              <a:rPr lang="en-US" b="0" i="0" dirty="0">
                <a:effectLst/>
              </a:rPr>
              <a:t>Dictionary-based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809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11FC5-5682-32E8-903D-B8601FB9D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8E6E4-B58B-A208-6595-05F1C0665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TASTEset Dataset [12]</a:t>
            </a:r>
          </a:p>
          <a:p>
            <a:r>
              <a:rPr lang="en-US" dirty="0"/>
              <a:t>FoodReview Dataset [13]</a:t>
            </a:r>
          </a:p>
          <a:p>
            <a:r>
              <a:rPr lang="en-US" dirty="0"/>
              <a:t>What Cooking Dataset [14]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24C5CD-578D-9AFF-6462-2027E50A4889}"/>
              </a:ext>
            </a:extLst>
          </p:cNvPr>
          <p:cNvSpPr txBox="1"/>
          <p:nvPr/>
        </p:nvSpPr>
        <p:spPr>
          <a:xfrm>
            <a:off x="0" y="6038463"/>
            <a:ext cx="1234916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[12] Wróblewska, A., </a:t>
            </a:r>
            <a:r>
              <a:rPr lang="en-US" sz="12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Kaliska</a:t>
            </a:r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A., </a:t>
            </a:r>
            <a:r>
              <a:rPr lang="en-US" sz="12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Pawłowski</a:t>
            </a:r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M., Wiśniewski, D., </a:t>
            </a:r>
            <a:r>
              <a:rPr lang="en-US" sz="12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Sosnowski</a:t>
            </a:r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W., &amp; </a:t>
            </a:r>
            <a:r>
              <a:rPr lang="en-US" sz="12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Ławrynowicz</a:t>
            </a:r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A. (2022). TASTEset--Recipe Dataset and Food Entities Recognition Benchmark. </a:t>
            </a:r>
            <a:r>
              <a:rPr lang="en-US" sz="12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arXiv</a:t>
            </a:r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preprint  arXiv:2204.07775.</a:t>
            </a:r>
          </a:p>
          <a:p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[13] https://www.tasteofhome.com/collection/our-100-highest-rated-recipes-ever/</a:t>
            </a:r>
          </a:p>
          <a:p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[14] </a:t>
            </a:r>
            <a:r>
              <a:rPr lang="en-US" sz="12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Malladi</a:t>
            </a:r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2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Rajavardhan</a:t>
            </a:r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"Recipe search engine using Yummly API." (2016).</a:t>
            </a:r>
          </a:p>
        </p:txBody>
      </p:sp>
    </p:spTree>
    <p:extLst>
      <p:ext uri="{BB962C8B-B14F-4D97-AF65-F5344CB8AC3E}">
        <p14:creationId xmlns:p14="http://schemas.microsoft.com/office/powerpoint/2010/main" val="39690888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C8AC0-A484-BAAF-DFF6-BAD73DD31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TASTEset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D4CC9-E7BB-B057-8A91-06FE7C81D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total of 700 sets of ingredients from recipes were manually annotated using BRAT annotation tool.</a:t>
            </a:r>
          </a:p>
          <a:p>
            <a:r>
              <a:rPr lang="en-US" dirty="0"/>
              <a:t>The manual annotation covered 3,788 ingredients of varying complexity</a:t>
            </a:r>
          </a:p>
          <a:p>
            <a:r>
              <a:rPr lang="en-US" dirty="0"/>
              <a:t>Identified entities such as:</a:t>
            </a:r>
          </a:p>
          <a:p>
            <a:pPr lvl="1"/>
            <a:r>
              <a:rPr lang="en-US" dirty="0"/>
              <a:t>Food</a:t>
            </a:r>
          </a:p>
          <a:p>
            <a:pPr lvl="1"/>
            <a:r>
              <a:rPr lang="en-US" dirty="0"/>
              <a:t>Quantity</a:t>
            </a:r>
          </a:p>
          <a:p>
            <a:pPr lvl="1"/>
            <a:r>
              <a:rPr lang="en-US" dirty="0"/>
              <a:t>Unit</a:t>
            </a:r>
          </a:p>
          <a:p>
            <a:pPr lvl="1"/>
            <a:r>
              <a:rPr lang="en-US" dirty="0"/>
              <a:t>Process</a:t>
            </a:r>
          </a:p>
          <a:p>
            <a:pPr lvl="1"/>
            <a:r>
              <a:rPr lang="en-US" dirty="0"/>
              <a:t>Taste</a:t>
            </a:r>
          </a:p>
        </p:txBody>
      </p:sp>
    </p:spTree>
    <p:extLst>
      <p:ext uri="{BB962C8B-B14F-4D97-AF65-F5344CB8AC3E}">
        <p14:creationId xmlns:p14="http://schemas.microsoft.com/office/powerpoint/2010/main" val="31314965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F7609-EFC2-51C9-02B7-7FE0159C4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FoodReview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EA52B-3020-A7E2-F8C7-579D3613B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Dataset is about Recipes Reviews and Ingredients.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B4FA04-8642-CD17-816F-2E60A4DDC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881" y="2577114"/>
            <a:ext cx="3124200" cy="3124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B06D90-6EAB-19DA-7D79-9A422010C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871" y="3387012"/>
            <a:ext cx="3057525" cy="1219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952C51-B7C8-AA51-232F-E8B4F4842B0B}"/>
              </a:ext>
            </a:extLst>
          </p:cNvPr>
          <p:cNvSpPr txBox="1"/>
          <p:nvPr/>
        </p:nvSpPr>
        <p:spPr>
          <a:xfrm>
            <a:off x="2187644" y="5754472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Recipes Review</a:t>
            </a:r>
          </a:p>
        </p:txBody>
      </p:sp>
      <p:sp>
        <p:nvSpPr>
          <p:cNvPr id="8" name="TextBox 12">
            <a:extLst>
              <a:ext uri="{FF2B5EF4-FFF2-40B4-BE49-F238E27FC236}">
                <a16:creationId xmlns:a16="http://schemas.microsoft.com/office/drawing/2014/main" id="{8FF382DE-E875-5300-C532-E615EE0FFEB6}"/>
              </a:ext>
            </a:extLst>
          </p:cNvPr>
          <p:cNvSpPr txBox="1"/>
          <p:nvPr/>
        </p:nvSpPr>
        <p:spPr>
          <a:xfrm>
            <a:off x="6244660" y="4703199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Recipes Ingredients</a:t>
            </a:r>
          </a:p>
        </p:txBody>
      </p:sp>
    </p:spTree>
    <p:extLst>
      <p:ext uri="{BB962C8B-B14F-4D97-AF65-F5344CB8AC3E}">
        <p14:creationId xmlns:p14="http://schemas.microsoft.com/office/powerpoint/2010/main" val="33060833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EF57D-E00B-9A4B-C3CF-BDBE47FAE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Cooking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11D65-0D5C-84A8-4C84-5035D9073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Dataset, focused specifically on ingredients used in different cuisines.</a:t>
            </a:r>
          </a:p>
          <a:p>
            <a:r>
              <a:rPr lang="en-US" dirty="0"/>
              <a:t>Dataset includes a list of ingredients that are commonly used in a particular type of cuisine, such as Italian or Chinese.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984719-629D-90F7-54DD-1AD38623E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232" y="3778219"/>
            <a:ext cx="5400675" cy="2019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5E745F-C9F4-A9B5-AF1A-1CBBC4A46EB1}"/>
              </a:ext>
            </a:extLst>
          </p:cNvPr>
          <p:cNvSpPr txBox="1"/>
          <p:nvPr/>
        </p:nvSpPr>
        <p:spPr>
          <a:xfrm>
            <a:off x="3923839" y="3341419"/>
            <a:ext cx="4092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1: Attribute-based Information [15]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3D430B-8BD2-8197-ECB9-3DE6F3506694}"/>
              </a:ext>
            </a:extLst>
          </p:cNvPr>
          <p:cNvSpPr txBox="1"/>
          <p:nvPr/>
        </p:nvSpPr>
        <p:spPr>
          <a:xfrm>
            <a:off x="0" y="6396335"/>
            <a:ext cx="1219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[15] Ali, Amir &amp; Wróblewska, Anna. (2022). HAN TO PREDICT CUISINE FROM RECIPES INGREDIENTS. International Research Journal of Modernization in Engineering Technology and Science. 4. 1835-1842. 10.56726/IRJMETS32662. </a:t>
            </a:r>
          </a:p>
        </p:txBody>
      </p:sp>
    </p:spTree>
    <p:extLst>
      <p:ext uri="{BB962C8B-B14F-4D97-AF65-F5344CB8AC3E}">
        <p14:creationId xmlns:p14="http://schemas.microsoft.com/office/powerpoint/2010/main" val="360434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33823-CF95-1AD9-4182-ED06E777D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78412-0795-1827-A8DB-AC0BFDC4F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700" dirty="0">
                <a:latin typeface="Times New Roman"/>
                <a:cs typeface="Times New Roman"/>
              </a:rPr>
              <a:t>My research interest is mainly focused on Natural Language Processing.</a:t>
            </a:r>
          </a:p>
          <a:p>
            <a:r>
              <a:rPr lang="en-US" sz="2700" dirty="0">
                <a:latin typeface="Times New Roman"/>
                <a:cs typeface="Times New Roman"/>
              </a:rPr>
              <a:t>Explore Food Computing Domain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Ingredient Knowledge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Applications in Health Sector </a:t>
            </a:r>
          </a:p>
          <a:p>
            <a:r>
              <a:rPr lang="en-US" sz="2700" dirty="0">
                <a:latin typeface="Times New Roman"/>
                <a:cs typeface="Times New Roman"/>
              </a:rPr>
              <a:t>Investigate the Named Entity Recognition Techniques</a:t>
            </a:r>
          </a:p>
          <a:p>
            <a:pPr lvl="1"/>
            <a:r>
              <a:rPr lang="en-US" dirty="0"/>
              <a:t>Future Study Plan: Build an Automatic Data Annotation system</a:t>
            </a:r>
          </a:p>
        </p:txBody>
      </p:sp>
    </p:spTree>
    <p:extLst>
      <p:ext uri="{BB962C8B-B14F-4D97-AF65-F5344CB8AC3E}">
        <p14:creationId xmlns:p14="http://schemas.microsoft.com/office/powerpoint/2010/main" val="178602848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68DD6-29BE-3A14-8A12-11B0E7067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C6F87-09E0-7FB8-D4BC-49287BEE7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Lower case </a:t>
            </a:r>
          </a:p>
          <a:p>
            <a:r>
              <a:rPr lang="en-US" dirty="0"/>
              <a:t>StopWords</a:t>
            </a:r>
          </a:p>
          <a:p>
            <a:pPr lvl="1"/>
            <a:r>
              <a:rPr lang="en-US" dirty="0"/>
              <a:t>Remove Unnecessary Words from Reviews</a:t>
            </a:r>
          </a:p>
          <a:p>
            <a:r>
              <a:rPr lang="en-US" dirty="0"/>
              <a:t>Stemming</a:t>
            </a:r>
          </a:p>
          <a:p>
            <a:pPr lvl="1"/>
            <a:r>
              <a:rPr lang="en-US" dirty="0"/>
              <a:t>Derived word into root words For instance, both “tomatoes” and “Tomato” are output as “tomato”. The purpose is to categorize into 1 word.</a:t>
            </a:r>
          </a:p>
          <a:p>
            <a:r>
              <a:rPr lang="en-US" dirty="0"/>
              <a:t>FoodReview needs to be Data Annotation</a:t>
            </a:r>
          </a:p>
          <a:p>
            <a:r>
              <a:rPr lang="en-US" dirty="0"/>
              <a:t>For this purpose:</a:t>
            </a:r>
          </a:p>
          <a:p>
            <a:pPr lvl="1"/>
            <a:r>
              <a:rPr lang="en-US" dirty="0"/>
              <a:t> Automatic method</a:t>
            </a:r>
          </a:p>
          <a:p>
            <a:pPr lvl="2"/>
            <a:r>
              <a:rPr lang="en-US" dirty="0"/>
              <a:t> Dictionary-based approach</a:t>
            </a:r>
          </a:p>
          <a:p>
            <a:pPr lvl="1"/>
            <a:r>
              <a:rPr lang="en-US" dirty="0"/>
              <a:t>What cooking</a:t>
            </a:r>
          </a:p>
          <a:p>
            <a:pPr lvl="2"/>
            <a:r>
              <a:rPr lang="en-US" dirty="0"/>
              <a:t>Ingredient feature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7172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1B886-46E4-C3F8-7338-234A2D849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92637-FC31-C1F6-F773-3A694B447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Based NER</a:t>
            </a:r>
          </a:p>
          <a:p>
            <a:pPr lvl="1"/>
            <a:r>
              <a:rPr lang="en-US" dirty="0"/>
              <a:t>Spacy NER model</a:t>
            </a:r>
          </a:p>
          <a:p>
            <a:pPr lvl="1"/>
            <a:r>
              <a:rPr lang="en-US" dirty="0"/>
              <a:t>Bert Model</a:t>
            </a:r>
          </a:p>
          <a:p>
            <a:pPr lvl="1"/>
            <a:r>
              <a:rPr lang="en-US" dirty="0"/>
              <a:t>Transformer</a:t>
            </a:r>
          </a:p>
          <a:p>
            <a:r>
              <a:rPr lang="en-US" dirty="0"/>
              <a:t>Hybrid Based NER</a:t>
            </a:r>
          </a:p>
          <a:p>
            <a:pPr lvl="1"/>
            <a:r>
              <a:rPr lang="en-US" dirty="0"/>
              <a:t>Dictionary Based + Machine Learning</a:t>
            </a:r>
          </a:p>
          <a:p>
            <a:pPr lvl="1"/>
            <a:r>
              <a:rPr lang="en-US" dirty="0"/>
              <a:t>Rule Based + Machine Learning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2197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EDCC1-9B2F-A95F-20BC-3CE568621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Spacy NER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FB6159-2D59-6050-C4FB-08FDD7130D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8118" y="4250701"/>
            <a:ext cx="7934325" cy="154305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50D6D7-D884-C5D7-D8C8-2387D7DD58AE}"/>
              </a:ext>
            </a:extLst>
          </p:cNvPr>
          <p:cNvSpPr txBox="1"/>
          <p:nvPr/>
        </p:nvSpPr>
        <p:spPr>
          <a:xfrm>
            <a:off x="1156315" y="1690688"/>
            <a:ext cx="1026924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paCy is a popular open-source natural language processing (NLP) library for Python that provides tools and libraries for various NLP tasks, including named entity recognition (NER).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spaCy NER model is a machine learning-based model that is trained to identify and classify named entities in texts.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FE42B4-3BBB-23BF-BD1C-C5F5FC6AB27A}"/>
              </a:ext>
            </a:extLst>
          </p:cNvPr>
          <p:cNvSpPr txBox="1"/>
          <p:nvPr/>
        </p:nvSpPr>
        <p:spPr>
          <a:xfrm>
            <a:off x="4831672" y="592232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Figure 9: Spacy NER model [16]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F6EDC3-9B30-B769-5919-2F30B3672B40}"/>
              </a:ext>
            </a:extLst>
          </p:cNvPr>
          <p:cNvSpPr txBox="1"/>
          <p:nvPr/>
        </p:nvSpPr>
        <p:spPr>
          <a:xfrm>
            <a:off x="-62144" y="6581001"/>
            <a:ext cx="1219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[16] https://spacy.io/usage/training</a:t>
            </a:r>
          </a:p>
        </p:txBody>
      </p:sp>
    </p:spTree>
    <p:extLst>
      <p:ext uri="{BB962C8B-B14F-4D97-AF65-F5344CB8AC3E}">
        <p14:creationId xmlns:p14="http://schemas.microsoft.com/office/powerpoint/2010/main" val="35723427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DBC26-FC4C-A1C1-0243-10573D0D9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82A92-0F73-CA15-B63A-0189FD71B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Recipes Review:</a:t>
            </a:r>
          </a:p>
          <a:p>
            <a:pPr marL="0" indent="0" algn="just">
              <a:buNone/>
            </a:pPr>
            <a:r>
              <a:rPr lang="en-US" sz="2400" dirty="0"/>
              <a:t>I made this recipe last night and it was delicious! I followed the instructions and used the listed ingredients, but I also added some cumin and chili powder to give it a little extra kick. I would highly recommend doing that. The chicken and beef was tender and the sauce had a great flavor. I served it over rice and it was a hit with my family. I will definitely be making this recipe again.</a:t>
            </a:r>
          </a:p>
        </p:txBody>
      </p:sp>
    </p:spTree>
    <p:extLst>
      <p:ext uri="{BB962C8B-B14F-4D97-AF65-F5344CB8AC3E}">
        <p14:creationId xmlns:p14="http://schemas.microsoft.com/office/powerpoint/2010/main" val="113541662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A864B-4212-C4F0-2A64-77C59A784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Ingredients Extraction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20C878-A4DA-979D-0BF2-E831DBF9D2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8289" y="1820069"/>
            <a:ext cx="9769505" cy="2210894"/>
          </a:xfrm>
        </p:spPr>
      </p:pic>
    </p:spTree>
    <p:extLst>
      <p:ext uri="{BB962C8B-B14F-4D97-AF65-F5344CB8AC3E}">
        <p14:creationId xmlns:p14="http://schemas.microsoft.com/office/powerpoint/2010/main" val="36874592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A864B-4212-C4F0-2A64-77C59A784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Ingredients Extraction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20C878-A4DA-979D-0BF2-E831DBF9D2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8290" y="1880715"/>
            <a:ext cx="9689606" cy="2106976"/>
          </a:xfrm>
        </p:spPr>
      </p:pic>
    </p:spTree>
    <p:extLst>
      <p:ext uri="{BB962C8B-B14F-4D97-AF65-F5344CB8AC3E}">
        <p14:creationId xmlns:p14="http://schemas.microsoft.com/office/powerpoint/2010/main" val="21157436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A864B-4212-C4F0-2A64-77C59A784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Ingredients Extraction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20C878-A4DA-979D-0BF2-E831DBF9D2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863340"/>
            <a:ext cx="9553776" cy="2141363"/>
          </a:xfrm>
        </p:spPr>
      </p:pic>
    </p:spTree>
    <p:extLst>
      <p:ext uri="{BB962C8B-B14F-4D97-AF65-F5344CB8AC3E}">
        <p14:creationId xmlns:p14="http://schemas.microsoft.com/office/powerpoint/2010/main" val="18408600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A864B-4212-C4F0-2A64-77C59A784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Ingredients Extraction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20C878-A4DA-979D-0BF2-E831DBF9D2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4127" y="1857277"/>
            <a:ext cx="9528023" cy="2253083"/>
          </a:xfrm>
        </p:spPr>
      </p:pic>
    </p:spTree>
    <p:extLst>
      <p:ext uri="{BB962C8B-B14F-4D97-AF65-F5344CB8AC3E}">
        <p14:creationId xmlns:p14="http://schemas.microsoft.com/office/powerpoint/2010/main" val="1343709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A864B-4212-C4F0-2A64-77C59A784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Ingredients Extraction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20C878-A4DA-979D-0BF2-E831DBF9D2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9810" y="1926330"/>
            <a:ext cx="9454718" cy="2003587"/>
          </a:xfrm>
        </p:spPr>
      </p:pic>
    </p:spTree>
    <p:extLst>
      <p:ext uri="{BB962C8B-B14F-4D97-AF65-F5344CB8AC3E}">
        <p14:creationId xmlns:p14="http://schemas.microsoft.com/office/powerpoint/2010/main" val="34542070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A864B-4212-C4F0-2A64-77C59A784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20C878-A4DA-979D-0BF2-E831DBF9D2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0189" y="1988474"/>
            <a:ext cx="9479951" cy="2063663"/>
          </a:xfrm>
        </p:spPr>
      </p:pic>
    </p:spTree>
    <p:extLst>
      <p:ext uri="{BB962C8B-B14F-4D97-AF65-F5344CB8AC3E}">
        <p14:creationId xmlns:p14="http://schemas.microsoft.com/office/powerpoint/2010/main" val="423530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36D7B-C5AF-4405-3BC5-B64BAE736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Food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47254-B88D-419A-AC9E-3883BBA0B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Food computing is a multidisciplinary field that combines computer science, engineering, and the culinary arts to create innovative solutions for problems related to food and cooking.</a:t>
            </a:r>
          </a:p>
          <a:p>
            <a:pPr algn="just"/>
            <a:r>
              <a:rPr lang="en-US" b="0" i="0" dirty="0">
                <a:effectLst/>
              </a:rPr>
              <a:t>Food informatics and data analytics: Using computer science and statistical techniques to analyze and visualize data related to food and cooking, such as nutritional information[1], ingredient substitutions [2], or cooking time estimates [3].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796652-352D-1747-210F-1E1ECFEBBBF6}"/>
              </a:ext>
            </a:extLst>
          </p:cNvPr>
          <p:cNvSpPr txBox="1"/>
          <p:nvPr/>
        </p:nvSpPr>
        <p:spPr>
          <a:xfrm>
            <a:off x="0" y="5473005"/>
            <a:ext cx="12192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[1] Toledo, R. Y., </a:t>
            </a:r>
            <a:r>
              <a:rPr lang="en-US" sz="1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Alzahrani</a:t>
            </a:r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A. A., &amp; Martinez, L. (2019). A food recommender system considering nutritional information and user preferences.  </a:t>
            </a:r>
          </a:p>
          <a:p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IEEE Access, 7, 96695-96711.</a:t>
            </a:r>
          </a:p>
          <a:p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1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Ławrynowicz</a:t>
            </a:r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A., Wróblewska, A., Adrian, W. T., </a:t>
            </a:r>
            <a:r>
              <a:rPr lang="en-US" sz="1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Kulczyński</a:t>
            </a:r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B., &amp; </a:t>
            </a:r>
            <a:r>
              <a:rPr lang="en-US" sz="1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Gramza-Michałowska</a:t>
            </a:r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A. (2022). Food Recipe Ingredient Substitution Ontology Design Pattern. Sensors, 22(3), 1095.</a:t>
            </a:r>
          </a:p>
          <a:p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 Diaz, S., Ariza-Suarez, D., </a:t>
            </a:r>
            <a:r>
              <a:rPr lang="en-US" sz="1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Ramdeen</a:t>
            </a:r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R., Aparicio, J., Arunachalam, N., Hernandez, C., ... &amp; </a:t>
            </a:r>
            <a:r>
              <a:rPr lang="en-US" sz="14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Raatz</a:t>
            </a:r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B. (2021). Genetic architecture and genomic prediction of cooking time in common bean (Phaseolus vulgaris L.). Frontiers in plant science, 11, 622213.</a:t>
            </a:r>
          </a:p>
        </p:txBody>
      </p:sp>
    </p:spTree>
    <p:extLst>
      <p:ext uri="{BB962C8B-B14F-4D97-AF65-F5344CB8AC3E}">
        <p14:creationId xmlns:p14="http://schemas.microsoft.com/office/powerpoint/2010/main" val="161279395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0C7DA4-3328-D4AA-2278-1EDACBE8148A}"/>
              </a:ext>
            </a:extLst>
          </p:cNvPr>
          <p:cNvSpPr/>
          <p:nvPr/>
        </p:nvSpPr>
        <p:spPr>
          <a:xfrm>
            <a:off x="5029200" y="700087"/>
            <a:ext cx="1752599" cy="6524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842A20-C0F7-2AF7-5F6A-99EC16C2388B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3790950" y="1352550"/>
            <a:ext cx="1466850" cy="1038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908547F-D5F1-812F-4AAC-DB1E2ABFD43C}"/>
              </a:ext>
            </a:extLst>
          </p:cNvPr>
          <p:cNvSpPr/>
          <p:nvPr/>
        </p:nvSpPr>
        <p:spPr>
          <a:xfrm>
            <a:off x="2914650" y="2390773"/>
            <a:ext cx="1752599" cy="6524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CB3B621-8898-FED9-D84C-EF5209B717DB}"/>
              </a:ext>
            </a:extLst>
          </p:cNvPr>
          <p:cNvCxnSpPr>
            <a:cxnSpLocks/>
          </p:cNvCxnSpPr>
          <p:nvPr/>
        </p:nvCxnSpPr>
        <p:spPr>
          <a:xfrm flipH="1">
            <a:off x="5943600" y="1352550"/>
            <a:ext cx="38102" cy="1038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81BBF1A-06AA-AD8D-9C3D-E7FBD2F9FF21}"/>
              </a:ext>
            </a:extLst>
          </p:cNvPr>
          <p:cNvSpPr/>
          <p:nvPr/>
        </p:nvSpPr>
        <p:spPr>
          <a:xfrm>
            <a:off x="5162553" y="2390773"/>
            <a:ext cx="1752599" cy="6524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5578AF-E0C4-4030-56BC-BB8ED6D72436}"/>
              </a:ext>
            </a:extLst>
          </p:cNvPr>
          <p:cNvSpPr/>
          <p:nvPr/>
        </p:nvSpPr>
        <p:spPr>
          <a:xfrm>
            <a:off x="7200900" y="2390773"/>
            <a:ext cx="1752599" cy="6524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AEAEB3E-800B-190F-CE95-CA205B09CD50}"/>
              </a:ext>
            </a:extLst>
          </p:cNvPr>
          <p:cNvCxnSpPr>
            <a:cxnSpLocks/>
          </p:cNvCxnSpPr>
          <p:nvPr/>
        </p:nvCxnSpPr>
        <p:spPr>
          <a:xfrm>
            <a:off x="6648445" y="1352550"/>
            <a:ext cx="1409709" cy="1038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ED51794-BDF0-A1B5-3111-67BB31FCE2A7}"/>
              </a:ext>
            </a:extLst>
          </p:cNvPr>
          <p:cNvSpPr txBox="1"/>
          <p:nvPr/>
        </p:nvSpPr>
        <p:spPr>
          <a:xfrm>
            <a:off x="5676903" y="2532338"/>
            <a:ext cx="1485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Protein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ED81EC-C9AA-8EEF-5E1D-1C8A69325C8F}"/>
              </a:ext>
            </a:extLst>
          </p:cNvPr>
          <p:cNvSpPr txBox="1"/>
          <p:nvPr/>
        </p:nvSpPr>
        <p:spPr>
          <a:xfrm>
            <a:off x="3429009" y="2532338"/>
            <a:ext cx="1485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5C5A85-8F5F-BEA1-A669-717AA9D6693E}"/>
              </a:ext>
            </a:extLst>
          </p:cNvPr>
          <p:cNvSpPr txBox="1"/>
          <p:nvPr/>
        </p:nvSpPr>
        <p:spPr>
          <a:xfrm>
            <a:off x="5629277" y="841652"/>
            <a:ext cx="1485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6058DB-7E64-3853-DC14-52FFB75DC881}"/>
              </a:ext>
            </a:extLst>
          </p:cNvPr>
          <p:cNvSpPr txBox="1"/>
          <p:nvPr/>
        </p:nvSpPr>
        <p:spPr>
          <a:xfrm>
            <a:off x="7619994" y="2532338"/>
            <a:ext cx="1485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Grain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48A10E6-48B8-F00E-D9D8-5813EA8D0C29}"/>
              </a:ext>
            </a:extLst>
          </p:cNvPr>
          <p:cNvCxnSpPr>
            <a:cxnSpLocks/>
          </p:cNvCxnSpPr>
          <p:nvPr/>
        </p:nvCxnSpPr>
        <p:spPr>
          <a:xfrm flipH="1">
            <a:off x="6038852" y="3043236"/>
            <a:ext cx="38102" cy="913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E97898B8-845B-4F64-9D30-6653AE3DD70F}"/>
              </a:ext>
            </a:extLst>
          </p:cNvPr>
          <p:cNvSpPr/>
          <p:nvPr/>
        </p:nvSpPr>
        <p:spPr>
          <a:xfrm>
            <a:off x="5162552" y="3961090"/>
            <a:ext cx="1752599" cy="6524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Meat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6ABF920-241A-DD78-A977-180755532009}"/>
              </a:ext>
            </a:extLst>
          </p:cNvPr>
          <p:cNvCxnSpPr>
            <a:cxnSpLocks/>
          </p:cNvCxnSpPr>
          <p:nvPr/>
        </p:nvCxnSpPr>
        <p:spPr>
          <a:xfrm flipH="1">
            <a:off x="6038851" y="4613553"/>
            <a:ext cx="38102" cy="913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3AAF4EF7-FAB8-B476-4581-B83DAF75E096}"/>
              </a:ext>
            </a:extLst>
          </p:cNvPr>
          <p:cNvSpPr/>
          <p:nvPr/>
        </p:nvSpPr>
        <p:spPr>
          <a:xfrm>
            <a:off x="5162552" y="5526648"/>
            <a:ext cx="1752599" cy="6524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Chicken</a:t>
            </a:r>
          </a:p>
          <a:p>
            <a:pPr algn="ctr"/>
            <a:r>
              <a:rPr lang="en-US" dirty="0"/>
              <a:t>Beef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7693550-3F46-492F-E7E7-64244B5046E3}"/>
              </a:ext>
            </a:extLst>
          </p:cNvPr>
          <p:cNvCxnSpPr>
            <a:cxnSpLocks/>
          </p:cNvCxnSpPr>
          <p:nvPr/>
        </p:nvCxnSpPr>
        <p:spPr>
          <a:xfrm>
            <a:off x="8077199" y="3043235"/>
            <a:ext cx="0" cy="1038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EF741D5-84D4-4DA0-466B-09C37327D0FC}"/>
              </a:ext>
            </a:extLst>
          </p:cNvPr>
          <p:cNvSpPr/>
          <p:nvPr/>
        </p:nvSpPr>
        <p:spPr>
          <a:xfrm>
            <a:off x="7219951" y="4081459"/>
            <a:ext cx="1752599" cy="6524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Rice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E176D50-74C3-27A5-04BB-ABD18CB83F70}"/>
              </a:ext>
            </a:extLst>
          </p:cNvPr>
          <p:cNvCxnSpPr>
            <a:cxnSpLocks/>
          </p:cNvCxnSpPr>
          <p:nvPr/>
        </p:nvCxnSpPr>
        <p:spPr>
          <a:xfrm flipH="1">
            <a:off x="2181225" y="3043236"/>
            <a:ext cx="1466850" cy="1038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A92C5D8D-F7BE-D0C3-EC3F-23C1ECCD5C2C}"/>
              </a:ext>
            </a:extLst>
          </p:cNvPr>
          <p:cNvSpPr/>
          <p:nvPr/>
        </p:nvSpPr>
        <p:spPr>
          <a:xfrm>
            <a:off x="1162049" y="4081458"/>
            <a:ext cx="1752599" cy="6524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Vegetable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5225BC3-17DD-2330-9CB7-069F490BDC4A}"/>
              </a:ext>
            </a:extLst>
          </p:cNvPr>
          <p:cNvCxnSpPr>
            <a:cxnSpLocks/>
          </p:cNvCxnSpPr>
          <p:nvPr/>
        </p:nvCxnSpPr>
        <p:spPr>
          <a:xfrm>
            <a:off x="3969537" y="3049074"/>
            <a:ext cx="316714" cy="1160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3D16E525-207B-F5CB-40AA-6E5809D54677}"/>
              </a:ext>
            </a:extLst>
          </p:cNvPr>
          <p:cNvSpPr/>
          <p:nvPr/>
        </p:nvSpPr>
        <p:spPr>
          <a:xfrm>
            <a:off x="3276603" y="4199213"/>
            <a:ext cx="1752598" cy="6524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Cumin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5256907-522C-4B81-3A91-989937BF5B75}"/>
              </a:ext>
            </a:extLst>
          </p:cNvPr>
          <p:cNvCxnSpPr>
            <a:cxnSpLocks/>
          </p:cNvCxnSpPr>
          <p:nvPr/>
        </p:nvCxnSpPr>
        <p:spPr>
          <a:xfrm>
            <a:off x="2047871" y="4738029"/>
            <a:ext cx="0" cy="453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54A4CFAB-6EF7-1D67-BB15-4199E0F3D398}"/>
              </a:ext>
            </a:extLst>
          </p:cNvPr>
          <p:cNvSpPr/>
          <p:nvPr/>
        </p:nvSpPr>
        <p:spPr>
          <a:xfrm>
            <a:off x="1171571" y="5191125"/>
            <a:ext cx="1752599" cy="6524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Spice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0A5E145-5BA6-EEDF-F079-058DE771F815}"/>
              </a:ext>
            </a:extLst>
          </p:cNvPr>
          <p:cNvCxnSpPr>
            <a:cxnSpLocks/>
          </p:cNvCxnSpPr>
          <p:nvPr/>
        </p:nvCxnSpPr>
        <p:spPr>
          <a:xfrm>
            <a:off x="2038348" y="5852879"/>
            <a:ext cx="0" cy="453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54EDE817-DE11-FD45-0E86-BE86778EC22C}"/>
              </a:ext>
            </a:extLst>
          </p:cNvPr>
          <p:cNvSpPr/>
          <p:nvPr/>
        </p:nvSpPr>
        <p:spPr>
          <a:xfrm>
            <a:off x="1162048" y="6296684"/>
            <a:ext cx="1752599" cy="4530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Chili Powder</a:t>
            </a:r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35716E8B-6505-D2E2-6A85-270F2767BC75}"/>
              </a:ext>
            </a:extLst>
          </p:cNvPr>
          <p:cNvSpPr txBox="1">
            <a:spLocks/>
          </p:cNvSpPr>
          <p:nvPr/>
        </p:nvSpPr>
        <p:spPr>
          <a:xfrm>
            <a:off x="0" y="-150440"/>
            <a:ext cx="10944212" cy="913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sz="3000" dirty="0"/>
              <a:t>Entity Linking Based on Knowledge Graph </a:t>
            </a:r>
          </a:p>
        </p:txBody>
      </p:sp>
    </p:spTree>
    <p:extLst>
      <p:ext uri="{BB962C8B-B14F-4D97-AF65-F5344CB8AC3E}">
        <p14:creationId xmlns:p14="http://schemas.microsoft.com/office/powerpoint/2010/main" val="2529070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4" grpId="0" animBg="1"/>
      <p:bldP spid="18" grpId="0" animBg="1"/>
      <p:bldP spid="22" grpId="0"/>
      <p:bldP spid="23" grpId="0"/>
      <p:bldP spid="24" grpId="0"/>
      <p:bldP spid="25" grpId="0"/>
      <p:bldP spid="27" grpId="0" animBg="1"/>
      <p:bldP spid="30" grpId="0" animBg="1"/>
      <p:bldP spid="33" grpId="0" animBg="1"/>
      <p:bldP spid="35" grpId="0" animBg="1"/>
      <p:bldP spid="39" grpId="0" animBg="1"/>
      <p:bldP spid="42" grpId="0" animBg="1"/>
      <p:bldP spid="4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211D0-5A22-5A6A-C014-7690EC212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Linking Based on Knowledge Graph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2363D-7D7C-30F3-E8CD-779BB7052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Cumin(Plant)</a:t>
            </a:r>
          </a:p>
          <a:p>
            <a:pPr algn="just"/>
            <a:r>
              <a:rPr lang="en-US" dirty="0"/>
              <a:t>Chili powder(Spice)</a:t>
            </a:r>
          </a:p>
          <a:p>
            <a:pPr algn="just"/>
            <a:r>
              <a:rPr lang="en-US" dirty="0"/>
              <a:t>Chicken, beef (Meat)</a:t>
            </a:r>
          </a:p>
          <a:p>
            <a:pPr algn="just"/>
            <a:r>
              <a:rPr lang="en-US" dirty="0"/>
              <a:t>Rice (Cereal grain)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2457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48CF9166-28D3-56DF-C019-E30B6B2B3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956" y="1053263"/>
            <a:ext cx="4051042" cy="405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8758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4354E-07CA-EC78-93E0-B7555C25B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3633" y="2939649"/>
            <a:ext cx="10515600" cy="1325563"/>
          </a:xfrm>
        </p:spPr>
        <p:txBody>
          <a:bodyPr>
            <a:normAutofit/>
          </a:bodyPr>
          <a:lstStyle/>
          <a:p>
            <a:r>
              <a:rPr lang="en-US" sz="8000" dirty="0"/>
              <a:t>Thank You </a:t>
            </a:r>
            <a:r>
              <a:rPr lang="en-US" sz="8000" dirty="0">
                <a:sym typeface="Wingdings" panose="05000000000000000000" pitchFamily="2" charset="2"/>
              </a:rPr>
              <a:t>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843286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F29A35-A127-352A-28B1-2A14CC821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312" y="0"/>
            <a:ext cx="6518109" cy="56867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05FD8F-6EEE-D25F-67F6-1B5D36E32DFF}"/>
              </a:ext>
            </a:extLst>
          </p:cNvPr>
          <p:cNvSpPr txBox="1"/>
          <p:nvPr/>
        </p:nvSpPr>
        <p:spPr>
          <a:xfrm>
            <a:off x="3707732" y="568672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1: An overview of food computing [4]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6B3142-B268-22FC-C2D1-EA3A5785E2B1}"/>
              </a:ext>
            </a:extLst>
          </p:cNvPr>
          <p:cNvSpPr txBox="1"/>
          <p:nvPr/>
        </p:nvSpPr>
        <p:spPr>
          <a:xfrm>
            <a:off x="0" y="6514028"/>
            <a:ext cx="80320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[4] Min, W., Jiang, S., Liu, L., Rui, Y., &amp; Jain, R. (2019). A survey on food computing. ACM Computing Surveys (CSUR), 52(5), 1-36.</a:t>
            </a:r>
          </a:p>
        </p:txBody>
      </p:sp>
    </p:spTree>
    <p:extLst>
      <p:ext uri="{BB962C8B-B14F-4D97-AF65-F5344CB8AC3E}">
        <p14:creationId xmlns:p14="http://schemas.microsoft.com/office/powerpoint/2010/main" val="531546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4A609-49F5-6058-E17A-C8101124A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 Processing (NLP)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6617D-203E-EE0A-46EE-8320CCEE7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b="0" i="0" dirty="0">
                <a:effectLst/>
              </a:rPr>
              <a:t>NLP is the use of computational methods to understand and process human language data, such as text or speech.</a:t>
            </a:r>
          </a:p>
          <a:p>
            <a:pPr algn="just"/>
            <a:r>
              <a:rPr lang="en-US" b="0" i="0" dirty="0">
                <a:effectLst/>
              </a:rPr>
              <a:t>It has many applications, including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2800" dirty="0"/>
              <a:t>M</a:t>
            </a:r>
            <a:r>
              <a:rPr lang="en-US" sz="2800" b="0" i="0" dirty="0">
                <a:effectLst/>
              </a:rPr>
              <a:t>achine translation</a:t>
            </a:r>
            <a:r>
              <a:rPr lang="en-US" sz="2800" dirty="0"/>
              <a:t> </a:t>
            </a:r>
            <a:endParaRPr lang="en-US" sz="2800" b="0" i="0" dirty="0">
              <a:effectLst/>
            </a:endParaRP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2800" dirty="0"/>
              <a:t>I</a:t>
            </a:r>
            <a:r>
              <a:rPr lang="en-US" sz="2800" b="0" i="0" dirty="0">
                <a:effectLst/>
              </a:rPr>
              <a:t>nformation retrieval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2800" b="0" i="0" dirty="0">
                <a:effectLst/>
              </a:rPr>
              <a:t>Speech recognition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23482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10388B4-D52E-6E3F-4BBB-C7B2EA7FEE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938" y="1421981"/>
            <a:ext cx="8716377" cy="4040297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7B2EB89B-89F1-00EF-9275-4E47D9F6EA9A}"/>
              </a:ext>
            </a:extLst>
          </p:cNvPr>
          <p:cNvSpPr/>
          <p:nvPr/>
        </p:nvSpPr>
        <p:spPr>
          <a:xfrm>
            <a:off x="4180807" y="1673861"/>
            <a:ext cx="1744911" cy="847289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>
              <a:ln w="22225">
                <a:solidFill>
                  <a:schemeClr val="tx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E3A142-4F80-375C-17C1-68CB4E896B72}"/>
              </a:ext>
            </a:extLst>
          </p:cNvPr>
          <p:cNvSpPr txBox="1"/>
          <p:nvPr/>
        </p:nvSpPr>
        <p:spPr>
          <a:xfrm>
            <a:off x="4180807" y="571415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Figure 2: Terminology of NLU versus NLP [5]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582955-2174-3A24-70E8-099C74910266}"/>
              </a:ext>
            </a:extLst>
          </p:cNvPr>
          <p:cNvSpPr txBox="1"/>
          <p:nvPr/>
        </p:nvSpPr>
        <p:spPr>
          <a:xfrm>
            <a:off x="0" y="6581001"/>
            <a:ext cx="80320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[5] McShane, M. (2017). Natural language understanding (NLU, not NLP) in cognitive systems. AI Magazine, 38(4), 43-56.</a:t>
            </a:r>
          </a:p>
        </p:txBody>
      </p:sp>
    </p:spTree>
    <p:extLst>
      <p:ext uri="{BB962C8B-B14F-4D97-AF65-F5344CB8AC3E}">
        <p14:creationId xmlns:p14="http://schemas.microsoft.com/office/powerpoint/2010/main" val="1532622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1BA59-6B6D-01A5-1A14-EF646346A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Extraction and Linking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938A1-5834-B362-E110-DB30A651B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effectLst/>
              </a:rPr>
              <a:t>Text extraction and linking refer to the process of extracting relevant information from texts and linking it to corresponding entries in a knowledge base or a database.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457200" lvl="1" indent="0">
              <a:buNone/>
            </a:pPr>
            <a:r>
              <a:rPr lang="en-US" dirty="0"/>
              <a:t>“Barack Obama was born in Hawaii on August 4, 1961.” </a:t>
            </a:r>
          </a:p>
          <a:p>
            <a:endParaRPr lang="en-US" dirty="0"/>
          </a:p>
          <a:p>
            <a:pPr marL="0" indent="0">
              <a:buNone/>
            </a:pPr>
            <a:endParaRPr lang="en-US" b="0" i="0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83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5A4C3-8F1B-79A8-0031-E059705B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Entity Recognition (NER)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3FA07-B1CD-4E3F-2DFB-4F7D4B0C2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effectLst/>
              </a:rPr>
              <a:t>Named entity recognition is the task of identifying and classifying named entities, such as people, organizations, locations, and events, in text. </a:t>
            </a:r>
          </a:p>
          <a:p>
            <a:pPr algn="just"/>
            <a:r>
              <a:rPr lang="en-US" b="0" i="0" dirty="0">
                <a:effectLst/>
              </a:rPr>
              <a:t>NER systems typically use a combination of rule-based and statistical approaches to identify and classify named entities in text.</a:t>
            </a:r>
            <a:endParaRPr lang="en-US" dirty="0"/>
          </a:p>
          <a:p>
            <a:pPr algn="just"/>
            <a:r>
              <a:rPr lang="en-US" b="0" i="0" dirty="0">
                <a:effectLst/>
              </a:rPr>
              <a:t>They may use dictionaries, regular expressions, or machine learning algorithms to recognize and classify the named entities.</a:t>
            </a:r>
          </a:p>
          <a:p>
            <a:pPr algn="just"/>
            <a:r>
              <a:rPr lang="en-US" b="0" i="0" dirty="0">
                <a:effectLst/>
              </a:rPr>
              <a:t>It is often used in information extraction and information retrieval applications.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781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0CE657B2678F94A8808EA68A4FF70D5" ma:contentTypeVersion="14" ma:contentTypeDescription="Utwórz nowy dokument." ma:contentTypeScope="" ma:versionID="c9065c9ac05395f567418224b08686b4">
  <xsd:schema xmlns:xsd="http://www.w3.org/2001/XMLSchema" xmlns:xs="http://www.w3.org/2001/XMLSchema" xmlns:p="http://schemas.microsoft.com/office/2006/metadata/properties" xmlns:ns3="ea72838d-b024-4104-af40-31fef5c4f0c1" xmlns:ns4="76e33f1e-2443-461c-9559-732cd04688bb" targetNamespace="http://schemas.microsoft.com/office/2006/metadata/properties" ma:root="true" ma:fieldsID="9ace14036eb7d18a0d3914624f35a42f" ns3:_="" ns4:_="">
    <xsd:import namespace="ea72838d-b024-4104-af40-31fef5c4f0c1"/>
    <xsd:import namespace="76e33f1e-2443-461c-9559-732cd04688b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72838d-b024-4104-af40-31fef5c4f0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e33f1e-2443-461c-9559-732cd04688b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Udostępniani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Udostępnione dla — szczegóły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krót wskazówki dotyczącej udostępniani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a72838d-b024-4104-af40-31fef5c4f0c1" xsi:nil="true"/>
  </documentManagement>
</p:properties>
</file>

<file path=customXml/itemProps1.xml><?xml version="1.0" encoding="utf-8"?>
<ds:datastoreItem xmlns:ds="http://schemas.openxmlformats.org/officeDocument/2006/customXml" ds:itemID="{72B2C8E2-D5AF-49D3-9F1C-152941DE6A7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1F5A6B-E073-4672-B7C7-0BD0A0CCD3BF}">
  <ds:schemaRefs>
    <ds:schemaRef ds:uri="76e33f1e-2443-461c-9559-732cd04688bb"/>
    <ds:schemaRef ds:uri="ea72838d-b024-4104-af40-31fef5c4f0c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F0DCE86-55B2-4A4E-9105-0E06AB663258}">
  <ds:schemaRefs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76e33f1e-2443-461c-9559-732cd04688bb"/>
    <ds:schemaRef ds:uri="ea72838d-b024-4104-af40-31fef5c4f0c1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2373</TotalTime>
  <Words>2079</Words>
  <Application>Microsoft Office PowerPoint</Application>
  <PresentationFormat>Widescreen</PresentationFormat>
  <Paragraphs>201</Paragraphs>
  <Slides>43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Söhne</vt:lpstr>
      <vt:lpstr>Times New Roman</vt:lpstr>
      <vt:lpstr>Wingdings</vt:lpstr>
      <vt:lpstr>Office Theme</vt:lpstr>
      <vt:lpstr>Extraction and Linking of Ingredients from the Texts of Recipes Reviews</vt:lpstr>
      <vt:lpstr>Outlines</vt:lpstr>
      <vt:lpstr>Motivation</vt:lpstr>
      <vt:lpstr>Food Computing</vt:lpstr>
      <vt:lpstr>PowerPoint Presentation</vt:lpstr>
      <vt:lpstr>Natural Language Processing (NLP)</vt:lpstr>
      <vt:lpstr>PowerPoint Presentation</vt:lpstr>
      <vt:lpstr>Text Extraction and Linking</vt:lpstr>
      <vt:lpstr>Named Entity Recognition (NER)</vt:lpstr>
      <vt:lpstr>PowerPoint Presentation</vt:lpstr>
      <vt:lpstr>NER Techniques</vt:lpstr>
      <vt:lpstr>Dictionary Based</vt:lpstr>
      <vt:lpstr>Example of Dictionary</vt:lpstr>
      <vt:lpstr>Rule Based</vt:lpstr>
      <vt:lpstr>Example of Rule Based</vt:lpstr>
      <vt:lpstr>Machine Learning</vt:lpstr>
      <vt:lpstr>Example of Machine Learning Based NER</vt:lpstr>
      <vt:lpstr>Hybrid</vt:lpstr>
      <vt:lpstr>PowerPoint Presentation</vt:lpstr>
      <vt:lpstr>Main Challenge in NER </vt:lpstr>
      <vt:lpstr>Data Annotation</vt:lpstr>
      <vt:lpstr>Manually Data Annotation</vt:lpstr>
      <vt:lpstr>Output of manually data annotation</vt:lpstr>
      <vt:lpstr>Crowdsourcing Data Annotation</vt:lpstr>
      <vt:lpstr>Automatic Method for Data Annotation</vt:lpstr>
      <vt:lpstr>Data Collection</vt:lpstr>
      <vt:lpstr>TASTEset Dataset</vt:lpstr>
      <vt:lpstr>FoodReview Data</vt:lpstr>
      <vt:lpstr>What Cooking Dataset</vt:lpstr>
      <vt:lpstr>Data Preprocessing</vt:lpstr>
      <vt:lpstr>Proposed Model</vt:lpstr>
      <vt:lpstr>Spacy NER model</vt:lpstr>
      <vt:lpstr>Demonstration</vt:lpstr>
      <vt:lpstr>Ingredients Extraction</vt:lpstr>
      <vt:lpstr>Ingredients Extraction</vt:lpstr>
      <vt:lpstr>Ingredients Extraction</vt:lpstr>
      <vt:lpstr>Ingredients Extraction</vt:lpstr>
      <vt:lpstr>Ingredients Extraction</vt:lpstr>
      <vt:lpstr>Extraction</vt:lpstr>
      <vt:lpstr>PowerPoint Presentation</vt:lpstr>
      <vt:lpstr>Entity Linking Based on Knowledge Graph </vt:lpstr>
      <vt:lpstr>PowerPoint Presentation</vt:lpstr>
      <vt:lpstr>Thank You 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Extraction of Crucial Information from the Texts of Recipes and their Reviews</dc:title>
  <dc:creator>Ali Amir (STUD)</dc:creator>
  <cp:lastModifiedBy>Ali Amir (STUD)</cp:lastModifiedBy>
  <cp:revision>2</cp:revision>
  <dcterms:created xsi:type="dcterms:W3CDTF">2023-01-02T11:09:40Z</dcterms:created>
  <dcterms:modified xsi:type="dcterms:W3CDTF">2023-01-04T11:08:45Z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0x01010020CE657B2678F94A8808EA68A4FF70D5</vt:lpwstr>
  </property>
</Properties>
</file>