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63" r:id="rId6"/>
    <p:sldId id="258" r:id="rId7"/>
    <p:sldId id="257" r:id="rId8"/>
    <p:sldId id="279" r:id="rId9"/>
    <p:sldId id="259" r:id="rId10"/>
    <p:sldId id="287" r:id="rId11"/>
    <p:sldId id="260" r:id="rId12"/>
    <p:sldId id="289" r:id="rId13"/>
    <p:sldId id="283" r:id="rId14"/>
    <p:sldId id="261" r:id="rId15"/>
    <p:sldId id="290" r:id="rId16"/>
    <p:sldId id="291" r:id="rId17"/>
    <p:sldId id="266" r:id="rId18"/>
    <p:sldId id="265" r:id="rId19"/>
    <p:sldId id="280" r:id="rId20"/>
    <p:sldId id="285" r:id="rId21"/>
    <p:sldId id="294" r:id="rId22"/>
    <p:sldId id="297" r:id="rId23"/>
    <p:sldId id="298" r:id="rId24"/>
    <p:sldId id="269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38E34-34FE-2C75-CF6C-3C27F01BD70A}" v="570" dt="2022-12-08T22:03:32.300"/>
    <p1510:client id="{472A9B0C-D6B2-5811-16B6-CE5A3D06226C}" v="865" dt="2022-12-09T08:59:11.416"/>
    <p1510:client id="{4CC4C5CE-C5DF-0088-703B-E2BDAF86BB6F}" v="105" dt="2022-12-09T09:03:42.826"/>
    <p1510:client id="{560D6743-2B50-E662-A534-EB80EA5E470B}" v="183" dt="2022-12-09T12:57:26.509"/>
    <p1510:client id="{81D81441-7166-683E-235A-0B3894E86BC1}" v="39" dt="2022-12-08T22:27:02.366"/>
    <p1510:client id="{88E38DB3-DB05-4F67-4C4A-309E845A7704}" v="2" dt="2022-12-08T22:21:01.026"/>
    <p1510:client id="{99DB3BB7-1B16-CD2F-38C1-2185DFF1C624}" v="281" dt="2022-12-08T21:55:15.301"/>
    <p1510:client id="{9E2B9605-BCBB-698F-10E4-14D6F57B3001}" v="82" dt="2022-12-09T13:01:33.177"/>
    <p1510:client id="{C023E6EB-A1AD-49DD-87EB-0E54CE879A69}" v="79" dt="2022-12-08T22:04:47.545"/>
    <p1510:client id="{C4845ECD-3123-4098-6529-5E3DDEA0AE61}" v="3" dt="2022-12-08T22:10:27.548"/>
    <p1510:client id="{D87582D9-282A-453E-9837-358DF4A783E0}" v="440" vWet="442" dt="2022-12-08T12:18:27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1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5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1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1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4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7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9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2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9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3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.facebook.com/l.php?u=https%3A%2F%2Fwww.tasteofhome.com%2Fcollection%2Four-100-highest-rated-recipes-ever%2F%3Ffbclid%3DIwAR2hX-K65hFBxzfwbiEZf1J49egLIRAQnw4tt7rTAC9tRxVW64lQGBll8fI&amp;h=AT0NnwQovxArRIaBF4Z3WeNYLEvnfL16EYp5Ag-3ltrjia33IPhrGdhvYcmZC7p7ujmcDpwdt3U9voXf-Wez19ShA1XKWw4Xw-KmZokWLUA_YFHMr_w2MhnfsZ9XY4kZ2kmT3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36D2-C13F-965E-643A-7BFB1ECD1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8143"/>
            <a:ext cx="9144000" cy="1011985"/>
          </a:xfr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Calibri Light"/>
              </a:rPr>
              <a:t>Recipe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FCF94-070A-0FFB-0DED-769F8780A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340" y="322581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Amir Ali</a:t>
            </a:r>
            <a:r>
              <a:rPr lang="pl-PL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Jacek </a:t>
            </a:r>
            <a:r>
              <a:rPr lang="en-US" sz="22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Czupyt</a:t>
            </a:r>
            <a:r>
              <a:rPr lang="pl-PL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Stanislaw Matuszewski</a:t>
            </a:r>
          </a:p>
        </p:txBody>
      </p:sp>
    </p:spTree>
    <p:extLst>
      <p:ext uri="{BB962C8B-B14F-4D97-AF65-F5344CB8AC3E}">
        <p14:creationId xmlns:p14="http://schemas.microsoft.com/office/powerpoint/2010/main" val="234868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CD50-F765-EDFA-8305-7990C7B5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783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/>
                <a:ea typeface="Calibri Light"/>
                <a:cs typeface="Calibri Light"/>
              </a:rPr>
              <a:t>EDA – </a:t>
            </a:r>
            <a:r>
              <a:rPr lang="en-US" b="1" err="1">
                <a:solidFill>
                  <a:schemeClr val="bg1"/>
                </a:solidFill>
                <a:latin typeface="Calibri"/>
                <a:ea typeface="Calibri Light"/>
                <a:cs typeface="Calibri Light"/>
              </a:rPr>
              <a:t>wordcloud</a:t>
            </a:r>
            <a:endParaRPr lang="en-US" b="1" err="1">
              <a:solidFill>
                <a:schemeClr val="bg1"/>
              </a:solidFill>
              <a:latin typeface="Calibri"/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744752-8F55-F66C-8E76-63C33D77F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513" y="1560080"/>
            <a:ext cx="5020974" cy="5032519"/>
          </a:xfrm>
        </p:spPr>
      </p:pic>
    </p:spTree>
    <p:extLst>
      <p:ext uri="{BB962C8B-B14F-4D97-AF65-F5344CB8AC3E}">
        <p14:creationId xmlns:p14="http://schemas.microsoft.com/office/powerpoint/2010/main" val="111145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4C34-22C9-8FD4-BB1C-3B2B318F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947"/>
          </a:xfrm>
          <a:solidFill>
            <a:schemeClr val="accent5">
              <a:lumMod val="5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Recipes Review Distribution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357B116-5634-AA99-65B3-D75801346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11" y="1395358"/>
            <a:ext cx="9381834" cy="521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4C34-22C9-8FD4-BB1C-3B2B318F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947"/>
          </a:xfrm>
          <a:solidFill>
            <a:schemeClr val="accent5">
              <a:lumMod val="5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Review Length Distribution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D9C603-F279-0A80-5E1E-18FCF836A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27" y="1465500"/>
            <a:ext cx="9220200" cy="509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6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4C34-22C9-8FD4-BB1C-3B2B318F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947"/>
          </a:xfrm>
          <a:solidFill>
            <a:schemeClr val="accent5">
              <a:lumMod val="5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Review Word Count Distribution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8CA3161-30DC-292D-B8E1-904759DF6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465114"/>
            <a:ext cx="9081654" cy="502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69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57DE-0935-38B5-8841-BFC19D28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314"/>
          </a:xfrm>
          <a:solidFill>
            <a:schemeClr val="accent5">
              <a:lumMod val="5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Ratings Distribution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E937DE2-59EE-FFF7-9B6D-F7DD9BADC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241" y="1479261"/>
            <a:ext cx="5005971" cy="5182610"/>
          </a:xfrm>
        </p:spPr>
      </p:pic>
    </p:spTree>
    <p:extLst>
      <p:ext uri="{BB962C8B-B14F-4D97-AF65-F5344CB8AC3E}">
        <p14:creationId xmlns:p14="http://schemas.microsoft.com/office/powerpoint/2010/main" val="128273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4C34-22C9-8FD4-BB1C-3B2B318F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314"/>
          </a:xfrm>
          <a:solidFill>
            <a:schemeClr val="accent5">
              <a:lumMod val="5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Sentiments Polarity Distribution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1A56264-FFF7-D41B-30A4-50425C639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57" y="1695549"/>
            <a:ext cx="8623041" cy="47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4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9684-3F64-E3EB-5FAA-A815C5C3C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468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/>
                <a:cs typeface="Calibri Light"/>
              </a:rPr>
              <a:t>Data Preprocessing</a:t>
            </a:r>
            <a:endParaRPr lang="en-US" b="1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459A-D78F-F273-05F7-C540B350C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Text Cleaning</a:t>
            </a:r>
          </a:p>
          <a:p>
            <a:pPr lvl="1"/>
            <a:r>
              <a:rPr lang="en-US"/>
              <a:t>Lowercase</a:t>
            </a:r>
          </a:p>
          <a:p>
            <a:pPr lvl="1"/>
            <a:r>
              <a:rPr lang="en-US"/>
              <a:t>Remove Punctuation</a:t>
            </a:r>
          </a:p>
          <a:p>
            <a:pPr lvl="1"/>
            <a:r>
              <a:rPr lang="en-US"/>
              <a:t>Remove Special Characters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/>
              <a:t>Preprocessing Operations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Removing Stop Words</a:t>
            </a:r>
          </a:p>
          <a:p>
            <a:pPr lvl="1"/>
            <a:r>
              <a:rPr lang="en-US"/>
              <a:t>Lemmatization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08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9684-3F64-E3EB-5FAA-A815C5C3C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468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 Light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459A-D78F-F273-05F7-C540B350C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Custom Spacy NER 3.0</a:t>
            </a:r>
            <a:endParaRPr lang="en-US"/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lvl="1"/>
            <a:endParaRPr lang="en-US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2BE82C-DCDF-588A-D01C-C26B4F72706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4D660A8-1592-A9C3-BCF2-A093BE6D3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15" y="2926781"/>
            <a:ext cx="8383170" cy="1657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0A6CEB-D613-4B20-0C5E-ECE47DF611E9}"/>
              </a:ext>
            </a:extLst>
          </p:cNvPr>
          <p:cNvSpPr txBox="1"/>
          <p:nvPr/>
        </p:nvSpPr>
        <p:spPr>
          <a:xfrm>
            <a:off x="4338506" y="4750522"/>
            <a:ext cx="316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Figure: Spacy 3.0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C809D7-D2D3-3225-5805-88A11D7509E2}"/>
              </a:ext>
            </a:extLst>
          </p:cNvPr>
          <p:cNvSpPr txBox="1"/>
          <p:nvPr/>
        </p:nvSpPr>
        <p:spPr>
          <a:xfrm>
            <a:off x="735487" y="5432472"/>
            <a:ext cx="48318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1. Experiment with Learning rate</a:t>
            </a:r>
          </a:p>
          <a:p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598F-A5A2-0233-A816-DC1E8041AB83}"/>
              </a:ext>
            </a:extLst>
          </p:cNvPr>
          <p:cNvSpPr txBox="1"/>
          <p:nvPr/>
        </p:nvSpPr>
        <p:spPr>
          <a:xfrm>
            <a:off x="731312" y="5814516"/>
            <a:ext cx="48318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2. Experiment with Hidden layers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274B5-E5F0-01DA-3D63-F63EE3418610}"/>
              </a:ext>
            </a:extLst>
          </p:cNvPr>
          <p:cNvSpPr txBox="1"/>
          <p:nvPr/>
        </p:nvSpPr>
        <p:spPr>
          <a:xfrm>
            <a:off x="731311" y="5939777"/>
            <a:ext cx="48318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3. Experiment with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00952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9684-3F64-E3EB-5FAA-A815C5C3C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468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 Light"/>
              </a:rPr>
              <a:t>Result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2BE82C-DCDF-588A-D01C-C26B4F72706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lvl="1"/>
            <a:endParaRPr lang="en-US"/>
          </a:p>
          <a:p>
            <a:pPr lvl="1"/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B87A73E-41E8-8B02-D57A-9F18BA557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80888"/>
              </p:ext>
            </p:extLst>
          </p:nvPr>
        </p:nvGraphicFramePr>
        <p:xfrm>
          <a:off x="1066800" y="2344615"/>
          <a:ext cx="9058280" cy="2812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570">
                  <a:extLst>
                    <a:ext uri="{9D8B030D-6E8A-4147-A177-3AD203B41FA5}">
                      <a16:colId xmlns:a16="http://schemas.microsoft.com/office/drawing/2014/main" val="4025817435"/>
                    </a:ext>
                  </a:extLst>
                </a:gridCol>
                <a:gridCol w="2264570">
                  <a:extLst>
                    <a:ext uri="{9D8B030D-6E8A-4147-A177-3AD203B41FA5}">
                      <a16:colId xmlns:a16="http://schemas.microsoft.com/office/drawing/2014/main" val="3501928202"/>
                    </a:ext>
                  </a:extLst>
                </a:gridCol>
                <a:gridCol w="2264570">
                  <a:extLst>
                    <a:ext uri="{9D8B030D-6E8A-4147-A177-3AD203B41FA5}">
                      <a16:colId xmlns:a16="http://schemas.microsoft.com/office/drawing/2014/main" val="1074088353"/>
                    </a:ext>
                  </a:extLst>
                </a:gridCol>
                <a:gridCol w="2264570">
                  <a:extLst>
                    <a:ext uri="{9D8B030D-6E8A-4147-A177-3AD203B41FA5}">
                      <a16:colId xmlns:a16="http://schemas.microsoft.com/office/drawing/2014/main" val="4116247769"/>
                    </a:ext>
                  </a:extLst>
                </a:gridCol>
              </a:tblGrid>
              <a:tr h="7032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Custom Spacy NER</a:t>
                      </a:r>
                      <a:endParaRPr lang="en-US" sz="2000" b="1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F-Measure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427165"/>
                  </a:ext>
                </a:extLst>
              </a:tr>
              <a:tr h="703208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40229"/>
                  </a:ext>
                </a:extLst>
              </a:tr>
              <a:tr h="703208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       Hidden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845336"/>
                  </a:ext>
                </a:extLst>
              </a:tr>
              <a:tr h="7032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/>
                        <a:t>Activation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0.60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350897"/>
                  </a:ext>
                </a:extLst>
              </a:tr>
            </a:tbl>
          </a:graphicData>
        </a:graphic>
      </p:graphicFrame>
      <p:sp>
        <p:nvSpPr>
          <p:cNvPr id="6" name="TextBox 1">
            <a:extLst>
              <a:ext uri="{FF2B5EF4-FFF2-40B4-BE49-F238E27FC236}">
                <a16:creationId xmlns:a16="http://schemas.microsoft.com/office/drawing/2014/main" id="{62D74D66-2827-2080-EAF5-73CA98A6ADBB}"/>
              </a:ext>
            </a:extLst>
          </p:cNvPr>
          <p:cNvSpPr txBox="1"/>
          <p:nvPr/>
        </p:nvSpPr>
        <p:spPr>
          <a:xfrm>
            <a:off x="5091922" y="5311833"/>
            <a:ext cx="242711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Table 1: Final Results</a:t>
            </a:r>
          </a:p>
        </p:txBody>
      </p:sp>
    </p:spTree>
    <p:extLst>
      <p:ext uri="{BB962C8B-B14F-4D97-AF65-F5344CB8AC3E}">
        <p14:creationId xmlns:p14="http://schemas.microsoft.com/office/powerpoint/2010/main" val="1054887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9684-3F64-E3EB-5FAA-A815C5C3C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468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 Light"/>
              </a:rPr>
              <a:t>Example Output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2BE82C-DCDF-588A-D01C-C26B4F72706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8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44B77CE-DBF0-E0AA-BEA2-600BBD68A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245" y="2834423"/>
            <a:ext cx="9620250" cy="15811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051C57-0113-12CC-E647-3BCEADBF27A2}"/>
              </a:ext>
            </a:extLst>
          </p:cNvPr>
          <p:cNvSpPr txBox="1"/>
          <p:nvPr/>
        </p:nvSpPr>
        <p:spPr>
          <a:xfrm>
            <a:off x="4891851" y="4581407"/>
            <a:ext cx="24271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Figure: Final Output</a:t>
            </a:r>
          </a:p>
        </p:txBody>
      </p:sp>
    </p:spTree>
    <p:extLst>
      <p:ext uri="{BB962C8B-B14F-4D97-AF65-F5344CB8AC3E}">
        <p14:creationId xmlns:p14="http://schemas.microsoft.com/office/powerpoint/2010/main" val="423834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91E8-16F8-7DA3-4A90-8C82E2CD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628"/>
          </a:xfrm>
          <a:solidFill>
            <a:schemeClr val="accent5">
              <a:lumMod val="5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101" name="Content Placeholder 100">
            <a:extLst>
              <a:ext uri="{FF2B5EF4-FFF2-40B4-BE49-F238E27FC236}">
                <a16:creationId xmlns:a16="http://schemas.microsoft.com/office/drawing/2014/main" id="{076ACE4E-2520-5492-D36A-2D90707F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042"/>
            <a:ext cx="8710247" cy="4455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pl-PL" sz="2200" b="1">
                <a:ea typeface="+mn-lt"/>
                <a:cs typeface="+mn-lt"/>
              </a:rPr>
              <a:t> </a:t>
            </a:r>
            <a:r>
              <a:rPr lang="en-US" sz="2200" b="1">
                <a:ea typeface="+mn-lt"/>
                <a:cs typeface="+mn-lt"/>
              </a:rPr>
              <a:t>Introduction</a:t>
            </a:r>
            <a:endParaRPr lang="en-US" b="1">
              <a:cs typeface="Calibri" panose="020F0502020204030204"/>
            </a:endParaRPr>
          </a:p>
          <a:p>
            <a:pPr marL="514350" indent="-51435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z="2200" b="1">
                <a:ea typeface="+mn-lt"/>
                <a:cs typeface="+mn-lt"/>
              </a:rPr>
              <a:t>Data Collection</a:t>
            </a:r>
          </a:p>
          <a:p>
            <a:pPr marL="514350" indent="-51435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z="2200" b="1">
                <a:ea typeface="+mn-lt"/>
                <a:cs typeface="+mn-lt"/>
              </a:rPr>
              <a:t>Exploratory Data Analysis (EDA)</a:t>
            </a:r>
          </a:p>
          <a:p>
            <a:pPr marL="514350" indent="-51435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z="2200" b="1">
                <a:ea typeface="+mn-lt"/>
                <a:cs typeface="+mn-lt"/>
              </a:rPr>
              <a:t>Data Preprocessing</a:t>
            </a:r>
          </a:p>
          <a:p>
            <a:pPr marL="514350" indent="-51435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z="2200" b="1">
                <a:ea typeface="+mn-lt"/>
                <a:cs typeface="+mn-lt"/>
              </a:rPr>
              <a:t>Methodology</a:t>
            </a:r>
            <a:endParaRPr lang="pl-PL" sz="2200" b="1">
              <a:ea typeface="+mn-lt"/>
              <a:cs typeface="+mn-lt"/>
            </a:endParaRPr>
          </a:p>
          <a:p>
            <a:pPr marL="514350" indent="-51435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z="2200" b="1">
                <a:cs typeface="Calibri"/>
              </a:rPr>
              <a:t>Results &amp; Conclusions</a:t>
            </a:r>
          </a:p>
          <a:p>
            <a:pPr marL="514350" indent="-51435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z="2200" b="1">
                <a:cs typeface="Calibri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350535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9684-3F64-E3EB-5FAA-A815C5C3C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468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 Ligh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459A-D78F-F273-05F7-C540B350C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We collected very new dataset with crucial information about Recipe Review and Ingredients. We build our own custom model to extract Ingredients from Review.</a:t>
            </a:r>
          </a:p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But this data was not enough to train model perfectly. So, we need more annotated data to improve the model accuracy.</a:t>
            </a: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lvl="1"/>
            <a:endParaRPr lang="en-US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2BE82C-DCDF-588A-D01C-C26B4F72706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1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F332-9AB9-2520-4FE0-0FD4420C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441"/>
            <a:ext cx="10515600" cy="781757"/>
          </a:xfrm>
          <a:solidFill>
            <a:schemeClr val="accent5">
              <a:lumMod val="5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A8768-C374-BEDF-75C9-10427BA4A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i="0">
                <a:effectLst/>
              </a:rPr>
              <a:t>[1] </a:t>
            </a:r>
            <a:r>
              <a:rPr lang="en-US" sz="1800" err="1"/>
              <a:t>Wróblewska</a:t>
            </a:r>
            <a:r>
              <a:rPr lang="en-US" sz="1800"/>
              <a:t>, A., </a:t>
            </a:r>
            <a:r>
              <a:rPr lang="en-US" sz="1800" err="1"/>
              <a:t>Kaliska</a:t>
            </a:r>
            <a:r>
              <a:rPr lang="en-US" sz="1800"/>
              <a:t>, A., </a:t>
            </a:r>
            <a:r>
              <a:rPr lang="en-US" sz="1800" err="1"/>
              <a:t>Pawłowski</a:t>
            </a:r>
            <a:r>
              <a:rPr lang="en-US" sz="1800"/>
              <a:t>, M., Wiśniewski, D., </a:t>
            </a:r>
            <a:r>
              <a:rPr lang="en-US" sz="1800" err="1"/>
              <a:t>Sosnowski</a:t>
            </a:r>
            <a:r>
              <a:rPr lang="en-US" sz="1800"/>
              <a:t>, W., &amp; </a:t>
            </a:r>
            <a:r>
              <a:rPr lang="en-US" sz="1800" err="1"/>
              <a:t>Ławrynowicz</a:t>
            </a:r>
            <a:r>
              <a:rPr lang="en-US" sz="1800"/>
              <a:t>, A. (2022). </a:t>
            </a:r>
            <a:r>
              <a:rPr lang="en-US" sz="1800" err="1"/>
              <a:t>TASTEset</a:t>
            </a:r>
            <a:r>
              <a:rPr lang="en-US" sz="1800"/>
              <a:t> -- Recipe Dataset and Food Entities Recognition Benchmark. </a:t>
            </a:r>
            <a:r>
              <a:rPr lang="en-US" sz="1800" i="1" err="1"/>
              <a:t>arXiv</a:t>
            </a:r>
            <a:r>
              <a:rPr lang="en-US" sz="1800"/>
              <a:t>. https://doi.org/10.48550/arXiv.2204.07775</a:t>
            </a:r>
            <a:endParaRPr lang="en-US" sz="1800" b="0" i="0">
              <a:effectLst/>
            </a:endParaRPr>
          </a:p>
          <a:p>
            <a:pPr marL="0" indent="0">
              <a:buNone/>
            </a:pPr>
            <a:r>
              <a:rPr lang="en-US" sz="1800"/>
              <a:t>[2] </a:t>
            </a:r>
            <a:r>
              <a:rPr lang="en-US" sz="1800" err="1"/>
              <a:t>Gashi</a:t>
            </a:r>
            <a:r>
              <a:rPr lang="en-US" sz="1800"/>
              <a:t>, </a:t>
            </a:r>
            <a:r>
              <a:rPr lang="en-US" sz="1800" err="1"/>
              <a:t>Shkurta</a:t>
            </a:r>
            <a:r>
              <a:rPr lang="en-US" sz="1800"/>
              <a:t> &amp; Di </a:t>
            </a:r>
            <a:r>
              <a:rPr lang="en-US" sz="1800" err="1"/>
              <a:t>Lascio</a:t>
            </a:r>
            <a:r>
              <a:rPr lang="en-US" sz="1800"/>
              <a:t>, Elena &amp; Santini, Silvia. (2021). Multi-class Multi-label Classification for Cooking Activity Recognition. 10.1007/978-981-15-8269-1_7. </a:t>
            </a:r>
          </a:p>
          <a:p>
            <a:pPr marL="0" indent="0">
              <a:buNone/>
            </a:pPr>
            <a:r>
              <a:rPr lang="en-US" sz="1800"/>
              <a:t>[3] N. Diwan, D. Batra and G. </a:t>
            </a:r>
            <a:r>
              <a:rPr lang="en-US" sz="1800" err="1"/>
              <a:t>Bagler</a:t>
            </a:r>
            <a:r>
              <a:rPr lang="en-US" sz="1800"/>
              <a:t>, "A Named Entity Based Approach to Model Recipes," 2020 IEEE 36th International Conference on Data Engineering Workshops (ICDEW), 2020, pp. 88-93, doi: 10.1109/ICDEW49219.2020.000-2.</a:t>
            </a:r>
          </a:p>
          <a:p>
            <a:pPr marL="0" indent="0">
              <a:buNone/>
            </a:pPr>
            <a:r>
              <a:rPr lang="en-US" sz="1800"/>
              <a:t>[4] M. Goel et al., "Ratatouille: A tool for Novel Recipe Generation," 2022 IEEE 38th International Conference on Data Engineering Workshops (ICDEW), 2022, pp. 107-110, doi: 10.1109/ICDEW55742.2022.00022.</a:t>
            </a:r>
          </a:p>
          <a:p>
            <a:pPr marL="0" indent="0">
              <a:buNone/>
            </a:pPr>
            <a:r>
              <a:rPr lang="en-US" sz="1800"/>
              <a:t>[5] </a:t>
            </a:r>
            <a:r>
              <a:rPr lang="en-US" sz="1800" b="0" i="0" u="sng">
                <a:effectLst/>
                <a:hlinkClick r:id="rId2"/>
              </a:rPr>
              <a:t>https://www.tasteofhome.com/collection/our-100-highest-rated-recipes-ever/</a:t>
            </a:r>
            <a:endParaRPr lang="en-US" sz="1800"/>
          </a:p>
          <a:p>
            <a:pPr marL="0" indent="0">
              <a:buNone/>
            </a:pPr>
            <a:r>
              <a:rPr lang="en-US" sz="1800" b="0" i="0">
                <a:effectLst/>
              </a:rPr>
              <a:t>[6] MacCartney B (2014) Understanding Natural Language Understanding, ACM SIGAI Bay Area Chapter Inaugural Meeting</a:t>
            </a:r>
          </a:p>
          <a:p>
            <a:pPr marL="0" indent="0">
              <a:buNone/>
            </a:pPr>
            <a:r>
              <a:rPr lang="en-US" sz="1800"/>
              <a:t>[7] Ahmad, Imtiaz. (2022). Parts of Speech in English Grammar. </a:t>
            </a:r>
          </a:p>
        </p:txBody>
      </p:sp>
    </p:spTree>
    <p:extLst>
      <p:ext uri="{BB962C8B-B14F-4D97-AF65-F5344CB8AC3E}">
        <p14:creationId xmlns:p14="http://schemas.microsoft.com/office/powerpoint/2010/main" val="312025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D77203-F88B-3BC3-7521-3E492CE1E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662" y="3051020"/>
            <a:ext cx="9312675" cy="763480"/>
          </a:xfrm>
          <a:solidFill>
            <a:schemeClr val="accent5">
              <a:lumMod val="5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</a:t>
            </a:r>
            <a:r>
              <a:rPr lang="pl-PL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l-PL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for </a:t>
            </a:r>
            <a:r>
              <a:rPr lang="pl-PL" sz="4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attention</a:t>
            </a:r>
            <a:r>
              <a:rPr lang="pl-PL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!</a:t>
            </a:r>
            <a:endParaRPr lang="en-US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207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74C6-4F89-08CE-FB7C-902620A3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681"/>
          </a:xfrm>
          <a:solidFill>
            <a:schemeClr val="accent5">
              <a:lumMod val="5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1EF4-8D2A-40DF-72F3-801F62CB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071"/>
            <a:ext cx="10515600" cy="38598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Red Hat Display"/>
              </a:rPr>
              <a:t>Food computing is currently a rapidly growing research field. Natural Language Processing (NLP) is becoming increasingly important, especially in recognizing food entities [1]. </a:t>
            </a:r>
            <a:r>
              <a:rPr lang="en-US" dirty="0">
                <a:solidFill>
                  <a:srgbClr val="000000"/>
                </a:solidFill>
                <a:latin typeface="Red Hat Display"/>
              </a:rPr>
              <a:t>We introduced a new dataset – called </a:t>
            </a:r>
            <a:r>
              <a:rPr lang="en-US" dirty="0" err="1">
                <a:solidFill>
                  <a:srgbClr val="000000"/>
                </a:solidFill>
                <a:latin typeface="Red Hat Display"/>
              </a:rPr>
              <a:t>FoodReview</a:t>
            </a:r>
            <a:r>
              <a:rPr lang="en-US" dirty="0">
                <a:solidFill>
                  <a:srgbClr val="000000"/>
                </a:solidFill>
                <a:latin typeface="Red Hat Display"/>
              </a:rPr>
              <a:t>. </a:t>
            </a:r>
            <a:endParaRPr lang="pl-PL" dirty="0">
              <a:solidFill>
                <a:srgbClr val="000000"/>
              </a:solidFill>
              <a:latin typeface="Red Hat Display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Red Hat Display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Red Hat Display"/>
              </a:rPr>
              <a:t>The main idea is to analyze the review</a:t>
            </a:r>
            <a:r>
              <a:rPr lang="pl-PL" dirty="0">
                <a:solidFill>
                  <a:srgbClr val="000000"/>
                </a:solidFill>
                <a:latin typeface="Red Hat Display"/>
              </a:rPr>
              <a:t>s</a:t>
            </a:r>
            <a:r>
              <a:rPr lang="en-US" dirty="0">
                <a:solidFill>
                  <a:srgbClr val="000000"/>
                </a:solidFill>
                <a:latin typeface="Red Hat Display"/>
              </a:rPr>
              <a:t> of different foods and extract the ingredients from the comments.</a:t>
            </a:r>
            <a:endParaRPr lang="en-US" dirty="0">
              <a:latin typeface="Red Hat Displ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A13F1-A840-EB5A-9C40-2FA3DB3CA3FF}"/>
              </a:ext>
            </a:extLst>
          </p:cNvPr>
          <p:cNvSpPr txBox="1"/>
          <p:nvPr/>
        </p:nvSpPr>
        <p:spPr>
          <a:xfrm>
            <a:off x="-4177" y="6446729"/>
            <a:ext cx="94759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[1] </a:t>
            </a:r>
            <a:r>
              <a:rPr lang="en-US" sz="1200" dirty="0" err="1"/>
              <a:t>Wróblewska</a:t>
            </a:r>
            <a:r>
              <a:rPr lang="en-US" sz="1200" dirty="0"/>
              <a:t>, A., Kaliska, A., Pawłowski, M., Wiśniewski, D., Sosnowski, W., &amp; </a:t>
            </a:r>
            <a:r>
              <a:rPr lang="en-US" sz="1200" dirty="0" err="1"/>
              <a:t>Ławrynowicz</a:t>
            </a:r>
            <a:r>
              <a:rPr lang="en-US" sz="1200" dirty="0"/>
              <a:t>, A. (2022). </a:t>
            </a:r>
            <a:r>
              <a:rPr lang="en-US" sz="1200" dirty="0" err="1"/>
              <a:t>TASTEset</a:t>
            </a:r>
            <a:r>
              <a:rPr lang="en-US" sz="1200" dirty="0"/>
              <a:t> -- Recipe Dataset and Food Entities Recognition Benchmark. </a:t>
            </a:r>
            <a:r>
              <a:rPr lang="en-US" sz="1200" i="1" dirty="0" err="1"/>
              <a:t>arXiv</a:t>
            </a:r>
            <a:r>
              <a:rPr lang="en-US" sz="1200" dirty="0"/>
              <a:t>. https://doi.org/10.48550/arXiv.2204.07775</a:t>
            </a:r>
          </a:p>
        </p:txBody>
      </p:sp>
    </p:spTree>
    <p:extLst>
      <p:ext uri="{BB962C8B-B14F-4D97-AF65-F5344CB8AC3E}">
        <p14:creationId xmlns:p14="http://schemas.microsoft.com/office/powerpoint/2010/main" val="351449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7356-FF82-0591-A014-1A129B47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6535"/>
          </a:xfrm>
          <a:solidFill>
            <a:schemeClr val="accent5">
              <a:lumMod val="5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4F96-FD43-EFC1-3CA5-C85BA5301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2583"/>
            <a:ext cx="10515600" cy="38243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Food </a:t>
            </a:r>
            <a:r>
              <a:rPr lang="pl-PL" err="1"/>
              <a:t>computing</a:t>
            </a:r>
            <a:r>
              <a:rPr lang="pl-PL"/>
              <a:t> field of </a:t>
            </a:r>
            <a:r>
              <a:rPr lang="pl-PL" err="1"/>
              <a:t>research</a:t>
            </a:r>
            <a:endParaRPr lang="pl-PL"/>
          </a:p>
          <a:p>
            <a:endParaRPr lang="pl-PL"/>
          </a:p>
          <a:p>
            <a:r>
              <a:rPr lang="pl-PL" err="1"/>
              <a:t>Our</a:t>
            </a:r>
            <a:r>
              <a:rPr lang="pl-PL"/>
              <a:t> </a:t>
            </a:r>
            <a:r>
              <a:rPr lang="pl-PL" err="1"/>
              <a:t>project’s</a:t>
            </a:r>
            <a:r>
              <a:rPr lang="pl-PL"/>
              <a:t> </a:t>
            </a:r>
            <a:r>
              <a:rPr lang="pl-PL" err="1"/>
              <a:t>goals</a:t>
            </a:r>
            <a:r>
              <a:rPr lang="pl-PL"/>
              <a:t>:</a:t>
            </a:r>
            <a:endParaRPr lang="pl-PL"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l-PL" sz="2000" err="1"/>
              <a:t>Detection</a:t>
            </a:r>
            <a:r>
              <a:rPr lang="pl-PL" sz="2000"/>
              <a:t> of </a:t>
            </a:r>
            <a:r>
              <a:rPr lang="pl-PL" sz="2000" err="1"/>
              <a:t>recipe</a:t>
            </a:r>
            <a:r>
              <a:rPr lang="pl-PL" sz="2000"/>
              <a:t> </a:t>
            </a:r>
            <a:r>
              <a:rPr lang="pl-PL" sz="2000" err="1"/>
              <a:t>ingredients</a:t>
            </a:r>
            <a:r>
              <a:rPr lang="pl-PL" sz="2000"/>
              <a:t> </a:t>
            </a:r>
            <a:r>
              <a:rPr lang="pl-PL" sz="2000" err="1"/>
              <a:t>inside</a:t>
            </a:r>
            <a:r>
              <a:rPr lang="pl-PL" sz="2000"/>
              <a:t> of </a:t>
            </a:r>
            <a:r>
              <a:rPr lang="pl-PL" sz="2000" err="1"/>
              <a:t>collected</a:t>
            </a:r>
            <a:r>
              <a:rPr lang="pl-PL" sz="2000"/>
              <a:t> </a:t>
            </a:r>
            <a:r>
              <a:rPr lang="pl-PL" sz="2000" err="1"/>
              <a:t>comments</a:t>
            </a:r>
            <a:endParaRPr lang="pl-PL" sz="200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40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EC0B2DF-33A2-AD50-8099-F83E3E0D1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" t="133" r="547" b="28933"/>
          <a:stretch/>
        </p:blipFill>
        <p:spPr>
          <a:xfrm>
            <a:off x="3090778" y="912454"/>
            <a:ext cx="5683156" cy="55530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E53DF85-C634-232F-67D2-9B0230D7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68"/>
            <a:ext cx="10515600" cy="667048"/>
          </a:xfrm>
          <a:solidFill>
            <a:schemeClr val="accent5">
              <a:lumMod val="5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pl-PL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268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24A4-F3D7-1FF4-E21D-3741400A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12"/>
          </a:xfrm>
          <a:solidFill>
            <a:schemeClr val="accent5">
              <a:lumMod val="5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38C9-99EA-A6A6-5D8D-960CCDBB1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sz="2300" b="0" i="0" u="none" strike="noStrike" baseline="0" err="1"/>
              <a:t>TASTEset</a:t>
            </a:r>
            <a:r>
              <a:rPr lang="en-US" sz="2300" b="0" i="0" u="none" strike="noStrike" baseline="0"/>
              <a:t> - RECIPE DATASET AND FOOD ENTITIES RECOGNITION BENCHMARK [1]</a:t>
            </a:r>
            <a:r>
              <a:rPr lang="en-US" sz="2300"/>
              <a:t> </a:t>
            </a:r>
            <a:endParaRPr lang="en-US" sz="2300" b="0" i="0" u="none" strike="noStrike" baseline="0">
              <a:cs typeface="Calibri" panose="020F0502020204030204"/>
            </a:endParaRPr>
          </a:p>
          <a:p>
            <a:pPr marL="457200" indent="-457200" algn="l">
              <a:spcBef>
                <a:spcPts val="1200"/>
              </a:spcBef>
              <a:buAutoNum type="arabicPeriod"/>
            </a:pPr>
            <a:endParaRPr lang="en-US" sz="2400" b="0" i="0" u="none" strike="noStrike" baseline="0">
              <a:cs typeface="Calibri" panose="020F0502020204030204"/>
            </a:endParaRP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sz="2400" b="0" i="0" u="none" strike="noStrike" baseline="0"/>
              <a:t>A Cooking Recipe Multi-Label Classification Approach for Food Restriction Identification [2]</a:t>
            </a:r>
            <a:endParaRPr lang="pl-PL" sz="2400" b="0" i="0" u="none" strike="noStrike" baseline="0">
              <a:cs typeface="Calibri" panose="020F0502020204030204"/>
            </a:endParaRPr>
          </a:p>
          <a:p>
            <a:pPr marL="457200" indent="-457200" algn="l">
              <a:spcBef>
                <a:spcPts val="1200"/>
              </a:spcBef>
              <a:buAutoNum type="arabicPeriod"/>
            </a:pPr>
            <a:endParaRPr lang="en-US" sz="2400" b="0" i="0" u="none" strike="noStrike" baseline="0">
              <a:cs typeface="Calibri" panose="020F0502020204030204"/>
            </a:endParaRPr>
          </a:p>
          <a:p>
            <a:pPr marL="457200" indent="-457200" algn="l">
              <a:spcBef>
                <a:spcPts val="1200"/>
              </a:spcBef>
              <a:buAutoNum type="arabicPeriod"/>
            </a:pPr>
            <a:r>
              <a:rPr lang="en-US" sz="2400" b="0" i="0" u="none" strike="noStrike" baseline="0"/>
              <a:t>A Named Entity-Based Approach to Model Recipes [3]</a:t>
            </a:r>
            <a:endParaRPr lang="pl-PL" sz="2400" b="0" i="0" u="none" strike="noStrike" baseline="0">
              <a:cs typeface="Calibri" panose="020F0502020204030204"/>
            </a:endParaRPr>
          </a:p>
          <a:p>
            <a:pPr marL="457200" indent="-457200" algn="l">
              <a:spcBef>
                <a:spcPts val="1200"/>
              </a:spcBef>
              <a:buAutoNum type="arabicPeriod"/>
            </a:pPr>
            <a:endParaRPr lang="en-US" sz="2400" b="0" i="0" u="none" strike="noStrike" baseline="0">
              <a:cs typeface="Calibri" panose="020F0502020204030204"/>
            </a:endParaRPr>
          </a:p>
          <a:p>
            <a:pPr marL="457200" indent="-457200" algn="l">
              <a:spcBef>
                <a:spcPts val="1200"/>
              </a:spcBef>
              <a:buAutoNum type="arabicPeriod"/>
            </a:pPr>
            <a:r>
              <a:rPr lang="en-US" sz="2400"/>
              <a:t>Ratatouille: A tool for Novel Recipe Generation [4]</a:t>
            </a:r>
            <a:endParaRPr lang="en-US" sz="2400" b="0" i="0" u="none" strike="noStrike" baseline="0">
              <a:cs typeface="Calibri" panose="020F0502020204030204"/>
            </a:endParaRPr>
          </a:p>
          <a:p>
            <a:pPr algn="l"/>
            <a:endParaRPr lang="en-US" sz="2400" b="0" i="0" u="none" strike="noStrike" baseline="0"/>
          </a:p>
          <a:p>
            <a:pPr algn="l"/>
            <a:endParaRPr lang="en-US" sz="2400" b="0" i="0" u="none" strike="noStrike" baseline="0"/>
          </a:p>
          <a:p>
            <a:pPr algn="l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4323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24A4-F3D7-1FF4-E21D-3741400A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12"/>
          </a:xfrm>
          <a:solidFill>
            <a:schemeClr val="accent5">
              <a:lumMod val="5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</a:rPr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38C9-99EA-A6A6-5D8D-960CCDBB1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200000"/>
              </a:lnSpc>
              <a:spcBef>
                <a:spcPts val="1200"/>
              </a:spcBef>
              <a:buAutoNum type="arabicPeriod"/>
            </a:pPr>
            <a:r>
              <a:rPr lang="en-US" sz="2400">
                <a:ea typeface="+mn-lt"/>
                <a:cs typeface="+mn-lt"/>
              </a:rPr>
              <a:t>Is there any available public dataset related to food recipes with reviews?</a:t>
            </a:r>
            <a:endParaRPr lang="en-US">
              <a:ea typeface="+mn-lt"/>
              <a:cs typeface="+mn-lt"/>
            </a:endParaRPr>
          </a:p>
          <a:p>
            <a:pPr marL="457200" indent="-457200">
              <a:lnSpc>
                <a:spcPct val="200000"/>
              </a:lnSpc>
              <a:spcBef>
                <a:spcPts val="1200"/>
              </a:spcBef>
              <a:buAutoNum type="arabicPeriod"/>
            </a:pPr>
            <a:r>
              <a:rPr lang="en-US" sz="2400">
                <a:ea typeface="+mn-lt"/>
                <a:cs typeface="+mn-lt"/>
              </a:rPr>
              <a:t>Is there any specific model which can extract Ingredients based on reviews?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>
                <a:ea typeface="Calibri"/>
                <a:cs typeface="Calibri" panose="020F0502020204030204"/>
              </a:rPr>
              <a:t>   </a:t>
            </a:r>
            <a:endParaRPr lang="en-US" sz="9600">
              <a:ea typeface="Calibr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5274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7748-9926-CBDB-2682-A5306504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427"/>
            <a:ext cx="10515600" cy="776511"/>
          </a:xfr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FE93-FC42-DAA8-8CC9-253A8DF9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721"/>
            <a:ext cx="10515600" cy="4706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Dataset is about Recipes Reviews and Ingredients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4FA04-8642-CD17-816F-2E60A4DDC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58" y="2187789"/>
            <a:ext cx="3343405" cy="33434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B06D90-6EAB-19DA-7D79-9A422010C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573" y="3042781"/>
            <a:ext cx="3715140" cy="1459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204BAB-E258-60FF-151C-A3EE3A076D70}"/>
              </a:ext>
            </a:extLst>
          </p:cNvPr>
          <p:cNvSpPr txBox="1"/>
          <p:nvPr/>
        </p:nvSpPr>
        <p:spPr>
          <a:xfrm>
            <a:off x="2550189" y="5798736"/>
            <a:ext cx="205791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/>
              <a:t>  Recipes 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382DE-E875-5300-C532-E615EE0FFEB6}"/>
              </a:ext>
            </a:extLst>
          </p:cNvPr>
          <p:cNvSpPr txBox="1"/>
          <p:nvPr/>
        </p:nvSpPr>
        <p:spPr>
          <a:xfrm>
            <a:off x="7587837" y="5771688"/>
            <a:ext cx="609460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/>
              <a:t>Recipes Ingredients</a:t>
            </a:r>
          </a:p>
        </p:txBody>
      </p:sp>
    </p:spTree>
    <p:extLst>
      <p:ext uri="{BB962C8B-B14F-4D97-AF65-F5344CB8AC3E}">
        <p14:creationId xmlns:p14="http://schemas.microsoft.com/office/powerpoint/2010/main" val="378173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24A4-F3D7-1FF4-E21D-3741400A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130" y="86083"/>
            <a:ext cx="10515600" cy="739892"/>
          </a:xfrm>
          <a:solidFill>
            <a:schemeClr val="accent5">
              <a:lumMod val="5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</a:rPr>
              <a:t>Data Annotations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1742E5B-E3ED-8622-4AEA-B2A840894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" t="8594" r="2009" b="9766"/>
          <a:stretch/>
        </p:blipFill>
        <p:spPr>
          <a:xfrm>
            <a:off x="1837386" y="1063095"/>
            <a:ext cx="8602795" cy="22421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79D1F5B-EB7F-7367-05A6-84EDF9CF6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6" t="3089" r="13019" b="3089"/>
          <a:stretch/>
        </p:blipFill>
        <p:spPr>
          <a:xfrm>
            <a:off x="2814034" y="3762233"/>
            <a:ext cx="6648883" cy="2606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6CE24-B3D2-9838-844D-9557A2846CEF}"/>
              </a:ext>
            </a:extLst>
          </p:cNvPr>
          <p:cNvSpPr txBox="1"/>
          <p:nvPr/>
        </p:nvSpPr>
        <p:spPr>
          <a:xfrm>
            <a:off x="2809204" y="6401873"/>
            <a:ext cx="64930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+mn-lt"/>
                <a:cs typeface="+mn-lt"/>
              </a:rPr>
              <a:t>Adding annotations - an output JSON file</a:t>
            </a:r>
            <a:endParaRPr lang="en-US" b="1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D1A4F-62B7-0985-8912-8EB011DC92D8}"/>
              </a:ext>
            </a:extLst>
          </p:cNvPr>
          <p:cNvSpPr txBox="1"/>
          <p:nvPr/>
        </p:nvSpPr>
        <p:spPr>
          <a:xfrm>
            <a:off x="2970190" y="3246549"/>
            <a:ext cx="64930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+mn-lt"/>
                <a:cs typeface="+mn-lt"/>
              </a:rPr>
              <a:t>Adding </a:t>
            </a:r>
            <a:r>
              <a:rPr lang="en-US" b="1" err="1">
                <a:ea typeface="+mn-lt"/>
                <a:cs typeface="+mn-lt"/>
              </a:rPr>
              <a:t>anotations</a:t>
            </a:r>
            <a:r>
              <a:rPr lang="en-US" b="1">
                <a:ea typeface="+mn-lt"/>
                <a:cs typeface="+mn-lt"/>
              </a:rPr>
              <a:t> - NER </a:t>
            </a:r>
            <a:r>
              <a:rPr lang="en-US" b="1" err="1">
                <a:ea typeface="+mn-lt"/>
                <a:cs typeface="+mn-lt"/>
              </a:rPr>
              <a:t>Anontator</a:t>
            </a:r>
            <a:r>
              <a:rPr lang="en-US" b="1">
                <a:ea typeface="+mn-lt"/>
                <a:cs typeface="+mn-lt"/>
              </a:rPr>
              <a:t> interface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4253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a72838d-b024-4104-af40-31fef5c4f0c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CE657B2678F94A8808EA68A4FF70D5" ma:contentTypeVersion="14" ma:contentTypeDescription="Utwórz nowy dokument." ma:contentTypeScope="" ma:versionID="c9065c9ac05395f567418224b08686b4">
  <xsd:schema xmlns:xsd="http://www.w3.org/2001/XMLSchema" xmlns:xs="http://www.w3.org/2001/XMLSchema" xmlns:p="http://schemas.microsoft.com/office/2006/metadata/properties" xmlns:ns3="ea72838d-b024-4104-af40-31fef5c4f0c1" xmlns:ns4="76e33f1e-2443-461c-9559-732cd04688bb" targetNamespace="http://schemas.microsoft.com/office/2006/metadata/properties" ma:root="true" ma:fieldsID="9ace14036eb7d18a0d3914624f35a42f" ns3:_="" ns4:_="">
    <xsd:import namespace="ea72838d-b024-4104-af40-31fef5c4f0c1"/>
    <xsd:import namespace="76e33f1e-2443-461c-9559-732cd04688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72838d-b024-4104-af40-31fef5c4f0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33f1e-2443-461c-9559-732cd04688b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0DF3C6-0E47-4144-B661-82F9882116C5}">
  <ds:schemaRefs>
    <ds:schemaRef ds:uri="76e33f1e-2443-461c-9559-732cd04688bb"/>
    <ds:schemaRef ds:uri="ea72838d-b024-4104-af40-31fef5c4f0c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AE0BD8F-EA5A-4928-8A8A-1EB4D7DCF8F6}">
  <ds:schemaRefs>
    <ds:schemaRef ds:uri="76e33f1e-2443-461c-9559-732cd04688bb"/>
    <ds:schemaRef ds:uri="ea72838d-b024-4104-af40-31fef5c4f0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18B9F2B-B0C6-4944-8811-82397DCB8D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Recipe Review</vt:lpstr>
      <vt:lpstr>Outline</vt:lpstr>
      <vt:lpstr>Introduction</vt:lpstr>
      <vt:lpstr>Problem Statement</vt:lpstr>
      <vt:lpstr>Example</vt:lpstr>
      <vt:lpstr>Related works</vt:lpstr>
      <vt:lpstr>Challenge</vt:lpstr>
      <vt:lpstr>Data Collection</vt:lpstr>
      <vt:lpstr>Data Annotations</vt:lpstr>
      <vt:lpstr>EDA – wordcloud</vt:lpstr>
      <vt:lpstr>Recipes Review Distribution</vt:lpstr>
      <vt:lpstr>Review Length Distribution</vt:lpstr>
      <vt:lpstr>Review Word Count Distribution</vt:lpstr>
      <vt:lpstr>Review Ratings Distribution</vt:lpstr>
      <vt:lpstr>Sentiments Polarity Distribution</vt:lpstr>
      <vt:lpstr>Data Preprocessing</vt:lpstr>
      <vt:lpstr>Methodology</vt:lpstr>
      <vt:lpstr>Result</vt:lpstr>
      <vt:lpstr>Example Output</vt:lpstr>
      <vt:lpstr>Conclusion</vt:lpstr>
      <vt:lpstr>Reference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Review</dc:title>
  <dc:creator>Ali Amir (STUD)</dc:creator>
  <cp:revision>19</cp:revision>
  <dcterms:created xsi:type="dcterms:W3CDTF">2022-11-08T06:11:43Z</dcterms:created>
  <dcterms:modified xsi:type="dcterms:W3CDTF">2022-12-11T20:05:19Z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0x01010020CE657B2678F94A8808EA68A4FF70D5</vt:lpwstr>
  </property>
</Properties>
</file>