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5" r:id="rId6"/>
    <p:sldId id="266" r:id="rId7"/>
    <p:sldId id="267" r:id="rId8"/>
    <p:sldId id="268" r:id="rId9"/>
    <p:sldId id="264" r:id="rId10"/>
    <p:sldId id="262" r:id="rId11"/>
    <p:sldId id="269" r:id="rId12"/>
    <p:sldId id="270" r:id="rId13"/>
    <p:sldId id="271" r:id="rId14"/>
    <p:sldId id="272"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D24763C-C207-4E58-8112-F9420254ECE2}" type="datetimeFigureOut">
              <a:rPr lang="pl-PL" smtClean="0"/>
              <a:t>17.01.2023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80659DC-B70C-4BFC-8323-EA9E943A193B}"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58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D24763C-C207-4E58-8112-F9420254ECE2}" type="datetimeFigureOut">
              <a:rPr lang="pl-PL" smtClean="0"/>
              <a:t>17.01.2023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80659DC-B70C-4BFC-8323-EA9E943A193B}" type="slidenum">
              <a:rPr lang="pl-PL" smtClean="0"/>
              <a:t>‹#›</a:t>
            </a:fld>
            <a:endParaRPr lang="pl-PL"/>
          </a:p>
        </p:txBody>
      </p:sp>
    </p:spTree>
    <p:extLst>
      <p:ext uri="{BB962C8B-B14F-4D97-AF65-F5344CB8AC3E}">
        <p14:creationId xmlns:p14="http://schemas.microsoft.com/office/powerpoint/2010/main" val="348715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D24763C-C207-4E58-8112-F9420254ECE2}" type="datetimeFigureOut">
              <a:rPr lang="pl-PL" smtClean="0"/>
              <a:t>17.01.2023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80659DC-B70C-4BFC-8323-EA9E943A193B}" type="slidenum">
              <a:rPr lang="pl-PL" smtClean="0"/>
              <a:t>‹#›</a:t>
            </a:fld>
            <a:endParaRPr lang="pl-PL"/>
          </a:p>
        </p:txBody>
      </p:sp>
    </p:spTree>
    <p:extLst>
      <p:ext uri="{BB962C8B-B14F-4D97-AF65-F5344CB8AC3E}">
        <p14:creationId xmlns:p14="http://schemas.microsoft.com/office/powerpoint/2010/main" val="309059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D24763C-C207-4E58-8112-F9420254ECE2}" type="datetimeFigureOut">
              <a:rPr lang="pl-PL" smtClean="0"/>
              <a:t>17.01.2023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80659DC-B70C-4BFC-8323-EA9E943A193B}" type="slidenum">
              <a:rPr lang="pl-PL" smtClean="0"/>
              <a:t>‹#›</a:t>
            </a:fld>
            <a:endParaRPr lang="pl-PL"/>
          </a:p>
        </p:txBody>
      </p:sp>
    </p:spTree>
    <p:extLst>
      <p:ext uri="{BB962C8B-B14F-4D97-AF65-F5344CB8AC3E}">
        <p14:creationId xmlns:p14="http://schemas.microsoft.com/office/powerpoint/2010/main" val="368229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8D24763C-C207-4E58-8112-F9420254ECE2}" type="datetimeFigureOut">
              <a:rPr lang="pl-PL" smtClean="0"/>
              <a:t>17.01.2023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80659DC-B70C-4BFC-8323-EA9E943A193B}"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48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8D24763C-C207-4E58-8112-F9420254ECE2}" type="datetimeFigureOut">
              <a:rPr lang="pl-PL" smtClean="0"/>
              <a:t>17.01.2023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80659DC-B70C-4BFC-8323-EA9E943A193B}" type="slidenum">
              <a:rPr lang="pl-PL" smtClean="0"/>
              <a:t>‹#›</a:t>
            </a:fld>
            <a:endParaRPr lang="pl-PL"/>
          </a:p>
        </p:txBody>
      </p:sp>
    </p:spTree>
    <p:extLst>
      <p:ext uri="{BB962C8B-B14F-4D97-AF65-F5344CB8AC3E}">
        <p14:creationId xmlns:p14="http://schemas.microsoft.com/office/powerpoint/2010/main" val="92501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D24763C-C207-4E58-8112-F9420254ECE2}" type="datetimeFigureOut">
              <a:rPr lang="pl-PL" smtClean="0"/>
              <a:t>17.01.2023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280659DC-B70C-4BFC-8323-EA9E943A193B}" type="slidenum">
              <a:rPr lang="pl-PL" smtClean="0"/>
              <a:t>‹#›</a:t>
            </a:fld>
            <a:endParaRPr lang="pl-PL"/>
          </a:p>
        </p:txBody>
      </p:sp>
    </p:spTree>
    <p:extLst>
      <p:ext uri="{BB962C8B-B14F-4D97-AF65-F5344CB8AC3E}">
        <p14:creationId xmlns:p14="http://schemas.microsoft.com/office/powerpoint/2010/main" val="3277688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8D24763C-C207-4E58-8112-F9420254ECE2}" type="datetimeFigureOut">
              <a:rPr lang="pl-PL" smtClean="0"/>
              <a:t>17.01.2023</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280659DC-B70C-4BFC-8323-EA9E943A193B}" type="slidenum">
              <a:rPr lang="pl-PL" smtClean="0"/>
              <a:t>‹#›</a:t>
            </a:fld>
            <a:endParaRPr lang="pl-PL"/>
          </a:p>
        </p:txBody>
      </p:sp>
    </p:spTree>
    <p:extLst>
      <p:ext uri="{BB962C8B-B14F-4D97-AF65-F5344CB8AC3E}">
        <p14:creationId xmlns:p14="http://schemas.microsoft.com/office/powerpoint/2010/main" val="341717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24763C-C207-4E58-8112-F9420254ECE2}" type="datetimeFigureOut">
              <a:rPr lang="pl-PL" smtClean="0"/>
              <a:t>17.01.2023</a:t>
            </a:fld>
            <a:endParaRPr lang="pl-P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a:p>
        </p:txBody>
      </p:sp>
      <p:sp>
        <p:nvSpPr>
          <p:cNvPr id="9" name="Slide Number Placeholder 8"/>
          <p:cNvSpPr>
            <a:spLocks noGrp="1"/>
          </p:cNvSpPr>
          <p:nvPr>
            <p:ph type="sldNum" sz="quarter" idx="12"/>
          </p:nvPr>
        </p:nvSpPr>
        <p:spPr/>
        <p:txBody>
          <a:bodyPr/>
          <a:lstStyle/>
          <a:p>
            <a:fld id="{280659DC-B70C-4BFC-8323-EA9E943A193B}" type="slidenum">
              <a:rPr lang="pl-PL" smtClean="0"/>
              <a:t>‹#›</a:t>
            </a:fld>
            <a:endParaRPr lang="pl-PL"/>
          </a:p>
        </p:txBody>
      </p:sp>
    </p:spTree>
    <p:extLst>
      <p:ext uri="{BB962C8B-B14F-4D97-AF65-F5344CB8AC3E}">
        <p14:creationId xmlns:p14="http://schemas.microsoft.com/office/powerpoint/2010/main" val="410540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24763C-C207-4E58-8112-F9420254ECE2}" type="datetimeFigureOut">
              <a:rPr lang="pl-PL" smtClean="0"/>
              <a:t>17.01.2023</a:t>
            </a:fld>
            <a:endParaRPr lang="pl-P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0659DC-B70C-4BFC-8323-EA9E943A193B}" type="slidenum">
              <a:rPr lang="pl-PL" smtClean="0"/>
              <a:t>‹#›</a:t>
            </a:fld>
            <a:endParaRPr lang="pl-PL"/>
          </a:p>
        </p:txBody>
      </p:sp>
    </p:spTree>
    <p:extLst>
      <p:ext uri="{BB962C8B-B14F-4D97-AF65-F5344CB8AC3E}">
        <p14:creationId xmlns:p14="http://schemas.microsoft.com/office/powerpoint/2010/main" val="48699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8D24763C-C207-4E58-8112-F9420254ECE2}" type="datetimeFigureOut">
              <a:rPr lang="pl-PL" smtClean="0"/>
              <a:t>17.01.2023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80659DC-B70C-4BFC-8323-EA9E943A193B}" type="slidenum">
              <a:rPr lang="pl-PL" smtClean="0"/>
              <a:t>‹#›</a:t>
            </a:fld>
            <a:endParaRPr lang="pl-PL"/>
          </a:p>
        </p:txBody>
      </p:sp>
    </p:spTree>
    <p:extLst>
      <p:ext uri="{BB962C8B-B14F-4D97-AF65-F5344CB8AC3E}">
        <p14:creationId xmlns:p14="http://schemas.microsoft.com/office/powerpoint/2010/main" val="282381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24763C-C207-4E58-8112-F9420254ECE2}" type="datetimeFigureOut">
              <a:rPr lang="pl-PL" smtClean="0"/>
              <a:t>17.01.2023</a:t>
            </a:fld>
            <a:endParaRPr lang="pl-P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0659DC-B70C-4BFC-8323-EA9E943A193B}" type="slidenum">
              <a:rPr lang="pl-PL" smtClean="0"/>
              <a:t>‹#›</a:t>
            </a:fld>
            <a:endParaRPr lang="pl-P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569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commendation System">
            <a:extLst>
              <a:ext uri="{FF2B5EF4-FFF2-40B4-BE49-F238E27FC236}">
                <a16:creationId xmlns:a16="http://schemas.microsoft.com/office/drawing/2014/main" id="{FDA39C61-E9D9-E0B0-04A5-F15EDE2DA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1259380"/>
            <a:ext cx="1142047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95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4D4A0B-FFD8-AED2-FF3B-A74DC3AB2642}"/>
              </a:ext>
            </a:extLst>
          </p:cNvPr>
          <p:cNvSpPr>
            <a:spLocks noGrp="1"/>
          </p:cNvSpPr>
          <p:nvPr>
            <p:ph type="title"/>
          </p:nvPr>
        </p:nvSpPr>
        <p:spPr>
          <a:xfrm>
            <a:off x="1097280" y="286603"/>
            <a:ext cx="10058400" cy="1453420"/>
          </a:xfrm>
        </p:spPr>
        <p:txBody>
          <a:bodyPr/>
          <a:lstStyle/>
          <a:p>
            <a:r>
              <a:rPr lang="en-US" b="1" i="0" dirty="0">
                <a:effectLst/>
                <a:latin typeface="-apple-system"/>
              </a:rPr>
              <a:t>Exploratory</a:t>
            </a:r>
            <a:r>
              <a:rPr lang="pl-PL" b="1" i="0" dirty="0">
                <a:effectLst/>
                <a:latin typeface="-apple-system"/>
              </a:rPr>
              <a:t> Data Analysis</a:t>
            </a:r>
            <a:br>
              <a:rPr lang="pl-PL" b="1" i="0" dirty="0">
                <a:effectLst/>
                <a:latin typeface="-apple-system"/>
              </a:rPr>
            </a:br>
            <a:endParaRPr lang="pl-PL" dirty="0"/>
          </a:p>
        </p:txBody>
      </p:sp>
      <p:sp>
        <p:nvSpPr>
          <p:cNvPr id="3" name="Symbol zastępczy zawartości 2">
            <a:extLst>
              <a:ext uri="{FF2B5EF4-FFF2-40B4-BE49-F238E27FC236}">
                <a16:creationId xmlns:a16="http://schemas.microsoft.com/office/drawing/2014/main" id="{FB78010E-5B08-EBEC-2104-A424C840A457}"/>
              </a:ext>
            </a:extLst>
          </p:cNvPr>
          <p:cNvSpPr>
            <a:spLocks noGrp="1"/>
          </p:cNvSpPr>
          <p:nvPr>
            <p:ph idx="1"/>
          </p:nvPr>
        </p:nvSpPr>
        <p:spPr/>
        <p:txBody>
          <a:bodyPr/>
          <a:lstStyle/>
          <a:p>
            <a:endParaRPr lang="pl-PL" dirty="0"/>
          </a:p>
        </p:txBody>
      </p:sp>
      <p:pic>
        <p:nvPicPr>
          <p:cNvPr id="4" name="Obraz 3">
            <a:extLst>
              <a:ext uri="{FF2B5EF4-FFF2-40B4-BE49-F238E27FC236}">
                <a16:creationId xmlns:a16="http://schemas.microsoft.com/office/drawing/2014/main" id="{C52D3CA4-FFCF-6289-7688-637952E33B96}"/>
              </a:ext>
            </a:extLst>
          </p:cNvPr>
          <p:cNvPicPr>
            <a:picLocks noChangeAspect="1"/>
          </p:cNvPicPr>
          <p:nvPr/>
        </p:nvPicPr>
        <p:blipFill>
          <a:blip r:embed="rId2"/>
          <a:stretch>
            <a:fillRect/>
          </a:stretch>
        </p:blipFill>
        <p:spPr>
          <a:xfrm>
            <a:off x="2867487" y="1740023"/>
            <a:ext cx="5436879" cy="4552947"/>
          </a:xfrm>
          <a:prstGeom prst="rect">
            <a:avLst/>
          </a:prstGeom>
        </p:spPr>
      </p:pic>
      <p:sp>
        <p:nvSpPr>
          <p:cNvPr id="5" name="Symbol zastępczy zawartości 2">
            <a:extLst>
              <a:ext uri="{FF2B5EF4-FFF2-40B4-BE49-F238E27FC236}">
                <a16:creationId xmlns:a16="http://schemas.microsoft.com/office/drawing/2014/main" id="{79981B6F-B965-166B-6BB0-E9DADB8CDC8E}"/>
              </a:ext>
            </a:extLst>
          </p:cNvPr>
          <p:cNvSpPr txBox="1">
            <a:spLocks/>
          </p:cNvSpPr>
          <p:nvPr/>
        </p:nvSpPr>
        <p:spPr>
          <a:xfrm>
            <a:off x="1066800" y="1207362"/>
            <a:ext cx="10058400" cy="32146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i="0" dirty="0">
                <a:effectLst/>
                <a:latin typeface="-apple-system"/>
              </a:rPr>
              <a:t>Which Feature is most Correlated</a:t>
            </a:r>
            <a:r>
              <a:rPr lang="pl-PL" b="1" dirty="0">
                <a:latin typeface="-apple-system"/>
              </a:rPr>
              <a:t>?</a:t>
            </a:r>
          </a:p>
          <a:p>
            <a:endParaRPr lang="pl-PL" dirty="0"/>
          </a:p>
        </p:txBody>
      </p:sp>
      <p:sp>
        <p:nvSpPr>
          <p:cNvPr id="6" name="Prostokąt 5">
            <a:extLst>
              <a:ext uri="{FF2B5EF4-FFF2-40B4-BE49-F238E27FC236}">
                <a16:creationId xmlns:a16="http://schemas.microsoft.com/office/drawing/2014/main" id="{7E0B94CC-9DA6-CD50-4B42-A2F536F88450}"/>
              </a:ext>
            </a:extLst>
          </p:cNvPr>
          <p:cNvSpPr/>
          <p:nvPr/>
        </p:nvSpPr>
        <p:spPr>
          <a:xfrm>
            <a:off x="905520" y="1664563"/>
            <a:ext cx="1961967" cy="15979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
        <p:nvSpPr>
          <p:cNvPr id="7" name="Prostokąt 6">
            <a:extLst>
              <a:ext uri="{FF2B5EF4-FFF2-40B4-BE49-F238E27FC236}">
                <a16:creationId xmlns:a16="http://schemas.microsoft.com/office/drawing/2014/main" id="{83441C3F-42D4-38CA-DFDA-771F0DA3220D}"/>
              </a:ext>
            </a:extLst>
          </p:cNvPr>
          <p:cNvSpPr/>
          <p:nvPr/>
        </p:nvSpPr>
        <p:spPr>
          <a:xfrm>
            <a:off x="8304366" y="1376039"/>
            <a:ext cx="3147828" cy="17932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105204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BACD95-0848-AF80-85A3-3496DAE7FBF3}"/>
              </a:ext>
            </a:extLst>
          </p:cNvPr>
          <p:cNvSpPr>
            <a:spLocks noGrp="1"/>
          </p:cNvSpPr>
          <p:nvPr>
            <p:ph type="title"/>
          </p:nvPr>
        </p:nvSpPr>
        <p:spPr>
          <a:xfrm>
            <a:off x="1097280" y="581793"/>
            <a:ext cx="10058400" cy="814228"/>
          </a:xfrm>
        </p:spPr>
        <p:txBody>
          <a:bodyPr/>
          <a:lstStyle/>
          <a:p>
            <a:r>
              <a:rPr lang="pl-PL" b="1" i="0" dirty="0" err="1">
                <a:effectLst/>
                <a:latin typeface="-apple-system"/>
              </a:rPr>
              <a:t>Recommendation</a:t>
            </a:r>
            <a:r>
              <a:rPr lang="pl-PL" b="1" i="0" dirty="0">
                <a:effectLst/>
                <a:latin typeface="-apple-system"/>
              </a:rPr>
              <a:t> System</a:t>
            </a:r>
            <a:endParaRPr lang="pl-PL" dirty="0"/>
          </a:p>
        </p:txBody>
      </p:sp>
      <p:sp>
        <p:nvSpPr>
          <p:cNvPr id="3" name="Symbol zastępczy zawartości 2">
            <a:extLst>
              <a:ext uri="{FF2B5EF4-FFF2-40B4-BE49-F238E27FC236}">
                <a16:creationId xmlns:a16="http://schemas.microsoft.com/office/drawing/2014/main" id="{D68C5370-CE6E-2FF3-F6D4-D5B63148C1D7}"/>
              </a:ext>
            </a:extLst>
          </p:cNvPr>
          <p:cNvSpPr>
            <a:spLocks noGrp="1"/>
          </p:cNvSpPr>
          <p:nvPr>
            <p:ph idx="1"/>
          </p:nvPr>
        </p:nvSpPr>
        <p:spPr>
          <a:xfrm>
            <a:off x="1097280" y="1802166"/>
            <a:ext cx="7283240" cy="4066927"/>
          </a:xfrm>
        </p:spPr>
        <p:txBody>
          <a:bodyPr/>
          <a:lstStyle/>
          <a:p>
            <a:pPr>
              <a:buFont typeface="Arial" panose="020B0604020202020204" pitchFamily="34" charset="0"/>
              <a:buChar char="•"/>
            </a:pPr>
            <a:r>
              <a:rPr lang="pl-PL" b="0" i="0" dirty="0">
                <a:solidFill>
                  <a:schemeClr val="tx1"/>
                </a:solidFill>
                <a:effectLst/>
                <a:latin typeface="Söhne"/>
              </a:rPr>
              <a:t> </a:t>
            </a:r>
            <a:r>
              <a:rPr lang="en-US" b="0" i="0" dirty="0">
                <a:solidFill>
                  <a:schemeClr val="tx1"/>
                </a:solidFill>
                <a:effectLst/>
                <a:latin typeface="Söhne"/>
              </a:rPr>
              <a:t>A content-based recommendation system suggests items to a user based on the characteristics of items that the user has previously liked or interacted with</a:t>
            </a:r>
            <a:endParaRPr lang="pl-PL" b="0" i="0" dirty="0">
              <a:solidFill>
                <a:schemeClr val="tx1"/>
              </a:solidFill>
              <a:effectLst/>
              <a:latin typeface="Söhne"/>
            </a:endParaRPr>
          </a:p>
          <a:p>
            <a:pPr>
              <a:buFont typeface="Arial" panose="020B0604020202020204" pitchFamily="34" charset="0"/>
              <a:buChar char="•"/>
            </a:pPr>
            <a:r>
              <a:rPr lang="pl-PL" dirty="0">
                <a:solidFill>
                  <a:schemeClr val="tx1"/>
                </a:solidFill>
              </a:rPr>
              <a:t> </a:t>
            </a:r>
            <a:r>
              <a:rPr lang="en-US" b="0" i="0" dirty="0">
                <a:solidFill>
                  <a:schemeClr val="tx1"/>
                </a:solidFill>
                <a:effectLst/>
                <a:latin typeface="Söhne"/>
              </a:rPr>
              <a:t>The system creates a profile of the user's preferences and uses this profile to suggest similar items.</a:t>
            </a:r>
            <a:endParaRPr lang="pl-PL" b="0" i="0" dirty="0">
              <a:solidFill>
                <a:schemeClr val="tx1"/>
              </a:solidFill>
              <a:effectLst/>
              <a:latin typeface="Söhne"/>
            </a:endParaRPr>
          </a:p>
          <a:p>
            <a:pPr>
              <a:buFont typeface="Arial" panose="020B0604020202020204" pitchFamily="34" charset="0"/>
              <a:buChar char="•"/>
            </a:pPr>
            <a:r>
              <a:rPr lang="pl-PL" b="0" i="0" dirty="0">
                <a:solidFill>
                  <a:schemeClr val="tx1"/>
                </a:solidFill>
                <a:effectLst/>
                <a:latin typeface="Söhne"/>
              </a:rPr>
              <a:t>In </a:t>
            </a:r>
            <a:r>
              <a:rPr lang="pl-PL" b="0" i="0" dirty="0" err="1">
                <a:solidFill>
                  <a:schemeClr val="tx1"/>
                </a:solidFill>
                <a:effectLst/>
                <a:latin typeface="Söhne"/>
              </a:rPr>
              <a:t>this</a:t>
            </a:r>
            <a:r>
              <a:rPr lang="pl-PL" b="0" i="0" dirty="0">
                <a:solidFill>
                  <a:schemeClr val="tx1"/>
                </a:solidFill>
                <a:effectLst/>
                <a:latin typeface="Söhne"/>
              </a:rPr>
              <a:t> </a:t>
            </a:r>
            <a:r>
              <a:rPr lang="pl-PL" b="0" i="0" dirty="0" err="1">
                <a:solidFill>
                  <a:schemeClr val="tx1"/>
                </a:solidFill>
                <a:effectLst/>
                <a:latin typeface="Söhne"/>
              </a:rPr>
              <a:t>method</a:t>
            </a:r>
            <a:r>
              <a:rPr lang="pl-PL" b="0" i="0" dirty="0">
                <a:solidFill>
                  <a:schemeClr val="tx1"/>
                </a:solidFill>
                <a:effectLst/>
                <a:latin typeface="Söhne"/>
              </a:rPr>
              <a:t> we</a:t>
            </a:r>
            <a:r>
              <a:rPr lang="en-US" b="0" i="0" dirty="0">
                <a:solidFill>
                  <a:schemeClr val="tx1"/>
                </a:solidFill>
                <a:effectLst/>
                <a:latin typeface="Söhne"/>
              </a:rPr>
              <a:t> calculate the cosine similarity between the item's feature and the user's profile, so that system can recommend items that are similar to the items that the user has liked in the past.</a:t>
            </a:r>
            <a:endParaRPr lang="pl-PL" b="0" i="0" dirty="0">
              <a:solidFill>
                <a:schemeClr val="tx1"/>
              </a:solidFill>
              <a:effectLst/>
              <a:latin typeface="Söhne"/>
            </a:endParaRPr>
          </a:p>
          <a:p>
            <a:pPr>
              <a:buFont typeface="Arial" panose="020B0604020202020204" pitchFamily="34" charset="0"/>
              <a:buChar char="•"/>
            </a:pPr>
            <a:endParaRPr lang="pl-PL" b="0" i="0" dirty="0">
              <a:solidFill>
                <a:schemeClr val="tx1"/>
              </a:solidFill>
              <a:effectLst/>
              <a:latin typeface="Söhne"/>
            </a:endParaRPr>
          </a:p>
        </p:txBody>
      </p:sp>
      <p:pic>
        <p:nvPicPr>
          <p:cNvPr id="4" name="Obraz 3">
            <a:extLst>
              <a:ext uri="{FF2B5EF4-FFF2-40B4-BE49-F238E27FC236}">
                <a16:creationId xmlns:a16="http://schemas.microsoft.com/office/drawing/2014/main" id="{1F793478-6FC0-382A-36CE-CE6BDF2A1E08}"/>
              </a:ext>
            </a:extLst>
          </p:cNvPr>
          <p:cNvPicPr>
            <a:picLocks noChangeAspect="1"/>
          </p:cNvPicPr>
          <p:nvPr/>
        </p:nvPicPr>
        <p:blipFill>
          <a:blip r:embed="rId2"/>
          <a:stretch>
            <a:fillRect/>
          </a:stretch>
        </p:blipFill>
        <p:spPr>
          <a:xfrm>
            <a:off x="8546895" y="1230512"/>
            <a:ext cx="3549751" cy="4508901"/>
          </a:xfrm>
          <a:prstGeom prst="rect">
            <a:avLst/>
          </a:prstGeom>
        </p:spPr>
      </p:pic>
      <p:pic>
        <p:nvPicPr>
          <p:cNvPr id="5" name="Obraz 4">
            <a:extLst>
              <a:ext uri="{FF2B5EF4-FFF2-40B4-BE49-F238E27FC236}">
                <a16:creationId xmlns:a16="http://schemas.microsoft.com/office/drawing/2014/main" id="{700CB0BE-E964-9E6D-D8A4-238BED585391}"/>
              </a:ext>
            </a:extLst>
          </p:cNvPr>
          <p:cNvPicPr>
            <a:picLocks noChangeAspect="1"/>
          </p:cNvPicPr>
          <p:nvPr/>
        </p:nvPicPr>
        <p:blipFill>
          <a:blip r:embed="rId3"/>
          <a:stretch>
            <a:fillRect/>
          </a:stretch>
        </p:blipFill>
        <p:spPr>
          <a:xfrm>
            <a:off x="2695787" y="4536211"/>
            <a:ext cx="4086225" cy="1114425"/>
          </a:xfrm>
          <a:prstGeom prst="rect">
            <a:avLst/>
          </a:prstGeom>
        </p:spPr>
      </p:pic>
      <p:sp>
        <p:nvSpPr>
          <p:cNvPr id="6" name="pole tekstowe 5">
            <a:extLst>
              <a:ext uri="{FF2B5EF4-FFF2-40B4-BE49-F238E27FC236}">
                <a16:creationId xmlns:a16="http://schemas.microsoft.com/office/drawing/2014/main" id="{11CC85B1-6BC5-CD9D-CE13-77644A61865D}"/>
              </a:ext>
            </a:extLst>
          </p:cNvPr>
          <p:cNvSpPr txBox="1"/>
          <p:nvPr/>
        </p:nvSpPr>
        <p:spPr>
          <a:xfrm>
            <a:off x="8797771" y="5739413"/>
            <a:ext cx="3098307" cy="600164"/>
          </a:xfrm>
          <a:prstGeom prst="rect">
            <a:avLst/>
          </a:prstGeom>
          <a:noFill/>
        </p:spPr>
        <p:txBody>
          <a:bodyPr wrap="square" rtlCol="0">
            <a:spAutoFit/>
          </a:bodyPr>
          <a:lstStyle/>
          <a:p>
            <a:r>
              <a:rPr lang="pl-PL" sz="1100" dirty="0"/>
              <a:t>Source: https://miro.medium.com/max/792/1*P63ZaFHlssabl34XbJgong.jpeg</a:t>
            </a:r>
          </a:p>
        </p:txBody>
      </p:sp>
    </p:spTree>
    <p:extLst>
      <p:ext uri="{BB962C8B-B14F-4D97-AF65-F5344CB8AC3E}">
        <p14:creationId xmlns:p14="http://schemas.microsoft.com/office/powerpoint/2010/main" val="291177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BACD95-0848-AF80-85A3-3496DAE7FBF3}"/>
              </a:ext>
            </a:extLst>
          </p:cNvPr>
          <p:cNvSpPr>
            <a:spLocks noGrp="1"/>
          </p:cNvSpPr>
          <p:nvPr>
            <p:ph type="title"/>
          </p:nvPr>
        </p:nvSpPr>
        <p:spPr>
          <a:xfrm>
            <a:off x="1066800" y="359851"/>
            <a:ext cx="10058400" cy="814228"/>
          </a:xfrm>
        </p:spPr>
        <p:txBody>
          <a:bodyPr/>
          <a:lstStyle/>
          <a:p>
            <a:r>
              <a:rPr lang="pl-PL" b="1" i="0" dirty="0" err="1">
                <a:effectLst/>
                <a:latin typeface="-apple-system"/>
              </a:rPr>
              <a:t>Recommendation</a:t>
            </a:r>
            <a:r>
              <a:rPr lang="pl-PL" b="1" i="0" dirty="0">
                <a:effectLst/>
                <a:latin typeface="-apple-system"/>
              </a:rPr>
              <a:t> System</a:t>
            </a:r>
            <a:endParaRPr lang="pl-PL" dirty="0"/>
          </a:p>
        </p:txBody>
      </p:sp>
      <p:sp>
        <p:nvSpPr>
          <p:cNvPr id="3" name="Symbol zastępczy zawartości 2">
            <a:extLst>
              <a:ext uri="{FF2B5EF4-FFF2-40B4-BE49-F238E27FC236}">
                <a16:creationId xmlns:a16="http://schemas.microsoft.com/office/drawing/2014/main" id="{D68C5370-CE6E-2FF3-F6D4-D5B63148C1D7}"/>
              </a:ext>
            </a:extLst>
          </p:cNvPr>
          <p:cNvSpPr>
            <a:spLocks noGrp="1"/>
          </p:cNvSpPr>
          <p:nvPr>
            <p:ph idx="1"/>
          </p:nvPr>
        </p:nvSpPr>
        <p:spPr>
          <a:xfrm>
            <a:off x="1257077" y="1784411"/>
            <a:ext cx="10159605" cy="3942639"/>
          </a:xfrm>
        </p:spPr>
        <p:txBody>
          <a:bodyPr/>
          <a:lstStyle/>
          <a:p>
            <a:pPr>
              <a:buFont typeface="Arial" panose="020B0604020202020204" pitchFamily="34" charset="0"/>
              <a:buChar char="•"/>
            </a:pPr>
            <a:r>
              <a:rPr lang="en-US" b="0" i="0" dirty="0">
                <a:solidFill>
                  <a:schemeClr val="tx1"/>
                </a:solidFill>
                <a:effectLst/>
                <a:latin typeface="Söhne"/>
              </a:rPr>
              <a:t>In a content-based recommendation system, a weighted average </a:t>
            </a:r>
            <a:r>
              <a:rPr lang="pl-PL" b="0" i="0" dirty="0" err="1">
                <a:solidFill>
                  <a:schemeClr val="tx1"/>
                </a:solidFill>
                <a:effectLst/>
                <a:latin typeface="Söhne"/>
              </a:rPr>
              <a:t>is</a:t>
            </a:r>
            <a:r>
              <a:rPr lang="en-US" b="0" i="0" dirty="0">
                <a:solidFill>
                  <a:schemeClr val="tx1"/>
                </a:solidFill>
                <a:effectLst/>
                <a:latin typeface="Söhne"/>
              </a:rPr>
              <a:t> used to combine the user's preferences for different features of an item</a:t>
            </a:r>
            <a:r>
              <a:rPr lang="pl-PL" b="0" i="0" dirty="0">
                <a:solidFill>
                  <a:schemeClr val="tx1"/>
                </a:solidFill>
                <a:effectLst/>
                <a:latin typeface="Söhne"/>
              </a:rPr>
              <a:t>.</a:t>
            </a:r>
          </a:p>
          <a:p>
            <a:pPr>
              <a:buFont typeface="Arial" panose="020B0604020202020204" pitchFamily="34" charset="0"/>
              <a:buChar char="•"/>
            </a:pPr>
            <a:r>
              <a:rPr lang="en-US" b="0" i="0" dirty="0">
                <a:solidFill>
                  <a:schemeClr val="tx1"/>
                </a:solidFill>
                <a:effectLst/>
                <a:latin typeface="Söhne"/>
              </a:rPr>
              <a:t>The weight for each feature determined through user feedback</a:t>
            </a:r>
            <a:r>
              <a:rPr lang="pl-PL" b="0" i="0" dirty="0">
                <a:solidFill>
                  <a:schemeClr val="tx1"/>
                </a:solidFill>
                <a:effectLst/>
                <a:latin typeface="Söhne"/>
              </a:rPr>
              <a:t>.</a:t>
            </a:r>
          </a:p>
          <a:p>
            <a:pPr>
              <a:buFont typeface="Arial" panose="020B0604020202020204" pitchFamily="34" charset="0"/>
              <a:buChar char="•"/>
            </a:pPr>
            <a:endParaRPr lang="pl-PL" b="0" i="0" dirty="0">
              <a:solidFill>
                <a:schemeClr val="tx1"/>
              </a:solidFill>
              <a:effectLst/>
              <a:latin typeface="Söhne"/>
            </a:endParaRPr>
          </a:p>
        </p:txBody>
      </p:sp>
      <p:sp>
        <p:nvSpPr>
          <p:cNvPr id="7" name="Symbol zastępczy zawartości 2">
            <a:extLst>
              <a:ext uri="{FF2B5EF4-FFF2-40B4-BE49-F238E27FC236}">
                <a16:creationId xmlns:a16="http://schemas.microsoft.com/office/drawing/2014/main" id="{60A572ED-5F5B-03C2-2F0A-C0C9DF32D8C6}"/>
              </a:ext>
            </a:extLst>
          </p:cNvPr>
          <p:cNvSpPr txBox="1">
            <a:spLocks/>
          </p:cNvSpPr>
          <p:nvPr/>
        </p:nvSpPr>
        <p:spPr>
          <a:xfrm>
            <a:off x="1066800" y="1207363"/>
            <a:ext cx="10058400" cy="47051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l-PL" b="1" dirty="0" err="1">
                <a:latin typeface="-apple-system"/>
              </a:rPr>
              <a:t>Weighted</a:t>
            </a:r>
            <a:r>
              <a:rPr lang="pl-PL" b="1" dirty="0">
                <a:latin typeface="-apple-system"/>
              </a:rPr>
              <a:t> </a:t>
            </a:r>
            <a:r>
              <a:rPr lang="pl-PL" b="1" dirty="0" err="1">
                <a:latin typeface="-apple-system"/>
              </a:rPr>
              <a:t>Average</a:t>
            </a:r>
            <a:endParaRPr lang="en-US" b="1" dirty="0">
              <a:latin typeface="-apple-system"/>
            </a:endParaRPr>
          </a:p>
        </p:txBody>
      </p:sp>
      <p:pic>
        <p:nvPicPr>
          <p:cNvPr id="5122" name="Picture 2">
            <a:extLst>
              <a:ext uri="{FF2B5EF4-FFF2-40B4-BE49-F238E27FC236}">
                <a16:creationId xmlns:a16="http://schemas.microsoft.com/office/drawing/2014/main" id="{04F94052-E51A-79CD-19C2-C0AACC38C62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170652" y="3195468"/>
            <a:ext cx="5850696" cy="799961"/>
          </a:xfrm>
          <a:prstGeom prst="rect">
            <a:avLst/>
          </a:prstGeom>
          <a:noFill/>
          <a:extLst>
            <a:ext uri="{909E8E84-426E-40DD-AFC4-6F175D3DCCD1}">
              <a14:hiddenFill xmlns:a14="http://schemas.microsoft.com/office/drawing/2010/main">
                <a:solidFill>
                  <a:srgbClr val="FFFFFF"/>
                </a:solidFill>
              </a14:hiddenFill>
            </a:ext>
          </a:extLst>
        </p:spPr>
      </p:pic>
      <p:sp>
        <p:nvSpPr>
          <p:cNvPr id="9" name="pole tekstowe 8">
            <a:extLst>
              <a:ext uri="{FF2B5EF4-FFF2-40B4-BE49-F238E27FC236}">
                <a16:creationId xmlns:a16="http://schemas.microsoft.com/office/drawing/2014/main" id="{F0CB3E0B-935F-5BA1-6B9E-B04AF0100773}"/>
              </a:ext>
            </a:extLst>
          </p:cNvPr>
          <p:cNvSpPr txBox="1"/>
          <p:nvPr/>
        </p:nvSpPr>
        <p:spPr>
          <a:xfrm>
            <a:off x="1066800" y="4101959"/>
            <a:ext cx="6094520" cy="1200329"/>
          </a:xfrm>
          <a:prstGeom prst="rect">
            <a:avLst/>
          </a:prstGeom>
          <a:noFill/>
        </p:spPr>
        <p:txBody>
          <a:bodyPr wrap="square">
            <a:spAutoFit/>
          </a:bodyPr>
          <a:lstStyle/>
          <a:p>
            <a:pPr algn="l">
              <a:buFont typeface="Arial" panose="020B0604020202020204" pitchFamily="34" charset="0"/>
              <a:buChar char="•"/>
            </a:pPr>
            <a:r>
              <a:rPr lang="pl-PL" b="0" i="0" dirty="0">
                <a:effectLst/>
                <a:latin typeface="-apple-system"/>
              </a:rPr>
              <a:t> </a:t>
            </a:r>
            <a:r>
              <a:rPr lang="en-US" b="1" i="0" dirty="0">
                <a:effectLst/>
                <a:latin typeface="-apple-system"/>
              </a:rPr>
              <a:t>v</a:t>
            </a:r>
            <a:r>
              <a:rPr lang="en-US" b="0" i="0" dirty="0">
                <a:effectLst/>
                <a:latin typeface="-apple-system"/>
              </a:rPr>
              <a:t> is the number of votes for the movie;</a:t>
            </a:r>
          </a:p>
          <a:p>
            <a:pPr algn="l">
              <a:buFont typeface="Arial" panose="020B0604020202020204" pitchFamily="34" charset="0"/>
              <a:buChar char="•"/>
            </a:pPr>
            <a:r>
              <a:rPr lang="pl-PL" b="0" i="0" dirty="0">
                <a:effectLst/>
                <a:latin typeface="-apple-system"/>
              </a:rPr>
              <a:t> </a:t>
            </a:r>
            <a:r>
              <a:rPr lang="en-US" b="1" i="0" dirty="0">
                <a:effectLst/>
                <a:latin typeface="-apple-system"/>
              </a:rPr>
              <a:t>m</a:t>
            </a:r>
            <a:r>
              <a:rPr lang="en-US" b="0" i="0" dirty="0">
                <a:effectLst/>
                <a:latin typeface="-apple-system"/>
              </a:rPr>
              <a:t> is the minimum votes required to be listed in the chart;</a:t>
            </a:r>
          </a:p>
          <a:p>
            <a:pPr algn="l">
              <a:buFont typeface="Arial" panose="020B0604020202020204" pitchFamily="34" charset="0"/>
              <a:buChar char="•"/>
            </a:pPr>
            <a:r>
              <a:rPr lang="pl-PL" b="0" i="0" dirty="0">
                <a:effectLst/>
                <a:latin typeface="-apple-system"/>
              </a:rPr>
              <a:t> </a:t>
            </a:r>
            <a:r>
              <a:rPr lang="en-US" b="1" i="0" dirty="0">
                <a:effectLst/>
                <a:latin typeface="-apple-system"/>
              </a:rPr>
              <a:t>R</a:t>
            </a:r>
            <a:r>
              <a:rPr lang="en-US" b="0" i="0" dirty="0">
                <a:effectLst/>
                <a:latin typeface="-apple-system"/>
              </a:rPr>
              <a:t> is the average rating of the movie;</a:t>
            </a:r>
          </a:p>
          <a:p>
            <a:pPr algn="l">
              <a:buFont typeface="Arial" panose="020B0604020202020204" pitchFamily="34" charset="0"/>
              <a:buChar char="•"/>
            </a:pPr>
            <a:r>
              <a:rPr lang="pl-PL" b="0" i="0" dirty="0">
                <a:effectLst/>
                <a:latin typeface="-apple-system"/>
              </a:rPr>
              <a:t> </a:t>
            </a:r>
            <a:r>
              <a:rPr lang="en-US" b="1" i="0" dirty="0">
                <a:effectLst/>
                <a:latin typeface="-apple-system"/>
              </a:rPr>
              <a:t>C</a:t>
            </a:r>
            <a:r>
              <a:rPr lang="en-US" b="0" i="0" dirty="0">
                <a:effectLst/>
                <a:latin typeface="-apple-system"/>
              </a:rPr>
              <a:t> is the mean vote across the whole report</a:t>
            </a:r>
          </a:p>
        </p:txBody>
      </p:sp>
    </p:spTree>
    <p:extLst>
      <p:ext uri="{BB962C8B-B14F-4D97-AF65-F5344CB8AC3E}">
        <p14:creationId xmlns:p14="http://schemas.microsoft.com/office/powerpoint/2010/main" val="263295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686EED-5587-04C1-0029-A94D8905044B}"/>
              </a:ext>
            </a:extLst>
          </p:cNvPr>
          <p:cNvSpPr>
            <a:spLocks noGrp="1"/>
          </p:cNvSpPr>
          <p:nvPr>
            <p:ph type="title"/>
          </p:nvPr>
        </p:nvSpPr>
        <p:spPr>
          <a:xfrm>
            <a:off x="1097280" y="286604"/>
            <a:ext cx="10058400" cy="769840"/>
          </a:xfrm>
        </p:spPr>
        <p:txBody>
          <a:bodyPr/>
          <a:lstStyle/>
          <a:p>
            <a:r>
              <a:rPr lang="pl-PL" dirty="0" err="1"/>
              <a:t>Comparison</a:t>
            </a:r>
            <a:r>
              <a:rPr lang="pl-PL" dirty="0"/>
              <a:t> of </a:t>
            </a:r>
            <a:r>
              <a:rPr lang="pl-PL" dirty="0" err="1"/>
              <a:t>two</a:t>
            </a:r>
            <a:r>
              <a:rPr lang="pl-PL" dirty="0"/>
              <a:t> </a:t>
            </a:r>
            <a:r>
              <a:rPr lang="pl-PL" dirty="0" err="1"/>
              <a:t>methods</a:t>
            </a:r>
            <a:endParaRPr lang="pl-PL" dirty="0"/>
          </a:p>
        </p:txBody>
      </p:sp>
      <p:sp>
        <p:nvSpPr>
          <p:cNvPr id="4" name="pole tekstowe 3">
            <a:extLst>
              <a:ext uri="{FF2B5EF4-FFF2-40B4-BE49-F238E27FC236}">
                <a16:creationId xmlns:a16="http://schemas.microsoft.com/office/drawing/2014/main" id="{84DC73BD-A7C8-EA93-FAB1-68B19670DC07}"/>
              </a:ext>
            </a:extLst>
          </p:cNvPr>
          <p:cNvSpPr txBox="1"/>
          <p:nvPr/>
        </p:nvSpPr>
        <p:spPr>
          <a:xfrm>
            <a:off x="2920753" y="1226077"/>
            <a:ext cx="2894120" cy="461665"/>
          </a:xfrm>
          <a:prstGeom prst="rect">
            <a:avLst/>
          </a:prstGeom>
          <a:noFill/>
        </p:spPr>
        <p:txBody>
          <a:bodyPr wrap="square" rtlCol="0">
            <a:spAutoFit/>
          </a:bodyPr>
          <a:lstStyle/>
          <a:p>
            <a:pPr algn="ctr"/>
            <a:r>
              <a:rPr lang="pl-PL" sz="2400" b="1" dirty="0">
                <a:effectLst>
                  <a:outerShdw blurRad="38100" dist="38100" dir="2700000" algn="tl">
                    <a:srgbClr val="000000">
                      <a:alpha val="43137"/>
                    </a:srgbClr>
                  </a:outerShdw>
                </a:effectLst>
              </a:rPr>
              <a:t>TF-IDF</a:t>
            </a:r>
          </a:p>
        </p:txBody>
      </p:sp>
      <p:sp>
        <p:nvSpPr>
          <p:cNvPr id="7" name="pole tekstowe 6">
            <a:extLst>
              <a:ext uri="{FF2B5EF4-FFF2-40B4-BE49-F238E27FC236}">
                <a16:creationId xmlns:a16="http://schemas.microsoft.com/office/drawing/2014/main" id="{C4816387-A890-B001-72B4-226FDD2EE5CA}"/>
              </a:ext>
            </a:extLst>
          </p:cNvPr>
          <p:cNvSpPr txBox="1"/>
          <p:nvPr/>
        </p:nvSpPr>
        <p:spPr>
          <a:xfrm>
            <a:off x="7611124" y="1189609"/>
            <a:ext cx="3373514" cy="523220"/>
          </a:xfrm>
          <a:prstGeom prst="rect">
            <a:avLst/>
          </a:prstGeom>
          <a:noFill/>
        </p:spPr>
        <p:txBody>
          <a:bodyPr wrap="square" rtlCol="0">
            <a:spAutoFit/>
          </a:bodyPr>
          <a:lstStyle/>
          <a:p>
            <a:r>
              <a:rPr lang="pl-PL" sz="2800" b="1" dirty="0" err="1">
                <a:effectLst>
                  <a:outerShdw blurRad="38100" dist="38100" dir="2700000" algn="tl">
                    <a:srgbClr val="000000">
                      <a:alpha val="43137"/>
                    </a:srgbClr>
                  </a:outerShdw>
                </a:effectLst>
              </a:rPr>
              <a:t>Bag</a:t>
            </a:r>
            <a:r>
              <a:rPr lang="pl-PL" sz="2800" b="1" dirty="0">
                <a:effectLst>
                  <a:outerShdw blurRad="38100" dist="38100" dir="2700000" algn="tl">
                    <a:srgbClr val="000000">
                      <a:alpha val="43137"/>
                    </a:srgbClr>
                  </a:outerShdw>
                </a:effectLst>
              </a:rPr>
              <a:t>-of-</a:t>
            </a:r>
            <a:r>
              <a:rPr lang="pl-PL" sz="2800" b="1" dirty="0" err="1">
                <a:effectLst>
                  <a:outerShdw blurRad="38100" dist="38100" dir="2700000" algn="tl">
                    <a:srgbClr val="000000">
                      <a:alpha val="43137"/>
                    </a:srgbClr>
                  </a:outerShdw>
                </a:effectLst>
              </a:rPr>
              <a:t>words</a:t>
            </a:r>
            <a:endParaRPr lang="pl-PL" sz="2800" b="1" dirty="0">
              <a:effectLst>
                <a:outerShdw blurRad="38100" dist="38100" dir="2700000" algn="tl">
                  <a:srgbClr val="000000">
                    <a:alpha val="43137"/>
                  </a:srgbClr>
                </a:outerShdw>
              </a:effectLst>
            </a:endParaRPr>
          </a:p>
        </p:txBody>
      </p:sp>
      <p:pic>
        <p:nvPicPr>
          <p:cNvPr id="11" name="Obraz 10">
            <a:extLst>
              <a:ext uri="{FF2B5EF4-FFF2-40B4-BE49-F238E27FC236}">
                <a16:creationId xmlns:a16="http://schemas.microsoft.com/office/drawing/2014/main" id="{F6C00232-7BA5-9190-7856-9A88D03F4D9F}"/>
              </a:ext>
            </a:extLst>
          </p:cNvPr>
          <p:cNvPicPr>
            <a:picLocks noChangeAspect="1"/>
          </p:cNvPicPr>
          <p:nvPr/>
        </p:nvPicPr>
        <p:blipFill>
          <a:blip r:embed="rId2"/>
          <a:stretch>
            <a:fillRect/>
          </a:stretch>
        </p:blipFill>
        <p:spPr>
          <a:xfrm>
            <a:off x="3444535" y="1763736"/>
            <a:ext cx="2209800" cy="1571625"/>
          </a:xfrm>
          <a:prstGeom prst="rect">
            <a:avLst/>
          </a:prstGeom>
        </p:spPr>
      </p:pic>
      <p:pic>
        <p:nvPicPr>
          <p:cNvPr id="13" name="Obraz 12">
            <a:extLst>
              <a:ext uri="{FF2B5EF4-FFF2-40B4-BE49-F238E27FC236}">
                <a16:creationId xmlns:a16="http://schemas.microsoft.com/office/drawing/2014/main" id="{0AA3B1B9-1C27-5C13-7025-C11ADFCF018F}"/>
              </a:ext>
            </a:extLst>
          </p:cNvPr>
          <p:cNvPicPr>
            <a:picLocks noChangeAspect="1"/>
          </p:cNvPicPr>
          <p:nvPr/>
        </p:nvPicPr>
        <p:blipFill>
          <a:blip r:embed="rId3"/>
          <a:stretch>
            <a:fillRect/>
          </a:stretch>
        </p:blipFill>
        <p:spPr>
          <a:xfrm>
            <a:off x="7706558" y="1797073"/>
            <a:ext cx="1981200" cy="1504950"/>
          </a:xfrm>
          <a:prstGeom prst="rect">
            <a:avLst/>
          </a:prstGeom>
        </p:spPr>
      </p:pic>
      <p:sp>
        <p:nvSpPr>
          <p:cNvPr id="14" name="pole tekstowe 13">
            <a:extLst>
              <a:ext uri="{FF2B5EF4-FFF2-40B4-BE49-F238E27FC236}">
                <a16:creationId xmlns:a16="http://schemas.microsoft.com/office/drawing/2014/main" id="{04DF37A8-D773-5A27-C140-E3EFBBECD1CA}"/>
              </a:ext>
            </a:extLst>
          </p:cNvPr>
          <p:cNvSpPr txBox="1"/>
          <p:nvPr/>
        </p:nvSpPr>
        <p:spPr>
          <a:xfrm>
            <a:off x="363984" y="2183907"/>
            <a:ext cx="2627791" cy="369332"/>
          </a:xfrm>
          <a:prstGeom prst="rect">
            <a:avLst/>
          </a:prstGeom>
          <a:noFill/>
        </p:spPr>
        <p:txBody>
          <a:bodyPr wrap="square" rtlCol="0">
            <a:spAutoFit/>
          </a:bodyPr>
          <a:lstStyle/>
          <a:p>
            <a:pPr marL="285750" indent="-285750">
              <a:buFont typeface="Arial" panose="020B0604020202020204" pitchFamily="34" charset="0"/>
              <a:buChar char="•"/>
            </a:pPr>
            <a:r>
              <a:rPr lang="pl-PL" dirty="0"/>
              <a:t>The </a:t>
            </a:r>
            <a:r>
              <a:rPr lang="pl-PL" dirty="0" err="1"/>
              <a:t>Godfather</a:t>
            </a:r>
            <a:r>
              <a:rPr lang="pl-PL" dirty="0"/>
              <a:t>: Part II</a:t>
            </a:r>
          </a:p>
        </p:txBody>
      </p:sp>
      <p:pic>
        <p:nvPicPr>
          <p:cNvPr id="16" name="Obraz 15">
            <a:extLst>
              <a:ext uri="{FF2B5EF4-FFF2-40B4-BE49-F238E27FC236}">
                <a16:creationId xmlns:a16="http://schemas.microsoft.com/office/drawing/2014/main" id="{6C74C4E8-5A04-17E3-AB2B-7F203B7ABFF9}"/>
              </a:ext>
            </a:extLst>
          </p:cNvPr>
          <p:cNvPicPr>
            <a:picLocks noChangeAspect="1"/>
          </p:cNvPicPr>
          <p:nvPr/>
        </p:nvPicPr>
        <p:blipFill>
          <a:blip r:embed="rId4"/>
          <a:stretch>
            <a:fillRect/>
          </a:stretch>
        </p:blipFill>
        <p:spPr>
          <a:xfrm>
            <a:off x="7706558" y="3899245"/>
            <a:ext cx="2858395" cy="1504950"/>
          </a:xfrm>
          <a:prstGeom prst="rect">
            <a:avLst/>
          </a:prstGeom>
        </p:spPr>
      </p:pic>
      <p:pic>
        <p:nvPicPr>
          <p:cNvPr id="18" name="Obraz 17">
            <a:extLst>
              <a:ext uri="{FF2B5EF4-FFF2-40B4-BE49-F238E27FC236}">
                <a16:creationId xmlns:a16="http://schemas.microsoft.com/office/drawing/2014/main" id="{30F68B10-27A1-C776-41C1-02E733D3E200}"/>
              </a:ext>
            </a:extLst>
          </p:cNvPr>
          <p:cNvPicPr>
            <a:picLocks noChangeAspect="1"/>
          </p:cNvPicPr>
          <p:nvPr/>
        </p:nvPicPr>
        <p:blipFill>
          <a:blip r:embed="rId5"/>
          <a:stretch>
            <a:fillRect/>
          </a:stretch>
        </p:blipFill>
        <p:spPr>
          <a:xfrm>
            <a:off x="3444535" y="3958614"/>
            <a:ext cx="2095500" cy="1447800"/>
          </a:xfrm>
          <a:prstGeom prst="rect">
            <a:avLst/>
          </a:prstGeom>
        </p:spPr>
      </p:pic>
      <p:sp>
        <p:nvSpPr>
          <p:cNvPr id="19" name="pole tekstowe 18">
            <a:extLst>
              <a:ext uri="{FF2B5EF4-FFF2-40B4-BE49-F238E27FC236}">
                <a16:creationId xmlns:a16="http://schemas.microsoft.com/office/drawing/2014/main" id="{796F5B3F-0891-A1C5-D839-AC4E7B232F13}"/>
              </a:ext>
            </a:extLst>
          </p:cNvPr>
          <p:cNvSpPr txBox="1"/>
          <p:nvPr/>
        </p:nvSpPr>
        <p:spPr>
          <a:xfrm>
            <a:off x="435006" y="4467054"/>
            <a:ext cx="2627791" cy="369332"/>
          </a:xfrm>
          <a:prstGeom prst="rect">
            <a:avLst/>
          </a:prstGeom>
          <a:noFill/>
        </p:spPr>
        <p:txBody>
          <a:bodyPr wrap="square" rtlCol="0">
            <a:spAutoFit/>
          </a:bodyPr>
          <a:lstStyle/>
          <a:p>
            <a:pPr marL="285750" indent="-285750">
              <a:buFont typeface="Arial" panose="020B0604020202020204" pitchFamily="34" charset="0"/>
              <a:buChar char="•"/>
            </a:pPr>
            <a:r>
              <a:rPr lang="pl-PL" dirty="0"/>
              <a:t>The </a:t>
            </a:r>
            <a:r>
              <a:rPr lang="pl-PL" dirty="0" err="1"/>
              <a:t>Avengers</a:t>
            </a:r>
            <a:endParaRPr lang="pl-PL" dirty="0"/>
          </a:p>
        </p:txBody>
      </p:sp>
    </p:spTree>
    <p:extLst>
      <p:ext uri="{BB962C8B-B14F-4D97-AF65-F5344CB8AC3E}">
        <p14:creationId xmlns:p14="http://schemas.microsoft.com/office/powerpoint/2010/main" val="341738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8FA5212-BD35-3783-A0BC-782F79DA0CB4}"/>
              </a:ext>
            </a:extLst>
          </p:cNvPr>
          <p:cNvSpPr>
            <a:spLocks noGrp="1"/>
          </p:cNvSpPr>
          <p:nvPr>
            <p:ph type="title"/>
          </p:nvPr>
        </p:nvSpPr>
        <p:spPr>
          <a:xfrm>
            <a:off x="1097280" y="286604"/>
            <a:ext cx="10058400" cy="876372"/>
          </a:xfrm>
        </p:spPr>
        <p:txBody>
          <a:bodyPr>
            <a:normAutofit/>
          </a:bodyPr>
          <a:lstStyle/>
          <a:p>
            <a:r>
              <a:rPr lang="pl-PL" sz="4400" b="1" dirty="0" err="1">
                <a:effectLst>
                  <a:outerShdw blurRad="38100" dist="38100" dir="2700000" algn="tl">
                    <a:srgbClr val="000000">
                      <a:alpha val="43137"/>
                    </a:srgbClr>
                  </a:outerShdw>
                </a:effectLst>
              </a:rPr>
              <a:t>Conclusions</a:t>
            </a:r>
            <a:endParaRPr lang="pl-PL" sz="4400" b="1" dirty="0">
              <a:effectLst>
                <a:outerShdw blurRad="38100" dist="38100" dir="2700000" algn="tl">
                  <a:srgbClr val="000000">
                    <a:alpha val="43137"/>
                  </a:srgbClr>
                </a:outerShdw>
              </a:effectLst>
            </a:endParaRPr>
          </a:p>
        </p:txBody>
      </p:sp>
      <p:sp>
        <p:nvSpPr>
          <p:cNvPr id="3" name="Symbol zastępczy zawartości 2">
            <a:extLst>
              <a:ext uri="{FF2B5EF4-FFF2-40B4-BE49-F238E27FC236}">
                <a16:creationId xmlns:a16="http://schemas.microsoft.com/office/drawing/2014/main" id="{4D495903-C578-0F23-6401-709F0834399D}"/>
              </a:ext>
            </a:extLst>
          </p:cNvPr>
          <p:cNvSpPr>
            <a:spLocks noGrp="1"/>
          </p:cNvSpPr>
          <p:nvPr>
            <p:ph idx="1"/>
          </p:nvPr>
        </p:nvSpPr>
        <p:spPr/>
        <p:txBody>
          <a:bodyPr/>
          <a:lstStyle/>
          <a:p>
            <a:pPr lvl="1">
              <a:buFont typeface="Arial" panose="020B0604020202020204" pitchFamily="34" charset="0"/>
              <a:buChar char="•"/>
            </a:pPr>
            <a:r>
              <a:rPr lang="en-US" b="0" i="0" dirty="0">
                <a:solidFill>
                  <a:schemeClr val="tx1"/>
                </a:solidFill>
                <a:effectLst/>
                <a:latin typeface="Söhne"/>
              </a:rPr>
              <a:t>In summary, building a content-based recommendation system using the Bag of Words (BOW) model can be effective. </a:t>
            </a:r>
            <a:endParaRPr lang="pl-PL" b="0" i="0" dirty="0">
              <a:solidFill>
                <a:schemeClr val="tx1"/>
              </a:solidFill>
              <a:effectLst/>
              <a:latin typeface="Söhne"/>
            </a:endParaRPr>
          </a:p>
          <a:p>
            <a:pPr marL="201168" lvl="1" indent="0">
              <a:buNone/>
            </a:pPr>
            <a:endParaRPr lang="pl-PL" b="0" i="0" dirty="0">
              <a:solidFill>
                <a:schemeClr val="tx1"/>
              </a:solidFill>
              <a:effectLst/>
              <a:latin typeface="Söhne"/>
            </a:endParaRPr>
          </a:p>
          <a:p>
            <a:pPr lvl="1">
              <a:buFont typeface="Arial" panose="020B0604020202020204" pitchFamily="34" charset="0"/>
              <a:buChar char="•"/>
            </a:pPr>
            <a:r>
              <a:rPr lang="en-US" b="0" i="0" dirty="0">
                <a:solidFill>
                  <a:schemeClr val="tx1"/>
                </a:solidFill>
                <a:effectLst/>
                <a:latin typeface="Söhne"/>
              </a:rPr>
              <a:t>The BOW model has proven to perform well in this context, so it should be considered as a viable option when implementing a content-based recommendation system.</a:t>
            </a:r>
            <a:endParaRPr lang="pl-PL" dirty="0">
              <a:solidFill>
                <a:schemeClr val="tx1"/>
              </a:solidFill>
            </a:endParaRPr>
          </a:p>
        </p:txBody>
      </p:sp>
    </p:spTree>
    <p:extLst>
      <p:ext uri="{BB962C8B-B14F-4D97-AF65-F5344CB8AC3E}">
        <p14:creationId xmlns:p14="http://schemas.microsoft.com/office/powerpoint/2010/main" val="243561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6943AAA-1EEE-DFD7-3A45-3BE584975367}"/>
              </a:ext>
            </a:extLst>
          </p:cNvPr>
          <p:cNvSpPr>
            <a:spLocks noGrp="1"/>
          </p:cNvSpPr>
          <p:nvPr>
            <p:ph type="ctrTitle"/>
          </p:nvPr>
        </p:nvSpPr>
        <p:spPr/>
        <p:txBody>
          <a:bodyPr>
            <a:normAutofit/>
          </a:bodyPr>
          <a:lstStyle/>
          <a:p>
            <a:r>
              <a:rPr lang="pl-PL" sz="6000" b="1" dirty="0" err="1">
                <a:effectLst>
                  <a:outerShdw blurRad="38100" dist="38100" dir="2700000" algn="tl">
                    <a:srgbClr val="000000">
                      <a:alpha val="43137"/>
                    </a:srgbClr>
                  </a:outerShdw>
                </a:effectLst>
              </a:rPr>
              <a:t>Thank</a:t>
            </a:r>
            <a:r>
              <a:rPr lang="pl-PL" sz="6000" b="1" dirty="0">
                <a:effectLst>
                  <a:outerShdw blurRad="38100" dist="38100" dir="2700000" algn="tl">
                    <a:srgbClr val="000000">
                      <a:alpha val="43137"/>
                    </a:srgbClr>
                  </a:outerShdw>
                </a:effectLst>
              </a:rPr>
              <a:t> </a:t>
            </a:r>
            <a:r>
              <a:rPr lang="pl-PL" sz="6000" b="1" dirty="0" err="1">
                <a:effectLst>
                  <a:outerShdw blurRad="38100" dist="38100" dir="2700000" algn="tl">
                    <a:srgbClr val="000000">
                      <a:alpha val="43137"/>
                    </a:srgbClr>
                  </a:outerShdw>
                </a:effectLst>
              </a:rPr>
              <a:t>you</a:t>
            </a:r>
            <a:r>
              <a:rPr lang="pl-PL" sz="6000" b="1" dirty="0">
                <a:effectLst>
                  <a:outerShdw blurRad="38100" dist="38100" dir="2700000" algn="tl">
                    <a:srgbClr val="000000">
                      <a:alpha val="43137"/>
                    </a:srgbClr>
                  </a:outerShdw>
                </a:effectLst>
              </a:rPr>
              <a:t> for </a:t>
            </a:r>
            <a:r>
              <a:rPr lang="pl-PL" sz="6000" b="1" dirty="0" err="1">
                <a:effectLst>
                  <a:outerShdw blurRad="38100" dist="38100" dir="2700000" algn="tl">
                    <a:srgbClr val="000000">
                      <a:alpha val="43137"/>
                    </a:srgbClr>
                  </a:outerShdw>
                </a:effectLst>
              </a:rPr>
              <a:t>your</a:t>
            </a:r>
            <a:r>
              <a:rPr lang="pl-PL" sz="6000" b="1" dirty="0">
                <a:effectLst>
                  <a:outerShdw blurRad="38100" dist="38100" dir="2700000" algn="tl">
                    <a:srgbClr val="000000">
                      <a:alpha val="43137"/>
                    </a:srgbClr>
                  </a:outerShdw>
                </a:effectLst>
              </a:rPr>
              <a:t> </a:t>
            </a:r>
            <a:r>
              <a:rPr lang="pl-PL" sz="6000" b="1" dirty="0" err="1">
                <a:effectLst>
                  <a:outerShdw blurRad="38100" dist="38100" dir="2700000" algn="tl">
                    <a:srgbClr val="000000">
                      <a:alpha val="43137"/>
                    </a:srgbClr>
                  </a:outerShdw>
                </a:effectLst>
              </a:rPr>
              <a:t>attention</a:t>
            </a:r>
            <a:r>
              <a:rPr lang="pl-PL" sz="6000" b="1" dirty="0">
                <a:effectLst>
                  <a:outerShdw blurRad="38100" dist="38100" dir="2700000" algn="tl">
                    <a:srgbClr val="000000">
                      <a:alpha val="43137"/>
                    </a:srgbClr>
                  </a:outerShdw>
                </a:effectLst>
              </a:rPr>
              <a:t>!</a:t>
            </a:r>
          </a:p>
        </p:txBody>
      </p:sp>
      <p:sp>
        <p:nvSpPr>
          <p:cNvPr id="3" name="Podtytuł 2">
            <a:extLst>
              <a:ext uri="{FF2B5EF4-FFF2-40B4-BE49-F238E27FC236}">
                <a16:creationId xmlns:a16="http://schemas.microsoft.com/office/drawing/2014/main" id="{1A6A93EE-4AA8-8D6E-8D15-3FDF5B6CD416}"/>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36533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84D542-7D38-DD39-6DC0-B431F3BEA018}"/>
              </a:ext>
            </a:extLst>
          </p:cNvPr>
          <p:cNvSpPr>
            <a:spLocks noGrp="1"/>
          </p:cNvSpPr>
          <p:nvPr>
            <p:ph type="title"/>
          </p:nvPr>
        </p:nvSpPr>
        <p:spPr/>
        <p:txBody>
          <a:bodyPr/>
          <a:lstStyle/>
          <a:p>
            <a:r>
              <a:rPr lang="pl-PL" dirty="0"/>
              <a:t>Agenda</a:t>
            </a:r>
          </a:p>
        </p:txBody>
      </p:sp>
      <p:sp>
        <p:nvSpPr>
          <p:cNvPr id="3" name="Symbol zastępczy zawartości 2">
            <a:extLst>
              <a:ext uri="{FF2B5EF4-FFF2-40B4-BE49-F238E27FC236}">
                <a16:creationId xmlns:a16="http://schemas.microsoft.com/office/drawing/2014/main" id="{FF270857-2D77-9EA8-6C5D-FE4C9632F43F}"/>
              </a:ext>
            </a:extLst>
          </p:cNvPr>
          <p:cNvSpPr>
            <a:spLocks noGrp="1"/>
          </p:cNvSpPr>
          <p:nvPr>
            <p:ph idx="1"/>
          </p:nvPr>
        </p:nvSpPr>
        <p:spPr/>
        <p:txBody>
          <a:bodyPr/>
          <a:lstStyle/>
          <a:p>
            <a:pPr marL="457200" indent="-457200">
              <a:buFont typeface="+mj-lt"/>
              <a:buAutoNum type="arabicPeriod"/>
            </a:pPr>
            <a:endParaRPr lang="pl-PL" b="1" i="0" dirty="0">
              <a:effectLst/>
              <a:latin typeface="-apple-system"/>
            </a:endParaRPr>
          </a:p>
          <a:p>
            <a:pPr marL="457200" indent="-457200">
              <a:buFont typeface="+mj-lt"/>
              <a:buAutoNum type="arabicPeriod"/>
            </a:pPr>
            <a:r>
              <a:rPr lang="pl-PL" b="1" i="0" dirty="0">
                <a:effectLst/>
                <a:latin typeface="-apple-system"/>
              </a:rPr>
              <a:t>Data </a:t>
            </a:r>
            <a:r>
              <a:rPr lang="pl-PL" b="1" i="0" dirty="0" err="1">
                <a:effectLst/>
                <a:latin typeface="-apple-system"/>
              </a:rPr>
              <a:t>Preprocessing</a:t>
            </a:r>
            <a:endParaRPr lang="pl-PL" b="1" i="0" dirty="0">
              <a:effectLst/>
              <a:latin typeface="-apple-system"/>
            </a:endParaRPr>
          </a:p>
          <a:p>
            <a:pPr marL="457200" indent="-457200">
              <a:buFont typeface="+mj-lt"/>
              <a:buAutoNum type="arabicPeriod"/>
            </a:pPr>
            <a:r>
              <a:rPr lang="pl-PL" b="1" i="0" dirty="0" err="1">
                <a:effectLst/>
                <a:latin typeface="-apple-system"/>
              </a:rPr>
              <a:t>Exploratory</a:t>
            </a:r>
            <a:r>
              <a:rPr lang="pl-PL" b="1" i="0" dirty="0">
                <a:effectLst/>
                <a:latin typeface="-apple-system"/>
              </a:rPr>
              <a:t> Data Analysis</a:t>
            </a:r>
          </a:p>
          <a:p>
            <a:pPr marL="457200" indent="-457200">
              <a:buFont typeface="+mj-lt"/>
              <a:buAutoNum type="arabicPeriod"/>
            </a:pPr>
            <a:r>
              <a:rPr lang="pl-PL" b="1" i="0" dirty="0" err="1">
                <a:effectLst/>
                <a:latin typeface="-apple-system"/>
              </a:rPr>
              <a:t>Build</a:t>
            </a:r>
            <a:r>
              <a:rPr lang="pl-PL" b="1" i="0" dirty="0">
                <a:effectLst/>
                <a:latin typeface="-apple-system"/>
              </a:rPr>
              <a:t> a </a:t>
            </a:r>
            <a:r>
              <a:rPr lang="pl-PL" b="1" i="0" dirty="0" err="1">
                <a:effectLst/>
                <a:latin typeface="-apple-system"/>
              </a:rPr>
              <a:t>Recommmendation</a:t>
            </a:r>
            <a:r>
              <a:rPr lang="pl-PL" b="1" i="0" dirty="0">
                <a:effectLst/>
                <a:latin typeface="-apple-system"/>
              </a:rPr>
              <a:t> System</a:t>
            </a:r>
          </a:p>
          <a:p>
            <a:pPr marL="457200" indent="-457200">
              <a:buFont typeface="+mj-lt"/>
              <a:buAutoNum type="arabicPeriod"/>
            </a:pPr>
            <a:r>
              <a:rPr lang="pl-PL" b="1" dirty="0" err="1">
                <a:latin typeface="-apple-system"/>
              </a:rPr>
              <a:t>Conclusions</a:t>
            </a:r>
            <a:endParaRPr lang="pl-PL" b="1" i="0" dirty="0">
              <a:effectLst/>
              <a:latin typeface="-apple-system"/>
            </a:endParaRPr>
          </a:p>
          <a:p>
            <a:pPr marL="457200" indent="-457200">
              <a:buFont typeface="+mj-lt"/>
              <a:buAutoNum type="arabicPeriod"/>
            </a:pPr>
            <a:endParaRPr lang="pl-PL" dirty="0"/>
          </a:p>
        </p:txBody>
      </p:sp>
    </p:spTree>
    <p:extLst>
      <p:ext uri="{BB962C8B-B14F-4D97-AF65-F5344CB8AC3E}">
        <p14:creationId xmlns:p14="http://schemas.microsoft.com/office/powerpoint/2010/main" val="268369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4D4A0B-FFD8-AED2-FF3B-A74DC3AB2642}"/>
              </a:ext>
            </a:extLst>
          </p:cNvPr>
          <p:cNvSpPr>
            <a:spLocks noGrp="1"/>
          </p:cNvSpPr>
          <p:nvPr>
            <p:ph type="title"/>
          </p:nvPr>
        </p:nvSpPr>
        <p:spPr>
          <a:xfrm>
            <a:off x="1097280" y="286603"/>
            <a:ext cx="10058400" cy="1453420"/>
          </a:xfrm>
        </p:spPr>
        <p:txBody>
          <a:bodyPr/>
          <a:lstStyle/>
          <a:p>
            <a:r>
              <a:rPr lang="pl-PL" b="1" i="0" dirty="0">
                <a:effectLst/>
                <a:latin typeface="-apple-system"/>
              </a:rPr>
              <a:t>Data </a:t>
            </a:r>
            <a:r>
              <a:rPr lang="pl-PL" b="1" i="0" dirty="0" err="1">
                <a:effectLst/>
                <a:latin typeface="-apple-system"/>
              </a:rPr>
              <a:t>Preprocessing</a:t>
            </a:r>
            <a:br>
              <a:rPr lang="pl-PL" b="1" i="0" dirty="0">
                <a:effectLst/>
                <a:latin typeface="-apple-system"/>
              </a:rPr>
            </a:br>
            <a:endParaRPr lang="pl-PL" dirty="0"/>
          </a:p>
        </p:txBody>
      </p:sp>
      <p:sp>
        <p:nvSpPr>
          <p:cNvPr id="3" name="Symbol zastępczy zawartości 2">
            <a:extLst>
              <a:ext uri="{FF2B5EF4-FFF2-40B4-BE49-F238E27FC236}">
                <a16:creationId xmlns:a16="http://schemas.microsoft.com/office/drawing/2014/main" id="{FB78010E-5B08-EBEC-2104-A424C840A457}"/>
              </a:ext>
            </a:extLst>
          </p:cNvPr>
          <p:cNvSpPr>
            <a:spLocks noGrp="1"/>
          </p:cNvSpPr>
          <p:nvPr>
            <p:ph idx="1"/>
          </p:nvPr>
        </p:nvSpPr>
        <p:spPr/>
        <p:txBody>
          <a:bodyPr/>
          <a:lstStyle/>
          <a:p>
            <a:pPr>
              <a:buFont typeface="Arial" panose="020B0604020202020204" pitchFamily="34" charset="0"/>
              <a:buChar char="•"/>
            </a:pPr>
            <a:r>
              <a:rPr lang="pl-PL" b="1" i="0" dirty="0">
                <a:effectLst/>
                <a:latin typeface="-apple-system"/>
              </a:rPr>
              <a:t> </a:t>
            </a:r>
            <a:r>
              <a:rPr lang="pl-PL" b="1" i="0" dirty="0" err="1">
                <a:effectLst/>
                <a:latin typeface="-apple-system"/>
              </a:rPr>
              <a:t>Convert</a:t>
            </a:r>
            <a:r>
              <a:rPr lang="pl-PL" b="1" i="0" dirty="0">
                <a:effectLst/>
                <a:latin typeface="-apple-system"/>
              </a:rPr>
              <a:t> </a:t>
            </a:r>
            <a:r>
              <a:rPr lang="pl-PL" b="1" i="0" dirty="0" err="1">
                <a:effectLst/>
                <a:latin typeface="-apple-system"/>
              </a:rPr>
              <a:t>date</a:t>
            </a:r>
            <a:r>
              <a:rPr lang="pl-PL" b="1" i="0" dirty="0">
                <a:effectLst/>
                <a:latin typeface="-apple-system"/>
              </a:rPr>
              <a:t> </a:t>
            </a:r>
            <a:r>
              <a:rPr lang="pl-PL" b="1" i="0" dirty="0" err="1">
                <a:effectLst/>
                <a:latin typeface="-apple-system"/>
              </a:rPr>
              <a:t>appropriate</a:t>
            </a:r>
            <a:r>
              <a:rPr lang="pl-PL" b="1" i="0" dirty="0">
                <a:effectLst/>
                <a:latin typeface="-apple-system"/>
              </a:rPr>
              <a:t> format</a:t>
            </a:r>
          </a:p>
          <a:p>
            <a:pPr>
              <a:buFont typeface="Arial" panose="020B0604020202020204" pitchFamily="34" charset="0"/>
              <a:buChar char="•"/>
            </a:pPr>
            <a:r>
              <a:rPr lang="pl-PL" b="1" i="0" dirty="0">
                <a:effectLst/>
                <a:latin typeface="-apple-system"/>
              </a:rPr>
              <a:t> </a:t>
            </a:r>
            <a:r>
              <a:rPr lang="en-US" b="1" i="0" dirty="0">
                <a:effectLst/>
                <a:latin typeface="-apple-system"/>
              </a:rPr>
              <a:t>Transform all columns which had </a:t>
            </a:r>
            <a:r>
              <a:rPr lang="en-US" b="1" i="0" dirty="0" err="1">
                <a:effectLst/>
                <a:latin typeface="-apple-system"/>
              </a:rPr>
              <a:t>json</a:t>
            </a:r>
            <a:r>
              <a:rPr lang="en-US" b="1" i="0" dirty="0">
                <a:effectLst/>
                <a:latin typeface="-apple-system"/>
              </a:rPr>
              <a:t> string into </a:t>
            </a:r>
            <a:r>
              <a:rPr lang="en-US" b="1" i="0" dirty="0" err="1">
                <a:effectLst/>
                <a:latin typeface="-apple-system"/>
              </a:rPr>
              <a:t>json</a:t>
            </a:r>
            <a:r>
              <a:rPr lang="en-US" b="1" i="0" dirty="0">
                <a:effectLst/>
                <a:latin typeface="-apple-system"/>
              </a:rPr>
              <a:t> format</a:t>
            </a:r>
            <a:endParaRPr lang="pl-PL" b="1" i="0" dirty="0">
              <a:effectLst/>
              <a:latin typeface="-apple-system"/>
            </a:endParaRPr>
          </a:p>
          <a:p>
            <a:pPr>
              <a:buFont typeface="Arial" panose="020B0604020202020204" pitchFamily="34" charset="0"/>
              <a:buChar char="•"/>
            </a:pPr>
            <a:r>
              <a:rPr lang="pl-PL" b="1" dirty="0">
                <a:latin typeface="-apple-system"/>
              </a:rPr>
              <a:t> </a:t>
            </a:r>
            <a:r>
              <a:rPr lang="en-US" b="1" i="0" dirty="0">
                <a:effectLst/>
                <a:latin typeface="-apple-system"/>
              </a:rPr>
              <a:t>Create director writer and producer columns</a:t>
            </a:r>
          </a:p>
          <a:p>
            <a:pPr>
              <a:buFont typeface="Arial" panose="020B0604020202020204" pitchFamily="34" charset="0"/>
              <a:buChar char="•"/>
            </a:pPr>
            <a:r>
              <a:rPr lang="pl-PL" b="1" dirty="0">
                <a:latin typeface="-apple-system"/>
              </a:rPr>
              <a:t> </a:t>
            </a:r>
            <a:r>
              <a:rPr lang="pl-PL" b="1" i="0" dirty="0" err="1">
                <a:effectLst/>
                <a:latin typeface="-apple-system"/>
              </a:rPr>
              <a:t>Create</a:t>
            </a:r>
            <a:r>
              <a:rPr lang="pl-PL" b="1" i="0" dirty="0">
                <a:effectLst/>
                <a:latin typeface="-apple-system"/>
              </a:rPr>
              <a:t> profit </a:t>
            </a:r>
            <a:r>
              <a:rPr lang="pl-PL" b="1" i="0" dirty="0" err="1">
                <a:effectLst/>
                <a:latin typeface="-apple-system"/>
              </a:rPr>
              <a:t>column</a:t>
            </a:r>
            <a:endParaRPr lang="pl-PL" b="1" i="0" dirty="0">
              <a:effectLst/>
              <a:latin typeface="-apple-system"/>
            </a:endParaRPr>
          </a:p>
          <a:p>
            <a:pPr>
              <a:buFont typeface="Arial" panose="020B0604020202020204" pitchFamily="34" charset="0"/>
              <a:buChar char="•"/>
            </a:pPr>
            <a:r>
              <a:rPr lang="pl-PL" b="1" dirty="0">
                <a:latin typeface="-apple-system"/>
              </a:rPr>
              <a:t> </a:t>
            </a:r>
            <a:r>
              <a:rPr lang="en-US" b="1" i="0" dirty="0">
                <a:effectLst/>
                <a:latin typeface="-apple-system"/>
              </a:rPr>
              <a:t>Fill some missing values by most frequent one</a:t>
            </a:r>
          </a:p>
          <a:p>
            <a:pPr>
              <a:buFont typeface="Arial" panose="020B0604020202020204" pitchFamily="34" charset="0"/>
              <a:buChar char="•"/>
            </a:pPr>
            <a:endParaRPr lang="en-US" b="1" i="0" dirty="0">
              <a:effectLst/>
              <a:latin typeface="-apple-system"/>
            </a:endParaRPr>
          </a:p>
          <a:p>
            <a:pPr>
              <a:buFont typeface="Arial" panose="020B0604020202020204" pitchFamily="34" charset="0"/>
              <a:buChar char="•"/>
            </a:pPr>
            <a:endParaRPr lang="pl-PL" b="1" i="0" dirty="0">
              <a:effectLst/>
              <a:latin typeface="-apple-system"/>
            </a:endParaRPr>
          </a:p>
          <a:p>
            <a:endParaRPr lang="pl-PL" dirty="0"/>
          </a:p>
        </p:txBody>
      </p:sp>
    </p:spTree>
    <p:extLst>
      <p:ext uri="{BB962C8B-B14F-4D97-AF65-F5344CB8AC3E}">
        <p14:creationId xmlns:p14="http://schemas.microsoft.com/office/powerpoint/2010/main" val="196058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4D4A0B-FFD8-AED2-FF3B-A74DC3AB2642}"/>
              </a:ext>
            </a:extLst>
          </p:cNvPr>
          <p:cNvSpPr>
            <a:spLocks noGrp="1"/>
          </p:cNvSpPr>
          <p:nvPr>
            <p:ph type="title"/>
          </p:nvPr>
        </p:nvSpPr>
        <p:spPr>
          <a:xfrm>
            <a:off x="1097280" y="286603"/>
            <a:ext cx="10058400" cy="1453420"/>
          </a:xfrm>
        </p:spPr>
        <p:txBody>
          <a:bodyPr/>
          <a:lstStyle/>
          <a:p>
            <a:r>
              <a:rPr lang="en-US" b="1" i="0" dirty="0">
                <a:effectLst/>
                <a:latin typeface="-apple-system"/>
              </a:rPr>
              <a:t>Exploratory</a:t>
            </a:r>
            <a:r>
              <a:rPr lang="pl-PL" b="1" i="0" dirty="0">
                <a:effectLst/>
                <a:latin typeface="-apple-system"/>
              </a:rPr>
              <a:t> Data Analysis</a:t>
            </a:r>
            <a:br>
              <a:rPr lang="pl-PL" b="1" i="0" dirty="0">
                <a:effectLst/>
                <a:latin typeface="-apple-system"/>
              </a:rPr>
            </a:br>
            <a:endParaRPr lang="pl-PL" dirty="0"/>
          </a:p>
        </p:txBody>
      </p:sp>
      <p:sp>
        <p:nvSpPr>
          <p:cNvPr id="3" name="Symbol zastępczy zawartości 2">
            <a:extLst>
              <a:ext uri="{FF2B5EF4-FFF2-40B4-BE49-F238E27FC236}">
                <a16:creationId xmlns:a16="http://schemas.microsoft.com/office/drawing/2014/main" id="{FB78010E-5B08-EBEC-2104-A424C840A457}"/>
              </a:ext>
            </a:extLst>
          </p:cNvPr>
          <p:cNvSpPr>
            <a:spLocks noGrp="1"/>
          </p:cNvSpPr>
          <p:nvPr>
            <p:ph idx="1"/>
          </p:nvPr>
        </p:nvSpPr>
        <p:spPr>
          <a:xfrm>
            <a:off x="1066800" y="1207362"/>
            <a:ext cx="10058400" cy="3214671"/>
          </a:xfrm>
        </p:spPr>
        <p:txBody>
          <a:bodyPr/>
          <a:lstStyle/>
          <a:p>
            <a:r>
              <a:rPr lang="pl-PL" b="1" i="0" dirty="0">
                <a:effectLst/>
                <a:latin typeface="-apple-system"/>
              </a:rPr>
              <a:t> </a:t>
            </a:r>
            <a:r>
              <a:rPr lang="en-US" b="1" i="0" dirty="0">
                <a:effectLst/>
                <a:latin typeface="-apple-system"/>
              </a:rPr>
              <a:t>Top movies based on budget, revenue and profit</a:t>
            </a:r>
            <a:endParaRPr lang="pl-PL" b="1" i="0" dirty="0">
              <a:effectLst/>
              <a:latin typeface="-apple-system"/>
            </a:endParaRPr>
          </a:p>
          <a:p>
            <a:endParaRPr lang="en-US" b="1" i="0" dirty="0">
              <a:effectLst/>
              <a:latin typeface="-apple-system"/>
            </a:endParaRPr>
          </a:p>
          <a:p>
            <a:endParaRPr lang="pl-PL" dirty="0"/>
          </a:p>
        </p:txBody>
      </p:sp>
      <p:pic>
        <p:nvPicPr>
          <p:cNvPr id="5" name="Obraz 4">
            <a:extLst>
              <a:ext uri="{FF2B5EF4-FFF2-40B4-BE49-F238E27FC236}">
                <a16:creationId xmlns:a16="http://schemas.microsoft.com/office/drawing/2014/main" id="{7AF759DB-EED9-52E7-13D6-84060B53559A}"/>
              </a:ext>
            </a:extLst>
          </p:cNvPr>
          <p:cNvPicPr>
            <a:picLocks noChangeAspect="1"/>
          </p:cNvPicPr>
          <p:nvPr/>
        </p:nvPicPr>
        <p:blipFill>
          <a:blip r:embed="rId2"/>
          <a:stretch>
            <a:fillRect/>
          </a:stretch>
        </p:blipFill>
        <p:spPr>
          <a:xfrm>
            <a:off x="329952" y="1660308"/>
            <a:ext cx="11532095" cy="5032715"/>
          </a:xfrm>
          <a:prstGeom prst="rect">
            <a:avLst/>
          </a:prstGeom>
        </p:spPr>
      </p:pic>
    </p:spTree>
    <p:extLst>
      <p:ext uri="{BB962C8B-B14F-4D97-AF65-F5344CB8AC3E}">
        <p14:creationId xmlns:p14="http://schemas.microsoft.com/office/powerpoint/2010/main" val="395695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4D4A0B-FFD8-AED2-FF3B-A74DC3AB2642}"/>
              </a:ext>
            </a:extLst>
          </p:cNvPr>
          <p:cNvSpPr>
            <a:spLocks noGrp="1"/>
          </p:cNvSpPr>
          <p:nvPr>
            <p:ph type="title"/>
          </p:nvPr>
        </p:nvSpPr>
        <p:spPr>
          <a:xfrm>
            <a:off x="1097280" y="286603"/>
            <a:ext cx="10058400" cy="1453420"/>
          </a:xfrm>
        </p:spPr>
        <p:txBody>
          <a:bodyPr/>
          <a:lstStyle/>
          <a:p>
            <a:r>
              <a:rPr lang="en-US" b="1" i="0" dirty="0">
                <a:effectLst/>
                <a:latin typeface="-apple-system"/>
              </a:rPr>
              <a:t>Exploratory</a:t>
            </a:r>
            <a:r>
              <a:rPr lang="pl-PL" b="1" i="0" dirty="0">
                <a:effectLst/>
                <a:latin typeface="-apple-system"/>
              </a:rPr>
              <a:t> Data Analysis</a:t>
            </a:r>
            <a:br>
              <a:rPr lang="pl-PL" b="1" i="0" dirty="0">
                <a:effectLst/>
                <a:latin typeface="-apple-system"/>
              </a:rPr>
            </a:br>
            <a:endParaRPr lang="pl-PL" dirty="0"/>
          </a:p>
        </p:txBody>
      </p:sp>
      <p:sp>
        <p:nvSpPr>
          <p:cNvPr id="6" name="pole tekstowe 5">
            <a:extLst>
              <a:ext uri="{FF2B5EF4-FFF2-40B4-BE49-F238E27FC236}">
                <a16:creationId xmlns:a16="http://schemas.microsoft.com/office/drawing/2014/main" id="{9251FB58-3C84-0FA3-EB55-4BA9151EB1D2}"/>
              </a:ext>
            </a:extLst>
          </p:cNvPr>
          <p:cNvSpPr txBox="1"/>
          <p:nvPr/>
        </p:nvSpPr>
        <p:spPr>
          <a:xfrm>
            <a:off x="1097280" y="1115912"/>
            <a:ext cx="6094520" cy="369332"/>
          </a:xfrm>
          <a:prstGeom prst="rect">
            <a:avLst/>
          </a:prstGeom>
          <a:noFill/>
        </p:spPr>
        <p:txBody>
          <a:bodyPr wrap="square">
            <a:spAutoFit/>
          </a:bodyPr>
          <a:lstStyle/>
          <a:p>
            <a:pPr algn="l"/>
            <a:r>
              <a:rPr lang="pl-PL" b="1" i="0" dirty="0">
                <a:effectLst/>
                <a:latin typeface="-apple-system"/>
              </a:rPr>
              <a:t> </a:t>
            </a:r>
            <a:r>
              <a:rPr lang="pl-PL" b="1" i="0" dirty="0" err="1">
                <a:effectLst/>
                <a:latin typeface="-apple-system"/>
              </a:rPr>
              <a:t>What</a:t>
            </a:r>
            <a:r>
              <a:rPr lang="pl-PL" b="1" i="0" dirty="0">
                <a:effectLst/>
                <a:latin typeface="-apple-system"/>
              </a:rPr>
              <a:t> </a:t>
            </a:r>
            <a:r>
              <a:rPr lang="pl-PL" b="1" i="0" dirty="0" err="1">
                <a:effectLst/>
                <a:latin typeface="-apple-system"/>
              </a:rPr>
              <a:t>types</a:t>
            </a:r>
            <a:r>
              <a:rPr lang="pl-PL" b="1" i="0" dirty="0">
                <a:effectLst/>
                <a:latin typeface="-apple-system"/>
              </a:rPr>
              <a:t> of Movies?</a:t>
            </a:r>
          </a:p>
        </p:txBody>
      </p:sp>
      <p:pic>
        <p:nvPicPr>
          <p:cNvPr id="9" name="Obraz 8">
            <a:extLst>
              <a:ext uri="{FF2B5EF4-FFF2-40B4-BE49-F238E27FC236}">
                <a16:creationId xmlns:a16="http://schemas.microsoft.com/office/drawing/2014/main" id="{CACE82D9-7F59-4F1C-EF39-E723EB12DBC7}"/>
              </a:ext>
            </a:extLst>
          </p:cNvPr>
          <p:cNvPicPr>
            <a:picLocks noChangeAspect="1"/>
          </p:cNvPicPr>
          <p:nvPr/>
        </p:nvPicPr>
        <p:blipFill>
          <a:blip r:embed="rId2"/>
          <a:stretch>
            <a:fillRect/>
          </a:stretch>
        </p:blipFill>
        <p:spPr>
          <a:xfrm>
            <a:off x="2505174" y="1642370"/>
            <a:ext cx="6985053" cy="4603621"/>
          </a:xfrm>
          <a:prstGeom prst="rect">
            <a:avLst/>
          </a:prstGeom>
        </p:spPr>
      </p:pic>
      <p:sp>
        <p:nvSpPr>
          <p:cNvPr id="10" name="Prostokąt 9">
            <a:extLst>
              <a:ext uri="{FF2B5EF4-FFF2-40B4-BE49-F238E27FC236}">
                <a16:creationId xmlns:a16="http://schemas.microsoft.com/office/drawing/2014/main" id="{4E0F125E-59D5-DDD4-BF8F-FDFF9D56D9AE}"/>
              </a:ext>
            </a:extLst>
          </p:cNvPr>
          <p:cNvSpPr/>
          <p:nvPr/>
        </p:nvSpPr>
        <p:spPr>
          <a:xfrm>
            <a:off x="9490227" y="1038687"/>
            <a:ext cx="1961967" cy="15979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
        <p:nvSpPr>
          <p:cNvPr id="11" name="Prostokąt 10">
            <a:extLst>
              <a:ext uri="{FF2B5EF4-FFF2-40B4-BE49-F238E27FC236}">
                <a16:creationId xmlns:a16="http://schemas.microsoft.com/office/drawing/2014/main" id="{23383FB7-790C-76A5-DBA5-522EAB6E8E40}"/>
              </a:ext>
            </a:extLst>
          </p:cNvPr>
          <p:cNvSpPr/>
          <p:nvPr/>
        </p:nvSpPr>
        <p:spPr>
          <a:xfrm>
            <a:off x="543207" y="1596035"/>
            <a:ext cx="1961967" cy="15979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350390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4D4A0B-FFD8-AED2-FF3B-A74DC3AB2642}"/>
              </a:ext>
            </a:extLst>
          </p:cNvPr>
          <p:cNvSpPr>
            <a:spLocks noGrp="1"/>
          </p:cNvSpPr>
          <p:nvPr>
            <p:ph type="title"/>
          </p:nvPr>
        </p:nvSpPr>
        <p:spPr>
          <a:xfrm>
            <a:off x="1097280" y="286603"/>
            <a:ext cx="10058400" cy="1453420"/>
          </a:xfrm>
        </p:spPr>
        <p:txBody>
          <a:bodyPr/>
          <a:lstStyle/>
          <a:p>
            <a:r>
              <a:rPr lang="en-US" b="1" i="0" dirty="0">
                <a:effectLst/>
                <a:latin typeface="-apple-system"/>
              </a:rPr>
              <a:t>Exploratory</a:t>
            </a:r>
            <a:r>
              <a:rPr lang="pl-PL" b="1" i="0" dirty="0">
                <a:effectLst/>
                <a:latin typeface="-apple-system"/>
              </a:rPr>
              <a:t> Data Analysis</a:t>
            </a:r>
            <a:br>
              <a:rPr lang="pl-PL" b="1" i="0" dirty="0">
                <a:effectLst/>
                <a:latin typeface="-apple-system"/>
              </a:rPr>
            </a:br>
            <a:endParaRPr lang="pl-PL" dirty="0"/>
          </a:p>
        </p:txBody>
      </p:sp>
      <p:sp>
        <p:nvSpPr>
          <p:cNvPr id="6" name="pole tekstowe 5">
            <a:extLst>
              <a:ext uri="{FF2B5EF4-FFF2-40B4-BE49-F238E27FC236}">
                <a16:creationId xmlns:a16="http://schemas.microsoft.com/office/drawing/2014/main" id="{9251FB58-3C84-0FA3-EB55-4BA9151EB1D2}"/>
              </a:ext>
            </a:extLst>
          </p:cNvPr>
          <p:cNvSpPr txBox="1"/>
          <p:nvPr/>
        </p:nvSpPr>
        <p:spPr>
          <a:xfrm>
            <a:off x="1097280" y="1115912"/>
            <a:ext cx="6094520" cy="646331"/>
          </a:xfrm>
          <a:prstGeom prst="rect">
            <a:avLst/>
          </a:prstGeom>
          <a:noFill/>
        </p:spPr>
        <p:txBody>
          <a:bodyPr wrap="square">
            <a:spAutoFit/>
          </a:bodyPr>
          <a:lstStyle/>
          <a:p>
            <a:r>
              <a:rPr lang="pl-PL" b="1" i="0" dirty="0">
                <a:effectLst/>
                <a:latin typeface="-apple-system"/>
              </a:rPr>
              <a:t> </a:t>
            </a:r>
            <a:r>
              <a:rPr lang="pl-PL" b="1" i="0" dirty="0" err="1">
                <a:effectLst/>
                <a:latin typeface="-apple-system"/>
              </a:rPr>
              <a:t>What</a:t>
            </a:r>
            <a:r>
              <a:rPr lang="pl-PL" b="1" dirty="0">
                <a:latin typeface="-apple-system"/>
              </a:rPr>
              <a:t> </a:t>
            </a:r>
            <a:r>
              <a:rPr lang="pl-PL" b="1" dirty="0" err="1">
                <a:latin typeface="-apple-system"/>
              </a:rPr>
              <a:t>is</a:t>
            </a:r>
            <a:r>
              <a:rPr lang="pl-PL" b="1" dirty="0">
                <a:latin typeface="-apple-system"/>
              </a:rPr>
              <a:t> the</a:t>
            </a:r>
            <a:r>
              <a:rPr lang="pl-PL" b="1" i="0" dirty="0">
                <a:effectLst/>
                <a:latin typeface="-apple-system"/>
              </a:rPr>
              <a:t> </a:t>
            </a:r>
            <a:r>
              <a:rPr lang="pl-PL" b="1" i="0" dirty="0" err="1">
                <a:effectLst/>
                <a:latin typeface="-apple-system"/>
              </a:rPr>
              <a:t>reason</a:t>
            </a:r>
            <a:r>
              <a:rPr lang="pl-PL" b="1" i="0" dirty="0">
                <a:effectLst/>
                <a:latin typeface="-apple-system"/>
              </a:rPr>
              <a:t> of </a:t>
            </a:r>
            <a:r>
              <a:rPr lang="pl-PL" b="1" i="0" dirty="0" err="1">
                <a:effectLst/>
                <a:latin typeface="-apple-system"/>
              </a:rPr>
              <a:t>popularity</a:t>
            </a:r>
            <a:r>
              <a:rPr lang="pl-PL" b="1" i="0" dirty="0">
                <a:effectLst/>
                <a:latin typeface="-apple-system"/>
              </a:rPr>
              <a:t>?</a:t>
            </a:r>
          </a:p>
          <a:p>
            <a:pPr algn="l"/>
            <a:endParaRPr lang="pl-PL" b="1" i="0" dirty="0">
              <a:effectLst/>
              <a:latin typeface="-apple-system"/>
            </a:endParaRPr>
          </a:p>
        </p:txBody>
      </p:sp>
      <p:pic>
        <p:nvPicPr>
          <p:cNvPr id="1026" name="Picture 2">
            <a:extLst>
              <a:ext uri="{FF2B5EF4-FFF2-40B4-BE49-F238E27FC236}">
                <a16:creationId xmlns:a16="http://schemas.microsoft.com/office/drawing/2014/main" id="{3154D8F5-AFDB-3C81-0876-C5BBE7552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849" y="1625337"/>
            <a:ext cx="10431262" cy="440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77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4D4A0B-FFD8-AED2-FF3B-A74DC3AB2642}"/>
              </a:ext>
            </a:extLst>
          </p:cNvPr>
          <p:cNvSpPr>
            <a:spLocks noGrp="1"/>
          </p:cNvSpPr>
          <p:nvPr>
            <p:ph type="title"/>
          </p:nvPr>
        </p:nvSpPr>
        <p:spPr>
          <a:xfrm>
            <a:off x="1097280" y="286603"/>
            <a:ext cx="10058400" cy="1453420"/>
          </a:xfrm>
        </p:spPr>
        <p:txBody>
          <a:bodyPr/>
          <a:lstStyle/>
          <a:p>
            <a:r>
              <a:rPr lang="en-US" b="1" i="0" dirty="0">
                <a:effectLst/>
                <a:latin typeface="-apple-system"/>
              </a:rPr>
              <a:t>Exploratory</a:t>
            </a:r>
            <a:r>
              <a:rPr lang="pl-PL" b="1" i="0" dirty="0">
                <a:effectLst/>
                <a:latin typeface="-apple-system"/>
              </a:rPr>
              <a:t> Data Analysis</a:t>
            </a:r>
            <a:br>
              <a:rPr lang="pl-PL" b="1" i="0" dirty="0">
                <a:effectLst/>
                <a:latin typeface="-apple-system"/>
              </a:rPr>
            </a:br>
            <a:endParaRPr lang="pl-PL" dirty="0"/>
          </a:p>
        </p:txBody>
      </p:sp>
      <p:sp>
        <p:nvSpPr>
          <p:cNvPr id="3" name="Symbol zastępczy zawartości 2">
            <a:extLst>
              <a:ext uri="{FF2B5EF4-FFF2-40B4-BE49-F238E27FC236}">
                <a16:creationId xmlns:a16="http://schemas.microsoft.com/office/drawing/2014/main" id="{FB78010E-5B08-EBEC-2104-A424C840A457}"/>
              </a:ext>
            </a:extLst>
          </p:cNvPr>
          <p:cNvSpPr>
            <a:spLocks noGrp="1"/>
          </p:cNvSpPr>
          <p:nvPr>
            <p:ph idx="1"/>
          </p:nvPr>
        </p:nvSpPr>
        <p:spPr>
          <a:xfrm>
            <a:off x="1066800" y="1207362"/>
            <a:ext cx="10058400" cy="3214671"/>
          </a:xfrm>
        </p:spPr>
        <p:txBody>
          <a:bodyPr/>
          <a:lstStyle/>
          <a:p>
            <a:pPr algn="l"/>
            <a:r>
              <a:rPr lang="en-US" b="1" i="0" dirty="0">
                <a:effectLst/>
                <a:latin typeface="-apple-system"/>
              </a:rPr>
              <a:t>Top Countries Based on Production</a:t>
            </a:r>
          </a:p>
        </p:txBody>
      </p:sp>
      <p:pic>
        <p:nvPicPr>
          <p:cNvPr id="2050" name="Picture 2">
            <a:extLst>
              <a:ext uri="{FF2B5EF4-FFF2-40B4-BE49-F238E27FC236}">
                <a16:creationId xmlns:a16="http://schemas.microsoft.com/office/drawing/2014/main" id="{8C6A4F05-7DD3-019A-A44D-247282A88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36" y="1740023"/>
            <a:ext cx="11155680" cy="39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25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4D4A0B-FFD8-AED2-FF3B-A74DC3AB2642}"/>
              </a:ext>
            </a:extLst>
          </p:cNvPr>
          <p:cNvSpPr>
            <a:spLocks noGrp="1"/>
          </p:cNvSpPr>
          <p:nvPr>
            <p:ph type="title"/>
          </p:nvPr>
        </p:nvSpPr>
        <p:spPr>
          <a:xfrm>
            <a:off x="1097280" y="286603"/>
            <a:ext cx="10058400" cy="1453420"/>
          </a:xfrm>
        </p:spPr>
        <p:txBody>
          <a:bodyPr/>
          <a:lstStyle/>
          <a:p>
            <a:r>
              <a:rPr lang="en-US" b="1" i="0" dirty="0">
                <a:effectLst/>
                <a:latin typeface="-apple-system"/>
              </a:rPr>
              <a:t>Exploratory</a:t>
            </a:r>
            <a:r>
              <a:rPr lang="pl-PL" b="1" i="0" dirty="0">
                <a:effectLst/>
                <a:latin typeface="-apple-system"/>
              </a:rPr>
              <a:t> Data Analysis</a:t>
            </a:r>
            <a:br>
              <a:rPr lang="pl-PL" b="1" i="0" dirty="0">
                <a:effectLst/>
                <a:latin typeface="-apple-system"/>
              </a:rPr>
            </a:br>
            <a:endParaRPr lang="pl-PL" dirty="0"/>
          </a:p>
        </p:txBody>
      </p:sp>
      <p:sp>
        <p:nvSpPr>
          <p:cNvPr id="3" name="Symbol zastępczy zawartości 2">
            <a:extLst>
              <a:ext uri="{FF2B5EF4-FFF2-40B4-BE49-F238E27FC236}">
                <a16:creationId xmlns:a16="http://schemas.microsoft.com/office/drawing/2014/main" id="{FB78010E-5B08-EBEC-2104-A424C840A457}"/>
              </a:ext>
            </a:extLst>
          </p:cNvPr>
          <p:cNvSpPr>
            <a:spLocks noGrp="1"/>
          </p:cNvSpPr>
          <p:nvPr>
            <p:ph idx="1"/>
          </p:nvPr>
        </p:nvSpPr>
        <p:spPr>
          <a:xfrm>
            <a:off x="1066800" y="1207362"/>
            <a:ext cx="10058400" cy="3214671"/>
          </a:xfrm>
        </p:spPr>
        <p:txBody>
          <a:bodyPr/>
          <a:lstStyle/>
          <a:p>
            <a:pPr algn="l"/>
            <a:r>
              <a:rPr lang="en-US" b="1" i="0" dirty="0">
                <a:effectLst/>
                <a:latin typeface="-apple-system"/>
              </a:rPr>
              <a:t>Which </a:t>
            </a:r>
            <a:r>
              <a:rPr lang="pl-PL" b="1" i="0" dirty="0">
                <a:effectLst/>
                <a:latin typeface="-apple-system"/>
              </a:rPr>
              <a:t>y</a:t>
            </a:r>
            <a:r>
              <a:rPr lang="en-US" b="1" i="0" dirty="0">
                <a:effectLst/>
                <a:latin typeface="-apple-system"/>
              </a:rPr>
              <a:t>ear movies release most</a:t>
            </a:r>
            <a:r>
              <a:rPr lang="pl-PL" b="1" i="0" dirty="0">
                <a:effectLst/>
                <a:latin typeface="-apple-system"/>
              </a:rPr>
              <a:t>?</a:t>
            </a:r>
            <a:endParaRPr lang="en-US" b="1" i="0" dirty="0">
              <a:effectLst/>
              <a:latin typeface="-apple-system"/>
            </a:endParaRPr>
          </a:p>
        </p:txBody>
      </p:sp>
      <p:pic>
        <p:nvPicPr>
          <p:cNvPr id="3074" name="Picture 2">
            <a:extLst>
              <a:ext uri="{FF2B5EF4-FFF2-40B4-BE49-F238E27FC236}">
                <a16:creationId xmlns:a16="http://schemas.microsoft.com/office/drawing/2014/main" id="{0B568E60-A899-70B6-E77D-DDA16D1FE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05" y="2017584"/>
            <a:ext cx="10083989" cy="363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37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4D4A0B-FFD8-AED2-FF3B-A74DC3AB2642}"/>
              </a:ext>
            </a:extLst>
          </p:cNvPr>
          <p:cNvSpPr>
            <a:spLocks noGrp="1"/>
          </p:cNvSpPr>
          <p:nvPr>
            <p:ph type="title"/>
          </p:nvPr>
        </p:nvSpPr>
        <p:spPr>
          <a:xfrm>
            <a:off x="1097280" y="286603"/>
            <a:ext cx="10058400" cy="1453420"/>
          </a:xfrm>
        </p:spPr>
        <p:txBody>
          <a:bodyPr/>
          <a:lstStyle/>
          <a:p>
            <a:r>
              <a:rPr lang="en-US" b="1" i="0" dirty="0">
                <a:effectLst/>
                <a:latin typeface="-apple-system"/>
              </a:rPr>
              <a:t>Exploratory</a:t>
            </a:r>
            <a:r>
              <a:rPr lang="pl-PL" b="1" i="0" dirty="0">
                <a:effectLst/>
                <a:latin typeface="-apple-system"/>
              </a:rPr>
              <a:t> Data Analysis</a:t>
            </a:r>
            <a:br>
              <a:rPr lang="pl-PL" b="1" i="0" dirty="0">
                <a:effectLst/>
                <a:latin typeface="-apple-system"/>
              </a:rPr>
            </a:br>
            <a:endParaRPr lang="pl-PL" dirty="0"/>
          </a:p>
        </p:txBody>
      </p:sp>
      <p:sp>
        <p:nvSpPr>
          <p:cNvPr id="3" name="Symbol zastępczy zawartości 2">
            <a:extLst>
              <a:ext uri="{FF2B5EF4-FFF2-40B4-BE49-F238E27FC236}">
                <a16:creationId xmlns:a16="http://schemas.microsoft.com/office/drawing/2014/main" id="{FB78010E-5B08-EBEC-2104-A424C840A457}"/>
              </a:ext>
            </a:extLst>
          </p:cNvPr>
          <p:cNvSpPr>
            <a:spLocks noGrp="1"/>
          </p:cNvSpPr>
          <p:nvPr>
            <p:ph idx="1"/>
          </p:nvPr>
        </p:nvSpPr>
        <p:spPr>
          <a:xfrm>
            <a:off x="1066800" y="1207362"/>
            <a:ext cx="10058400" cy="3214671"/>
          </a:xfrm>
        </p:spPr>
        <p:txBody>
          <a:bodyPr/>
          <a:lstStyle/>
          <a:p>
            <a:pPr algn="l"/>
            <a:r>
              <a:rPr lang="pl-PL" b="1" i="0" dirty="0">
                <a:effectLst/>
                <a:latin typeface="-apple-system"/>
              </a:rPr>
              <a:t> </a:t>
            </a:r>
            <a:r>
              <a:rPr lang="pl-PL" b="1" i="0" dirty="0" err="1">
                <a:effectLst/>
                <a:latin typeface="-apple-system"/>
              </a:rPr>
              <a:t>Which</a:t>
            </a:r>
            <a:r>
              <a:rPr lang="pl-PL" b="1" i="0" dirty="0">
                <a:effectLst/>
                <a:latin typeface="-apple-system"/>
              </a:rPr>
              <a:t> </a:t>
            </a:r>
            <a:r>
              <a:rPr lang="pl-PL" b="1" i="0" dirty="0" err="1">
                <a:effectLst/>
                <a:latin typeface="-apple-system"/>
              </a:rPr>
              <a:t>languages</a:t>
            </a:r>
            <a:r>
              <a:rPr lang="pl-PL" b="1" i="0" dirty="0">
                <a:effectLst/>
                <a:latin typeface="-apple-system"/>
              </a:rPr>
              <a:t> most </a:t>
            </a:r>
            <a:r>
              <a:rPr lang="pl-PL" b="1" i="0" dirty="0" err="1">
                <a:effectLst/>
                <a:latin typeface="-apple-system"/>
              </a:rPr>
              <a:t>used</a:t>
            </a:r>
            <a:r>
              <a:rPr lang="pl-PL" b="1" i="0" dirty="0">
                <a:effectLst/>
                <a:latin typeface="-apple-system"/>
              </a:rPr>
              <a:t>?</a:t>
            </a:r>
          </a:p>
          <a:p>
            <a:endParaRPr lang="pl-PL" dirty="0"/>
          </a:p>
        </p:txBody>
      </p:sp>
      <p:pic>
        <p:nvPicPr>
          <p:cNvPr id="4" name="Obraz 3">
            <a:extLst>
              <a:ext uri="{FF2B5EF4-FFF2-40B4-BE49-F238E27FC236}">
                <a16:creationId xmlns:a16="http://schemas.microsoft.com/office/drawing/2014/main" id="{405CE205-5011-C0FF-341F-C47C7D1E8FB1}"/>
              </a:ext>
            </a:extLst>
          </p:cNvPr>
          <p:cNvPicPr>
            <a:picLocks noChangeAspect="1"/>
          </p:cNvPicPr>
          <p:nvPr/>
        </p:nvPicPr>
        <p:blipFill>
          <a:blip r:embed="rId2"/>
          <a:stretch>
            <a:fillRect/>
          </a:stretch>
        </p:blipFill>
        <p:spPr>
          <a:xfrm>
            <a:off x="2373676" y="1873188"/>
            <a:ext cx="7505608" cy="4114710"/>
          </a:xfrm>
          <a:prstGeom prst="rect">
            <a:avLst/>
          </a:prstGeom>
        </p:spPr>
      </p:pic>
    </p:spTree>
    <p:extLst>
      <p:ext uri="{BB962C8B-B14F-4D97-AF65-F5344CB8AC3E}">
        <p14:creationId xmlns:p14="http://schemas.microsoft.com/office/powerpoint/2010/main" val="2141469346"/>
      </p:ext>
    </p:extLst>
  </p:cSld>
  <p:clrMapOvr>
    <a:masterClrMapping/>
  </p:clrMapOvr>
</p:sld>
</file>

<file path=ppt/theme/theme1.xml><?xml version="1.0" encoding="utf-8"?>
<a:theme xmlns:a="http://schemas.openxmlformats.org/drawingml/2006/main" name="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589</TotalTime>
  <Words>378</Words>
  <Application>Microsoft Office PowerPoint</Application>
  <PresentationFormat>Panoramiczny</PresentationFormat>
  <Paragraphs>50</Paragraphs>
  <Slides>15</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15</vt:i4>
      </vt:variant>
    </vt:vector>
  </HeadingPairs>
  <TitlesOfParts>
    <vt:vector size="21" baseType="lpstr">
      <vt:lpstr>-apple-system</vt:lpstr>
      <vt:lpstr>Arial</vt:lpstr>
      <vt:lpstr>Calibri</vt:lpstr>
      <vt:lpstr>Calibri Light</vt:lpstr>
      <vt:lpstr>Söhne</vt:lpstr>
      <vt:lpstr>Retrospekcja</vt:lpstr>
      <vt:lpstr>Prezentacja programu PowerPoint</vt:lpstr>
      <vt:lpstr>Agenda</vt:lpstr>
      <vt:lpstr>Data Preprocessing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Recommendation System</vt:lpstr>
      <vt:lpstr>Recommendation System</vt:lpstr>
      <vt:lpstr>Comparison of two methods</vt:lpstr>
      <vt:lpstr>Conclusions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Stanisław Matuszewski</dc:creator>
  <cp:lastModifiedBy>Stanisław Matuszewski</cp:lastModifiedBy>
  <cp:revision>1</cp:revision>
  <dcterms:created xsi:type="dcterms:W3CDTF">2023-01-17T13:35:50Z</dcterms:created>
  <dcterms:modified xsi:type="dcterms:W3CDTF">2023-01-17T23:25:36Z</dcterms:modified>
</cp:coreProperties>
</file>