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6" name="Patryk Wro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C57051-1138-4569-B927-B599C91B7841}">
  <a:tblStyle styleId="{54C57051-1138-4569-B927-B599C91B7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29T05:40:10.542">
    <p:pos x="262" y="735"/>
    <p:text>We do not make a presentation for general public + we have few time</p:text>
  </p:cm>
  <p:cm authorId="0" idx="2" dt="2023-05-29T05:40:10.542">
    <p:pos x="262" y="735"/>
    <p:text>Ok this slide is yet to decide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3-05-13T19:16:30.694">
    <p:pos x="196" y="725"/>
    <p:text>Maybe we should in each case delete the 2 users with the fewest observations?</p:text>
  </p:cm>
  <p:cm authorId="0" idx="12" dt="2023-05-13T19:16:30.694">
    <p:pos x="196" y="725"/>
    <p:text>@all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3-05-13T19:16:44.534">
    <p:pos x="196" y="725"/>
    <p:text>@Jacek Czupyt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3-05-13T19:16:56.417">
    <p:pos x="196" y="725"/>
    <p:text>@Stanisław Matuszewski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3-05-29T06:48:33.594">
    <p:pos x="196" y="725"/>
    <p:text>selection?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3-05-13T19:18:52.460">
    <p:pos x="6000" y="0"/>
    <p:text>We could prepare the 2nd version of this plot - we need best features from each method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5-29T06:11:06.774">
    <p:pos x="196" y="725"/>
    <p:text>DId we really remove records? On which basis? How?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5-29T06:11:41.020">
    <p:pos x="3106" y="0"/>
    <p:text>No such plots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5-13T19:00:14.843">
    <p:pos x="6000" y="0"/>
    <p:text>DIAGRAMS' DIRECTORY:
https://drive.google.com/file/d/1JRn0N1JlCRQMUPTHcu56nCak1JYvJlbW/view?usp=sharing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5-13T19:17:37.505">
    <p:pos x="196" y="725"/>
    <p:text>@Patryk Wrona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3-05-13T19:17:13.034">
    <p:pos x="196" y="725"/>
    <p:text>@Amir Ali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3-05-29T07:13:43.701">
    <p:pos x="196" y="725"/>
    <p:text>too detailed
its not for general public!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3-05-29T06:49:40.675">
    <p:pos x="196" y="725"/>
    <p:text>Too much text! - only what was bolded would be ok + maybe some visualization (but not necessarily!)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3-05-29T06:49:40.675">
    <p:pos x="196" y="725"/>
    <p:text>Too much text! - only what was bolded would be ok + maybe some visualization (but not necessarily!)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54e627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454e627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8703ab36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8703ab36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38703ab3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38703ab3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bb5ed1e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bb5ed1e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38703ab36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38703ab36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38703ab36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38703ab36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454e627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454e627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454e627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454e627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172d57f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172d57f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454e627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454e627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38703a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38703a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11ebff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11ebff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38703ab3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38703ab3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b5ed1e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b5ed1e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38703ab36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38703ab36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16185a3ba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16185a3ba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38703ab36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38703ab36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38703ab3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38703ab3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38703ab3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38703ab3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16185a3b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16185a3b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16185a3ba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16185a3ba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8703ab3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8703ab3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17dd457ed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17dd457ed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17dd457ed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17dd457ed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38703ab36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38703ab36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17dd457e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17dd457e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38703ab36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38703ab36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38703ab3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38703ab3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38703ab3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38703ab3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38703ab36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38703ab36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7ee67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7ee67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38703ab3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38703ab3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38703ab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38703ab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38703ab3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38703ab3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185a3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185a3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454e627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454e627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50" y="4818875"/>
            <a:ext cx="9144000" cy="32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ATO Project - Data Science Workshop SS23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0.xm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3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14.xml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luckner/ATO-data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407700"/>
            <a:ext cx="85206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5369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80"/>
              <a:t>Data Science Workshop</a:t>
            </a:r>
            <a:endParaRPr sz="26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80"/>
              <a:t>Summer Semester 2023</a:t>
            </a:r>
            <a:endParaRPr sz="2680"/>
          </a:p>
        </p:txBody>
      </p:sp>
      <p:sp>
        <p:nvSpPr>
          <p:cNvPr id="65" name="Google Shape;65;p13"/>
          <p:cNvSpPr txBox="1"/>
          <p:nvPr/>
        </p:nvSpPr>
        <p:spPr>
          <a:xfrm>
            <a:off x="905950" y="3308850"/>
            <a:ext cx="2040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Amir Ali​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Jacek Czupyt​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Patryk Wrona​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Stanisław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Matuszewski​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516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Project manager: </a:t>
            </a:r>
            <a:r>
              <a:rPr i="1" lang="en" sz="2000">
                <a:solidFill>
                  <a:schemeClr val="dk1"/>
                </a:solidFill>
              </a:rPr>
              <a:t>PhD Marcin Luckner</a:t>
            </a:r>
            <a:endParaRPr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Handling Missing Values(Cont’s)</a:t>
            </a:r>
            <a:endParaRPr sz="242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Column - 20%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14 Features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Simply drop the missing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10455 Records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725" y="0"/>
            <a:ext cx="4212277" cy="47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50" y="1974700"/>
            <a:ext cx="4898475" cy="6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86975" y="244000"/>
            <a:ext cx="29727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Solution Architecture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874"/>
              <a:buFont typeface="Arial"/>
              <a:buNone/>
            </a:pPr>
            <a:r>
              <a:rPr lang="en" sz="1777"/>
              <a:t>→ impostor detection system</a:t>
            </a:r>
            <a:endParaRPr sz="1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/>
              <a:t>→ feature selection</a:t>
            </a:r>
            <a:endParaRPr sz="17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→ showing the pipeline i.e. 198-label classification, train-test split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77"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350" y="679725"/>
            <a:ext cx="5135974" cy="40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Introduction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Solution Architecture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Methodology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Implementation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Results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Conclusions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8103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Handling Missing Values</a:t>
            </a:r>
            <a:endParaRPr sz="242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1) </a:t>
            </a:r>
            <a:r>
              <a:rPr lang="en"/>
              <a:t>Remove Column - at least 20%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14 Features with the most missing values: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2) </a:t>
            </a:r>
            <a:r>
              <a:rPr lang="en"/>
              <a:t>Remove Row - if any value is missing within this 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10455 observations removed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364825" y="18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{54C57051-1138-4569-B927-B599C91B7841}</a:tableStyleId>
              </a:tblPr>
              <a:tblGrid>
                <a:gridCol w="1202050"/>
                <a:gridCol w="1202050"/>
                <a:gridCol w="1202050"/>
                <a:gridCol w="1202050"/>
                <a:gridCol w="1202050"/>
                <a:gridCol w="1202050"/>
                <a:gridCol w="1202050"/>
              </a:tblGrid>
              <a:tr h="5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BOTH_DEV_M_COUNT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CLUSTERED_KEYS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CLUSTERED_NR_KEYS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CLUSTERED_R_KEYS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DELETE_KEY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DELETE_KEYS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MOUSE_CLICK_RATIO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5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MOUSE_DDIR_D4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MOUSE_DDIR_D5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MOUSE_DDIR_D7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MOUSE_DDIR_D8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R_DELETE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R_DELETE_FREQ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S_KEY_TIME_MEAN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9113"/>
              <a:buNone/>
            </a:pPr>
            <a:r>
              <a:rPr b="1" lang="en" sz="2531"/>
              <a:t>Methodology </a:t>
            </a:r>
            <a:r>
              <a:rPr lang="en" sz="2531"/>
              <a:t>- feature selection ( Imputation-based methods)</a:t>
            </a:r>
            <a:endParaRPr sz="2531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order to impute missing values, we used 4 imputation methods: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Removing rows</a:t>
            </a:r>
            <a:r>
              <a:rPr lang="en">
                <a:solidFill>
                  <a:schemeClr val="dk1"/>
                </a:solidFill>
              </a:rPr>
              <a:t> with missing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Most frequent value </a:t>
            </a:r>
            <a:r>
              <a:rPr lang="en">
                <a:solidFill>
                  <a:schemeClr val="dk1"/>
                </a:solidFill>
              </a:rPr>
              <a:t>imputation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kNN </a:t>
            </a:r>
            <a:r>
              <a:rPr lang="en">
                <a:solidFill>
                  <a:schemeClr val="dk1"/>
                </a:solidFill>
              </a:rPr>
              <a:t>imputation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miceForest </a:t>
            </a:r>
            <a:r>
              <a:rPr lang="en">
                <a:solidFill>
                  <a:schemeClr val="dk1"/>
                </a:solidFill>
              </a:rPr>
              <a:t>( python </a:t>
            </a:r>
            <a:r>
              <a:rPr i="1" lang="en">
                <a:solidFill>
                  <a:schemeClr val="dk1"/>
                </a:solidFill>
              </a:rPr>
              <a:t>mice </a:t>
            </a:r>
            <a:r>
              <a:rPr lang="en">
                <a:solidFill>
                  <a:schemeClr val="dk1"/>
                </a:solidFill>
              </a:rPr>
              <a:t>library)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applying each technique, we iteratively selected </a:t>
            </a:r>
            <a:r>
              <a:rPr b="1" lang="en">
                <a:solidFill>
                  <a:schemeClr val="dk1"/>
                </a:solidFill>
              </a:rPr>
              <a:t>30 </a:t>
            </a:r>
            <a:r>
              <a:rPr lang="en">
                <a:solidFill>
                  <a:schemeClr val="dk1"/>
                </a:solidFill>
              </a:rPr>
              <a:t>features using </a:t>
            </a:r>
            <a:r>
              <a:rPr b="1" lang="en">
                <a:solidFill>
                  <a:schemeClr val="dk1"/>
                </a:solidFill>
              </a:rPr>
              <a:t>VIF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 4 different sets of 30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final step was </a:t>
            </a:r>
            <a:r>
              <a:rPr b="1" lang="en" sz="1600">
                <a:solidFill>
                  <a:schemeClr val="dk1"/>
                </a:solidFill>
              </a:rPr>
              <a:t>counting the </a:t>
            </a:r>
            <a:r>
              <a:rPr b="1" lang="en" sz="1600">
                <a:solidFill>
                  <a:schemeClr val="dk1"/>
                </a:solidFill>
              </a:rPr>
              <a:t>occurrences</a:t>
            </a:r>
            <a:r>
              <a:rPr lang="en" sz="1600">
                <a:solidFill>
                  <a:schemeClr val="dk1"/>
                </a:solidFill>
              </a:rPr>
              <a:t> of each feature.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→ The final set of features = features occurring in all 4 sets ( having count = 4)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Methodology </a:t>
            </a:r>
            <a:r>
              <a:rPr lang="en" sz="2420"/>
              <a:t>- feature selection ( standard methods)</a:t>
            </a:r>
            <a:endParaRPr sz="242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used methodology was based on 2 standard approaches: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Removing the variables having the </a:t>
            </a:r>
            <a:r>
              <a:rPr b="1" lang="en">
                <a:solidFill>
                  <a:schemeClr val="dk1"/>
                </a:solidFill>
              </a:rPr>
              <a:t>lowest variance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Selecting uncorrelated variables, based on </a:t>
            </a:r>
            <a:r>
              <a:rPr b="1" lang="en">
                <a:solidFill>
                  <a:schemeClr val="dk1"/>
                </a:solidFill>
              </a:rPr>
              <a:t>pairwise correlation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Correlation Approach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Correlation is a statistical measure that quantifies the strength and direction of the linear relationship between two variables.</a:t>
            </a:r>
            <a:r>
              <a:rPr lang="en">
                <a:solidFill>
                  <a:schemeClr val="dk1"/>
                </a:solidFill>
              </a:rPr>
              <a:t> It ranges from -1 to 1.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Correlation used as a feature selection approach to identify variables that have a strong relationship with the target variable or with each other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Low Variance Approach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low variance method is a feature selection technique that focuses on identifying variables with minimal variation or near-zero variance across the dataset.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Variables with low variance may not contain sufficient information for predictive modeling or may not contribute significantly to the analysis.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- Pairwise Correlation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Variables with a correlation coefficient above 70% identified as highly correlated and marked for removal.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Before Applying Feature Selection - 96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which have high pairwise correlation - 63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Selection - 33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- Low Variance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Features</a:t>
            </a:r>
            <a:r>
              <a:rPr lang="en">
                <a:solidFill>
                  <a:schemeClr val="dk1"/>
                </a:solidFill>
              </a:rPr>
              <a:t> with a </a:t>
            </a:r>
            <a:r>
              <a:rPr lang="en">
                <a:solidFill>
                  <a:schemeClr val="dk1"/>
                </a:solidFill>
              </a:rPr>
              <a:t>variance below 25% of the maximum possible variance removed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Before Applying Feature Selection - 96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which have low variance - 45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Selection - 51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20"/>
              <a:t>Methodology </a:t>
            </a:r>
            <a:r>
              <a:rPr lang="en" sz="2420"/>
              <a:t>- </a:t>
            </a:r>
            <a:r>
              <a:rPr lang="en"/>
              <a:t>Feature Selection - PCA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7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1. Standardize </a:t>
            </a:r>
            <a:r>
              <a:rPr lang="en">
                <a:solidFill>
                  <a:schemeClr val="dk1"/>
                </a:solidFill>
              </a:rPr>
              <a:t>the data: Scale the features to have zero mean and unit variance using StandardScaler to ensure consistency in feature magnitudes.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2. Perform PCA</a:t>
            </a:r>
            <a:r>
              <a:rPr lang="en">
                <a:solidFill>
                  <a:schemeClr val="dk1"/>
                </a:solidFill>
              </a:rPr>
              <a:t>: Use PCA to calculate the principal components that capture the maximum variation in the data. Set the desired number of components to 30.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3. Feature transformation</a:t>
            </a:r>
            <a:r>
              <a:rPr lang="en">
                <a:solidFill>
                  <a:schemeClr val="dk1"/>
                </a:solidFill>
              </a:rPr>
              <a:t>: Apply fit_transform on the PCA object to transform the original features into the reduced dimensional space defined by the principal components.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4. Evaluate feature contributions</a:t>
            </a:r>
            <a:r>
              <a:rPr lang="en">
                <a:solidFill>
                  <a:schemeClr val="dk1"/>
                </a:solidFill>
              </a:rPr>
              <a:t>: Assess the component_loadings attribute to determine the importance of each original feature in the principal components. Higher absolute values indicate stronger contributions.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5. Select important features</a:t>
            </a:r>
            <a:r>
              <a:rPr lang="en">
                <a:solidFill>
                  <a:schemeClr val="dk1"/>
                </a:solidFill>
              </a:rPr>
              <a:t>: Iterate over the component_loadings to identify the feature with the highest absolute value for each principal component. These features are considered the most influential.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6. </a:t>
            </a:r>
            <a:r>
              <a:rPr b="1" lang="en">
                <a:solidFill>
                  <a:schemeClr val="dk1"/>
                </a:solidFill>
              </a:rPr>
              <a:t>Saving </a:t>
            </a:r>
            <a:r>
              <a:rPr b="1" lang="en">
                <a:solidFill>
                  <a:schemeClr val="dk1"/>
                </a:solidFill>
              </a:rPr>
              <a:t>the important features</a:t>
            </a:r>
            <a:r>
              <a:rPr lang="en">
                <a:solidFill>
                  <a:schemeClr val="dk1"/>
                </a:solidFill>
              </a:rPr>
              <a:t>: Print the names of the selected features that contribute the most to the principal components.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Solution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Conclusions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20"/>
              <a:t>Methodology </a:t>
            </a:r>
            <a:r>
              <a:rPr lang="en" sz="2420"/>
              <a:t>- </a:t>
            </a:r>
            <a:r>
              <a:rPr lang="en"/>
              <a:t>Feature Selection - PCA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7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1. Standardize </a:t>
            </a:r>
            <a:r>
              <a:rPr b="1" lang="en">
                <a:solidFill>
                  <a:schemeClr val="dk1"/>
                </a:solidFill>
              </a:rPr>
              <a:t>the data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Perform PCA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Feature transformation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Evaluate feature contributions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5. Select important features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6. Saving the important features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</a:t>
            </a:r>
            <a:r>
              <a:rPr lang="en"/>
              <a:t>- data preprocessing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applying any impostor detection system or feature selection technique: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The 2 least occurring users were removed</a:t>
            </a:r>
            <a:r>
              <a:rPr lang="en">
                <a:solidFill>
                  <a:schemeClr val="dk1"/>
                </a:solidFill>
              </a:rPr>
              <a:t> (having only few observations).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Besides, features having </a:t>
            </a:r>
            <a:r>
              <a:rPr b="1" lang="en">
                <a:solidFill>
                  <a:schemeClr val="dk1"/>
                </a:solidFill>
              </a:rPr>
              <a:t>at least 20% missing values</a:t>
            </a:r>
            <a:r>
              <a:rPr lang="en">
                <a:solidFill>
                  <a:schemeClr val="dk1"/>
                </a:solidFill>
              </a:rPr>
              <a:t>, were removed.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Columns </a:t>
            </a:r>
            <a:r>
              <a:rPr lang="en">
                <a:solidFill>
                  <a:schemeClr val="dk1"/>
                </a:solidFill>
              </a:rPr>
              <a:t>having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0 variance</a:t>
            </a:r>
            <a:r>
              <a:rPr lang="en">
                <a:solidFill>
                  <a:schemeClr val="dk1"/>
                </a:solidFill>
              </a:rPr>
              <a:t> were also removed.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800" y="379538"/>
            <a:ext cx="571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</a:t>
            </a:r>
            <a:r>
              <a:rPr lang="en"/>
              <a:t>- impostor detection system ( classification)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63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objective of the impostor detection system is to </a:t>
            </a:r>
            <a:r>
              <a:rPr lang="en">
                <a:solidFill>
                  <a:schemeClr val="dk1"/>
                </a:solidFill>
              </a:rPr>
              <a:t>distinguish</a:t>
            </a:r>
            <a:r>
              <a:rPr lang="en">
                <a:solidFill>
                  <a:schemeClr val="dk1"/>
                </a:solidFill>
              </a:rPr>
              <a:t> the real user of an account from an impostor.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We utilize </a:t>
            </a:r>
            <a:r>
              <a:rPr lang="en">
                <a:solidFill>
                  <a:schemeClr val="dk1"/>
                </a:solidFill>
              </a:rPr>
              <a:t>the simple approach of training models that can </a:t>
            </a:r>
            <a:r>
              <a:rPr lang="en">
                <a:solidFill>
                  <a:schemeClr val="dk1"/>
                </a:solidFill>
              </a:rPr>
              <a:t>classify users based on the provided mouse and keyboard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Some of the models provide methods of extracting feature importance, allowing us to use them for feature selection.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751" y="1152487"/>
            <a:ext cx="158384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</a:t>
            </a:r>
            <a:r>
              <a:rPr lang="en"/>
              <a:t>- impostor detection system ( classification)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simple approach of </a:t>
            </a:r>
            <a:r>
              <a:rPr b="1" lang="en">
                <a:solidFill>
                  <a:schemeClr val="dk1"/>
                </a:solidFill>
              </a:rPr>
              <a:t>training models</a:t>
            </a:r>
            <a:r>
              <a:rPr lang="en">
                <a:solidFill>
                  <a:schemeClr val="dk1"/>
                </a:solidFill>
              </a:rPr>
              <a:t> that can discern each user based on the provided mouse and keyboard data. It is </a:t>
            </a:r>
            <a:r>
              <a:rPr b="1" lang="en">
                <a:solidFill>
                  <a:schemeClr val="dk1"/>
                </a:solidFill>
              </a:rPr>
              <a:t>198 label classification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classification methods: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240063" y="24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{54C57051-1138-4569-B927-B599C91B7841}</a:tableStyleId>
              </a:tblPr>
              <a:tblGrid>
                <a:gridCol w="1732775"/>
                <a:gridCol w="1732775"/>
                <a:gridCol w="1732775"/>
                <a:gridCol w="1732775"/>
                <a:gridCol w="1732775"/>
              </a:tblGrid>
              <a:tr h="9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KNeighbors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GaussianNB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BernoulliNB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ComplementNB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MultinomialNB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128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RandomForest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LogisticRegression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LDA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MLP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GradientBoosting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</a:t>
            </a:r>
            <a:r>
              <a:rPr lang="en"/>
              <a:t>- feature selection from classification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objective of the impostor detection system is to distinguish the real user of an account from an impostor.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We utilize the simple approach of training models that can classify users based on the provided mouse and keyboard data.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Methodology </a:t>
            </a:r>
            <a:r>
              <a:rPr lang="en" sz="2420"/>
              <a:t>- impostor detection system ( feature removal)</a:t>
            </a:r>
            <a:endParaRPr sz="2420"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training a model on whole set of attributes, </a:t>
            </a:r>
            <a:r>
              <a:rPr lang="en">
                <a:solidFill>
                  <a:schemeClr val="dk1"/>
                </a:solidFill>
              </a:rPr>
              <a:t>we conducted a feature removal analysis - we examined what effect rejecting the next most significant features had on the accuracy obtained by the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each case, two scenarios were allowed: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 will significantly decrease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 will remain constant - the rejected feature will be replaced by another equivalent one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Introduction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Solution Architecture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Methodology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Results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Conclusions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lang="en"/>
              <a:t>- impostor detection systems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Despite the</a:t>
            </a:r>
            <a:r>
              <a:rPr b="1" lang="en">
                <a:solidFill>
                  <a:schemeClr val="dk1"/>
                </a:solidFill>
              </a:rPr>
              <a:t> relatively large number of classes (198 users)</a:t>
            </a:r>
            <a:r>
              <a:rPr lang="en">
                <a:solidFill>
                  <a:schemeClr val="dk1"/>
                </a:solidFill>
              </a:rPr>
              <a:t>, this approach has proven to be surprisingly effective, with </a:t>
            </a:r>
            <a:r>
              <a:rPr b="1" lang="en">
                <a:solidFill>
                  <a:schemeClr val="dk1"/>
                </a:solidFill>
              </a:rPr>
              <a:t>Random Forest</a:t>
            </a:r>
            <a:r>
              <a:rPr lang="en">
                <a:solidFill>
                  <a:schemeClr val="dk1"/>
                </a:solidFill>
              </a:rPr>
              <a:t> in particular obtaining over </a:t>
            </a:r>
            <a:r>
              <a:rPr b="1" lang="en">
                <a:solidFill>
                  <a:schemeClr val="dk1"/>
                </a:solidFill>
              </a:rPr>
              <a:t>99.8% accuracy</a:t>
            </a:r>
            <a:r>
              <a:rPr lang="en">
                <a:solidFill>
                  <a:schemeClr val="dk1"/>
                </a:solidFill>
              </a:rPr>
              <a:t> on test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trained models can also be used for the purposes of </a:t>
            </a:r>
            <a:r>
              <a:rPr lang="en">
                <a:solidFill>
                  <a:schemeClr val="dk1"/>
                </a:solidFill>
              </a:rPr>
              <a:t>feature selection.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lang="en"/>
              <a:t>- feature selection from model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00" y="1152473"/>
            <a:ext cx="684260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lang="en"/>
              <a:t>- feature selection from model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38" y="1052125"/>
            <a:ext cx="7410124" cy="36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Introduction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Solution Architecture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Methodology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Results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Conclusions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3600"/>
            <a:ext cx="68580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lang="en"/>
              <a:t>- feature selection from model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38" y="1052125"/>
            <a:ext cx="7410124" cy="36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61050"/>
            <a:ext cx="6715390" cy="45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lang="en"/>
              <a:t>- the most relevant feature set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1832700" y="1497850"/>
            <a:ext cx="61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From the set (on the left), one could deduce that mouse features revealed to be the most crucial. </a:t>
            </a:r>
            <a:r>
              <a:rPr b="1" lang="en">
                <a:solidFill>
                  <a:schemeClr val="dk1"/>
                </a:solidFill>
              </a:rPr>
              <a:t>Mouse </a:t>
            </a:r>
            <a:r>
              <a:rPr lang="en">
                <a:solidFill>
                  <a:schemeClr val="dk1"/>
                </a:solidFill>
              </a:rPr>
              <a:t>movement </a:t>
            </a:r>
            <a:r>
              <a:rPr b="1" lang="en">
                <a:solidFill>
                  <a:schemeClr val="dk1"/>
                </a:solidFill>
              </a:rPr>
              <a:t>gaps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chemeClr val="dk1"/>
                </a:solidFill>
              </a:rPr>
              <a:t>speed </a:t>
            </a:r>
            <a:r>
              <a:rPr lang="en">
                <a:solidFill>
                  <a:schemeClr val="dk1"/>
                </a:solidFill>
              </a:rPr>
              <a:t>were strongly relevant.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" y="213100"/>
            <a:ext cx="1491825" cy="45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lang="en"/>
              <a:t>- the most relevant feature set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2338125" y="1103925"/>
            <a:ext cx="61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the set (on the left), one could deduce that mouse features revealed to be the most crucial - they occurred within 3 or all 4 standard FS methods.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Mouse </a:t>
            </a:r>
            <a:r>
              <a:rPr lang="en">
                <a:solidFill>
                  <a:schemeClr val="dk1"/>
                </a:solidFill>
              </a:rPr>
              <a:t>movement </a:t>
            </a:r>
            <a:r>
              <a:rPr b="1" lang="en">
                <a:solidFill>
                  <a:schemeClr val="dk1"/>
                </a:solidFill>
              </a:rPr>
              <a:t>gaps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chemeClr val="dk1"/>
                </a:solidFill>
              </a:rPr>
              <a:t>speed </a:t>
            </a:r>
            <a:r>
              <a:rPr lang="en">
                <a:solidFill>
                  <a:schemeClr val="dk1"/>
                </a:solidFill>
              </a:rPr>
              <a:t>were strongly relevant.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48" y="1177573"/>
            <a:ext cx="2151000" cy="2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Keyboard </a:t>
            </a:r>
            <a:r>
              <a:rPr lang="en"/>
              <a:t>or </a:t>
            </a:r>
            <a:r>
              <a:rPr b="1" lang="en"/>
              <a:t>mouse </a:t>
            </a:r>
            <a:r>
              <a:rPr lang="en"/>
              <a:t>features - which are more relevant?</a:t>
            </a:r>
            <a:endParaRPr/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1296300" y="4125775"/>
            <a:ext cx="57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Percentage of left features in function of feature set’s size.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0900"/>
            <a:ext cx="4206075" cy="30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775" y="960900"/>
            <a:ext cx="4206074" cy="308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Introduction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Solution Architecture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Methodology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Results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Conclusions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 txBox="1"/>
          <p:nvPr>
            <p:ph idx="12" type="sldNum"/>
          </p:nvPr>
        </p:nvSpPr>
        <p:spPr>
          <a:xfrm>
            <a:off x="84895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11700" y="1084975"/>
            <a:ext cx="85206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Random Forest discerns between the users most </a:t>
            </a:r>
            <a:r>
              <a:rPr lang="en">
                <a:solidFill>
                  <a:schemeClr val="dk1"/>
                </a:solidFill>
              </a:rPr>
              <a:t>successfully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b="1" lang="en">
                <a:solidFill>
                  <a:schemeClr val="dk1"/>
                </a:solidFill>
              </a:rPr>
              <a:t>accuracy of over 99,8%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Similarly high results can be obtained with use of 10 most significant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Model requires to be retrained every time the set of users (with at least 10 records) has changed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The least important features were among the keyboard features. The </a:t>
            </a:r>
            <a:r>
              <a:rPr b="1" lang="en">
                <a:solidFill>
                  <a:schemeClr val="dk1"/>
                </a:solidFill>
              </a:rPr>
              <a:t>mouse features</a:t>
            </a:r>
            <a:r>
              <a:rPr lang="en">
                <a:solidFill>
                  <a:schemeClr val="dk1"/>
                </a:solidFill>
              </a:rPr>
              <a:t> revealed to be more important than keyboard features.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311700" y="2088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Thank you for your attention!</a:t>
            </a:r>
            <a:endParaRPr b="1" sz="3020"/>
          </a:p>
        </p:txBody>
      </p:sp>
      <p:sp>
        <p:nvSpPr>
          <p:cNvPr id="334" name="Google Shape;334;p49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16150" y="1167650"/>
            <a:ext cx="31704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Data Security Threats: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Imposter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Hacker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Many more on daily basis ~ over a million per </a:t>
            </a:r>
            <a:r>
              <a:rPr lang="en" sz="1900">
                <a:solidFill>
                  <a:schemeClr val="dk1"/>
                </a:solidFill>
              </a:rPr>
              <a:t>year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724" y="790800"/>
            <a:ext cx="5137574" cy="37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Proposed solution for </a:t>
            </a:r>
            <a:r>
              <a:rPr lang="en">
                <a:solidFill>
                  <a:schemeClr val="dk1"/>
                </a:solidFill>
              </a:rPr>
              <a:t>impostor</a:t>
            </a:r>
            <a:r>
              <a:rPr lang="en">
                <a:solidFill>
                  <a:schemeClr val="dk1"/>
                </a:solidFill>
              </a:rPr>
              <a:t> detection via </a:t>
            </a:r>
            <a:r>
              <a:rPr lang="en">
                <a:solidFill>
                  <a:schemeClr val="dk1"/>
                </a:solidFill>
              </a:rPr>
              <a:t>ATO - Account Takeover project</a:t>
            </a:r>
            <a:endParaRPr>
              <a:solidFill>
                <a:schemeClr val="dk1"/>
              </a:solidFill>
            </a:endParaRPr>
          </a:p>
          <a:p>
            <a:pPr indent="-3339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951">
                <a:solidFill>
                  <a:schemeClr val="dk1"/>
                </a:solidFill>
              </a:rPr>
              <a:t>Analysis</a:t>
            </a:r>
            <a:r>
              <a:rPr lang="en" sz="1951">
                <a:solidFill>
                  <a:schemeClr val="dk1"/>
                </a:solidFill>
              </a:rPr>
              <a:t>:</a:t>
            </a:r>
            <a:endParaRPr sz="195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8">
                <a:solidFill>
                  <a:schemeClr val="dk1"/>
                </a:solidFill>
              </a:rPr>
              <a:t>Which features are useful for impostor detection purposes </a:t>
            </a:r>
            <a:endParaRPr sz="160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8">
                <a:solidFill>
                  <a:schemeClr val="dk1"/>
                </a:solidFill>
              </a:rPr>
              <a:t>related with mouse or keyboard?</a:t>
            </a:r>
            <a:br>
              <a:rPr lang="en" sz="1608">
                <a:solidFill>
                  <a:schemeClr val="dk1"/>
                </a:solidFill>
              </a:rPr>
            </a:br>
            <a:endParaRPr sz="1608">
              <a:solidFill>
                <a:schemeClr val="dk1"/>
              </a:solidFill>
            </a:endParaRPr>
          </a:p>
          <a:p>
            <a:pPr indent="-32365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9801"/>
              <a:buAutoNum type="arabicPeriod"/>
            </a:pPr>
            <a:r>
              <a:rPr b="1" lang="en" sz="1961">
                <a:solidFill>
                  <a:schemeClr val="dk1"/>
                </a:solidFill>
              </a:rPr>
              <a:t>Evaluation:</a:t>
            </a:r>
            <a:endParaRPr b="1" sz="196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8">
                <a:solidFill>
                  <a:schemeClr val="dk1"/>
                </a:solidFill>
              </a:rPr>
              <a:t>Chosen impostor detection systems.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174" y="1494200"/>
            <a:ext cx="1585876" cy="128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900" y="2952519"/>
            <a:ext cx="2930389" cy="17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881750"/>
            <a:ext cx="85206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source: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https://github.com/mluckner/ATO-data</a:t>
            </a:r>
            <a:r>
              <a:rPr lang="en" sz="1400">
                <a:solidFill>
                  <a:schemeClr val="dk1"/>
                </a:solidFill>
              </a:rPr>
              <a:t> - the data collected within another project.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aggregated(~ each 10 s) </a:t>
            </a:r>
            <a:r>
              <a:rPr b="1" lang="en" sz="1400">
                <a:solidFill>
                  <a:schemeClr val="dk1"/>
                </a:solidFill>
              </a:rPr>
              <a:t>mouse </a:t>
            </a:r>
            <a:r>
              <a:rPr lang="en" sz="1400">
                <a:solidFill>
                  <a:schemeClr val="dk1"/>
                </a:solidFill>
              </a:rPr>
              <a:t>and </a:t>
            </a:r>
            <a:r>
              <a:rPr b="1" lang="en" sz="1400">
                <a:solidFill>
                  <a:schemeClr val="dk1"/>
                </a:solidFill>
              </a:rPr>
              <a:t>keyboard events</a:t>
            </a:r>
            <a:r>
              <a:rPr lang="en" sz="1400">
                <a:solidFill>
                  <a:schemeClr val="dk1"/>
                </a:solidFill>
              </a:rPr>
              <a:t>, from 198 different users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user identifiers available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no impostor labels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missing values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46 mouse-related </a:t>
            </a:r>
            <a:r>
              <a:rPr lang="en" sz="1400">
                <a:solidFill>
                  <a:srgbClr val="0000FF"/>
                </a:solidFill>
              </a:rPr>
              <a:t>features</a:t>
            </a:r>
            <a:r>
              <a:rPr b="1" lang="en" sz="1400">
                <a:solidFill>
                  <a:srgbClr val="0000FF"/>
                </a:solidFill>
              </a:rPr>
              <a:t>, 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61 </a:t>
            </a:r>
            <a:r>
              <a:rPr b="1" lang="en" sz="1400">
                <a:solidFill>
                  <a:srgbClr val="FF0000"/>
                </a:solidFill>
              </a:rPr>
              <a:t>keyboard-related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features</a:t>
            </a:r>
            <a:r>
              <a:rPr b="1" lang="en" sz="1400">
                <a:solidFill>
                  <a:srgbClr val="FF0000"/>
                </a:solidFill>
              </a:rPr>
              <a:t>, 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9900FF"/>
                </a:solidFill>
              </a:rPr>
              <a:t>3 mouse &amp; keyboard (both) - related </a:t>
            </a:r>
            <a:r>
              <a:rPr lang="en" sz="1400">
                <a:solidFill>
                  <a:srgbClr val="9900FF"/>
                </a:solidFill>
              </a:rPr>
              <a:t>features</a:t>
            </a:r>
            <a:endParaRPr sz="1400">
              <a:solidFill>
                <a:srgbClr val="9900FF"/>
              </a:solidFill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600" y="379538"/>
            <a:ext cx="571500" cy="63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8"/>
          <p:cNvGraphicFramePr/>
          <p:nvPr/>
        </p:nvGraphicFramePr>
        <p:xfrm>
          <a:off x="952500" y="260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{54C57051-1138-4569-B927-B599C91B7841}</a:tableStyleId>
              </a:tblPr>
              <a:tblGrid>
                <a:gridCol w="3619500"/>
                <a:gridCol w="3619500"/>
              </a:tblGrid>
              <a:tr h="41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21 804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 ( + user identifier)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Introduction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Solution Architecture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Methodology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Results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Conclusions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0200" y="404850"/>
            <a:ext cx="29727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Solution Architecture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→ impostor detection system</a:t>
            </a:r>
            <a:endParaRPr sz="1400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67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5" y="1472600"/>
            <a:ext cx="9105051" cy="21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Records </a:t>
            </a:r>
            <a:r>
              <a:rPr lang="en"/>
              <a:t>Approach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725" y="0"/>
            <a:ext cx="4212277" cy="47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