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8" r:id="rId2"/>
    <p:sldId id="285" r:id="rId3"/>
    <p:sldId id="280" r:id="rId4"/>
    <p:sldId id="279" r:id="rId5"/>
    <p:sldId id="281" r:id="rId6"/>
    <p:sldId id="289" r:id="rId7"/>
    <p:sldId id="297" r:id="rId8"/>
    <p:sldId id="282" r:id="rId9"/>
    <p:sldId id="298" r:id="rId10"/>
    <p:sldId id="283" r:id="rId11"/>
    <p:sldId id="286" r:id="rId12"/>
    <p:sldId id="284" r:id="rId13"/>
    <p:sldId id="287" r:id="rId14"/>
    <p:sldId id="291" r:id="rId15"/>
    <p:sldId id="299" r:id="rId16"/>
    <p:sldId id="272" r:id="rId17"/>
    <p:sldId id="293" r:id="rId18"/>
    <p:sldId id="303" r:id="rId19"/>
    <p:sldId id="294" r:id="rId20"/>
    <p:sldId id="295" r:id="rId21"/>
    <p:sldId id="296" r:id="rId22"/>
    <p:sldId id="273" r:id="rId23"/>
    <p:sldId id="301" r:id="rId24"/>
    <p:sldId id="302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4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d-\Documents\Book1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d-\Documents\Book1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d-\Documents\Book1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d-\Documents\Book1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d-\Documents\Book1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d-\Documents\Book1(Auto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2"/>
                </a:solidFill>
              </a:rPr>
              <a:t>10 nodes  | 1000 runs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Sheet1!$T$9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Sheet1!$T$10:$T$22</c:f>
              <c:numCache>
                <c:formatCode>General</c:formatCode>
                <c:ptCount val="13"/>
                <c:pt idx="0">
                  <c:v>1.17</c:v>
                </c:pt>
                <c:pt idx="1">
                  <c:v>1.17</c:v>
                </c:pt>
                <c:pt idx="2">
                  <c:v>1.1599999999999999</c:v>
                </c:pt>
                <c:pt idx="3">
                  <c:v>1.1399999999999999</c:v>
                </c:pt>
                <c:pt idx="4">
                  <c:v>1.1299999999999999</c:v>
                </c:pt>
                <c:pt idx="5">
                  <c:v>1.1100000000000001</c:v>
                </c:pt>
                <c:pt idx="6">
                  <c:v>1.1100000000000001</c:v>
                </c:pt>
                <c:pt idx="7">
                  <c:v>1.1000000000000001</c:v>
                </c:pt>
                <c:pt idx="8">
                  <c:v>1.1000000000000001</c:v>
                </c:pt>
                <c:pt idx="9">
                  <c:v>1.08</c:v>
                </c:pt>
                <c:pt idx="11">
                  <c:v>1.06</c:v>
                </c:pt>
                <c:pt idx="12">
                  <c:v>1.04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24-4703-8E4C-26EC3B096AAA}"/>
            </c:ext>
          </c:extLst>
        </c:ser>
        <c:ser>
          <c:idx val="1"/>
          <c:order val="1"/>
          <c:tx>
            <c:strRef>
              <c:f>Sheet1!$U$9</c:f>
              <c:strCache>
                <c:ptCount val="1"/>
                <c:pt idx="0">
                  <c:v>worst case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Sheet1!$U$10:$U$22</c:f>
              <c:numCache>
                <c:formatCode>General</c:formatCode>
                <c:ptCount val="13"/>
                <c:pt idx="0">
                  <c:v>1.33</c:v>
                </c:pt>
                <c:pt idx="1">
                  <c:v>1.31</c:v>
                </c:pt>
                <c:pt idx="2">
                  <c:v>1.27</c:v>
                </c:pt>
                <c:pt idx="3">
                  <c:v>1.28</c:v>
                </c:pt>
                <c:pt idx="4">
                  <c:v>1.24</c:v>
                </c:pt>
                <c:pt idx="5">
                  <c:v>1.22</c:v>
                </c:pt>
                <c:pt idx="6">
                  <c:v>1.2</c:v>
                </c:pt>
                <c:pt idx="7">
                  <c:v>1.18</c:v>
                </c:pt>
                <c:pt idx="8">
                  <c:v>1.18</c:v>
                </c:pt>
                <c:pt idx="9">
                  <c:v>1.18</c:v>
                </c:pt>
                <c:pt idx="11">
                  <c:v>1.1200000000000001</c:v>
                </c:pt>
                <c:pt idx="12">
                  <c:v>1.0900000000000001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24-4703-8E4C-26EC3B096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9650840"/>
        <c:axId val="679648872"/>
      </c:lineChart>
      <c:catAx>
        <c:axId val="67965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648872"/>
        <c:crosses val="autoZero"/>
        <c:auto val="1"/>
        <c:lblAlgn val="ctr"/>
        <c:lblOffset val="100"/>
        <c:noMultiLvlLbl val="0"/>
      </c:catAx>
      <c:valAx>
        <c:axId val="679648872"/>
        <c:scaling>
          <c:orientation val="minMax"/>
          <c:max val="1.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65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solidFill>
                  <a:schemeClr val="tx2"/>
                </a:solidFill>
                <a:effectLst/>
              </a:rPr>
              <a:t>20 nodes  | 1000 runs </a:t>
            </a:r>
            <a:endParaRPr lang="en-US" sz="1600" b="1" dirty="0">
              <a:solidFill>
                <a:schemeClr val="tx2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Sheet1!$T$25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Sheet1!$T$26:$T$38</c:f>
              <c:numCache>
                <c:formatCode>General</c:formatCode>
                <c:ptCount val="13"/>
                <c:pt idx="0">
                  <c:v>1.27</c:v>
                </c:pt>
                <c:pt idx="1">
                  <c:v>1.23</c:v>
                </c:pt>
                <c:pt idx="2">
                  <c:v>1.21</c:v>
                </c:pt>
                <c:pt idx="3">
                  <c:v>1.19</c:v>
                </c:pt>
                <c:pt idx="4">
                  <c:v>1.18</c:v>
                </c:pt>
                <c:pt idx="5">
                  <c:v>1.17</c:v>
                </c:pt>
                <c:pt idx="6">
                  <c:v>1.151</c:v>
                </c:pt>
                <c:pt idx="7">
                  <c:v>1.1499999999999999</c:v>
                </c:pt>
                <c:pt idx="8">
                  <c:v>1.1399999999999999</c:v>
                </c:pt>
                <c:pt idx="9">
                  <c:v>1.1299999999999999</c:v>
                </c:pt>
                <c:pt idx="11">
                  <c:v>1.1100000000000001</c:v>
                </c:pt>
                <c:pt idx="12">
                  <c:v>1.0900000000000001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1E-4193-A9E7-696D27CD1155}"/>
            </c:ext>
          </c:extLst>
        </c:ser>
        <c:ser>
          <c:idx val="1"/>
          <c:order val="1"/>
          <c:tx>
            <c:strRef>
              <c:f>Sheet1!$U$25</c:f>
              <c:strCache>
                <c:ptCount val="1"/>
                <c:pt idx="0">
                  <c:v>worst case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Sheet1!$U$26:$U$38</c:f>
              <c:numCache>
                <c:formatCode>General</c:formatCode>
                <c:ptCount val="13"/>
                <c:pt idx="0">
                  <c:v>1.41</c:v>
                </c:pt>
                <c:pt idx="1">
                  <c:v>1.37</c:v>
                </c:pt>
                <c:pt idx="2">
                  <c:v>1.31</c:v>
                </c:pt>
                <c:pt idx="3">
                  <c:v>1.29</c:v>
                </c:pt>
                <c:pt idx="4">
                  <c:v>1.27</c:v>
                </c:pt>
                <c:pt idx="5">
                  <c:v>1.25</c:v>
                </c:pt>
                <c:pt idx="6">
                  <c:v>1.22</c:v>
                </c:pt>
                <c:pt idx="7">
                  <c:v>1.22</c:v>
                </c:pt>
                <c:pt idx="8">
                  <c:v>1.2</c:v>
                </c:pt>
                <c:pt idx="9">
                  <c:v>1.19</c:v>
                </c:pt>
                <c:pt idx="11">
                  <c:v>1.1599999999999999</c:v>
                </c:pt>
                <c:pt idx="12">
                  <c:v>1.1399999999999999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1E-4193-A9E7-696D27CD1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5419096"/>
        <c:axId val="455420408"/>
      </c:lineChart>
      <c:catAx>
        <c:axId val="45541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20408"/>
        <c:crosses val="autoZero"/>
        <c:auto val="1"/>
        <c:lblAlgn val="ctr"/>
        <c:lblOffset val="100"/>
        <c:noMultiLvlLbl val="0"/>
      </c:catAx>
      <c:valAx>
        <c:axId val="455420408"/>
        <c:scaling>
          <c:orientation val="minMax"/>
          <c:max val="1.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19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baseline="0" dirty="0">
                <a:solidFill>
                  <a:schemeClr val="tx2"/>
                </a:solidFill>
                <a:effectLst/>
              </a:rPr>
              <a:t>50 nodes  | 1000 runs</a:t>
            </a:r>
            <a:r>
              <a:rPr lang="en-US" sz="2000" b="1" i="0" u="none" strike="noStrike" baseline="0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Sheet1!$T$42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Sheet1!$T$43:$T$55</c:f>
              <c:numCache>
                <c:formatCode>General</c:formatCode>
                <c:ptCount val="13"/>
                <c:pt idx="0">
                  <c:v>1.3</c:v>
                </c:pt>
                <c:pt idx="1">
                  <c:v>1.29</c:v>
                </c:pt>
                <c:pt idx="2">
                  <c:v>1.26</c:v>
                </c:pt>
                <c:pt idx="3">
                  <c:v>1.23</c:v>
                </c:pt>
                <c:pt idx="4">
                  <c:v>1.22</c:v>
                </c:pt>
                <c:pt idx="5">
                  <c:v>1.21</c:v>
                </c:pt>
                <c:pt idx="6">
                  <c:v>1.2</c:v>
                </c:pt>
                <c:pt idx="7">
                  <c:v>1.19</c:v>
                </c:pt>
                <c:pt idx="8">
                  <c:v>1.17</c:v>
                </c:pt>
                <c:pt idx="9">
                  <c:v>1.17</c:v>
                </c:pt>
                <c:pt idx="11">
                  <c:v>1.0900000000000001</c:v>
                </c:pt>
                <c:pt idx="12">
                  <c:v>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4C-4EF1-8720-9B1888059302}"/>
            </c:ext>
          </c:extLst>
        </c:ser>
        <c:ser>
          <c:idx val="1"/>
          <c:order val="1"/>
          <c:tx>
            <c:strRef>
              <c:f>Sheet1!$U$42</c:f>
              <c:strCache>
                <c:ptCount val="1"/>
                <c:pt idx="0">
                  <c:v>worst case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Sheet1!$U$43:$U$55</c:f>
              <c:numCache>
                <c:formatCode>General</c:formatCode>
                <c:ptCount val="13"/>
                <c:pt idx="0">
                  <c:v>1.42</c:v>
                </c:pt>
                <c:pt idx="1">
                  <c:v>1.39</c:v>
                </c:pt>
                <c:pt idx="2">
                  <c:v>1.33</c:v>
                </c:pt>
                <c:pt idx="3">
                  <c:v>1.28</c:v>
                </c:pt>
                <c:pt idx="4">
                  <c:v>1.27</c:v>
                </c:pt>
                <c:pt idx="5">
                  <c:v>1.27</c:v>
                </c:pt>
                <c:pt idx="6">
                  <c:v>1.24</c:v>
                </c:pt>
                <c:pt idx="7">
                  <c:v>1.24</c:v>
                </c:pt>
                <c:pt idx="8">
                  <c:v>1.21</c:v>
                </c:pt>
                <c:pt idx="9">
                  <c:v>1.21</c:v>
                </c:pt>
                <c:pt idx="11">
                  <c:v>1.1100000000000001</c:v>
                </c:pt>
                <c:pt idx="12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4C-4EF1-8720-9B1888059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989944"/>
        <c:axId val="295987976"/>
      </c:lineChart>
      <c:catAx>
        <c:axId val="29598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987976"/>
        <c:crosses val="autoZero"/>
        <c:auto val="1"/>
        <c:lblAlgn val="ctr"/>
        <c:lblOffset val="100"/>
        <c:noMultiLvlLbl val="0"/>
      </c:catAx>
      <c:valAx>
        <c:axId val="295987976"/>
        <c:scaling>
          <c:orientation val="minMax"/>
          <c:max val="1.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989944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2"/>
                </a:solidFill>
              </a:rPr>
              <a:t>10 nodes  | 1000 runs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Sheet1!$E$9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Sheet1!$E$10:$E$22</c:f>
              <c:numCache>
                <c:formatCode>General</c:formatCode>
                <c:ptCount val="13"/>
                <c:pt idx="0">
                  <c:v>1.31</c:v>
                </c:pt>
                <c:pt idx="1">
                  <c:v>1.26</c:v>
                </c:pt>
                <c:pt idx="2">
                  <c:v>1.18</c:v>
                </c:pt>
                <c:pt idx="3">
                  <c:v>1.24</c:v>
                </c:pt>
                <c:pt idx="4">
                  <c:v>1.2</c:v>
                </c:pt>
                <c:pt idx="5">
                  <c:v>1.1599999999999999</c:v>
                </c:pt>
                <c:pt idx="6">
                  <c:v>1.1599999999999999</c:v>
                </c:pt>
                <c:pt idx="7">
                  <c:v>1.1399999999999999</c:v>
                </c:pt>
                <c:pt idx="8">
                  <c:v>1.1299999999999999</c:v>
                </c:pt>
                <c:pt idx="9">
                  <c:v>1.1200000000000001</c:v>
                </c:pt>
                <c:pt idx="11">
                  <c:v>1.08</c:v>
                </c:pt>
                <c:pt idx="12">
                  <c:v>1.04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24-4703-8E4C-26EC3B096AAA}"/>
            </c:ext>
          </c:extLst>
        </c:ser>
        <c:ser>
          <c:idx val="1"/>
          <c:order val="1"/>
          <c:tx>
            <c:strRef>
              <c:f>Sheet1!$F$9</c:f>
              <c:strCache>
                <c:ptCount val="1"/>
                <c:pt idx="0">
                  <c:v>worst case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Sheet1!$F$10:$F$22</c:f>
              <c:numCache>
                <c:formatCode>General</c:formatCode>
                <c:ptCount val="13"/>
                <c:pt idx="0">
                  <c:v>1.5</c:v>
                </c:pt>
                <c:pt idx="1">
                  <c:v>1.5</c:v>
                </c:pt>
                <c:pt idx="2">
                  <c:v>1.56</c:v>
                </c:pt>
                <c:pt idx="3">
                  <c:v>1.43</c:v>
                </c:pt>
                <c:pt idx="4">
                  <c:v>1.44</c:v>
                </c:pt>
                <c:pt idx="5">
                  <c:v>1.36</c:v>
                </c:pt>
                <c:pt idx="6">
                  <c:v>1.34</c:v>
                </c:pt>
                <c:pt idx="7">
                  <c:v>1.29</c:v>
                </c:pt>
                <c:pt idx="8">
                  <c:v>1.31</c:v>
                </c:pt>
                <c:pt idx="9">
                  <c:v>1.32</c:v>
                </c:pt>
                <c:pt idx="11">
                  <c:v>1.19</c:v>
                </c:pt>
                <c:pt idx="12">
                  <c:v>1.1399999999999999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24-4703-8E4C-26EC3B096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9650840"/>
        <c:axId val="679648872"/>
      </c:lineChart>
      <c:catAx>
        <c:axId val="67965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648872"/>
        <c:crosses val="autoZero"/>
        <c:auto val="1"/>
        <c:lblAlgn val="ctr"/>
        <c:lblOffset val="100"/>
        <c:noMultiLvlLbl val="0"/>
      </c:catAx>
      <c:valAx>
        <c:axId val="679648872"/>
        <c:scaling>
          <c:orientation val="minMax"/>
          <c:max val="1.750000000000000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65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solidFill>
                  <a:schemeClr val="tx2"/>
                </a:solidFill>
                <a:effectLst/>
              </a:rPr>
              <a:t>20 nodes  | 1000 runs </a:t>
            </a:r>
            <a:endParaRPr lang="en-US" sz="1600" b="1" dirty="0">
              <a:solidFill>
                <a:schemeClr val="tx2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Sheet1!$E$25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Sheet1!$E$26:$E$38</c:f>
              <c:numCache>
                <c:formatCode>General</c:formatCode>
                <c:ptCount val="13"/>
                <c:pt idx="0">
                  <c:v>1.33</c:v>
                </c:pt>
                <c:pt idx="1">
                  <c:v>1.31</c:v>
                </c:pt>
                <c:pt idx="2">
                  <c:v>1.3</c:v>
                </c:pt>
                <c:pt idx="3">
                  <c:v>1.25</c:v>
                </c:pt>
                <c:pt idx="4">
                  <c:v>1.23</c:v>
                </c:pt>
                <c:pt idx="5">
                  <c:v>1.21</c:v>
                </c:pt>
                <c:pt idx="6">
                  <c:v>1.21</c:v>
                </c:pt>
                <c:pt idx="7">
                  <c:v>1.21</c:v>
                </c:pt>
                <c:pt idx="8">
                  <c:v>1.19</c:v>
                </c:pt>
                <c:pt idx="9">
                  <c:v>1.19</c:v>
                </c:pt>
                <c:pt idx="11">
                  <c:v>1.1399999999999999</c:v>
                </c:pt>
                <c:pt idx="12">
                  <c:v>1.1100000000000001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1E-4193-A9E7-696D27CD1155}"/>
            </c:ext>
          </c:extLst>
        </c:ser>
        <c:ser>
          <c:idx val="1"/>
          <c:order val="1"/>
          <c:tx>
            <c:strRef>
              <c:f>Sheet1!$F$25</c:f>
              <c:strCache>
                <c:ptCount val="1"/>
                <c:pt idx="0">
                  <c:v>worst case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Sheet1!$F$26:$F$38</c:f>
              <c:numCache>
                <c:formatCode>General</c:formatCode>
                <c:ptCount val="13"/>
                <c:pt idx="0">
                  <c:v>1.45</c:v>
                </c:pt>
                <c:pt idx="1">
                  <c:v>1.55</c:v>
                </c:pt>
                <c:pt idx="2">
                  <c:v>1.42</c:v>
                </c:pt>
                <c:pt idx="3">
                  <c:v>1.41</c:v>
                </c:pt>
                <c:pt idx="4">
                  <c:v>1.32</c:v>
                </c:pt>
                <c:pt idx="5">
                  <c:v>1.3</c:v>
                </c:pt>
                <c:pt idx="6">
                  <c:v>1.29</c:v>
                </c:pt>
                <c:pt idx="7">
                  <c:v>1.31</c:v>
                </c:pt>
                <c:pt idx="8">
                  <c:v>1.3</c:v>
                </c:pt>
                <c:pt idx="9">
                  <c:v>1.28</c:v>
                </c:pt>
                <c:pt idx="11">
                  <c:v>1.2</c:v>
                </c:pt>
                <c:pt idx="12">
                  <c:v>1.17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1E-4193-A9E7-696D27CD1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5419096"/>
        <c:axId val="455420408"/>
      </c:lineChart>
      <c:catAx>
        <c:axId val="45541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20408"/>
        <c:crosses val="autoZero"/>
        <c:auto val="1"/>
        <c:lblAlgn val="ctr"/>
        <c:lblOffset val="100"/>
        <c:noMultiLvlLbl val="0"/>
      </c:catAx>
      <c:valAx>
        <c:axId val="455420408"/>
        <c:scaling>
          <c:orientation val="minMax"/>
          <c:max val="1.750000000000000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19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baseline="0" dirty="0">
                <a:solidFill>
                  <a:schemeClr val="tx2"/>
                </a:solidFill>
                <a:effectLst/>
              </a:rPr>
              <a:t>50 nodes  | 1000 runs</a:t>
            </a:r>
            <a:r>
              <a:rPr lang="en-US" sz="2000" b="1" i="0" u="none" strike="noStrike" baseline="0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Sheet1!$E$42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Sheet1!$E$43:$E$55</c:f>
              <c:numCache>
                <c:formatCode>General</c:formatCode>
                <c:ptCount val="13"/>
                <c:pt idx="0">
                  <c:v>1.33</c:v>
                </c:pt>
                <c:pt idx="1">
                  <c:v>1.31</c:v>
                </c:pt>
                <c:pt idx="2">
                  <c:v>1.28</c:v>
                </c:pt>
                <c:pt idx="3">
                  <c:v>1.26</c:v>
                </c:pt>
                <c:pt idx="4">
                  <c:v>1.24</c:v>
                </c:pt>
                <c:pt idx="5">
                  <c:v>1.23</c:v>
                </c:pt>
                <c:pt idx="6">
                  <c:v>1.23</c:v>
                </c:pt>
                <c:pt idx="7">
                  <c:v>1.24</c:v>
                </c:pt>
                <c:pt idx="8">
                  <c:v>1.21</c:v>
                </c:pt>
                <c:pt idx="9">
                  <c:v>1.19</c:v>
                </c:pt>
                <c:pt idx="11">
                  <c:v>1.1000000000000001</c:v>
                </c:pt>
                <c:pt idx="12">
                  <c:v>1.0900000000000001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4C-4EF1-8720-9B1888059302}"/>
            </c:ext>
          </c:extLst>
        </c:ser>
        <c:ser>
          <c:idx val="1"/>
          <c:order val="1"/>
          <c:tx>
            <c:strRef>
              <c:f>Sheet1!$F$42</c:f>
              <c:strCache>
                <c:ptCount val="1"/>
                <c:pt idx="0">
                  <c:v>worst case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Sheet1!$F$43:$F$55</c:f>
              <c:numCache>
                <c:formatCode>General</c:formatCode>
                <c:ptCount val="13"/>
                <c:pt idx="0">
                  <c:v>1.47</c:v>
                </c:pt>
                <c:pt idx="1">
                  <c:v>1.38</c:v>
                </c:pt>
                <c:pt idx="2">
                  <c:v>1.38</c:v>
                </c:pt>
                <c:pt idx="3">
                  <c:v>1.32</c:v>
                </c:pt>
                <c:pt idx="4">
                  <c:v>1.3</c:v>
                </c:pt>
                <c:pt idx="5">
                  <c:v>1.29</c:v>
                </c:pt>
                <c:pt idx="6">
                  <c:v>1.29</c:v>
                </c:pt>
                <c:pt idx="7">
                  <c:v>1.28</c:v>
                </c:pt>
                <c:pt idx="8">
                  <c:v>1.26</c:v>
                </c:pt>
                <c:pt idx="9">
                  <c:v>1.23</c:v>
                </c:pt>
                <c:pt idx="11">
                  <c:v>1.1200000000000001</c:v>
                </c:pt>
                <c:pt idx="12">
                  <c:v>1.1100000000000001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4C-4EF1-8720-9B1888059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989944"/>
        <c:axId val="295987976"/>
      </c:lineChart>
      <c:catAx>
        <c:axId val="29598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987976"/>
        <c:crosses val="autoZero"/>
        <c:auto val="1"/>
        <c:lblAlgn val="ctr"/>
        <c:lblOffset val="100"/>
        <c:noMultiLvlLbl val="0"/>
      </c:catAx>
      <c:valAx>
        <c:axId val="295987976"/>
        <c:scaling>
          <c:orientation val="minMax"/>
          <c:max val="1.750000000000000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989944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847D-F58E-435B-8405-063B81FE16E0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CA81-4695-4D30-8B35-82CB89FBF2E3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E04-6D33-4485-976C-397E5F9579CC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54F0DC0-FCDB-480F-BF9B-03241D00C571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04E6-CC9F-4DB7-AB02-B41905A80EC4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0A2-2F12-4D88-8871-CF0A6FFEC579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BA14-15A6-4AE9-91E5-C696F68C35BC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1E-C18E-4923-A8ED-97E0C47E71BA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410-7C3F-4751-BF33-56565A5C373B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4FF85942-583D-48C7-975C-556F92C6822E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miramara.github.io/Final-Project-/#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Capstone project –phase b</a:t>
            </a:r>
            <a:br>
              <a:rPr lang="en-US" sz="4000" dirty="0">
                <a:latin typeface="+mn-lt"/>
              </a:rPr>
            </a:br>
            <a:r>
              <a:rPr lang="en-US" sz="2800" b="1" dirty="0">
                <a:effectLst/>
                <a:latin typeface="+mn-lt"/>
                <a:ea typeface="Calibri" panose="020F0502020204030204" pitchFamily="34" charset="0"/>
              </a:rPr>
              <a:t>21-1-R-21</a:t>
            </a: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79"/>
            <a:ext cx="6858000" cy="2721457"/>
          </a:xfrm>
        </p:spPr>
        <p:txBody>
          <a:bodyPr/>
          <a:lstStyle/>
          <a:p>
            <a:r>
              <a:rPr lang="en-US" sz="2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Online Algorithms in Optical Networks </a:t>
            </a:r>
            <a:br>
              <a:rPr lang="en-US" sz="2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Design, Analysis and Simulation.</a:t>
            </a:r>
          </a:p>
          <a:p>
            <a:endParaRPr lang="en-US" sz="20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By: Amir Amara &amp; </a:t>
            </a:r>
            <a:r>
              <a:rPr lang="en-US" sz="2000" b="1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Fida</a:t>
            </a:r>
            <a:r>
              <a:rPr lang="en-US" sz="20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 Khoury</a:t>
            </a:r>
          </a:p>
          <a:p>
            <a:endParaRPr lang="en-US" sz="18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Supervised by: Prof. Shmuel </a:t>
            </a:r>
            <a:r>
              <a:rPr lang="en-US" sz="1800" b="1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Zaks</a:t>
            </a:r>
            <a:endParaRPr lang="en-US" sz="20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D4C62-C70C-4799-A991-BC57BE8F82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40235"/>
            <a:ext cx="6681644" cy="184403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3AB9-E6F5-48ED-9B1D-3F313437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B15F-6937-41CB-A776-ED48B612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bounds of our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937DC-6F69-4323-91AB-1A01A5B07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Ring and Line topologies.</a:t>
                </a:r>
              </a:p>
              <a:p>
                <a:r>
                  <a:rPr lang="en-US" dirty="0"/>
                  <a:t>C-Ratio bound for the ring topology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= 1.75</a:t>
                </a:r>
              </a:p>
              <a:p>
                <a:r>
                  <a:rPr lang="en-US" dirty="0"/>
                  <a:t>C-Ratio bound for the Line topology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= 1.50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937DC-6F69-4323-91AB-1A01A5B07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F6224-F271-42A3-BE7D-A81CC05D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Earlier challenges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technologies to use?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simulate?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1357-5A16-4F5B-A811-A258C6D1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technologies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EFB5-9D73-42F1-A998-2F657C9A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 to grasp concept</a:t>
            </a:r>
          </a:p>
          <a:p>
            <a:r>
              <a:rPr lang="en-US" dirty="0"/>
              <a:t>No terminal results</a:t>
            </a:r>
          </a:p>
          <a:p>
            <a:r>
              <a:rPr lang="en-US" dirty="0"/>
              <a:t>Easy visualization </a:t>
            </a:r>
          </a:p>
          <a:p>
            <a:r>
              <a:rPr lang="en-US" dirty="0"/>
              <a:t>React: frontend JS library</a:t>
            </a:r>
          </a:p>
          <a:p>
            <a:r>
              <a:rPr lang="en-US" dirty="0"/>
              <a:t>D3: for data visualizations using SVG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6597A-13A8-4A0E-A723-DC2D069E49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57" y="4943137"/>
            <a:ext cx="1544816" cy="1387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A0F6A-1AC2-4B1D-8185-8798072A891F}"/>
              </a:ext>
            </a:extLst>
          </p:cNvPr>
          <p:cNvSpPr/>
          <p:nvPr/>
        </p:nvSpPr>
        <p:spPr>
          <a:xfrm>
            <a:off x="6040073" y="5396484"/>
            <a:ext cx="535888" cy="526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800" dirty="0"/>
              <a:t>+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25943369-8010-45FA-A486-3F7BB62AA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23" y="4756795"/>
            <a:ext cx="1573966" cy="157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1A51B-A624-43F6-93EC-E01DF0BC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2997-5BA8-434D-B19F-23DFD994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simulate?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B6D1-65A8-486D-94CA-DC5BB337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60916"/>
            <a:ext cx="9372600" cy="4483101"/>
          </a:xfrm>
        </p:spPr>
        <p:txBody>
          <a:bodyPr>
            <a:normAutofit/>
          </a:bodyPr>
          <a:lstStyle/>
          <a:p>
            <a:r>
              <a:rPr lang="en-US" dirty="0"/>
              <a:t>Optimal solution in a reasonable time.</a:t>
            </a:r>
          </a:p>
          <a:p>
            <a:r>
              <a:rPr lang="en-US" sz="1800" dirty="0"/>
              <a:t>First create the optimal network alongside with the </a:t>
            </a:r>
            <a:r>
              <a:rPr lang="en-US" sz="1800" dirty="0" err="1"/>
              <a:t>lightpaths</a:t>
            </a:r>
            <a:r>
              <a:rPr lang="en-US" sz="1800" dirty="0"/>
              <a:t> and the optimal connections between the </a:t>
            </a:r>
            <a:r>
              <a:rPr lang="en-US" sz="1800" dirty="0" err="1"/>
              <a:t>lightpaths</a:t>
            </a:r>
            <a:r>
              <a:rPr lang="en-US" sz="1800" dirty="0"/>
              <a:t>.</a:t>
            </a:r>
          </a:p>
          <a:p>
            <a:r>
              <a:rPr lang="en-US" sz="1800" dirty="0"/>
              <a:t>Calculate the amount of ADMs used to construct the optimal solution</a:t>
            </a:r>
          </a:p>
          <a:p>
            <a:r>
              <a:rPr lang="en-US" sz="1800" dirty="0"/>
              <a:t>Start feeding the </a:t>
            </a:r>
            <a:r>
              <a:rPr lang="en-US" sz="1800" dirty="0" err="1"/>
              <a:t>lightpaths</a:t>
            </a:r>
            <a:r>
              <a:rPr lang="en-US" sz="1800" dirty="0"/>
              <a:t> to the online version of the algorithm in an online manner, which would simulate the run of an online instance of the </a:t>
            </a:r>
            <a:r>
              <a:rPr lang="en-US" sz="1800" dirty="0" err="1"/>
              <a:t>lightpaths</a:t>
            </a:r>
            <a:r>
              <a:rPr lang="en-US" sz="1800" dirty="0"/>
              <a:t>.</a:t>
            </a:r>
          </a:p>
          <a:p>
            <a:r>
              <a:rPr lang="en-US" sz="1800" dirty="0"/>
              <a:t>Calculate how many ADMs were used by the online version.</a:t>
            </a:r>
          </a:p>
          <a:p>
            <a:r>
              <a:rPr lang="en-US" sz="1800" dirty="0"/>
              <a:t>Having the cost of both versions we can calculate the competitive ratio.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5CEE5-B181-4FAD-805A-D6BC0CB0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&amp;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Testing process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Live 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results of the simulator</a:t>
            </a:r>
          </a:p>
        </p:txBody>
      </p:sp>
    </p:spTree>
    <p:extLst>
      <p:ext uri="{BB962C8B-B14F-4D97-AF65-F5344CB8AC3E}">
        <p14:creationId xmlns:p14="http://schemas.microsoft.com/office/powerpoint/2010/main" val="80879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2386-9E01-449F-B6E6-2F1DE381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simulator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4551408-24D5-420E-9123-378ECE74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34096"/>
              </p:ext>
            </p:extLst>
          </p:nvPr>
        </p:nvGraphicFramePr>
        <p:xfrm>
          <a:off x="1852611" y="1966608"/>
          <a:ext cx="8953933" cy="456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105">
                  <a:extLst>
                    <a:ext uri="{9D8B030D-6E8A-4147-A177-3AD203B41FA5}">
                      <a16:colId xmlns:a16="http://schemas.microsoft.com/office/drawing/2014/main" val="168865571"/>
                    </a:ext>
                  </a:extLst>
                </a:gridCol>
                <a:gridCol w="6255828">
                  <a:extLst>
                    <a:ext uri="{9D8B030D-6E8A-4147-A177-3AD203B41FA5}">
                      <a16:colId xmlns:a16="http://schemas.microsoft.com/office/drawing/2014/main" val="3955931924"/>
                    </a:ext>
                  </a:extLst>
                </a:gridCol>
              </a:tblGrid>
              <a:tr h="356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Test subject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Testing plan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63391"/>
                  </a:ext>
                </a:extLst>
              </a:tr>
              <a:tr h="907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Create a network with the given input.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Testing if network is created by the simulation itself, the drawing of the creating depends on that. So, if we can see on the screen the ring/line that means the input has been drawn correctly.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917125"/>
                  </a:ext>
                </a:extLst>
              </a:tr>
              <a:tr h="823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effectLst/>
                          <a:latin typeface="+mn-lt"/>
                        </a:rPr>
                        <a:t>Lightpath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 creation.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First of all, we printed it in the terminal, after that for bigger input we just test it by drawing it on screen (simulating the </a:t>
                      </a:r>
                      <a:r>
                        <a:rPr lang="en-US" sz="1600" b="0" dirty="0" err="1">
                          <a:effectLst/>
                          <a:latin typeface="+mn-lt"/>
                        </a:rPr>
                        <a:t>lightpath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 ).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454580"/>
                  </a:ext>
                </a:extLst>
              </a:tr>
              <a:tr h="823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effectLst/>
                          <a:latin typeface="+mn-lt"/>
                        </a:rPr>
                        <a:t>Lightpath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 connectivity.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Our </a:t>
                      </a:r>
                      <a:r>
                        <a:rPr lang="en-US" sz="1600" b="0" dirty="0" err="1">
                          <a:effectLst/>
                          <a:latin typeface="+mn-lt"/>
                        </a:rPr>
                        <a:t>lightpaths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 is random so only for testing we gave it a specific endpoint and made it draw it on screen.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969411"/>
                  </a:ext>
                </a:extLst>
              </a:tr>
              <a:tr h="1013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Ratio calculation.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For testing the calculation, we gave the function a specific input then compared if it returns the c-ratio that should be for those specific inputs.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266575"/>
                  </a:ext>
                </a:extLst>
              </a:tr>
              <a:tr h="633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Counting ADMs.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Checking if the test result for a specific input is equal to the actual result.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4535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D1303-068E-4040-A00B-2F715A9D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78AFB1A0-F53E-4A6F-8A28-36F1A3EA36D8}"/>
              </a:ext>
            </a:extLst>
          </p:cNvPr>
          <p:cNvSpPr/>
          <p:nvPr/>
        </p:nvSpPr>
        <p:spPr>
          <a:xfrm>
            <a:off x="9936011" y="2560464"/>
            <a:ext cx="2015966" cy="2716387"/>
          </a:xfrm>
          <a:prstGeom prst="wedgeRectCallout">
            <a:avLst>
              <a:gd name="adj1" fmla="val 0"/>
              <a:gd name="adj2" fmla="val 0"/>
            </a:avLst>
          </a:prstGeom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n-US" sz="16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F6C2F-148E-4008-BB37-E3E13BDBBCA9}"/>
              </a:ext>
            </a:extLst>
          </p:cNvPr>
          <p:cNvGrpSpPr/>
          <p:nvPr/>
        </p:nvGrpSpPr>
        <p:grpSpPr>
          <a:xfrm>
            <a:off x="8077047" y="2696521"/>
            <a:ext cx="1820865" cy="2227904"/>
            <a:chOff x="465134" y="722611"/>
            <a:chExt cx="1820865" cy="3468357"/>
          </a:xfrm>
        </p:grpSpPr>
        <p:sp>
          <p:nvSpPr>
            <p:cNvPr id="16" name="Speech Bubble: Rectangle 15" title="Step 2 task description">
              <a:extLst>
                <a:ext uri="{FF2B5EF4-FFF2-40B4-BE49-F238E27FC236}">
                  <a16:creationId xmlns:a16="http://schemas.microsoft.com/office/drawing/2014/main" id="{6DB5ACEB-2800-4994-B0BE-577C98F2A9BE}"/>
                </a:ext>
              </a:extLst>
            </p:cNvPr>
            <p:cNvSpPr/>
            <p:nvPr/>
          </p:nvSpPr>
          <p:spPr>
            <a:xfrm>
              <a:off x="465134" y="722611"/>
              <a:ext cx="1820865" cy="3468357"/>
            </a:xfrm>
            <a:prstGeom prst="wedgeRectCallout">
              <a:avLst>
                <a:gd name="adj1" fmla="val 62500"/>
                <a:gd name="adj2" fmla="val 20830"/>
              </a:avLst>
            </a:pr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Speech Bubble: Rectangle 4">
              <a:extLst>
                <a:ext uri="{FF2B5EF4-FFF2-40B4-BE49-F238E27FC236}">
                  <a16:creationId xmlns:a16="http://schemas.microsoft.com/office/drawing/2014/main" id="{BC303AD9-406C-4E32-9677-93F126B8BB70}"/>
                </a:ext>
              </a:extLst>
            </p:cNvPr>
            <p:cNvSpPr txBox="1"/>
            <p:nvPr/>
          </p:nvSpPr>
          <p:spPr>
            <a:xfrm>
              <a:off x="527122" y="1481186"/>
              <a:ext cx="1696887" cy="2250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The user simulates the algorithm and can step over the algorithm’s steps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Simulate the algorithm</a:t>
            </a:r>
          </a:p>
          <a:p>
            <a:r>
              <a:rPr lang="en-US" dirty="0"/>
              <a:t>Visualize the results</a:t>
            </a:r>
          </a:p>
          <a:p>
            <a:r>
              <a:rPr lang="en-US" dirty="0"/>
              <a:t>In average 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C415C8-8C26-4BCF-8561-4AE4BF8F6FC6}"/>
              </a:ext>
            </a:extLst>
          </p:cNvPr>
          <p:cNvGrpSpPr/>
          <p:nvPr/>
        </p:nvGrpSpPr>
        <p:grpSpPr>
          <a:xfrm>
            <a:off x="6522205" y="2407564"/>
            <a:ext cx="1523847" cy="483944"/>
            <a:chOff x="0" y="423733"/>
            <a:chExt cx="1523847" cy="483944"/>
          </a:xfrm>
          <a:scene3d>
            <a:camera prst="orthographicFront"/>
            <a:lightRig rig="flat" dir="t"/>
          </a:scene3d>
        </p:grpSpPr>
        <p:sp>
          <p:nvSpPr>
            <p:cNvPr id="7" name="Rectangle 6" title="Step 1 heading ">
              <a:extLst>
                <a:ext uri="{FF2B5EF4-FFF2-40B4-BE49-F238E27FC236}">
                  <a16:creationId xmlns:a16="http://schemas.microsoft.com/office/drawing/2014/main" id="{86E2F7AE-6CC8-444B-A973-252828453DE6}"/>
                </a:ext>
              </a:extLst>
            </p:cNvPr>
            <p:cNvSpPr/>
            <p:nvPr/>
          </p:nvSpPr>
          <p:spPr>
            <a:xfrm>
              <a:off x="0" y="423733"/>
              <a:ext cx="1523847" cy="48394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AD0ED-93E1-4714-ADF8-367CEBDA379D}"/>
                </a:ext>
              </a:extLst>
            </p:cNvPr>
            <p:cNvSpPr txBox="1"/>
            <p:nvPr/>
          </p:nvSpPr>
          <p:spPr>
            <a:xfrm>
              <a:off x="0" y="423733"/>
              <a:ext cx="1523847" cy="4839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3025" tIns="73025" rIns="73025" bIns="73025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Step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C28870-C3F1-48CB-93A1-FA1FE70E76A0}"/>
              </a:ext>
            </a:extLst>
          </p:cNvPr>
          <p:cNvGrpSpPr/>
          <p:nvPr/>
        </p:nvGrpSpPr>
        <p:grpSpPr>
          <a:xfrm>
            <a:off x="6522203" y="2891507"/>
            <a:ext cx="1523848" cy="1737641"/>
            <a:chOff x="-1" y="907677"/>
            <a:chExt cx="1523848" cy="2902844"/>
          </a:xfrm>
        </p:grpSpPr>
        <p:sp>
          <p:nvSpPr>
            <p:cNvPr id="10" name="Speech Bubble: Rectangle 9" title="Step 1 task description">
              <a:extLst>
                <a:ext uri="{FF2B5EF4-FFF2-40B4-BE49-F238E27FC236}">
                  <a16:creationId xmlns:a16="http://schemas.microsoft.com/office/drawing/2014/main" id="{8201D680-37AA-4866-AF3E-6AF96A9AC958}"/>
                </a:ext>
              </a:extLst>
            </p:cNvPr>
            <p:cNvSpPr/>
            <p:nvPr/>
          </p:nvSpPr>
          <p:spPr>
            <a:xfrm>
              <a:off x="0" y="907677"/>
              <a:ext cx="1523847" cy="2902844"/>
            </a:xfrm>
            <a:prstGeom prst="wedgeRectCallout">
              <a:avLst>
                <a:gd name="adj1" fmla="val 62500"/>
                <a:gd name="adj2" fmla="val 20830"/>
              </a:avLst>
            </a:pr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Speech Bubble: Rectangle 4">
              <a:extLst>
                <a:ext uri="{FF2B5EF4-FFF2-40B4-BE49-F238E27FC236}">
                  <a16:creationId xmlns:a16="http://schemas.microsoft.com/office/drawing/2014/main" id="{9B48D20A-2F23-4912-9749-C1AF8A452DF2}"/>
                </a:ext>
              </a:extLst>
            </p:cNvPr>
            <p:cNvSpPr txBox="1"/>
            <p:nvPr/>
          </p:nvSpPr>
          <p:spPr>
            <a:xfrm>
              <a:off x="-1" y="1290597"/>
              <a:ext cx="1523848" cy="251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The user inputs the number nodes in the network and the number of optimal valid chains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FA59D-64B4-4197-822C-267EEE95E112}"/>
              </a:ext>
            </a:extLst>
          </p:cNvPr>
          <p:cNvGrpSpPr/>
          <p:nvPr/>
        </p:nvGrpSpPr>
        <p:grpSpPr>
          <a:xfrm>
            <a:off x="8077047" y="2118609"/>
            <a:ext cx="1820865" cy="577912"/>
            <a:chOff x="465134" y="144701"/>
            <a:chExt cx="1820865" cy="577910"/>
          </a:xfrm>
          <a:scene3d>
            <a:camera prst="orthographicFront"/>
            <a:lightRig rig="flat" dir="t"/>
          </a:scene3d>
        </p:grpSpPr>
        <p:sp>
          <p:nvSpPr>
            <p:cNvPr id="13" name="Rectangle 12" title="Step 2 heading">
              <a:extLst>
                <a:ext uri="{FF2B5EF4-FFF2-40B4-BE49-F238E27FC236}">
                  <a16:creationId xmlns:a16="http://schemas.microsoft.com/office/drawing/2014/main" id="{99BC92ED-F5C4-4021-92A5-C68394C42C23}"/>
                </a:ext>
              </a:extLst>
            </p:cNvPr>
            <p:cNvSpPr/>
            <p:nvPr/>
          </p:nvSpPr>
          <p:spPr>
            <a:xfrm>
              <a:off x="465134" y="144701"/>
              <a:ext cx="1820865" cy="577910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C089EA-C5ED-4672-B242-99A06AF0E0FD}"/>
                </a:ext>
              </a:extLst>
            </p:cNvPr>
            <p:cNvSpPr txBox="1"/>
            <p:nvPr/>
          </p:nvSpPr>
          <p:spPr>
            <a:xfrm>
              <a:off x="465134" y="144701"/>
              <a:ext cx="1820865" cy="57791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0" tIns="88900" rIns="88900" bIns="8890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Step 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29A30-11CB-4C89-95D3-71F7E0F6D17D}"/>
              </a:ext>
            </a:extLst>
          </p:cNvPr>
          <p:cNvGrpSpPr/>
          <p:nvPr/>
        </p:nvGrpSpPr>
        <p:grpSpPr>
          <a:xfrm>
            <a:off x="9936012" y="1837853"/>
            <a:ext cx="2015966" cy="722611"/>
            <a:chOff x="2286000" y="0"/>
            <a:chExt cx="1820865" cy="722611"/>
          </a:xfrm>
          <a:scene3d>
            <a:camera prst="orthographicFront"/>
            <a:lightRig rig="flat" dir="t"/>
          </a:scene3d>
        </p:grpSpPr>
        <p:sp>
          <p:nvSpPr>
            <p:cNvPr id="26" name="Rectangle 25" title="Step 3 heading">
              <a:extLst>
                <a:ext uri="{FF2B5EF4-FFF2-40B4-BE49-F238E27FC236}">
                  <a16:creationId xmlns:a16="http://schemas.microsoft.com/office/drawing/2014/main" id="{EFC5A44C-7AD5-47D0-BBC0-79DEF9099F65}"/>
                </a:ext>
              </a:extLst>
            </p:cNvPr>
            <p:cNvSpPr/>
            <p:nvPr/>
          </p:nvSpPr>
          <p:spPr>
            <a:xfrm>
              <a:off x="2286000" y="0"/>
              <a:ext cx="1820865" cy="722611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F2958B-96EE-43EA-AFEE-6434CAB3EF3C}"/>
                </a:ext>
              </a:extLst>
            </p:cNvPr>
            <p:cNvSpPr txBox="1"/>
            <p:nvPr/>
          </p:nvSpPr>
          <p:spPr>
            <a:xfrm>
              <a:off x="2286000" y="0"/>
              <a:ext cx="1820865" cy="7226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0" tIns="88900" rIns="88900" bIns="8890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Step 3</a:t>
              </a:r>
            </a:p>
          </p:txBody>
        </p:sp>
      </p:grpSp>
      <p:sp>
        <p:nvSpPr>
          <p:cNvPr id="34" name="Speech Bubble: Rectangle 4">
            <a:extLst>
              <a:ext uri="{FF2B5EF4-FFF2-40B4-BE49-F238E27FC236}">
                <a16:creationId xmlns:a16="http://schemas.microsoft.com/office/drawing/2014/main" id="{5C1CD0E1-A17C-4834-8F8A-D1C031D6D456}"/>
              </a:ext>
            </a:extLst>
          </p:cNvPr>
          <p:cNvSpPr txBox="1"/>
          <p:nvPr/>
        </p:nvSpPr>
        <p:spPr>
          <a:xfrm>
            <a:off x="10205414" y="2891508"/>
            <a:ext cx="1708463" cy="16858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0" tIns="50800" rIns="50800" bIns="50800" numCol="1" spcCol="1270" anchor="t" anchorCtr="0">
            <a:noAutofit/>
          </a:bodyPr>
          <a:lstStyle/>
          <a:p>
            <a:r>
              <a:rPr lang="en-US" sz="1600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The user can also run the algorithm a number of times and see the results in average with getting the worst case result</a:t>
            </a:r>
          </a:p>
          <a:p>
            <a:endParaRPr lang="en-US" sz="16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EB015-8CE4-46D4-86FC-8E22B2C1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 build="p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01FA-CC19-4212-BA12-24A3A903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0C72-C3D9-4C3A-B6F3-1EC3D073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75" y="2541522"/>
            <a:ext cx="5734050" cy="1774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hlinkClick r:id="rId2"/>
            </a:endParaRPr>
          </a:p>
          <a:p>
            <a:pPr marL="0" indent="0" algn="ctr">
              <a:buNone/>
            </a:pPr>
            <a:r>
              <a:rPr lang="en-US" sz="32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Let’s See the Simulator </a:t>
            </a:r>
            <a:r>
              <a:rPr lang="en-US" sz="3200" b="1" dirty="0"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</a:t>
            </a:r>
            <a:endParaRPr lang="en-US" sz="3200" b="1" dirty="0"/>
          </a:p>
          <a:p>
            <a:pPr algn="ctr"/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235F-019F-4F8C-A83A-95F871D3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DC3-B8B5-4A49-881C-4D1B5064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simulator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DC37D5-5D33-44AA-9343-B8CDF6D191C0}"/>
              </a:ext>
            </a:extLst>
          </p:cNvPr>
          <p:cNvSpPr/>
          <p:nvPr/>
        </p:nvSpPr>
        <p:spPr>
          <a:xfrm>
            <a:off x="1390402" y="3258020"/>
            <a:ext cx="1483912" cy="651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Nodes Number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6A7091-9CB5-48CF-8200-5233C6B3753C}"/>
              </a:ext>
            </a:extLst>
          </p:cNvPr>
          <p:cNvSpPr/>
          <p:nvPr/>
        </p:nvSpPr>
        <p:spPr>
          <a:xfrm>
            <a:off x="4453735" y="2371474"/>
            <a:ext cx="2054431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Construct the graph and </a:t>
            </a:r>
            <a:r>
              <a:rPr lang="en-US" sz="1400" dirty="0" err="1"/>
              <a:t>lightpaths</a:t>
            </a:r>
            <a:r>
              <a:rPr lang="en-US" sz="1400" dirty="0"/>
              <a:t> in the background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011A68-B5F1-4F21-8C49-6A2F58E24FC8}"/>
              </a:ext>
            </a:extLst>
          </p:cNvPr>
          <p:cNvSpPr/>
          <p:nvPr/>
        </p:nvSpPr>
        <p:spPr>
          <a:xfrm>
            <a:off x="4453734" y="3319153"/>
            <a:ext cx="2054431" cy="983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Drawing the graph with the optimal chains and divide the drawing into the </a:t>
            </a:r>
            <a:r>
              <a:rPr lang="en-US" sz="1400" dirty="0" err="1"/>
              <a:t>lightpaths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E0FFF2-E832-4F6F-BCF4-79F9C9ED3E8A}"/>
              </a:ext>
            </a:extLst>
          </p:cNvPr>
          <p:cNvSpPr/>
          <p:nvPr/>
        </p:nvSpPr>
        <p:spPr>
          <a:xfrm>
            <a:off x="4453734" y="4665523"/>
            <a:ext cx="2054431" cy="1306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Prepare the domain of the drawn </a:t>
            </a:r>
            <a:r>
              <a:rPr lang="en-US" sz="1400" dirty="0" err="1"/>
              <a:t>lightpaths</a:t>
            </a:r>
            <a:r>
              <a:rPr lang="en-US" sz="1400" dirty="0"/>
              <a:t> to be inserted one by one to the </a:t>
            </a:r>
            <a:r>
              <a:rPr lang="en-US" sz="1400" dirty="0" err="1"/>
              <a:t>minADM</a:t>
            </a:r>
            <a:r>
              <a:rPr lang="en-US" sz="1400" dirty="0"/>
              <a:t>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C6480-B05C-4FCE-88CB-F844785F7618}"/>
              </a:ext>
            </a:extLst>
          </p:cNvPr>
          <p:cNvSpPr txBox="1"/>
          <p:nvPr/>
        </p:nvSpPr>
        <p:spPr>
          <a:xfrm>
            <a:off x="4928746" y="4296191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30A81-C95A-434E-B079-72165AC0C92A}"/>
              </a:ext>
            </a:extLst>
          </p:cNvPr>
          <p:cNvSpPr txBox="1"/>
          <p:nvPr/>
        </p:nvSpPr>
        <p:spPr>
          <a:xfrm>
            <a:off x="4928745" y="3006730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24B137B-FB5A-45B2-BCB5-0F8A974B285F}"/>
              </a:ext>
            </a:extLst>
          </p:cNvPr>
          <p:cNvSpPr/>
          <p:nvPr/>
        </p:nvSpPr>
        <p:spPr>
          <a:xfrm>
            <a:off x="4136192" y="2091939"/>
            <a:ext cx="401780" cy="406756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4B690F7-5593-4179-BF9A-44981292003E}"/>
              </a:ext>
            </a:extLst>
          </p:cNvPr>
          <p:cNvSpPr/>
          <p:nvPr/>
        </p:nvSpPr>
        <p:spPr>
          <a:xfrm rot="10800000">
            <a:off x="6462339" y="2073536"/>
            <a:ext cx="401780" cy="406756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9D58519-2762-4099-B8F1-A4C030F0E3C8}"/>
              </a:ext>
            </a:extLst>
          </p:cNvPr>
          <p:cNvCxnSpPr>
            <a:cxnSpLocks/>
            <a:stCxn id="17" idx="1"/>
            <a:endCxn id="25" idx="1"/>
          </p:cNvCxnSpPr>
          <p:nvPr/>
        </p:nvCxnSpPr>
        <p:spPr>
          <a:xfrm flipV="1">
            <a:off x="6864119" y="2212291"/>
            <a:ext cx="1640839" cy="18950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7E99A8-23B0-46BC-B649-4405961F57A8}"/>
              </a:ext>
            </a:extLst>
          </p:cNvPr>
          <p:cNvSpPr/>
          <p:nvPr/>
        </p:nvSpPr>
        <p:spPr>
          <a:xfrm>
            <a:off x="8504958" y="1867906"/>
            <a:ext cx="2054431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final result of the run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D3514A-FA9E-4590-A2B5-153E93EDEAFF}"/>
              </a:ext>
            </a:extLst>
          </p:cNvPr>
          <p:cNvSpPr/>
          <p:nvPr/>
        </p:nvSpPr>
        <p:spPr>
          <a:xfrm>
            <a:off x="8504958" y="3140368"/>
            <a:ext cx="2054431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result of the run step by step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26F4933-D483-462A-8092-21A06180C521}"/>
              </a:ext>
            </a:extLst>
          </p:cNvPr>
          <p:cNvCxnSpPr>
            <a:cxnSpLocks/>
            <a:stCxn id="17" idx="1"/>
            <a:endCxn id="27" idx="1"/>
          </p:cNvCxnSpPr>
          <p:nvPr/>
        </p:nvCxnSpPr>
        <p:spPr>
          <a:xfrm flipV="1">
            <a:off x="6864119" y="3484753"/>
            <a:ext cx="1640839" cy="6225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871C2F-41F5-46C6-9F1E-A596EDFFECBE}"/>
              </a:ext>
            </a:extLst>
          </p:cNvPr>
          <p:cNvSpPr/>
          <p:nvPr/>
        </p:nvSpPr>
        <p:spPr>
          <a:xfrm>
            <a:off x="8504957" y="4433220"/>
            <a:ext cx="2054431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the algorithm many times and display the average of the runs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AFDE585-2364-43B0-9CCC-B447FB6CA56D}"/>
              </a:ext>
            </a:extLst>
          </p:cNvPr>
          <p:cNvCxnSpPr>
            <a:cxnSpLocks/>
            <a:stCxn id="17" idx="1"/>
            <a:endCxn id="31" idx="1"/>
          </p:cNvCxnSpPr>
          <p:nvPr/>
        </p:nvCxnSpPr>
        <p:spPr>
          <a:xfrm>
            <a:off x="6864119" y="4107317"/>
            <a:ext cx="1640838" cy="670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E3859A1-280E-457D-A534-5EF137CD2EB0}"/>
              </a:ext>
            </a:extLst>
          </p:cNvPr>
          <p:cNvSpPr/>
          <p:nvPr/>
        </p:nvSpPr>
        <p:spPr>
          <a:xfrm>
            <a:off x="8505445" y="5815116"/>
            <a:ext cx="2054431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 togglers for the graphs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F496715-B455-4379-8C97-3884C3CF7B14}"/>
              </a:ext>
            </a:extLst>
          </p:cNvPr>
          <p:cNvCxnSpPr>
            <a:cxnSpLocks/>
            <a:stCxn id="17" idx="1"/>
            <a:endCxn id="36" idx="1"/>
          </p:cNvCxnSpPr>
          <p:nvPr/>
        </p:nvCxnSpPr>
        <p:spPr>
          <a:xfrm>
            <a:off x="6864119" y="4107317"/>
            <a:ext cx="1641326" cy="2052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26AC28-9BFD-4C5A-A60C-34ABA9FAA6F1}"/>
              </a:ext>
            </a:extLst>
          </p:cNvPr>
          <p:cNvSpPr txBox="1"/>
          <p:nvPr/>
        </p:nvSpPr>
        <p:spPr>
          <a:xfrm rot="18565321">
            <a:off x="7259149" y="2228848"/>
            <a:ext cx="1104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Complete run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B3FE1C-EF2B-4C95-9749-5CE207EF9949}"/>
              </a:ext>
            </a:extLst>
          </p:cNvPr>
          <p:cNvSpPr txBox="1"/>
          <p:nvPr/>
        </p:nvSpPr>
        <p:spPr>
          <a:xfrm rot="20947726">
            <a:off x="7644374" y="3119521"/>
            <a:ext cx="1104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over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5548BC-D95D-4B01-9AB1-1B8BBC09A0A6}"/>
              </a:ext>
            </a:extLst>
          </p:cNvPr>
          <p:cNvSpPr txBox="1"/>
          <p:nvPr/>
        </p:nvSpPr>
        <p:spPr>
          <a:xfrm rot="703733">
            <a:off x="7668778" y="4414084"/>
            <a:ext cx="1104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Average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F51213-1C52-4DA1-8C83-C1E9738412E2}"/>
              </a:ext>
            </a:extLst>
          </p:cNvPr>
          <p:cNvSpPr txBox="1"/>
          <p:nvPr/>
        </p:nvSpPr>
        <p:spPr>
          <a:xfrm rot="1753466">
            <a:off x="7403219" y="5974914"/>
            <a:ext cx="1104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Show Buttons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659AE39-2A36-48B7-8BA1-47522AC5D04A}"/>
              </a:ext>
            </a:extLst>
          </p:cNvPr>
          <p:cNvSpPr/>
          <p:nvPr/>
        </p:nvSpPr>
        <p:spPr>
          <a:xfrm>
            <a:off x="1390402" y="4354507"/>
            <a:ext cx="1483912" cy="651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optimal  chains number</a:t>
            </a:r>
            <a:endParaRPr lang="en-US" sz="1100" dirty="0"/>
          </a:p>
        </p:txBody>
      </p:sp>
      <p:sp>
        <p:nvSpPr>
          <p:cNvPr id="61" name="Double Brace 60">
            <a:extLst>
              <a:ext uri="{FF2B5EF4-FFF2-40B4-BE49-F238E27FC236}">
                <a16:creationId xmlns:a16="http://schemas.microsoft.com/office/drawing/2014/main" id="{83147353-0C01-492C-BAAF-1A18B521D8FC}"/>
              </a:ext>
            </a:extLst>
          </p:cNvPr>
          <p:cNvSpPr/>
          <p:nvPr/>
        </p:nvSpPr>
        <p:spPr>
          <a:xfrm>
            <a:off x="1012826" y="3017859"/>
            <a:ext cx="2243698" cy="223241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8545478-8D71-4202-8650-5A172C89B5D0}"/>
              </a:ext>
            </a:extLst>
          </p:cNvPr>
          <p:cNvCxnSpPr>
            <a:cxnSpLocks/>
            <a:stCxn id="61" idx="3"/>
            <a:endCxn id="15" idx="1"/>
          </p:cNvCxnSpPr>
          <p:nvPr/>
        </p:nvCxnSpPr>
        <p:spPr>
          <a:xfrm flipV="1">
            <a:off x="3256524" y="4125720"/>
            <a:ext cx="879668" cy="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D8CFBED-D917-4715-8FA0-12372531806F}"/>
              </a:ext>
            </a:extLst>
          </p:cNvPr>
          <p:cNvSpPr txBox="1"/>
          <p:nvPr/>
        </p:nvSpPr>
        <p:spPr>
          <a:xfrm>
            <a:off x="3303502" y="3811081"/>
            <a:ext cx="1104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Simulate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28FA6A-E379-4710-A6D0-05DEBA8DAE75}"/>
              </a:ext>
            </a:extLst>
          </p:cNvPr>
          <p:cNvSpPr txBox="1"/>
          <p:nvPr/>
        </p:nvSpPr>
        <p:spPr>
          <a:xfrm>
            <a:off x="1576428" y="3953066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26A3B3-5410-451B-BC6F-E5AA1D761305}"/>
              </a:ext>
            </a:extLst>
          </p:cNvPr>
          <p:cNvSpPr txBox="1"/>
          <p:nvPr/>
        </p:nvSpPr>
        <p:spPr>
          <a:xfrm>
            <a:off x="1577476" y="2674753"/>
            <a:ext cx="1104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43BD09-791C-4C6A-90EB-964930A89447}"/>
              </a:ext>
            </a:extLst>
          </p:cNvPr>
          <p:cNvSpPr txBox="1"/>
          <p:nvPr/>
        </p:nvSpPr>
        <p:spPr>
          <a:xfrm>
            <a:off x="4868354" y="1734106"/>
            <a:ext cx="110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 Calculations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00A0B2-88AC-40FB-8E4D-2A8F79FCD15B}"/>
              </a:ext>
            </a:extLst>
          </p:cNvPr>
          <p:cNvSpPr txBox="1"/>
          <p:nvPr/>
        </p:nvSpPr>
        <p:spPr>
          <a:xfrm>
            <a:off x="8979969" y="1243588"/>
            <a:ext cx="110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Possible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11D5F-F63B-4509-9837-44DF00CD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8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3" grpId="0"/>
      <p:bldP spid="14" grpId="0"/>
      <p:bldP spid="15" grpId="0" animBg="1"/>
      <p:bldP spid="17" grpId="0" animBg="1"/>
      <p:bldP spid="25" grpId="0" animBg="1"/>
      <p:bldP spid="27" grpId="0" animBg="1"/>
      <p:bldP spid="31" grpId="0" animBg="1"/>
      <p:bldP spid="36" grpId="0" animBg="1"/>
      <p:bldP spid="40" grpId="0"/>
      <p:bldP spid="45" grpId="0"/>
      <p:bldP spid="46" grpId="0"/>
      <p:bldP spid="47" grpId="0"/>
      <p:bldP spid="49" grpId="0" animBg="1"/>
      <p:bldP spid="61" grpId="0" animBg="1"/>
      <p:bldP spid="65" grpId="0"/>
      <p:bldP spid="66" grpId="0"/>
      <p:bldP spid="69" grpId="0"/>
      <p:bldP spid="70" grpId="0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1F84-A02C-48A2-9979-C959B8A0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of the simulator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BB25-8FB7-431C-9D9D-8AC48362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76400"/>
            <a:ext cx="9372600" cy="4483101"/>
          </a:xfrm>
        </p:spPr>
        <p:txBody>
          <a:bodyPr/>
          <a:lstStyle/>
          <a:p>
            <a:r>
              <a:rPr lang="en-US" dirty="0"/>
              <a:t>We have conducted the simulation over a variety of different input on ring and line topologies</a:t>
            </a:r>
          </a:p>
          <a:p>
            <a:r>
              <a:rPr lang="en-US" dirty="0"/>
              <a:t>We have gotten results that show that in average of a large number of runs the algorithm still behaves below the bounds that we have set in both topologies.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7D13-9326-44E1-88D2-1A573943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Rewind to phase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7709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On-Line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Optical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The Problem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Competitive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 line topology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184894-ADE4-4109-80F9-ABE2C78EC4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7622" y="2656892"/>
          <a:ext cx="3355596" cy="2316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1A85E56-60B8-4477-B048-31109B2B1372}"/>
              </a:ext>
            </a:extLst>
          </p:cNvPr>
          <p:cNvGraphicFramePr>
            <a:graphicFrameLocks/>
          </p:cNvGraphicFramePr>
          <p:nvPr/>
        </p:nvGraphicFramePr>
        <p:xfrm>
          <a:off x="4420998" y="2656892"/>
          <a:ext cx="3523376" cy="2316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835FF1E-FFFE-456F-906E-7E5AD150B95A}"/>
              </a:ext>
            </a:extLst>
          </p:cNvPr>
          <p:cNvGraphicFramePr>
            <a:graphicFrameLocks/>
          </p:cNvGraphicFramePr>
          <p:nvPr/>
        </p:nvGraphicFramePr>
        <p:xfrm>
          <a:off x="8112154" y="2656893"/>
          <a:ext cx="3766965" cy="231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1B53F-ECD6-4D5A-8B89-0323D6A4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0ED3A8-C22F-46C9-9954-22462E89B778}"/>
                  </a:ext>
                </a:extLst>
              </p:cNvPr>
              <p:cNvSpPr txBox="1"/>
              <p:nvPr/>
            </p:nvSpPr>
            <p:spPr>
              <a:xfrm>
                <a:off x="3329049" y="1897453"/>
                <a:ext cx="5533901" cy="76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C-Ratio bound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0ED3A8-C22F-46C9-9954-22462E89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49" y="1897453"/>
                <a:ext cx="5533901" cy="768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6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 Ring topology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184894-ADE4-4109-80F9-ABE2C78EC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226577"/>
              </p:ext>
            </p:extLst>
          </p:nvPr>
        </p:nvGraphicFramePr>
        <p:xfrm>
          <a:off x="897622" y="2656892"/>
          <a:ext cx="3355596" cy="2316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1A85E56-60B8-4477-B048-31109B2B1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029224"/>
              </p:ext>
            </p:extLst>
          </p:nvPr>
        </p:nvGraphicFramePr>
        <p:xfrm>
          <a:off x="4420998" y="2656892"/>
          <a:ext cx="3523376" cy="2316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835FF1E-FFFE-456F-906E-7E5AD150B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543954"/>
              </p:ext>
            </p:extLst>
          </p:nvPr>
        </p:nvGraphicFramePr>
        <p:xfrm>
          <a:off x="8112154" y="2656893"/>
          <a:ext cx="3766965" cy="231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E2723-C5DF-4F66-8E9C-E2034A25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6981C-49F5-48D9-A55E-64969F356BA1}"/>
                  </a:ext>
                </a:extLst>
              </p:cNvPr>
              <p:cNvSpPr txBox="1"/>
              <p:nvPr/>
            </p:nvSpPr>
            <p:spPr>
              <a:xfrm>
                <a:off x="3329049" y="1897453"/>
                <a:ext cx="5533901" cy="759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C-Ratio bound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6981C-49F5-48D9-A55E-64969F3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49" y="1897453"/>
                <a:ext cx="5533901" cy="759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6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Expectations vs Reality.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5788-8B94-4CC7-9CD4-3493238B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vs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47CD-AD58-42DF-969B-EB835FE9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or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  <a:p>
            <a:r>
              <a:rPr lang="en-US" dirty="0"/>
              <a:t>Throwback to geometry and trigonometry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Handling SVG.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5C49F-DA69-472B-B950-142C6A04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5788-8B94-4CC7-9CD4-3493238B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47CD-AD58-42DF-969B-EB835FE9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/>
          <a:lstStyle/>
          <a:p>
            <a:r>
              <a:rPr lang="en-US" dirty="0"/>
              <a:t>Surprising results.</a:t>
            </a:r>
          </a:p>
          <a:p>
            <a:r>
              <a:rPr lang="en-US" dirty="0"/>
              <a:t>Meeting the bounds.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58266-3A5C-427F-B74A-4FDCD49E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028" y="2212848"/>
            <a:ext cx="4800600" cy="1828800"/>
          </a:xfrm>
        </p:spPr>
        <p:txBody>
          <a:bodyPr/>
          <a:lstStyle/>
          <a:p>
            <a:r>
              <a:rPr lang="en-US" dirty="0"/>
              <a:t>Thank you all!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4029" y="4069080"/>
            <a:ext cx="4799140" cy="1828800"/>
          </a:xfrm>
        </p:spPr>
        <p:txBody>
          <a:bodyPr/>
          <a:lstStyle/>
          <a:p>
            <a:r>
              <a:rPr lang="en-US" dirty="0"/>
              <a:t>Special thanks to prof. Shmuel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AB2C98-688A-436D-8B80-465FA0D4BACB}"/>
              </a:ext>
            </a:extLst>
          </p:cNvPr>
          <p:cNvSpPr txBox="1">
            <a:spLocks/>
          </p:cNvSpPr>
          <p:nvPr/>
        </p:nvSpPr>
        <p:spPr>
          <a:xfrm>
            <a:off x="1166249" y="2798420"/>
            <a:ext cx="4800600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Ready for</a:t>
            </a:r>
          </a:p>
          <a:p>
            <a:r>
              <a:rPr lang="en-US" dirty="0">
                <a:solidFill>
                  <a:schemeClr val="tx2"/>
                </a:solidFill>
              </a:rPr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99B3-26E7-41D7-81DD-18D8326C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CFE7-A4E0-44BC-9607-3B1B9A53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prior knowledge of the input.</a:t>
            </a:r>
          </a:p>
          <a:p>
            <a:r>
              <a:rPr lang="en-US" dirty="0"/>
              <a:t>Can only use the input given so far.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BB395-0D5E-4824-9787-F92F87C95D33}"/>
              </a:ext>
            </a:extLst>
          </p:cNvPr>
          <p:cNvCxnSpPr/>
          <p:nvPr/>
        </p:nvCxnSpPr>
        <p:spPr>
          <a:xfrm>
            <a:off x="1482056" y="4346415"/>
            <a:ext cx="136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63FE7-D73B-4FD5-8A13-72814B9E06E3}"/>
              </a:ext>
            </a:extLst>
          </p:cNvPr>
          <p:cNvCxnSpPr/>
          <p:nvPr/>
        </p:nvCxnSpPr>
        <p:spPr>
          <a:xfrm>
            <a:off x="1482056" y="4540760"/>
            <a:ext cx="136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D7838E-D80D-4734-A9AD-A79BCCE41C68}"/>
              </a:ext>
            </a:extLst>
          </p:cNvPr>
          <p:cNvCxnSpPr/>
          <p:nvPr/>
        </p:nvCxnSpPr>
        <p:spPr>
          <a:xfrm>
            <a:off x="1482055" y="4727196"/>
            <a:ext cx="136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23B1B-0DAB-44E3-B7C8-6911D4D414BE}"/>
              </a:ext>
            </a:extLst>
          </p:cNvPr>
          <p:cNvCxnSpPr/>
          <p:nvPr/>
        </p:nvCxnSpPr>
        <p:spPr>
          <a:xfrm>
            <a:off x="1482054" y="4885626"/>
            <a:ext cx="136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D7D511-BD3B-4E13-B8FB-6BAD51691C64}"/>
              </a:ext>
            </a:extLst>
          </p:cNvPr>
          <p:cNvCxnSpPr>
            <a:stCxn id="4" idx="3"/>
          </p:cNvCxnSpPr>
          <p:nvPr/>
        </p:nvCxnSpPr>
        <p:spPr>
          <a:xfrm flipV="1">
            <a:off x="4376257" y="4626528"/>
            <a:ext cx="845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408A1-44CF-4A95-AD2B-597072B26367}"/>
              </a:ext>
            </a:extLst>
          </p:cNvPr>
          <p:cNvSpPr/>
          <p:nvPr/>
        </p:nvSpPr>
        <p:spPr>
          <a:xfrm>
            <a:off x="5205372" y="4471332"/>
            <a:ext cx="989901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38C2D5F-94A2-448E-BD94-2BA1AB799665}"/>
              </a:ext>
            </a:extLst>
          </p:cNvPr>
          <p:cNvCxnSpPr>
            <a:cxnSpLocks/>
          </p:cNvCxnSpPr>
          <p:nvPr/>
        </p:nvCxnSpPr>
        <p:spPr>
          <a:xfrm rot="10800000">
            <a:off x="4376257" y="4222808"/>
            <a:ext cx="472580" cy="403720"/>
          </a:xfrm>
          <a:prstGeom prst="bentConnector3">
            <a:avLst>
              <a:gd name="adj1" fmla="val 5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FB023C7-4B28-4115-B001-86E2B219FF58}"/>
              </a:ext>
            </a:extLst>
          </p:cNvPr>
          <p:cNvSpPr/>
          <p:nvPr/>
        </p:nvSpPr>
        <p:spPr>
          <a:xfrm>
            <a:off x="2849460" y="4026716"/>
            <a:ext cx="1526797" cy="119962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Algorithm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635EA-9A04-4B42-B6C3-3A4C355FDE82}"/>
              </a:ext>
            </a:extLst>
          </p:cNvPr>
          <p:cNvSpPr txBox="1"/>
          <p:nvPr/>
        </p:nvSpPr>
        <p:spPr>
          <a:xfrm>
            <a:off x="4643309" y="3959604"/>
            <a:ext cx="85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New input 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85587-6598-4D57-B46A-E99D5344A58F}"/>
              </a:ext>
            </a:extLst>
          </p:cNvPr>
          <p:cNvCxnSpPr/>
          <p:nvPr/>
        </p:nvCxnSpPr>
        <p:spPr>
          <a:xfrm>
            <a:off x="6716790" y="4209395"/>
            <a:ext cx="136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8474D3-EE6A-426B-B548-D53FA1F7B139}"/>
              </a:ext>
            </a:extLst>
          </p:cNvPr>
          <p:cNvCxnSpPr/>
          <p:nvPr/>
        </p:nvCxnSpPr>
        <p:spPr>
          <a:xfrm>
            <a:off x="6716790" y="4403740"/>
            <a:ext cx="136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D1EA1-666B-4211-8173-FE6663C3B0E8}"/>
              </a:ext>
            </a:extLst>
          </p:cNvPr>
          <p:cNvCxnSpPr/>
          <p:nvPr/>
        </p:nvCxnSpPr>
        <p:spPr>
          <a:xfrm>
            <a:off x="6716789" y="4590176"/>
            <a:ext cx="136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2E6E07-013B-4610-B3AB-4DA9CFC80181}"/>
              </a:ext>
            </a:extLst>
          </p:cNvPr>
          <p:cNvCxnSpPr/>
          <p:nvPr/>
        </p:nvCxnSpPr>
        <p:spPr>
          <a:xfrm>
            <a:off x="6716788" y="4748606"/>
            <a:ext cx="136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F2CAE8-14B7-4954-90EF-11BD815275B3}"/>
              </a:ext>
            </a:extLst>
          </p:cNvPr>
          <p:cNvCxnSpPr/>
          <p:nvPr/>
        </p:nvCxnSpPr>
        <p:spPr>
          <a:xfrm flipV="1">
            <a:off x="9534784" y="4503009"/>
            <a:ext cx="845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975350B-8930-41C6-8F26-E19AAE3FE6EF}"/>
              </a:ext>
            </a:extLst>
          </p:cNvPr>
          <p:cNvSpPr/>
          <p:nvPr/>
        </p:nvSpPr>
        <p:spPr>
          <a:xfrm>
            <a:off x="10363899" y="4347813"/>
            <a:ext cx="989901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8B145-5BF3-42AB-9E85-20C0A9341809}"/>
              </a:ext>
            </a:extLst>
          </p:cNvPr>
          <p:cNvSpPr/>
          <p:nvPr/>
        </p:nvSpPr>
        <p:spPr>
          <a:xfrm>
            <a:off x="8084193" y="3959604"/>
            <a:ext cx="1526797" cy="119962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Offline Algorithm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E79944-739F-48AF-9291-CCAB2F00B1A5}"/>
              </a:ext>
            </a:extLst>
          </p:cNvPr>
          <p:cNvSpPr txBox="1"/>
          <p:nvPr/>
        </p:nvSpPr>
        <p:spPr>
          <a:xfrm>
            <a:off x="1860257" y="3968891"/>
            <a:ext cx="85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234B6A-55D5-4FC6-AADD-CF93FDB8935F}"/>
              </a:ext>
            </a:extLst>
          </p:cNvPr>
          <p:cNvSpPr txBox="1"/>
          <p:nvPr/>
        </p:nvSpPr>
        <p:spPr>
          <a:xfrm>
            <a:off x="7168044" y="3876265"/>
            <a:ext cx="85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input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281A-84FB-42FA-9573-0069D357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28" grpId="0"/>
      <p:bldP spid="34" grpId="0" animBg="1"/>
      <p:bldP spid="5" grpId="0" animBg="1"/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1F3691-1108-46E8-ABC5-9975CFBB4C93}"/>
              </a:ext>
            </a:extLst>
          </p:cNvPr>
          <p:cNvSpPr/>
          <p:nvPr/>
        </p:nvSpPr>
        <p:spPr>
          <a:xfrm>
            <a:off x="6729020" y="3334184"/>
            <a:ext cx="2919368" cy="276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F23C1-69E9-4A10-8992-5FC8F74BB8B1}"/>
              </a:ext>
            </a:extLst>
          </p:cNvPr>
          <p:cNvSpPr/>
          <p:nvPr/>
        </p:nvSpPr>
        <p:spPr>
          <a:xfrm>
            <a:off x="2787593" y="3334184"/>
            <a:ext cx="3085750" cy="276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23FE-27F1-42B4-8345-C0CA9913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E76CE1-01E4-4D1D-B793-6B5AEB7DEAC7}"/>
              </a:ext>
            </a:extLst>
          </p:cNvPr>
          <p:cNvSpPr/>
          <p:nvPr/>
        </p:nvSpPr>
        <p:spPr>
          <a:xfrm>
            <a:off x="1720792" y="3174793"/>
            <a:ext cx="118284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3F12E-7690-404A-AFE9-130319C49053}"/>
              </a:ext>
            </a:extLst>
          </p:cNvPr>
          <p:cNvCxnSpPr>
            <a:stCxn id="4" idx="6"/>
          </p:cNvCxnSpPr>
          <p:nvPr/>
        </p:nvCxnSpPr>
        <p:spPr>
          <a:xfrm>
            <a:off x="2903640" y="3472602"/>
            <a:ext cx="528506" cy="1384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D44B75-E5B7-4E1E-B187-1287394D409C}"/>
              </a:ext>
            </a:extLst>
          </p:cNvPr>
          <p:cNvCxnSpPr>
            <a:cxnSpLocks/>
          </p:cNvCxnSpPr>
          <p:nvPr/>
        </p:nvCxnSpPr>
        <p:spPr>
          <a:xfrm flipV="1">
            <a:off x="3423757" y="3334184"/>
            <a:ext cx="546684" cy="2768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ADA079-3315-4318-86F1-6CED0A2D9257}"/>
              </a:ext>
            </a:extLst>
          </p:cNvPr>
          <p:cNvCxnSpPr>
            <a:cxnSpLocks/>
          </p:cNvCxnSpPr>
          <p:nvPr/>
        </p:nvCxnSpPr>
        <p:spPr>
          <a:xfrm>
            <a:off x="4001200" y="3334184"/>
            <a:ext cx="647348" cy="2768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8FAE79-56F7-4392-B78D-E2C6309B9AA4}"/>
              </a:ext>
            </a:extLst>
          </p:cNvPr>
          <p:cNvCxnSpPr>
            <a:cxnSpLocks/>
          </p:cNvCxnSpPr>
          <p:nvPr/>
        </p:nvCxnSpPr>
        <p:spPr>
          <a:xfrm flipH="1">
            <a:off x="4659034" y="3334184"/>
            <a:ext cx="660635" cy="2768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58B4C7-90F7-4597-B2B8-51218E4F29E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330155" y="3334184"/>
            <a:ext cx="385194" cy="1384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1180A0-13DF-40A6-AD2B-1B7182BD99E4}"/>
              </a:ext>
            </a:extLst>
          </p:cNvPr>
          <p:cNvCxnSpPr>
            <a:cxnSpLocks/>
          </p:cNvCxnSpPr>
          <p:nvPr/>
        </p:nvCxnSpPr>
        <p:spPr>
          <a:xfrm flipV="1">
            <a:off x="7207190" y="3334184"/>
            <a:ext cx="546684" cy="2768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AE2F5D-D8F3-4687-83D9-AC9F26A5FF80}"/>
              </a:ext>
            </a:extLst>
          </p:cNvPr>
          <p:cNvCxnSpPr>
            <a:cxnSpLocks/>
          </p:cNvCxnSpPr>
          <p:nvPr/>
        </p:nvCxnSpPr>
        <p:spPr>
          <a:xfrm>
            <a:off x="7784633" y="3334184"/>
            <a:ext cx="647348" cy="2768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AFAD4F-5CD4-429D-9072-0FD3A9E0E88D}"/>
              </a:ext>
            </a:extLst>
          </p:cNvPr>
          <p:cNvCxnSpPr>
            <a:cxnSpLocks/>
          </p:cNvCxnSpPr>
          <p:nvPr/>
        </p:nvCxnSpPr>
        <p:spPr>
          <a:xfrm flipH="1">
            <a:off x="8442467" y="3334184"/>
            <a:ext cx="660635" cy="2768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414197-D55C-4FF0-9C48-0EB5C02DF5C9}"/>
              </a:ext>
            </a:extLst>
          </p:cNvPr>
          <p:cNvCxnSpPr>
            <a:cxnSpLocks/>
          </p:cNvCxnSpPr>
          <p:nvPr/>
        </p:nvCxnSpPr>
        <p:spPr>
          <a:xfrm>
            <a:off x="2890008" y="3468407"/>
            <a:ext cx="852180" cy="1384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43F773-8499-4DB2-944B-DE988AB4514F}"/>
              </a:ext>
            </a:extLst>
          </p:cNvPr>
          <p:cNvCxnSpPr>
            <a:cxnSpLocks/>
          </p:cNvCxnSpPr>
          <p:nvPr/>
        </p:nvCxnSpPr>
        <p:spPr>
          <a:xfrm flipV="1">
            <a:off x="3747431" y="3334184"/>
            <a:ext cx="546684" cy="2768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593E3D-1C04-4350-8A1F-68E30D6A33AC}"/>
              </a:ext>
            </a:extLst>
          </p:cNvPr>
          <p:cNvCxnSpPr>
            <a:cxnSpLocks/>
          </p:cNvCxnSpPr>
          <p:nvPr/>
        </p:nvCxnSpPr>
        <p:spPr>
          <a:xfrm>
            <a:off x="4324874" y="3334184"/>
            <a:ext cx="647348" cy="2768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078AD2-1508-46DA-AF2C-7E38CBF38EA3}"/>
              </a:ext>
            </a:extLst>
          </p:cNvPr>
          <p:cNvCxnSpPr>
            <a:cxnSpLocks/>
          </p:cNvCxnSpPr>
          <p:nvPr/>
        </p:nvCxnSpPr>
        <p:spPr>
          <a:xfrm flipH="1">
            <a:off x="4982708" y="3334184"/>
            <a:ext cx="660636" cy="2768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38F8D5-183D-4D35-85EB-299F5D8AFDC8}"/>
              </a:ext>
            </a:extLst>
          </p:cNvPr>
          <p:cNvCxnSpPr>
            <a:cxnSpLocks/>
          </p:cNvCxnSpPr>
          <p:nvPr/>
        </p:nvCxnSpPr>
        <p:spPr>
          <a:xfrm>
            <a:off x="5653829" y="3334184"/>
            <a:ext cx="364222" cy="1363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0C5928-C215-4D17-8F10-0008A9EAC3E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077939" y="3334184"/>
            <a:ext cx="462790" cy="1132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04E76B-17E2-415A-88F9-D657D8AE2E2E}"/>
              </a:ext>
            </a:extLst>
          </p:cNvPr>
          <p:cNvCxnSpPr>
            <a:cxnSpLocks/>
          </p:cNvCxnSpPr>
          <p:nvPr/>
        </p:nvCxnSpPr>
        <p:spPr>
          <a:xfrm>
            <a:off x="6908683" y="3472602"/>
            <a:ext cx="329267" cy="1300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7846B9-1CB0-4380-8AEA-E73AEAFB6ED3}"/>
              </a:ext>
            </a:extLst>
          </p:cNvPr>
          <p:cNvCxnSpPr>
            <a:cxnSpLocks/>
          </p:cNvCxnSpPr>
          <p:nvPr/>
        </p:nvCxnSpPr>
        <p:spPr>
          <a:xfrm>
            <a:off x="6722024" y="3472602"/>
            <a:ext cx="852180" cy="1384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A58D6E-2284-4493-9786-5396CE51252A}"/>
              </a:ext>
            </a:extLst>
          </p:cNvPr>
          <p:cNvCxnSpPr>
            <a:cxnSpLocks/>
          </p:cNvCxnSpPr>
          <p:nvPr/>
        </p:nvCxnSpPr>
        <p:spPr>
          <a:xfrm flipV="1">
            <a:off x="7565815" y="3334184"/>
            <a:ext cx="546684" cy="2768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19FB64-D42C-4D63-92F3-F1FC522E516B}"/>
              </a:ext>
            </a:extLst>
          </p:cNvPr>
          <p:cNvCxnSpPr>
            <a:cxnSpLocks/>
          </p:cNvCxnSpPr>
          <p:nvPr/>
        </p:nvCxnSpPr>
        <p:spPr>
          <a:xfrm>
            <a:off x="8143258" y="3334184"/>
            <a:ext cx="647348" cy="2768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A62F26-3037-403E-BE53-AC73CDC71244}"/>
              </a:ext>
            </a:extLst>
          </p:cNvPr>
          <p:cNvCxnSpPr>
            <a:cxnSpLocks/>
          </p:cNvCxnSpPr>
          <p:nvPr/>
        </p:nvCxnSpPr>
        <p:spPr>
          <a:xfrm flipH="1">
            <a:off x="8801092" y="3334184"/>
            <a:ext cx="660636" cy="2768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D04E3E-C744-4724-8995-D58BF2D59D23}"/>
              </a:ext>
            </a:extLst>
          </p:cNvPr>
          <p:cNvCxnSpPr>
            <a:cxnSpLocks/>
          </p:cNvCxnSpPr>
          <p:nvPr/>
        </p:nvCxnSpPr>
        <p:spPr>
          <a:xfrm>
            <a:off x="9472213" y="3334184"/>
            <a:ext cx="364222" cy="1363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5B11183-E684-40DB-B12A-BC15F08DAA12}"/>
              </a:ext>
            </a:extLst>
          </p:cNvPr>
          <p:cNvSpPr/>
          <p:nvPr/>
        </p:nvSpPr>
        <p:spPr>
          <a:xfrm>
            <a:off x="9540729" y="3149626"/>
            <a:ext cx="118284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 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D7FC00-A9AB-43C7-B8C2-F23282102C07}"/>
              </a:ext>
            </a:extLst>
          </p:cNvPr>
          <p:cNvSpPr/>
          <p:nvPr/>
        </p:nvSpPr>
        <p:spPr>
          <a:xfrm>
            <a:off x="5715349" y="3174793"/>
            <a:ext cx="118284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BAFFBE-D82D-4E6D-94CB-A60974823933}"/>
              </a:ext>
            </a:extLst>
          </p:cNvPr>
          <p:cNvSpPr txBox="1"/>
          <p:nvPr/>
        </p:nvSpPr>
        <p:spPr>
          <a:xfrm>
            <a:off x="1981200" y="1981582"/>
            <a:ext cx="8305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an optical 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our main focus?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C1B6E6-B433-4531-B265-FEB9419CF106}"/>
              </a:ext>
            </a:extLst>
          </p:cNvPr>
          <p:cNvSpPr txBox="1"/>
          <p:nvPr/>
        </p:nvSpPr>
        <p:spPr>
          <a:xfrm>
            <a:off x="1923526" y="4669161"/>
            <a:ext cx="1300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lightpath</a:t>
            </a:r>
            <a:endParaRPr lang="en-US" b="1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02F20B6-6086-4B1F-AA05-BAF0F53F3E5D}"/>
              </a:ext>
            </a:extLst>
          </p:cNvPr>
          <p:cNvSpPr/>
          <p:nvPr/>
        </p:nvSpPr>
        <p:spPr>
          <a:xfrm>
            <a:off x="2677138" y="4976938"/>
            <a:ext cx="364222" cy="429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C20F65F6-7BD5-4FDC-9D51-1FE54236473A}"/>
              </a:ext>
            </a:extLst>
          </p:cNvPr>
          <p:cNvSpPr/>
          <p:nvPr/>
        </p:nvSpPr>
        <p:spPr>
          <a:xfrm>
            <a:off x="5897111" y="4976938"/>
            <a:ext cx="364222" cy="429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7742E2-A322-454C-AEFA-7061F5A5ED0D}"/>
              </a:ext>
            </a:extLst>
          </p:cNvPr>
          <p:cNvSpPr txBox="1"/>
          <p:nvPr/>
        </p:nvSpPr>
        <p:spPr>
          <a:xfrm>
            <a:off x="2535574" y="5406264"/>
            <a:ext cx="647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ADM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0AA050-DD0E-4DE3-8727-99D9761F3FED}"/>
              </a:ext>
            </a:extLst>
          </p:cNvPr>
          <p:cNvSpPr txBox="1"/>
          <p:nvPr/>
        </p:nvSpPr>
        <p:spPr>
          <a:xfrm>
            <a:off x="5755547" y="5406264"/>
            <a:ext cx="647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ADM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60A84-47FA-4CF6-9241-B2CB682C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4.16667E-6 0.2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2.70833E-6 0.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5.55112E-17 0.2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0.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5E-6 0.2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4" grpId="0" animBg="1"/>
      <p:bldP spid="7" grpId="0" animBg="1"/>
      <p:bldP spid="8" grpId="0" animBg="1"/>
      <p:bldP spid="60" grpId="0"/>
      <p:bldP spid="61" grpId="0" animBg="1"/>
      <p:bldP spid="62" grpId="0" animBg="1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C4204D8-A2FF-4207-AAB7-B7C28A01F821}"/>
              </a:ext>
            </a:extLst>
          </p:cNvPr>
          <p:cNvSpPr/>
          <p:nvPr/>
        </p:nvSpPr>
        <p:spPr>
          <a:xfrm>
            <a:off x="6203120" y="4334895"/>
            <a:ext cx="3935836" cy="135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D54C5-D515-45DD-ACE8-CFE96950B566}"/>
              </a:ext>
            </a:extLst>
          </p:cNvPr>
          <p:cNvSpPr/>
          <p:nvPr/>
        </p:nvSpPr>
        <p:spPr>
          <a:xfrm>
            <a:off x="2223083" y="4334896"/>
            <a:ext cx="3935836" cy="135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BE7D9-358B-4B6C-AD14-EA135EBF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CC2A-D484-498E-896F-AB055945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1676400"/>
            <a:ext cx="9372600" cy="4483101"/>
          </a:xfrm>
        </p:spPr>
        <p:txBody>
          <a:bodyPr>
            <a:normAutofit/>
          </a:bodyPr>
          <a:lstStyle/>
          <a:p>
            <a:r>
              <a:rPr lang="en-US" sz="2000" dirty="0"/>
              <a:t>Each </a:t>
            </a:r>
            <a:r>
              <a:rPr lang="en-US" sz="2000" dirty="0" err="1"/>
              <a:t>lightpath</a:t>
            </a:r>
            <a:r>
              <a:rPr lang="en-US" sz="2000" dirty="0"/>
              <a:t> requires an ADM at each endpoint.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lightpath’s</a:t>
            </a:r>
            <a:r>
              <a:rPr lang="en-US" sz="2000" dirty="0"/>
              <a:t> are assigned wavelengths(colors) </a:t>
            </a:r>
            <a:br>
              <a:rPr lang="en-US" sz="2000" dirty="0"/>
            </a:br>
            <a:r>
              <a:rPr lang="en-US" sz="2000" dirty="0"/>
              <a:t>randomly when we receive them.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ADD1C6-92DB-46E1-A5BA-DA0294F9237A}"/>
              </a:ext>
            </a:extLst>
          </p:cNvPr>
          <p:cNvCxnSpPr>
            <a:cxnSpLocks/>
          </p:cNvCxnSpPr>
          <p:nvPr/>
        </p:nvCxnSpPr>
        <p:spPr>
          <a:xfrm>
            <a:off x="2676088" y="4635893"/>
            <a:ext cx="2734811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BEB9C59-A3CA-4BF0-BD2F-979CF4DE8F5F}"/>
              </a:ext>
            </a:extLst>
          </p:cNvPr>
          <p:cNvSpPr/>
          <p:nvPr/>
        </p:nvSpPr>
        <p:spPr>
          <a:xfrm>
            <a:off x="2558631" y="4448736"/>
            <a:ext cx="234914" cy="27690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B00CA00-1E0F-457D-B6C2-9E77BA8811BB}"/>
              </a:ext>
            </a:extLst>
          </p:cNvPr>
          <p:cNvSpPr/>
          <p:nvPr/>
        </p:nvSpPr>
        <p:spPr>
          <a:xfrm>
            <a:off x="5358094" y="4448734"/>
            <a:ext cx="234916" cy="27690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5C7C9A-0E8D-4049-95D4-F66CC58EF5AE}"/>
              </a:ext>
            </a:extLst>
          </p:cNvPr>
          <p:cNvCxnSpPr>
            <a:cxnSpLocks/>
          </p:cNvCxnSpPr>
          <p:nvPr/>
        </p:nvCxnSpPr>
        <p:spPr>
          <a:xfrm>
            <a:off x="2676088" y="5010210"/>
            <a:ext cx="2734811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3BC5345-AD62-4411-9D53-4781CBD4FE73}"/>
              </a:ext>
            </a:extLst>
          </p:cNvPr>
          <p:cNvSpPr/>
          <p:nvPr/>
        </p:nvSpPr>
        <p:spPr>
          <a:xfrm>
            <a:off x="2558631" y="4823053"/>
            <a:ext cx="234914" cy="27690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FEAF2FD-89AB-4FC9-AAF5-900024E34A12}"/>
              </a:ext>
            </a:extLst>
          </p:cNvPr>
          <p:cNvSpPr/>
          <p:nvPr/>
        </p:nvSpPr>
        <p:spPr>
          <a:xfrm>
            <a:off x="5358094" y="4823051"/>
            <a:ext cx="234916" cy="27690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31357C-4BF7-44ED-A7F2-7D1D7BF8D8FE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 flipV="1">
            <a:off x="2734817" y="5377725"/>
            <a:ext cx="6663584" cy="3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072129A-D03E-4A35-AFED-995F546862E5}"/>
              </a:ext>
            </a:extLst>
          </p:cNvPr>
          <p:cNvSpPr/>
          <p:nvPr/>
        </p:nvSpPr>
        <p:spPr>
          <a:xfrm>
            <a:off x="2558631" y="5242534"/>
            <a:ext cx="234914" cy="2769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F47721-CEFD-4E7E-867F-D0C3BB0D4C54}"/>
              </a:ext>
            </a:extLst>
          </p:cNvPr>
          <p:cNvSpPr/>
          <p:nvPr/>
        </p:nvSpPr>
        <p:spPr>
          <a:xfrm>
            <a:off x="9339672" y="5239271"/>
            <a:ext cx="234916" cy="2769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EF2B1E-A3C1-4019-B97E-D9C6614806E4}"/>
              </a:ext>
            </a:extLst>
          </p:cNvPr>
          <p:cNvSpPr/>
          <p:nvPr/>
        </p:nvSpPr>
        <p:spPr>
          <a:xfrm>
            <a:off x="1746296" y="3860918"/>
            <a:ext cx="696287" cy="229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7C46E9-0108-458F-9EC1-8FC99C74D50E}"/>
              </a:ext>
            </a:extLst>
          </p:cNvPr>
          <p:cNvCxnSpPr>
            <a:cxnSpLocks/>
          </p:cNvCxnSpPr>
          <p:nvPr/>
        </p:nvCxnSpPr>
        <p:spPr>
          <a:xfrm>
            <a:off x="6644442" y="4635893"/>
            <a:ext cx="2734811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1CFCE31-1FC6-4B4E-9234-3A4D6F92D3EF}"/>
              </a:ext>
            </a:extLst>
          </p:cNvPr>
          <p:cNvSpPr/>
          <p:nvPr/>
        </p:nvSpPr>
        <p:spPr>
          <a:xfrm>
            <a:off x="6526985" y="4448736"/>
            <a:ext cx="234914" cy="276905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B852724-A689-4402-AF59-F37831F6C860}"/>
              </a:ext>
            </a:extLst>
          </p:cNvPr>
          <p:cNvSpPr/>
          <p:nvPr/>
        </p:nvSpPr>
        <p:spPr>
          <a:xfrm>
            <a:off x="9326448" y="4448734"/>
            <a:ext cx="234916" cy="276907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0F12DD-CF84-4219-9ECE-FBEEFB1EE95F}"/>
              </a:ext>
            </a:extLst>
          </p:cNvPr>
          <p:cNvCxnSpPr>
            <a:cxnSpLocks/>
          </p:cNvCxnSpPr>
          <p:nvPr/>
        </p:nvCxnSpPr>
        <p:spPr>
          <a:xfrm>
            <a:off x="6644442" y="5010210"/>
            <a:ext cx="2734811" cy="0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E57E3F-2DFE-4C2A-9771-1A4B9CB51520}"/>
              </a:ext>
            </a:extLst>
          </p:cNvPr>
          <p:cNvSpPr/>
          <p:nvPr/>
        </p:nvSpPr>
        <p:spPr>
          <a:xfrm>
            <a:off x="6526985" y="4823053"/>
            <a:ext cx="234914" cy="27690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668E8D5-3A3C-451D-B8B7-C7FCD7E97EBC}"/>
              </a:ext>
            </a:extLst>
          </p:cNvPr>
          <p:cNvSpPr/>
          <p:nvPr/>
        </p:nvSpPr>
        <p:spPr>
          <a:xfrm>
            <a:off x="9326448" y="4823051"/>
            <a:ext cx="234916" cy="27690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4025A7-DE24-41B4-BE98-E93ED17158CF}"/>
              </a:ext>
            </a:extLst>
          </p:cNvPr>
          <p:cNvSpPr/>
          <p:nvPr/>
        </p:nvSpPr>
        <p:spPr>
          <a:xfrm>
            <a:off x="9734025" y="3812212"/>
            <a:ext cx="696287" cy="229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AC9AE9-9C52-4DAB-ACD7-F5E02754F0D1}"/>
              </a:ext>
            </a:extLst>
          </p:cNvPr>
          <p:cNvSpPr/>
          <p:nvPr/>
        </p:nvSpPr>
        <p:spPr>
          <a:xfrm>
            <a:off x="5765671" y="3812212"/>
            <a:ext cx="696287" cy="229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7FB57A-90DD-4F5A-B808-2FDBAB968415}"/>
              </a:ext>
            </a:extLst>
          </p:cNvPr>
          <p:cNvSpPr txBox="1"/>
          <p:nvPr/>
        </p:nvSpPr>
        <p:spPr>
          <a:xfrm rot="5400000">
            <a:off x="1597000" y="4825543"/>
            <a:ext cx="101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B76D61-F3F4-4675-A515-114A0FA225E4}"/>
              </a:ext>
            </a:extLst>
          </p:cNvPr>
          <p:cNvSpPr txBox="1"/>
          <p:nvPr/>
        </p:nvSpPr>
        <p:spPr>
          <a:xfrm rot="5400000">
            <a:off x="5607846" y="4767061"/>
            <a:ext cx="101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B3D3CB-234A-41CB-9164-A788A4DA1E76}"/>
              </a:ext>
            </a:extLst>
          </p:cNvPr>
          <p:cNvSpPr txBox="1"/>
          <p:nvPr/>
        </p:nvSpPr>
        <p:spPr>
          <a:xfrm rot="5400000">
            <a:off x="9550583" y="4825544"/>
            <a:ext cx="101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B04C6-666A-4704-9BB9-F799DCCC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" grpId="0" animBg="1"/>
      <p:bldP spid="3" grpId="0" uiExpand="1" build="p"/>
      <p:bldP spid="6" grpId="0" animBg="1"/>
      <p:bldP spid="7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4" grpId="0" animBg="1"/>
      <p:bldP spid="38" grpId="0" animBg="1"/>
      <p:bldP spid="28" grpId="0" animBg="1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E7D9-358B-4B6C-AD14-EA135EBF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CC2A-D484-498E-896F-AB055945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1768680"/>
            <a:ext cx="9372600" cy="2098646"/>
          </a:xfrm>
        </p:spPr>
        <p:txBody>
          <a:bodyPr>
            <a:normAutofit/>
          </a:bodyPr>
          <a:lstStyle/>
          <a:p>
            <a:r>
              <a:rPr lang="en-US" dirty="0"/>
              <a:t>The optimal solution is an offline algorithm.</a:t>
            </a:r>
          </a:p>
          <a:p>
            <a:r>
              <a:rPr lang="en-US" dirty="0"/>
              <a:t>Non conflicting </a:t>
            </a:r>
            <a:r>
              <a:rPr lang="en-US" dirty="0" err="1"/>
              <a:t>lightpaths</a:t>
            </a:r>
            <a:r>
              <a:rPr lang="en-US" dirty="0"/>
              <a:t> can share an ADM on one endpoint.</a:t>
            </a:r>
          </a:p>
          <a:p>
            <a:r>
              <a:rPr lang="en-US" dirty="0"/>
              <a:t>The </a:t>
            </a:r>
            <a:r>
              <a:rPr lang="en-US" dirty="0" err="1"/>
              <a:t>lightpaths</a:t>
            </a:r>
            <a:r>
              <a:rPr lang="en-US" dirty="0"/>
              <a:t> are given in-advance.</a:t>
            </a:r>
          </a:p>
          <a:p>
            <a:r>
              <a:rPr lang="en-US" dirty="0"/>
              <a:t>We can assign colors in an optimal way.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9EF77D-4B16-4D90-A132-4DE18231470B}"/>
              </a:ext>
            </a:extLst>
          </p:cNvPr>
          <p:cNvSpPr/>
          <p:nvPr/>
        </p:nvSpPr>
        <p:spPr>
          <a:xfrm>
            <a:off x="6032778" y="4645914"/>
            <a:ext cx="3935836" cy="135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B09D4E0-6222-485E-9E29-2F84FA5EF0D3}"/>
              </a:ext>
            </a:extLst>
          </p:cNvPr>
          <p:cNvSpPr/>
          <p:nvPr/>
        </p:nvSpPr>
        <p:spPr>
          <a:xfrm>
            <a:off x="6356643" y="4759755"/>
            <a:ext cx="234914" cy="276905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514AC6-4F8F-48AB-A2B4-3E1405B147BD}"/>
              </a:ext>
            </a:extLst>
          </p:cNvPr>
          <p:cNvCxnSpPr>
            <a:cxnSpLocks/>
          </p:cNvCxnSpPr>
          <p:nvPr/>
        </p:nvCxnSpPr>
        <p:spPr>
          <a:xfrm>
            <a:off x="6474100" y="4954557"/>
            <a:ext cx="2734811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B558C245-4E7E-4AA1-83AA-09392FB939AE}"/>
              </a:ext>
            </a:extLst>
          </p:cNvPr>
          <p:cNvSpPr/>
          <p:nvPr/>
        </p:nvSpPr>
        <p:spPr>
          <a:xfrm>
            <a:off x="6356643" y="4767400"/>
            <a:ext cx="234914" cy="27690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DCF822-1A81-4508-99DD-A5B8B7D1F5C8}"/>
              </a:ext>
            </a:extLst>
          </p:cNvPr>
          <p:cNvSpPr/>
          <p:nvPr/>
        </p:nvSpPr>
        <p:spPr>
          <a:xfrm>
            <a:off x="2052741" y="4645915"/>
            <a:ext cx="3935836" cy="135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ED8EA24-C560-4FE0-84FA-DF02F1EB06B7}"/>
              </a:ext>
            </a:extLst>
          </p:cNvPr>
          <p:cNvCxnSpPr>
            <a:cxnSpLocks/>
          </p:cNvCxnSpPr>
          <p:nvPr/>
        </p:nvCxnSpPr>
        <p:spPr>
          <a:xfrm>
            <a:off x="2505746" y="4946912"/>
            <a:ext cx="2734811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0E340CB5-1361-4D11-AA30-D4F0A120D553}"/>
              </a:ext>
            </a:extLst>
          </p:cNvPr>
          <p:cNvSpPr/>
          <p:nvPr/>
        </p:nvSpPr>
        <p:spPr>
          <a:xfrm>
            <a:off x="2388289" y="4759755"/>
            <a:ext cx="234914" cy="27690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57F09B2-3CB8-404B-8EBE-673A43E46826}"/>
              </a:ext>
            </a:extLst>
          </p:cNvPr>
          <p:cNvSpPr/>
          <p:nvPr/>
        </p:nvSpPr>
        <p:spPr>
          <a:xfrm>
            <a:off x="5187752" y="4759753"/>
            <a:ext cx="234916" cy="27690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387A4BC-843B-45AD-92AC-AB5D3A8DBB21}"/>
              </a:ext>
            </a:extLst>
          </p:cNvPr>
          <p:cNvCxnSpPr>
            <a:cxnSpLocks/>
          </p:cNvCxnSpPr>
          <p:nvPr/>
        </p:nvCxnSpPr>
        <p:spPr>
          <a:xfrm>
            <a:off x="2505746" y="5321229"/>
            <a:ext cx="2734811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47F5A8A4-4165-4F4C-BA49-9B2624887427}"/>
              </a:ext>
            </a:extLst>
          </p:cNvPr>
          <p:cNvSpPr/>
          <p:nvPr/>
        </p:nvSpPr>
        <p:spPr>
          <a:xfrm>
            <a:off x="2388289" y="5134072"/>
            <a:ext cx="234914" cy="27690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AA2802E-18FB-47A4-B3D4-E048DB931420}"/>
              </a:ext>
            </a:extLst>
          </p:cNvPr>
          <p:cNvSpPr/>
          <p:nvPr/>
        </p:nvSpPr>
        <p:spPr>
          <a:xfrm>
            <a:off x="5187752" y="5134070"/>
            <a:ext cx="234916" cy="27690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7699B9-BF58-4957-B76A-4125DDB4F706}"/>
              </a:ext>
            </a:extLst>
          </p:cNvPr>
          <p:cNvCxnSpPr>
            <a:cxnSpLocks/>
            <a:stCxn id="67" idx="5"/>
            <a:endCxn id="68" idx="1"/>
          </p:cNvCxnSpPr>
          <p:nvPr/>
        </p:nvCxnSpPr>
        <p:spPr>
          <a:xfrm>
            <a:off x="2564475" y="5692006"/>
            <a:ext cx="664173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E75F088-3909-4E91-ADFE-941F6A24C6B6}"/>
              </a:ext>
            </a:extLst>
          </p:cNvPr>
          <p:cNvSpPr/>
          <p:nvPr/>
        </p:nvSpPr>
        <p:spPr>
          <a:xfrm>
            <a:off x="2388289" y="5553553"/>
            <a:ext cx="234914" cy="2769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EC27B61-8F0D-4646-A6B0-BAA1AC04CD85}"/>
              </a:ext>
            </a:extLst>
          </p:cNvPr>
          <p:cNvSpPr/>
          <p:nvPr/>
        </p:nvSpPr>
        <p:spPr>
          <a:xfrm>
            <a:off x="9147476" y="5553553"/>
            <a:ext cx="234916" cy="2769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704B6A3-E5DA-4078-9FAC-9762A34C17CD}"/>
              </a:ext>
            </a:extLst>
          </p:cNvPr>
          <p:cNvSpPr/>
          <p:nvPr/>
        </p:nvSpPr>
        <p:spPr>
          <a:xfrm>
            <a:off x="1575954" y="4171937"/>
            <a:ext cx="696287" cy="229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C35656-2F53-4EA5-91FA-C8DC574D5500}"/>
              </a:ext>
            </a:extLst>
          </p:cNvPr>
          <p:cNvCxnSpPr>
            <a:cxnSpLocks/>
          </p:cNvCxnSpPr>
          <p:nvPr/>
        </p:nvCxnSpPr>
        <p:spPr>
          <a:xfrm>
            <a:off x="6474100" y="4946912"/>
            <a:ext cx="2734811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8FAB7514-452A-43BE-A0AF-A2E9D8004D51}"/>
              </a:ext>
            </a:extLst>
          </p:cNvPr>
          <p:cNvSpPr/>
          <p:nvPr/>
        </p:nvSpPr>
        <p:spPr>
          <a:xfrm>
            <a:off x="9156106" y="4759753"/>
            <a:ext cx="234916" cy="276907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82C28B3-79AB-409B-9838-A28263FD3613}"/>
              </a:ext>
            </a:extLst>
          </p:cNvPr>
          <p:cNvCxnSpPr>
            <a:cxnSpLocks/>
          </p:cNvCxnSpPr>
          <p:nvPr/>
        </p:nvCxnSpPr>
        <p:spPr>
          <a:xfrm>
            <a:off x="6474100" y="5321229"/>
            <a:ext cx="2734811" cy="0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6FD2319-DFCD-403E-B56D-BC2145A667C7}"/>
              </a:ext>
            </a:extLst>
          </p:cNvPr>
          <p:cNvSpPr/>
          <p:nvPr/>
        </p:nvSpPr>
        <p:spPr>
          <a:xfrm>
            <a:off x="6356643" y="5134072"/>
            <a:ext cx="234914" cy="27690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B002707C-E2B8-40C6-934A-571ADBF1B2C7}"/>
              </a:ext>
            </a:extLst>
          </p:cNvPr>
          <p:cNvSpPr/>
          <p:nvPr/>
        </p:nvSpPr>
        <p:spPr>
          <a:xfrm>
            <a:off x="9156106" y="5134070"/>
            <a:ext cx="234916" cy="27690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74B8E3-744E-4D99-A03E-73A818D5ADDA}"/>
              </a:ext>
            </a:extLst>
          </p:cNvPr>
          <p:cNvSpPr/>
          <p:nvPr/>
        </p:nvSpPr>
        <p:spPr>
          <a:xfrm>
            <a:off x="9563683" y="4123231"/>
            <a:ext cx="696287" cy="229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201608-A092-4EE9-9B0D-942EA0F45617}"/>
              </a:ext>
            </a:extLst>
          </p:cNvPr>
          <p:cNvSpPr/>
          <p:nvPr/>
        </p:nvSpPr>
        <p:spPr>
          <a:xfrm>
            <a:off x="5089419" y="4760316"/>
            <a:ext cx="1531002" cy="299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C7B6B5-1072-4880-A84D-A96CB5D9910E}"/>
              </a:ext>
            </a:extLst>
          </p:cNvPr>
          <p:cNvSpPr txBox="1"/>
          <p:nvPr/>
        </p:nvSpPr>
        <p:spPr>
          <a:xfrm rot="5400000">
            <a:off x="1426658" y="5136562"/>
            <a:ext cx="101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1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B5B6605D-2BBA-41E8-B0DE-0D955A0FABEE}"/>
              </a:ext>
            </a:extLst>
          </p:cNvPr>
          <p:cNvSpPr/>
          <p:nvPr/>
        </p:nvSpPr>
        <p:spPr>
          <a:xfrm>
            <a:off x="6356643" y="5137419"/>
            <a:ext cx="234914" cy="27690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B8AA49-F97E-4931-B116-9313751E51C4}"/>
              </a:ext>
            </a:extLst>
          </p:cNvPr>
          <p:cNvSpPr txBox="1"/>
          <p:nvPr/>
        </p:nvSpPr>
        <p:spPr>
          <a:xfrm rot="5400000">
            <a:off x="9380241" y="5136563"/>
            <a:ext cx="101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3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852CEE-8C92-4E58-AF03-1EFEFCBC9A5E}"/>
              </a:ext>
            </a:extLst>
          </p:cNvPr>
          <p:cNvCxnSpPr>
            <a:cxnSpLocks/>
          </p:cNvCxnSpPr>
          <p:nvPr/>
        </p:nvCxnSpPr>
        <p:spPr>
          <a:xfrm>
            <a:off x="6474100" y="5324576"/>
            <a:ext cx="2734811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DD4F3C6-6C4D-4DAB-88C8-B46DD6453A1F}"/>
              </a:ext>
            </a:extLst>
          </p:cNvPr>
          <p:cNvSpPr/>
          <p:nvPr/>
        </p:nvSpPr>
        <p:spPr>
          <a:xfrm>
            <a:off x="9156106" y="4767398"/>
            <a:ext cx="234916" cy="27690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C2E60C1B-F882-4DDD-AC9D-11A65D43CFA1}"/>
              </a:ext>
            </a:extLst>
          </p:cNvPr>
          <p:cNvSpPr/>
          <p:nvPr/>
        </p:nvSpPr>
        <p:spPr>
          <a:xfrm>
            <a:off x="9156106" y="5137417"/>
            <a:ext cx="234916" cy="27690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8CF1C6B-E5D4-4FFE-BDCA-ECD9E2BCDFBB}"/>
              </a:ext>
            </a:extLst>
          </p:cNvPr>
          <p:cNvSpPr/>
          <p:nvPr/>
        </p:nvSpPr>
        <p:spPr>
          <a:xfrm>
            <a:off x="5114943" y="5132613"/>
            <a:ext cx="1531002" cy="296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8F07DAD-74B3-4604-9B6D-18D635D32CE2}"/>
              </a:ext>
            </a:extLst>
          </p:cNvPr>
          <p:cNvSpPr/>
          <p:nvPr/>
        </p:nvSpPr>
        <p:spPr>
          <a:xfrm>
            <a:off x="5595329" y="4123231"/>
            <a:ext cx="696287" cy="229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9B452B-7953-45C1-AEC7-78B29F370BD5}"/>
              </a:ext>
            </a:extLst>
          </p:cNvPr>
          <p:cNvSpPr txBox="1"/>
          <p:nvPr/>
        </p:nvSpPr>
        <p:spPr>
          <a:xfrm rot="5400000">
            <a:off x="5437504" y="5078080"/>
            <a:ext cx="101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4B33C-442C-4D63-8FFB-DE69A6A0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6" grpId="0" animBg="1"/>
      <p:bldP spid="58" grpId="0" animBg="1"/>
      <p:bldP spid="59" grpId="0" animBg="1"/>
      <p:bldP spid="61" grpId="0" animBg="1"/>
      <p:bldP spid="62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/>
      <p:bldP spid="81" grpId="0" animBg="1"/>
      <p:bldP spid="82" grpId="0" animBg="1"/>
      <p:bldP spid="83" grpId="0" animBg="1"/>
      <p:bldP spid="84" grpId="0" animBg="1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E7D9-358B-4B6C-AD14-EA135EBF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MINADM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CC2A-D484-498E-896F-AB055945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1768680"/>
            <a:ext cx="9372600" cy="2098646"/>
          </a:xfrm>
        </p:spPr>
        <p:txBody>
          <a:bodyPr/>
          <a:lstStyle/>
          <a:p>
            <a:r>
              <a:rPr lang="en-US" dirty="0" err="1"/>
              <a:t>minADM</a:t>
            </a:r>
            <a:r>
              <a:rPr lang="en-US" dirty="0"/>
              <a:t> is an online algorithm.</a:t>
            </a:r>
          </a:p>
          <a:p>
            <a:r>
              <a:rPr lang="en-US" dirty="0"/>
              <a:t>Color </a:t>
            </a:r>
            <a:r>
              <a:rPr lang="en-US" dirty="0" err="1"/>
              <a:t>lightapths</a:t>
            </a:r>
            <a:r>
              <a:rPr lang="en-US" dirty="0"/>
              <a:t> online while receiving them.</a:t>
            </a:r>
          </a:p>
          <a:p>
            <a:r>
              <a:rPr lang="en-US" dirty="0"/>
              <a:t>Coloring procedure optimizing.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9EF77D-4B16-4D90-A132-4DE18231470B}"/>
              </a:ext>
            </a:extLst>
          </p:cNvPr>
          <p:cNvSpPr/>
          <p:nvPr/>
        </p:nvSpPr>
        <p:spPr>
          <a:xfrm>
            <a:off x="5866524" y="4220020"/>
            <a:ext cx="3935836" cy="135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DCF822-1A81-4508-99DD-A5B8B7D1F5C8}"/>
              </a:ext>
            </a:extLst>
          </p:cNvPr>
          <p:cNvSpPr/>
          <p:nvPr/>
        </p:nvSpPr>
        <p:spPr>
          <a:xfrm>
            <a:off x="1886487" y="4220021"/>
            <a:ext cx="3935836" cy="135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704B6A3-E5DA-4078-9FAC-9762A34C17CD}"/>
              </a:ext>
            </a:extLst>
          </p:cNvPr>
          <p:cNvSpPr/>
          <p:nvPr/>
        </p:nvSpPr>
        <p:spPr>
          <a:xfrm>
            <a:off x="1409700" y="3746043"/>
            <a:ext cx="696287" cy="229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74B8E3-744E-4D99-A03E-73A818D5ADDA}"/>
              </a:ext>
            </a:extLst>
          </p:cNvPr>
          <p:cNvSpPr/>
          <p:nvPr/>
        </p:nvSpPr>
        <p:spPr>
          <a:xfrm>
            <a:off x="9397429" y="3697337"/>
            <a:ext cx="696287" cy="229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C7B6B5-1072-4880-A84D-A96CB5D9910E}"/>
              </a:ext>
            </a:extLst>
          </p:cNvPr>
          <p:cNvSpPr txBox="1"/>
          <p:nvPr/>
        </p:nvSpPr>
        <p:spPr>
          <a:xfrm rot="5400000">
            <a:off x="1260404" y="4710668"/>
            <a:ext cx="101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B8AA49-F97E-4931-B116-9313751E51C4}"/>
              </a:ext>
            </a:extLst>
          </p:cNvPr>
          <p:cNvSpPr txBox="1"/>
          <p:nvPr/>
        </p:nvSpPr>
        <p:spPr>
          <a:xfrm rot="5400000">
            <a:off x="9213987" y="4710669"/>
            <a:ext cx="101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BD2D74-D554-44DF-B968-DBDC9C397D9E}"/>
              </a:ext>
            </a:extLst>
          </p:cNvPr>
          <p:cNvCxnSpPr>
            <a:cxnSpLocks/>
          </p:cNvCxnSpPr>
          <p:nvPr/>
        </p:nvCxnSpPr>
        <p:spPr>
          <a:xfrm>
            <a:off x="2372591" y="4536502"/>
            <a:ext cx="273481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D04D3B1-BB0D-4010-A38E-4187EE07124C}"/>
              </a:ext>
            </a:extLst>
          </p:cNvPr>
          <p:cNvSpPr/>
          <p:nvPr/>
        </p:nvSpPr>
        <p:spPr>
          <a:xfrm>
            <a:off x="2255134" y="4349345"/>
            <a:ext cx="234914" cy="2769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3BF7E59-4C98-4C9F-AFDC-240F29ABE880}"/>
              </a:ext>
            </a:extLst>
          </p:cNvPr>
          <p:cNvSpPr/>
          <p:nvPr/>
        </p:nvSpPr>
        <p:spPr>
          <a:xfrm>
            <a:off x="5054597" y="4349343"/>
            <a:ext cx="234916" cy="2769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A95DAD-9577-4A1A-9DE0-075477D09113}"/>
              </a:ext>
            </a:extLst>
          </p:cNvPr>
          <p:cNvCxnSpPr>
            <a:cxnSpLocks/>
          </p:cNvCxnSpPr>
          <p:nvPr/>
        </p:nvCxnSpPr>
        <p:spPr>
          <a:xfrm>
            <a:off x="2373760" y="4539099"/>
            <a:ext cx="2734811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06E77DE2-3949-4D74-8147-04BB3DAC035D}"/>
              </a:ext>
            </a:extLst>
          </p:cNvPr>
          <p:cNvSpPr/>
          <p:nvPr/>
        </p:nvSpPr>
        <p:spPr>
          <a:xfrm>
            <a:off x="2256303" y="4351942"/>
            <a:ext cx="234914" cy="27690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6FE77A3-9383-428F-B633-0D5F8CD21EA6}"/>
              </a:ext>
            </a:extLst>
          </p:cNvPr>
          <p:cNvSpPr/>
          <p:nvPr/>
        </p:nvSpPr>
        <p:spPr>
          <a:xfrm>
            <a:off x="5055766" y="4351940"/>
            <a:ext cx="234916" cy="27690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A4116B-893E-46E2-9DD2-E58468552BC4}"/>
              </a:ext>
            </a:extLst>
          </p:cNvPr>
          <p:cNvCxnSpPr>
            <a:cxnSpLocks/>
          </p:cNvCxnSpPr>
          <p:nvPr/>
        </p:nvCxnSpPr>
        <p:spPr>
          <a:xfrm>
            <a:off x="2372591" y="4927597"/>
            <a:ext cx="273481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82146C1-1EC1-47F5-A68B-DA846E655BA4}"/>
              </a:ext>
            </a:extLst>
          </p:cNvPr>
          <p:cNvSpPr/>
          <p:nvPr/>
        </p:nvSpPr>
        <p:spPr>
          <a:xfrm>
            <a:off x="2255134" y="4740440"/>
            <a:ext cx="234914" cy="2769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5324428-BC00-4FB3-AC81-6E1FB3920D46}"/>
              </a:ext>
            </a:extLst>
          </p:cNvPr>
          <p:cNvSpPr/>
          <p:nvPr/>
        </p:nvSpPr>
        <p:spPr>
          <a:xfrm>
            <a:off x="5054597" y="4740438"/>
            <a:ext cx="234916" cy="2769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4E0525-197D-47BB-A0CA-E52793F6C794}"/>
              </a:ext>
            </a:extLst>
          </p:cNvPr>
          <p:cNvCxnSpPr>
            <a:cxnSpLocks/>
          </p:cNvCxnSpPr>
          <p:nvPr/>
        </p:nvCxnSpPr>
        <p:spPr>
          <a:xfrm>
            <a:off x="2372591" y="4922729"/>
            <a:ext cx="2734811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5047ED7-3D69-4BF8-A688-0BCCC1458B48}"/>
              </a:ext>
            </a:extLst>
          </p:cNvPr>
          <p:cNvSpPr/>
          <p:nvPr/>
        </p:nvSpPr>
        <p:spPr>
          <a:xfrm>
            <a:off x="2255134" y="4735572"/>
            <a:ext cx="234914" cy="27690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B55C99A-35F3-4F26-803F-18991B25CF6F}"/>
              </a:ext>
            </a:extLst>
          </p:cNvPr>
          <p:cNvSpPr/>
          <p:nvPr/>
        </p:nvSpPr>
        <p:spPr>
          <a:xfrm>
            <a:off x="5054597" y="4735570"/>
            <a:ext cx="234916" cy="2769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7D73B8-9169-41FD-953F-0E10A8CF4619}"/>
              </a:ext>
            </a:extLst>
          </p:cNvPr>
          <p:cNvCxnSpPr>
            <a:cxnSpLocks/>
          </p:cNvCxnSpPr>
          <p:nvPr/>
        </p:nvCxnSpPr>
        <p:spPr>
          <a:xfrm>
            <a:off x="6370574" y="4536502"/>
            <a:ext cx="273481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7DCAD44-4E62-41FF-AA3A-847FFEE411EF}"/>
              </a:ext>
            </a:extLst>
          </p:cNvPr>
          <p:cNvSpPr/>
          <p:nvPr/>
        </p:nvSpPr>
        <p:spPr>
          <a:xfrm>
            <a:off x="6253117" y="4349345"/>
            <a:ext cx="234914" cy="2769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416D037-6277-42FA-9CD5-E25E528F804D}"/>
              </a:ext>
            </a:extLst>
          </p:cNvPr>
          <p:cNvSpPr/>
          <p:nvPr/>
        </p:nvSpPr>
        <p:spPr>
          <a:xfrm>
            <a:off x="9052580" y="4349343"/>
            <a:ext cx="234916" cy="2769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350A7C-730C-43DA-8359-17BDD8353A09}"/>
              </a:ext>
            </a:extLst>
          </p:cNvPr>
          <p:cNvCxnSpPr>
            <a:cxnSpLocks/>
          </p:cNvCxnSpPr>
          <p:nvPr/>
        </p:nvCxnSpPr>
        <p:spPr>
          <a:xfrm>
            <a:off x="6371235" y="4519825"/>
            <a:ext cx="2734811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619FEB7-DD69-48E1-B300-EF9B1615DBC6}"/>
              </a:ext>
            </a:extLst>
          </p:cNvPr>
          <p:cNvSpPr/>
          <p:nvPr/>
        </p:nvSpPr>
        <p:spPr>
          <a:xfrm>
            <a:off x="6253778" y="4332668"/>
            <a:ext cx="234914" cy="27690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38455B9-D14F-4F69-9DE9-570B432028BB}"/>
              </a:ext>
            </a:extLst>
          </p:cNvPr>
          <p:cNvSpPr/>
          <p:nvPr/>
        </p:nvSpPr>
        <p:spPr>
          <a:xfrm>
            <a:off x="9053241" y="4332666"/>
            <a:ext cx="234916" cy="27690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29E402-D1A5-438D-BF1C-3DF252F9E97A}"/>
              </a:ext>
            </a:extLst>
          </p:cNvPr>
          <p:cNvCxnSpPr>
            <a:cxnSpLocks/>
            <a:stCxn id="86" idx="5"/>
            <a:endCxn id="87" idx="1"/>
          </p:cNvCxnSpPr>
          <p:nvPr/>
        </p:nvCxnSpPr>
        <p:spPr>
          <a:xfrm>
            <a:off x="2444863" y="5248015"/>
            <a:ext cx="6689622" cy="28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9E14A3AE-8F91-4C24-BB6C-BC47719771A5}"/>
              </a:ext>
            </a:extLst>
          </p:cNvPr>
          <p:cNvSpPr/>
          <p:nvPr/>
        </p:nvSpPr>
        <p:spPr>
          <a:xfrm>
            <a:off x="2268677" y="5109562"/>
            <a:ext cx="234914" cy="2769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279A5171-2FF4-468B-A8F3-8FA174487D7F}"/>
              </a:ext>
            </a:extLst>
          </p:cNvPr>
          <p:cNvSpPr/>
          <p:nvPr/>
        </p:nvSpPr>
        <p:spPr>
          <a:xfrm>
            <a:off x="9075756" y="5138035"/>
            <a:ext cx="234916" cy="2769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36B6204-ACE6-4364-BCD3-4532DCAAFB7D}"/>
              </a:ext>
            </a:extLst>
          </p:cNvPr>
          <p:cNvCxnSpPr>
            <a:cxnSpLocks/>
            <a:stCxn id="89" idx="5"/>
            <a:endCxn id="90" idx="1"/>
          </p:cNvCxnSpPr>
          <p:nvPr/>
        </p:nvCxnSpPr>
        <p:spPr>
          <a:xfrm>
            <a:off x="2444863" y="5242824"/>
            <a:ext cx="6672849" cy="3621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1B6FC23-FA28-4F68-9674-88E23408974F}"/>
              </a:ext>
            </a:extLst>
          </p:cNvPr>
          <p:cNvSpPr/>
          <p:nvPr/>
        </p:nvSpPr>
        <p:spPr>
          <a:xfrm>
            <a:off x="2268677" y="5104371"/>
            <a:ext cx="234914" cy="2769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D3753728-EA93-4A87-967B-E6D7B5C8ADBC}"/>
              </a:ext>
            </a:extLst>
          </p:cNvPr>
          <p:cNvSpPr/>
          <p:nvPr/>
        </p:nvSpPr>
        <p:spPr>
          <a:xfrm>
            <a:off x="9058983" y="5140584"/>
            <a:ext cx="234916" cy="2769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151190-91EA-4283-85E5-E215E2381D14}"/>
              </a:ext>
            </a:extLst>
          </p:cNvPr>
          <p:cNvSpPr/>
          <p:nvPr/>
        </p:nvSpPr>
        <p:spPr>
          <a:xfrm>
            <a:off x="5011159" y="4290548"/>
            <a:ext cx="1568741" cy="409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B4F78B-530B-424C-B79A-DD3E8A3EBDC8}"/>
              </a:ext>
            </a:extLst>
          </p:cNvPr>
          <p:cNvCxnSpPr>
            <a:cxnSpLocks/>
          </p:cNvCxnSpPr>
          <p:nvPr/>
        </p:nvCxnSpPr>
        <p:spPr>
          <a:xfrm>
            <a:off x="6329578" y="4959194"/>
            <a:ext cx="273481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6D5E8748-922B-4A63-A120-90B142822B9C}"/>
              </a:ext>
            </a:extLst>
          </p:cNvPr>
          <p:cNvSpPr/>
          <p:nvPr/>
        </p:nvSpPr>
        <p:spPr>
          <a:xfrm>
            <a:off x="6212121" y="4772037"/>
            <a:ext cx="234914" cy="2769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00F9D956-F08E-4CC8-82DA-1501C91F8B4F}"/>
              </a:ext>
            </a:extLst>
          </p:cNvPr>
          <p:cNvSpPr/>
          <p:nvPr/>
        </p:nvSpPr>
        <p:spPr>
          <a:xfrm>
            <a:off x="9011584" y="4772035"/>
            <a:ext cx="234916" cy="2769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378079-D216-496E-BBE4-75638066C1AF}"/>
              </a:ext>
            </a:extLst>
          </p:cNvPr>
          <p:cNvCxnSpPr>
            <a:cxnSpLocks/>
          </p:cNvCxnSpPr>
          <p:nvPr/>
        </p:nvCxnSpPr>
        <p:spPr>
          <a:xfrm>
            <a:off x="6324172" y="4956565"/>
            <a:ext cx="2734811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FA64C5F1-60BC-4211-A9CD-20FFFAAADDCF}"/>
              </a:ext>
            </a:extLst>
          </p:cNvPr>
          <p:cNvSpPr/>
          <p:nvPr/>
        </p:nvSpPr>
        <p:spPr>
          <a:xfrm>
            <a:off x="6206715" y="4769408"/>
            <a:ext cx="234914" cy="27690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3B53FF90-DAFC-4390-96C3-E61D15DC6173}"/>
              </a:ext>
            </a:extLst>
          </p:cNvPr>
          <p:cNvSpPr/>
          <p:nvPr/>
        </p:nvSpPr>
        <p:spPr>
          <a:xfrm>
            <a:off x="9006178" y="4769406"/>
            <a:ext cx="234916" cy="2769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D8CE06-720A-4B21-954B-E2071918DAB5}"/>
              </a:ext>
            </a:extLst>
          </p:cNvPr>
          <p:cNvSpPr/>
          <p:nvPr/>
        </p:nvSpPr>
        <p:spPr>
          <a:xfrm>
            <a:off x="5014837" y="4736228"/>
            <a:ext cx="1568741" cy="409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8F07DAD-74B3-4604-9B6D-18D635D32CE2}"/>
              </a:ext>
            </a:extLst>
          </p:cNvPr>
          <p:cNvSpPr/>
          <p:nvPr/>
        </p:nvSpPr>
        <p:spPr>
          <a:xfrm>
            <a:off x="5429075" y="3697337"/>
            <a:ext cx="696287" cy="229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9B452B-7953-45C1-AEC7-78B29F370BD5}"/>
              </a:ext>
            </a:extLst>
          </p:cNvPr>
          <p:cNvSpPr txBox="1"/>
          <p:nvPr/>
        </p:nvSpPr>
        <p:spPr>
          <a:xfrm rot="5400000">
            <a:off x="5271250" y="4652186"/>
            <a:ext cx="101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3FEC-2D1B-4DE5-8F56-1C1AF69F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9" grpId="0" animBg="1"/>
      <p:bldP spid="69" grpId="0" animBg="1"/>
      <p:bldP spid="75" grpId="0" animBg="1"/>
      <p:bldP spid="77" grpId="0"/>
      <p:bldP spid="79" grpId="0"/>
      <p:bldP spid="36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2" grpId="0" animBg="1"/>
      <p:bldP spid="86" grpId="0" animBg="1"/>
      <p:bldP spid="87" grpId="0" animBg="1"/>
      <p:bldP spid="89" grpId="0" animBg="1"/>
      <p:bldP spid="90" grpId="0" animBg="1"/>
      <p:bldP spid="12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84" grpId="0" animBg="1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1283-362D-4B66-9DFB-6865F403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minADM</a:t>
            </a:r>
            <a:r>
              <a:rPr lang="en-US" sz="4400" dirty="0"/>
              <a:t> Flow chart</a:t>
            </a:r>
            <a:endParaRPr lang="en-US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FBA78C1-C5B4-4D7A-ACE3-8CB8605EB2CA}"/>
              </a:ext>
            </a:extLst>
          </p:cNvPr>
          <p:cNvSpPr/>
          <p:nvPr/>
        </p:nvSpPr>
        <p:spPr>
          <a:xfrm>
            <a:off x="4819925" y="1797352"/>
            <a:ext cx="1468073" cy="38729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Reducing ADM in optical 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C9C550-D93A-4DF2-8E93-10067E696978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5553962" y="2184644"/>
            <a:ext cx="0" cy="18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8BE7889A-BFD7-4782-A1E8-1FDD80F9DAE3}"/>
              </a:ext>
            </a:extLst>
          </p:cNvPr>
          <p:cNvSpPr/>
          <p:nvPr/>
        </p:nvSpPr>
        <p:spPr>
          <a:xfrm>
            <a:off x="4790564" y="2368216"/>
            <a:ext cx="1526796" cy="4872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Lightpath</a:t>
            </a:r>
            <a:r>
              <a:rPr lang="en-US" sz="900" dirty="0"/>
              <a:t> p with endpoints u &amp; 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36CB1B-3C53-4482-AB39-92D5C4D892BB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 flipH="1">
            <a:off x="5543676" y="2855476"/>
            <a:ext cx="10286" cy="2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97CCA62-A7AA-4484-9F63-3E71AF3DB161}"/>
              </a:ext>
            </a:extLst>
          </p:cNvPr>
          <p:cNvSpPr/>
          <p:nvPr/>
        </p:nvSpPr>
        <p:spPr>
          <a:xfrm>
            <a:off x="4115955" y="3060031"/>
            <a:ext cx="2855441" cy="16382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a chain of </a:t>
            </a:r>
            <a:r>
              <a:rPr lang="en-US" sz="1100" dirty="0" err="1"/>
              <a:t>lightpaths</a:t>
            </a:r>
            <a:r>
              <a:rPr lang="en-US" sz="1100" dirty="0"/>
              <a:t> has a free ADM in node u or v or both and assigned to color C while not conflicting with the current </a:t>
            </a:r>
            <a:r>
              <a:rPr lang="en-US" sz="1100" dirty="0" err="1"/>
              <a:t>lightpath</a:t>
            </a:r>
            <a:endParaRPr lang="en-US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6D8B32-FC5B-4EF6-8386-59E31F0BAE23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6971396" y="3875593"/>
            <a:ext cx="1436562" cy="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8F5850-DE74-48EA-8316-C5D68DB1B415}"/>
              </a:ext>
            </a:extLst>
          </p:cNvPr>
          <p:cNvSpPr txBox="1"/>
          <p:nvPr/>
        </p:nvSpPr>
        <p:spPr>
          <a:xfrm>
            <a:off x="7388212" y="3372587"/>
            <a:ext cx="49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8D45766E-1FA9-4020-B1B3-240002325558}"/>
              </a:ext>
            </a:extLst>
          </p:cNvPr>
          <p:cNvSpPr/>
          <p:nvPr/>
        </p:nvSpPr>
        <p:spPr>
          <a:xfrm>
            <a:off x="8407958" y="3498091"/>
            <a:ext cx="1367406" cy="755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can assign the presented path p to the same color 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C6FBB5-68C9-4076-BEB8-0A37D493433B}"/>
              </a:ext>
            </a:extLst>
          </p:cNvPr>
          <p:cNvCxnSpPr>
            <a:cxnSpLocks/>
            <a:stCxn id="24" idx="3"/>
            <a:endCxn id="34" idx="2"/>
          </p:cNvCxnSpPr>
          <p:nvPr/>
        </p:nvCxnSpPr>
        <p:spPr>
          <a:xfrm>
            <a:off x="9775364" y="3875593"/>
            <a:ext cx="112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E2A160D6-20D5-4432-8BDC-3E8DFB7DC0DD}"/>
              </a:ext>
            </a:extLst>
          </p:cNvPr>
          <p:cNvSpPr/>
          <p:nvPr/>
        </p:nvSpPr>
        <p:spPr>
          <a:xfrm>
            <a:off x="10764445" y="3467685"/>
            <a:ext cx="1362512" cy="8158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Lightpath</a:t>
            </a:r>
            <a:r>
              <a:rPr lang="en-US" sz="1100" dirty="0"/>
              <a:t> p assigned to color 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5EDAE3-CCFC-4BF3-B2F3-BC3CFDE58DD7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5543676" y="4698238"/>
            <a:ext cx="10286" cy="19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86686572-1986-4531-8C08-6585B13B9468}"/>
              </a:ext>
            </a:extLst>
          </p:cNvPr>
          <p:cNvSpPr/>
          <p:nvPr/>
        </p:nvSpPr>
        <p:spPr>
          <a:xfrm>
            <a:off x="3258042" y="4895710"/>
            <a:ext cx="4591840" cy="18239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P1 is a chain of </a:t>
            </a:r>
            <a:r>
              <a:rPr lang="en-US" sz="1100" dirty="0" err="1"/>
              <a:t>lightapths</a:t>
            </a:r>
            <a:r>
              <a:rPr lang="en-US" sz="1100" dirty="0"/>
              <a:t> that has a free ADM in u and assigned the color C1. P2 is a chain of </a:t>
            </a:r>
            <a:r>
              <a:rPr lang="en-US" sz="1100" dirty="0" err="1"/>
              <a:t>lightpaths</a:t>
            </a:r>
            <a:r>
              <a:rPr lang="en-US" sz="1100" dirty="0"/>
              <a:t> that has a free ADM in v and assigned the color C2 while not conflicting with the current </a:t>
            </a:r>
            <a:r>
              <a:rPr lang="en-US" sz="1100" dirty="0" err="1"/>
              <a:t>lightpath</a:t>
            </a:r>
            <a:endParaRPr lang="en-US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C0BA82-DA38-4D94-9ABB-C0DDA56B20B3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 flipV="1">
            <a:off x="7849882" y="5791610"/>
            <a:ext cx="716212" cy="1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5971848F-5FE2-43A9-9C88-6F3D5663E5E0}"/>
              </a:ext>
            </a:extLst>
          </p:cNvPr>
          <p:cNvSpPr/>
          <p:nvPr/>
        </p:nvSpPr>
        <p:spPr>
          <a:xfrm>
            <a:off x="8566094" y="5297142"/>
            <a:ext cx="1678847" cy="9889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Then the </a:t>
            </a:r>
            <a:r>
              <a:rPr lang="en-US" sz="1200" dirty="0" err="1"/>
              <a:t>lightpath</a:t>
            </a:r>
            <a:r>
              <a:rPr lang="en-US" sz="1200" dirty="0"/>
              <a:t> p tries to connect to any of the chains P1 or P2, both ways are correct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04E017-C55F-4675-8B15-F4D86C2F5318}"/>
              </a:ext>
            </a:extLst>
          </p:cNvPr>
          <p:cNvCxnSpPr>
            <a:cxnSpLocks/>
            <a:stCxn id="63" idx="3"/>
            <a:endCxn id="65" idx="2"/>
          </p:cNvCxnSpPr>
          <p:nvPr/>
        </p:nvCxnSpPr>
        <p:spPr>
          <a:xfrm flipV="1">
            <a:off x="10244941" y="5791609"/>
            <a:ext cx="498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C7E721BA-3D26-4AA9-B2F6-F7AB95C25EEC}"/>
              </a:ext>
            </a:extLst>
          </p:cNvPr>
          <p:cNvSpPr/>
          <p:nvPr/>
        </p:nvSpPr>
        <p:spPr>
          <a:xfrm>
            <a:off x="10590402" y="5383701"/>
            <a:ext cx="1526796" cy="8158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Lightpath</a:t>
            </a:r>
            <a:r>
              <a:rPr lang="en-US" sz="1100" dirty="0"/>
              <a:t> p assigned to color C1 or C2 randomly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1C2E22-31A8-47BA-98B3-BB23CF5071AA}"/>
              </a:ext>
            </a:extLst>
          </p:cNvPr>
          <p:cNvSpPr txBox="1"/>
          <p:nvPr/>
        </p:nvSpPr>
        <p:spPr>
          <a:xfrm>
            <a:off x="7978412" y="5352019"/>
            <a:ext cx="49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A2852E-467A-48D1-B0BB-54F1CAA48BB0}"/>
              </a:ext>
            </a:extLst>
          </p:cNvPr>
          <p:cNvSpPr txBox="1"/>
          <p:nvPr/>
        </p:nvSpPr>
        <p:spPr>
          <a:xfrm>
            <a:off x="5659072" y="4526662"/>
            <a:ext cx="49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B96083A-4535-45F8-88C4-9B47520B5D29}"/>
              </a:ext>
            </a:extLst>
          </p:cNvPr>
          <p:cNvCxnSpPr>
            <a:cxnSpLocks/>
            <a:stCxn id="40" idx="1"/>
            <a:endCxn id="75" idx="3"/>
          </p:cNvCxnSpPr>
          <p:nvPr/>
        </p:nvCxnSpPr>
        <p:spPr>
          <a:xfrm flipH="1">
            <a:off x="2672519" y="5807694"/>
            <a:ext cx="585523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A28F6E59-0FFC-4413-A8E7-8C1626E4B465}"/>
              </a:ext>
            </a:extLst>
          </p:cNvPr>
          <p:cNvSpPr/>
          <p:nvPr/>
        </p:nvSpPr>
        <p:spPr>
          <a:xfrm>
            <a:off x="935911" y="5253750"/>
            <a:ext cx="1736608" cy="11168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Then there is no chain of </a:t>
            </a:r>
            <a:r>
              <a:rPr lang="en-US" sz="1200" dirty="0" err="1"/>
              <a:t>lightpaths</a:t>
            </a:r>
            <a:r>
              <a:rPr lang="en-US" sz="1200" dirty="0"/>
              <a:t> ends with u or v therefore,  p will be assigned to a new color  C3.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F4E79D-1D9C-46F9-B3B0-82D1ECBE9246}"/>
              </a:ext>
            </a:extLst>
          </p:cNvPr>
          <p:cNvCxnSpPr>
            <a:cxnSpLocks/>
            <a:stCxn id="75" idx="0"/>
            <a:endCxn id="77" idx="3"/>
          </p:cNvCxnSpPr>
          <p:nvPr/>
        </p:nvCxnSpPr>
        <p:spPr>
          <a:xfrm flipV="1">
            <a:off x="1804215" y="4519414"/>
            <a:ext cx="0" cy="7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4B134414-4E4E-45F1-860F-C9841CAB2BE1}"/>
              </a:ext>
            </a:extLst>
          </p:cNvPr>
          <p:cNvSpPr/>
          <p:nvPr/>
        </p:nvSpPr>
        <p:spPr>
          <a:xfrm>
            <a:off x="1193497" y="3703599"/>
            <a:ext cx="1526796" cy="8158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Lightpath</a:t>
            </a:r>
            <a:r>
              <a:rPr lang="en-US" sz="1100" dirty="0"/>
              <a:t> p assigned to color C3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376C8F-FDAD-43B1-8D68-160A25E25B26}"/>
              </a:ext>
            </a:extLst>
          </p:cNvPr>
          <p:cNvSpPr txBox="1"/>
          <p:nvPr/>
        </p:nvSpPr>
        <p:spPr>
          <a:xfrm>
            <a:off x="2803994" y="5514609"/>
            <a:ext cx="49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3592B-44F5-4267-B9FE-A74905E7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 animBg="1"/>
      <p:bldP spid="23" grpId="0"/>
      <p:bldP spid="24" grpId="0" animBg="1"/>
      <p:bldP spid="34" grpId="0" animBg="1"/>
      <p:bldP spid="40" grpId="0" animBg="1"/>
      <p:bldP spid="63" grpId="0" animBg="1"/>
      <p:bldP spid="65" grpId="0" animBg="1"/>
      <p:bldP spid="67" grpId="0"/>
      <p:bldP spid="73" grpId="0"/>
      <p:bldP spid="75" grpId="0" animBg="1"/>
      <p:bldP spid="77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1283-362D-4B66-9DFB-6865F403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Competitive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07BD8-82E1-477E-B4BB-000820335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Online manners</a:t>
                </a:r>
              </a:p>
              <a:p>
                <a:r>
                  <a:rPr lang="en-US" dirty="0"/>
                  <a:t>Offline manners(Optimal)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cost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online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algorithm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cost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offline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algorithm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Competitive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Ratio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cost refers to the number of ADMs used.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07BD8-82E1-477E-B4BB-000820335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47871-8457-4281-AB25-7284160E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1494</TotalTime>
  <Words>1073</Words>
  <Application>Microsoft Office PowerPoint</Application>
  <PresentationFormat>Widescreen</PresentationFormat>
  <Paragraphs>192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Rounded MT Bold</vt:lpstr>
      <vt:lpstr>Calibri</vt:lpstr>
      <vt:lpstr>Cambria Math</vt:lpstr>
      <vt:lpstr>Wireframe Building 16x9</vt:lpstr>
      <vt:lpstr>Capstone project –phase b 21-1-R-21</vt:lpstr>
      <vt:lpstr>Rewind to phase 1</vt:lpstr>
      <vt:lpstr>On-line algorithm</vt:lpstr>
      <vt:lpstr>Optical network</vt:lpstr>
      <vt:lpstr>What is the problem?</vt:lpstr>
      <vt:lpstr>Optimal solution </vt:lpstr>
      <vt:lpstr>MINADM solution </vt:lpstr>
      <vt:lpstr>minADM Flow chart</vt:lpstr>
      <vt:lpstr>Competitive Analysis</vt:lpstr>
      <vt:lpstr>The bounds of our analysis</vt:lpstr>
      <vt:lpstr>Earlier challenges </vt:lpstr>
      <vt:lpstr>Which technologies to use?</vt:lpstr>
      <vt:lpstr>How to simulate? </vt:lpstr>
      <vt:lpstr>Research &amp; Development</vt:lpstr>
      <vt:lpstr>Testing the simulator</vt:lpstr>
      <vt:lpstr>Final Product</vt:lpstr>
      <vt:lpstr>Live Demo</vt:lpstr>
      <vt:lpstr>The simulator flow</vt:lpstr>
      <vt:lpstr>The results of the simulator </vt:lpstr>
      <vt:lpstr>Results over line topology</vt:lpstr>
      <vt:lpstr>Results over Ring topology</vt:lpstr>
      <vt:lpstr>Summary</vt:lpstr>
      <vt:lpstr>Expectations vs Reality</vt:lpstr>
      <vt:lpstr>Results Discussion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–phase b</dc:title>
  <dc:creator>אמיר אמארה</dc:creator>
  <cp:lastModifiedBy>אמיר אמארה</cp:lastModifiedBy>
  <cp:revision>8</cp:revision>
  <dcterms:created xsi:type="dcterms:W3CDTF">2021-09-03T15:48:34Z</dcterms:created>
  <dcterms:modified xsi:type="dcterms:W3CDTF">2021-09-04T19:15:19Z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