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4"/>
  </p:notesMasterIdLst>
  <p:sldIdLst>
    <p:sldId id="256" r:id="rId2"/>
    <p:sldId id="258" r:id="rId3"/>
    <p:sldId id="261" r:id="rId4"/>
    <p:sldId id="341" r:id="rId5"/>
    <p:sldId id="274" r:id="rId6"/>
    <p:sldId id="342" r:id="rId7"/>
    <p:sldId id="263" r:id="rId8"/>
    <p:sldId id="264" r:id="rId9"/>
    <p:sldId id="343" r:id="rId10"/>
    <p:sldId id="344" r:id="rId11"/>
    <p:sldId id="286" r:id="rId12"/>
    <p:sldId id="315" r:id="rId13"/>
  </p:sldIdLst>
  <p:sldSz cx="9144000" cy="5143500" type="screen16x9"/>
  <p:notesSz cx="6858000" cy="9144000"/>
  <p:embeddedFontLst>
    <p:embeddedFont>
      <p:font typeface="Aldrich" panose="020B0604020202020204" charset="0"/>
      <p:regular r:id="rId15"/>
    </p:embeddedFont>
    <p:embeddedFont>
      <p:font typeface="Bai Jamjuree" panose="020B0604020202020204" charset="-34"/>
      <p:regular r:id="rId16"/>
      <p:bold r:id="rId17"/>
      <p:italic r:id="rId18"/>
      <p:boldItalic r:id="rId19"/>
    </p:embeddedFont>
    <p:embeddedFont>
      <p:font typeface="IBM Plex Sans Medium" panose="020B0603050203000203" pitchFamily="34" charset="0"/>
      <p:regular r:id="rId20"/>
      <p:italic r:id="rId21"/>
    </p:embeddedFont>
    <p:embeddedFont>
      <p:font typeface="Segoe UI" panose="020B0502040204020203" pitchFamily="34" charset="0"/>
      <p:regular r:id="rId22"/>
      <p:bold r:id="rId23"/>
      <p:italic r:id="rId24"/>
      <p:boldItalic r:id="rId25"/>
    </p:embeddedFont>
    <p:embeddedFont>
      <p:font typeface="Segoe UI Historic" panose="020B0502040204020203" pitchFamily="3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khatem bessem" initials="bb" lastIdx="6" clrIdx="0">
    <p:extLst>
      <p:ext uri="{19B8F6BF-5375-455C-9EA6-DF929625EA0E}">
        <p15:presenceInfo xmlns:p15="http://schemas.microsoft.com/office/powerpoint/2012/main" userId="9848239f1a138a71" providerId="Windows Live"/>
      </p:ext>
    </p:extLst>
  </p:cmAuthor>
  <p:cmAuthor id="2" name="bassem.boukhatem" initials="" lastIdx="2" clrIdx="1">
    <p:extLst>
      <p:ext uri="{19B8F6BF-5375-455C-9EA6-DF929625EA0E}">
        <p15:presenceInfo xmlns:p15="http://schemas.microsoft.com/office/powerpoint/2012/main" userId="S::bassem.boukhatem@fsm.u-monastir.tn::93bd768b-f545-4c94-8de9-94447eaf08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A487A6-7112-4556-840E-34D91C74DB9F}">
  <a:tblStyle styleId="{92A487A6-7112-4556-840E-34D91C74DB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3660" autoAdjust="0"/>
  </p:normalViewPr>
  <p:slideViewPr>
    <p:cSldViewPr snapToGrid="0">
      <p:cViewPr varScale="1">
        <p:scale>
          <a:sx n="88" d="100"/>
          <a:sy n="88" d="100"/>
        </p:scale>
        <p:origin x="2035"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07T23:12:40.907" idx="2">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2-07T23:10:18.803" idx="1">
    <p:pos x="10" y="10"/>
    <p:text>"Ladies and gentlemen, before we delve deeper into our project, let's address the core issue: the impact and challenges posed by spam emails.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2-08T00:48:51.041" idx="4">
    <p:pos x="10" y="10"/>
    <p:text/>
    <p:extLst>
      <p:ext uri="{C676402C-5697-4E1C-873F-D02D1690AC5C}">
        <p15:threadingInfo xmlns:p15="http://schemas.microsoft.com/office/powerpoint/2012/main" timeZoneBias="-60"/>
      </p:ext>
    </p:extLst>
  </p:cm>
  <p:cm authorId="2" dt="2023-12-08T10:23:17.487" idx="1">
    <p:pos x="146" y="146"/>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3-12-08T10:23:38.955" idx="2">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12-08T00:27:17.062" idx="3">
    <p:pos x="4172" y="647"/>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12-08T02:54:00.297" idx="6">
    <p:pos x="4222" y="809"/>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Segoe UI" panose="020B0502040204020203" pitchFamily="34" charset="0"/>
              </a:rPr>
              <a:t>"Good morning, everyone. Welcome to today's presentation on the 'Spam Email Detection Project.'</a:t>
            </a:r>
            <a:r>
              <a:rPr lang="en" sz="1800" b="0" strike="noStrike" spc="-1" dirty="0">
                <a:solidFill>
                  <a:srgbClr val="000000"/>
                </a:solidFill>
                <a:latin typeface="IBM Plex Sans Medium"/>
                <a:ea typeface="IBM Plex Sans Medium"/>
              </a:rPr>
              <a:t>As you know, my name is Amir Amemi, and I am accompanied by Baccem Boukhatem . </a:t>
            </a:r>
            <a:r>
              <a:rPr lang="en-US" sz="1800" dirty="0">
                <a:effectLst/>
                <a:latin typeface="Segoe UI" panose="020B0502040204020203" pitchFamily="34" charset="0"/>
              </a:rPr>
              <a:t>Today, we'll delve into the realm of identifying and combating the ever-increasing challenge of spam emails. </a:t>
            </a:r>
            <a:endParaRPr lang="en-US" sz="1800" dirty="0">
              <a:effectLst/>
              <a:latin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60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5"/>
        <p:cNvGrpSpPr/>
        <p:nvPr/>
      </p:nvGrpSpPr>
      <p:grpSpPr>
        <a:xfrm>
          <a:off x="0" y="0"/>
          <a:ext cx="0" cy="0"/>
          <a:chOff x="0" y="0"/>
          <a:chExt cx="0" cy="0"/>
        </a:xfrm>
      </p:grpSpPr>
      <p:sp>
        <p:nvSpPr>
          <p:cNvPr id="3636" name="Google Shape;3636;g12948bcd1fb_0_2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7" name="Google Shape;3637;g12948bcd1fb_0_2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4E6EB"/>
                </a:solidFill>
                <a:effectLst/>
                <a:latin typeface="Segoe UI Historic" panose="020B0502040204020203" pitchFamily="34" charset="0"/>
              </a:rPr>
              <a:t>In conclusion, our model stands as a critical defense mechanism against email threats, safeguarding businesses by conserving essential resources, time, and mitigating security risks. Its scalability potential presents an integrated solution that bolsters current systems, elevating email security and fostering a safer, more efficient communication environment.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0"/>
        <p:cNvGrpSpPr/>
        <p:nvPr/>
      </p:nvGrpSpPr>
      <p:grpSpPr>
        <a:xfrm>
          <a:off x="0" y="0"/>
          <a:ext cx="0" cy="0"/>
          <a:chOff x="0" y="0"/>
          <a:chExt cx="0" cy="0"/>
        </a:xfrm>
      </p:grpSpPr>
      <p:sp>
        <p:nvSpPr>
          <p:cNvPr id="6721" name="Google Shape;6721;g12948bcd1fb_0_22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2" name="Google Shape;6722;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Thank</a:t>
            </a:r>
            <a:r>
              <a:rPr lang="fr-FR" dirty="0"/>
              <a:t> </a:t>
            </a:r>
            <a:r>
              <a:rPr lang="fr-FR" dirty="0" err="1"/>
              <a:t>you</a:t>
            </a:r>
            <a:r>
              <a:rPr lang="fr-FR" dirty="0"/>
              <a:t> for </a:t>
            </a:r>
            <a:r>
              <a:rPr lang="fr-FR" dirty="0" err="1"/>
              <a:t>you</a:t>
            </a:r>
            <a:r>
              <a:rPr lang="fr-FR" dirty="0"/>
              <a:t> attention , i </a:t>
            </a:r>
            <a:r>
              <a:rPr lang="fr-FR" dirty="0" err="1"/>
              <a:t>want</a:t>
            </a:r>
            <a:r>
              <a:rPr lang="fr-FR" dirty="0"/>
              <a:t> to </a:t>
            </a:r>
            <a:r>
              <a:rPr lang="fr-FR" dirty="0" err="1"/>
              <a:t>emphasize</a:t>
            </a:r>
            <a:r>
              <a:rPr lang="fr-FR" dirty="0"/>
              <a:t> </a:t>
            </a:r>
            <a:r>
              <a:rPr lang="fr-FR" dirty="0" err="1"/>
              <a:t>that</a:t>
            </a:r>
            <a:r>
              <a:rPr lang="fr-FR" dirty="0"/>
              <a:t> </a:t>
            </a:r>
            <a:r>
              <a:rPr lang="fr-FR" dirty="0" err="1"/>
              <a:t>im</a:t>
            </a:r>
            <a:r>
              <a:rPr lang="fr-FR" dirty="0"/>
              <a:t> </a:t>
            </a:r>
            <a:r>
              <a:rPr lang="fr-FR" dirty="0" err="1"/>
              <a:t>here</a:t>
            </a:r>
            <a:r>
              <a:rPr lang="fr-FR" dirty="0"/>
              <a:t> </a:t>
            </a:r>
            <a:r>
              <a:rPr lang="fr-FR" dirty="0" err="1"/>
              <a:t>today</a:t>
            </a:r>
            <a:r>
              <a:rPr lang="fr-FR" dirty="0"/>
              <a:t> to adresse </a:t>
            </a:r>
            <a:r>
              <a:rPr lang="fr-FR" dirty="0" err="1"/>
              <a:t>any</a:t>
            </a:r>
            <a:r>
              <a:rPr lang="fr-FR" dirty="0"/>
              <a:t> </a:t>
            </a:r>
            <a:r>
              <a:rPr lang="fr-FR" dirty="0" err="1"/>
              <a:t>thoughts</a:t>
            </a:r>
            <a:r>
              <a:rPr lang="fr-FR" dirty="0"/>
              <a:t> or questions </a:t>
            </a:r>
            <a:r>
              <a:rPr lang="fr-FR" dirty="0" err="1"/>
              <a:t>so</a:t>
            </a:r>
            <a:r>
              <a:rPr lang="fr-FR" dirty="0"/>
              <a:t>  </a:t>
            </a:r>
            <a:r>
              <a:rPr lang="fr-FR" dirty="0" err="1"/>
              <a:t>feel</a:t>
            </a:r>
            <a:r>
              <a:rPr lang="fr-FR" dirty="0"/>
              <a:t> free to </a:t>
            </a:r>
            <a:r>
              <a:rPr lang="fr-FR" err="1"/>
              <a:t>ask</a:t>
            </a:r>
            <a:r>
              <a:rPr lang="fr-FR"/>
              <a: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our Table of contents was </a:t>
            </a:r>
            <a:r>
              <a:rPr lang="en-US" dirty="0" err="1"/>
              <a:t>devided</a:t>
            </a:r>
            <a:r>
              <a:rPr lang="en-US" dirty="0"/>
              <a:t> into 8 main parts , What it is the problem , </a:t>
            </a:r>
            <a:r>
              <a:rPr lang="en-US" dirty="0" err="1"/>
              <a:t>Whats</a:t>
            </a:r>
            <a:r>
              <a:rPr lang="en-US"/>
              <a:t> our  </a:t>
            </a:r>
            <a:r>
              <a:rPr lang="en-US" dirty="0"/>
              <a:t>objective, the Methodology that we follow , the </a:t>
            </a:r>
            <a:r>
              <a:rPr lang="en-US" dirty="0" err="1"/>
              <a:t>DataSet</a:t>
            </a:r>
            <a:r>
              <a:rPr lang="en-US" dirty="0"/>
              <a:t> and </a:t>
            </a:r>
            <a:r>
              <a:rPr lang="en-US" dirty="0" err="1"/>
              <a:t>Algrithme</a:t>
            </a:r>
            <a:r>
              <a:rPr lang="en-US" dirty="0"/>
              <a:t> choice , data collection , Data visualization that help to evaluated our model , the model evaluation and </a:t>
            </a:r>
            <a:r>
              <a:rPr lang="en-US" dirty="0" err="1"/>
              <a:t>testion</a:t>
            </a:r>
            <a:r>
              <a:rPr lang="en-US" dirty="0"/>
              <a:t> and we close with the Conclusion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Before we delve deeper into our project, let's address the core issue: the impact and challenges posed by spam emails.</a:t>
            </a:r>
          </a:p>
          <a:p>
            <a:pPr marL="0" lvl="0" indent="0" algn="l" rtl="0">
              <a:spcBef>
                <a:spcPts val="0"/>
              </a:spcBef>
              <a:spcAft>
                <a:spcPts val="0"/>
              </a:spcAft>
              <a:buNone/>
            </a:pPr>
            <a:r>
              <a:rPr lang="en-US" b="0" i="0" dirty="0">
                <a:solidFill>
                  <a:srgbClr val="E4E6EB"/>
                </a:solidFill>
                <a:effectLst/>
                <a:latin typeface="Segoe UI Historic" panose="020B0502040204020203" pitchFamily="34" charset="0"/>
              </a:rPr>
              <a:t>The bar chart represents the distribution of emails received by a group of people, categorized into "</a:t>
            </a:r>
            <a:r>
              <a:rPr lang="en-US" b="0" i="0" dirty="0" err="1">
                <a:solidFill>
                  <a:srgbClr val="E4E6EB"/>
                </a:solidFill>
                <a:effectLst/>
                <a:latin typeface="Segoe UI Historic" panose="020B0502040204020203" pitchFamily="34" charset="0"/>
              </a:rPr>
              <a:t>bayesian</a:t>
            </a:r>
            <a:r>
              <a:rPr lang="en-US" b="0" i="0" dirty="0">
                <a:solidFill>
                  <a:srgbClr val="E4E6EB"/>
                </a:solidFill>
                <a:effectLst/>
                <a:latin typeface="Segoe UI Historic" panose="020B0502040204020203" pitchFamily="34" charset="0"/>
              </a:rPr>
              <a:t>" and "single." Each bar in the chart represents a different recipient, and the height of the bar indicates the number of emails received. The bars are colored differently to distinguish between the two categories, with some bars being red and others being purple. The legend provides an explanation of the colors used in the chart. This visualization allows for a quick comparison of the email distribution among the recipients in the two categories.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4E6EB"/>
                </a:solidFill>
                <a:effectLst/>
                <a:latin typeface="Segoe UI Historic" panose="020B0502040204020203" pitchFamily="34" charset="0"/>
              </a:rPr>
              <a:t>Our project prioritizes accuracy, efficiency, and scalability. We're dedicated to improving spam detection precision, minimizing false positives, and creating a scalable system to adapt to evolving email volumes effectively.</a:t>
            </a:r>
            <a:endParaRPr dirty="0"/>
          </a:p>
        </p:txBody>
      </p:sp>
    </p:spTree>
    <p:extLst>
      <p:ext uri="{BB962C8B-B14F-4D97-AF65-F5344CB8AC3E}">
        <p14:creationId xmlns:p14="http://schemas.microsoft.com/office/powerpoint/2010/main" val="215346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2948bcd1fb_0_26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2948bcd1fb_0_26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800" dirty="0">
                <a:effectLst/>
                <a:latin typeface="Segoe UI" panose="020B0502040204020203" pitchFamily="34" charset="0"/>
              </a:rPr>
              <a:t>Feature Engineering:  Enhance model insights with diverse textual features..</a:t>
            </a:r>
          </a:p>
          <a:p>
            <a:r>
              <a:rPr lang="en-US" sz="1800" dirty="0">
                <a:effectLst/>
                <a:latin typeface="Segoe UI" panose="020B0502040204020203" pitchFamily="34" charset="0"/>
              </a:rPr>
              <a:t>Data visualization : </a:t>
            </a:r>
            <a:r>
              <a:rPr lang="en-US" sz="3200" b="0" i="0" dirty="0">
                <a:solidFill>
                  <a:srgbClr val="D1D5DB"/>
                </a:solidFill>
                <a:effectLst/>
                <a:latin typeface="Söhne"/>
              </a:rPr>
              <a:t>assists in gaining a better understanding of the data</a:t>
            </a:r>
          </a:p>
          <a:p>
            <a:r>
              <a:rPr lang="en-US" sz="1800" dirty="0">
                <a:effectLst/>
                <a:latin typeface="Segoe UI" panose="020B0502040204020203" pitchFamily="34" charset="0"/>
              </a:rPr>
              <a:t>Modeling: </a:t>
            </a:r>
            <a:r>
              <a:rPr lang="en-US" sz="3200" b="0" i="0" dirty="0">
                <a:solidFill>
                  <a:srgbClr val="D1D5DB"/>
                </a:solidFill>
                <a:effectLst/>
                <a:latin typeface="Söhne"/>
              </a:rPr>
              <a:t>Utilize Logistic Regression for effective binary text classification.</a:t>
            </a:r>
          </a:p>
          <a:p>
            <a:r>
              <a:rPr lang="en-US" sz="1800" dirty="0">
                <a:effectLst/>
                <a:latin typeface="Segoe UI" panose="020B0502040204020203" pitchFamily="34" charset="0"/>
              </a:rPr>
              <a:t>Model Evaluation: </a:t>
            </a:r>
            <a:r>
              <a:rPr lang="en-US" sz="3200" b="0" i="0" dirty="0">
                <a:solidFill>
                  <a:srgbClr val="D1D5DB"/>
                </a:solidFill>
                <a:effectLst/>
                <a:latin typeface="Söhne"/>
              </a:rPr>
              <a:t>Evaluate model using accuracy, precision, recall, F1-score, confusion matrices, and ROC curves</a:t>
            </a:r>
          </a:p>
          <a:p>
            <a:r>
              <a:rPr lang="en-US" sz="1800" dirty="0">
                <a:effectLst/>
                <a:latin typeface="Segoe UI" panose="020B0502040204020203" pitchFamily="34" charset="0"/>
              </a:rPr>
              <a:t>Model Testing and Validation: </a:t>
            </a:r>
            <a:r>
              <a:rPr lang="en-US" sz="3200" b="0" i="0" dirty="0">
                <a:solidFill>
                  <a:srgbClr val="D1D5DB"/>
                </a:solidFill>
                <a:effectLst/>
                <a:latin typeface="Söhne"/>
              </a:rPr>
              <a:t>Tested model with real-world email messages, analyzing predictions, discussing misclassifications, and evaluating model strengths and weaknesses.</a:t>
            </a:r>
            <a:r>
              <a:rPr lang="en-US" sz="1800" dirty="0">
                <a:effectLst/>
                <a:latin typeface="Segoe UI" panose="020B0502040204020203" pitchFamily="34" charset="0"/>
              </a:rPr>
              <a:t>.</a:t>
            </a:r>
            <a:endParaRPr lang="en-US" sz="1800" dirty="0">
              <a:effectLst/>
              <a:latin typeface="Arial" panose="020B0604020202020204" pitchFamily="34" charset="0"/>
            </a:endParaRPr>
          </a:p>
          <a:p>
            <a:pPr marL="158750" indent="0" algn="l">
              <a:buNone/>
            </a:pPr>
            <a:endParaRPr lang="en-US" b="0" i="0" dirty="0">
              <a:solidFill>
                <a:srgbClr val="D1D5DB"/>
              </a:solidFill>
              <a:effectLst/>
              <a:latin typeface="Söhn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5162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effectLst/>
                <a:latin typeface="inherit"/>
              </a:rPr>
              <a:t>The dataset's high quality and depth have been instrumental in fueling our research, providing an invaluable foundation for training and validating our spam detection model. In our preprocessing phase encompassed various steps, including text cleaning, removal of punctuation and special characters, tokenization, stemming, and lemmatization to standardize the text data. Moreover, we employed feature extraction methods like TF-IDF (Term Frequency-Inverse Document Frequency) to convert emails into numerical representations, essential for effective model training.</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13e9dbcaf0c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13e9dbcaf0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Segoe UI" panose="020B0502040204020203" pitchFamily="34" charset="0"/>
              </a:rPr>
              <a:t>These visual representations effectively highlighted the prevalence and distinct word usage patterns in spam messages, aiding in discerning key distinguishing factors between spam and non-spam content.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13e9dbcaf0c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13e9dbcaf0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Segoe UI" panose="020B0502040204020203" pitchFamily="34" charset="0"/>
              </a:rPr>
              <a:t>Data visualization, including 3D Scatter Plots, reveals intricate relationships among various data dimensions, while textual analysis, focusing on word, character, and sentence dynamics, translates textual content into numerical insights, enabling visual exploration and comprehension of text-based patterns and structures.</a:t>
            </a:r>
            <a:endParaRPr lang="en-US" sz="1800" dirty="0">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4330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2414" name="Google Shape;2414;p5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15" name="Google Shape;2415;p50"/>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6" name="Google Shape;2416;p50"/>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lvl="0" indent="0" algn="l" rtl="0">
              <a:lnSpc>
                <a:spcPct val="100000"/>
              </a:lnSpc>
              <a:spcBef>
                <a:spcPts val="300"/>
              </a:spcBef>
              <a:spcAft>
                <a:spcPts val="0"/>
              </a:spcAft>
              <a:buNone/>
            </a:pPr>
            <a:r>
              <a:rPr lang="en" sz="1100" b="1">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lang="en" sz="1100"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100">
                <a:solidFill>
                  <a:schemeClr val="lt1"/>
                </a:solidFill>
                <a:latin typeface="Bai Jamjuree"/>
                <a:ea typeface="Bai Jamjuree"/>
                <a:cs typeface="Bai Jamjuree"/>
                <a:sym typeface="Bai Jamjuree"/>
              </a:rPr>
              <a:t>, and includes icons by </a:t>
            </a:r>
            <a:r>
              <a:rPr lang="en" sz="1100"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100" b="1">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lang="en" sz="1100"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100" b="1">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2_2_1_1">
    <p:spTree>
      <p:nvGrpSpPr>
        <p:cNvPr id="1"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621" name="Google Shape;1621;p35"/>
          <p:cNvSpPr txBox="1">
            <a:spLocks noGrp="1"/>
          </p:cNvSpPr>
          <p:nvPr>
            <p:ph type="title"/>
          </p:nvPr>
        </p:nvSpPr>
        <p:spPr>
          <a:xfrm>
            <a:off x="713750" y="1225788"/>
            <a:ext cx="3367200" cy="17265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22" name="Google Shape;1622;p35"/>
          <p:cNvSpPr txBox="1">
            <a:spLocks noGrp="1"/>
          </p:cNvSpPr>
          <p:nvPr>
            <p:ph type="subTitle" idx="1"/>
          </p:nvPr>
        </p:nvSpPr>
        <p:spPr>
          <a:xfrm>
            <a:off x="713875" y="3105588"/>
            <a:ext cx="3856500" cy="9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5" r:id="rId5"/>
    <p:sldLayoutId id="2147483668" r:id="rId6"/>
    <p:sldLayoutId id="2147483681" r:id="rId7"/>
    <p:sldLayoutId id="2147483684" r:id="rId8"/>
    <p:sldLayoutId id="2147483694" r:id="rId9"/>
    <p:sldLayoutId id="2147483696" r:id="rId10"/>
    <p:sldLayoutId id="2147483697" r:id="rId11"/>
    <p:sldLayoutId id="2147483698" r:id="rId12"/>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5.jpe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comments" Target="../comments/commen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omments" Target="../comments/comment5.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omments" Target="../comments/comment6.xml"/><Relationship Id="rId5" Type="http://schemas.openxmlformats.org/officeDocument/2006/relationships/image" Target="../media/image11.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450" y="1077129"/>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Spam Email Detection</a:t>
            </a:r>
            <a:endParaRPr sz="5050" dirty="0">
              <a:solidFill>
                <a:schemeClr val="dk2"/>
              </a:solidFill>
            </a:endParaRPr>
          </a:p>
        </p:txBody>
      </p:sp>
      <p:sp>
        <p:nvSpPr>
          <p:cNvPr id="2592" name="Google Shape;2592;p58"/>
          <p:cNvSpPr txBox="1">
            <a:spLocks noGrp="1"/>
          </p:cNvSpPr>
          <p:nvPr>
            <p:ph type="subTitle" idx="1"/>
          </p:nvPr>
        </p:nvSpPr>
        <p:spPr>
          <a:xfrm>
            <a:off x="1248525" y="2847794"/>
            <a:ext cx="6647100" cy="1412841"/>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endParaRPr lang="fr-FR" dirty="0"/>
          </a:p>
          <a:p>
            <a:pPr marL="0" lvl="0" indent="0" algn="ctr" rtl="0">
              <a:spcBef>
                <a:spcPts val="0"/>
              </a:spcBef>
              <a:spcAft>
                <a:spcPts val="0"/>
              </a:spcAft>
              <a:buClr>
                <a:schemeClr val="dk1"/>
              </a:buClr>
              <a:buSzPts val="1100"/>
              <a:buFont typeface="Arial"/>
              <a:buNone/>
            </a:pPr>
            <a:r>
              <a:rPr lang="fr-FR" dirty="0" err="1"/>
              <a:t>Performed</a:t>
            </a:r>
            <a:r>
              <a:rPr lang="fr-FR" dirty="0"/>
              <a:t> by : </a:t>
            </a:r>
          </a:p>
          <a:p>
            <a:pPr marL="0" lvl="0" indent="0" algn="ctr" rtl="0">
              <a:spcBef>
                <a:spcPts val="0"/>
              </a:spcBef>
              <a:spcAft>
                <a:spcPts val="0"/>
              </a:spcAft>
              <a:buClr>
                <a:schemeClr val="dk1"/>
              </a:buClr>
              <a:buSzPts val="1100"/>
              <a:buFont typeface="Arial"/>
              <a:buNone/>
            </a:pPr>
            <a:r>
              <a:rPr lang="fr-FR" dirty="0"/>
              <a:t>Amir </a:t>
            </a:r>
            <a:r>
              <a:rPr lang="fr-FR" dirty="0" err="1"/>
              <a:t>Amemi</a:t>
            </a:r>
            <a:endParaRPr lang="fr-FR" dirty="0"/>
          </a:p>
          <a:p>
            <a:pPr marL="0" lvl="0" indent="0" algn="ctr" rtl="0">
              <a:spcBef>
                <a:spcPts val="0"/>
              </a:spcBef>
              <a:spcAft>
                <a:spcPts val="0"/>
              </a:spcAft>
              <a:buClr>
                <a:schemeClr val="dk1"/>
              </a:buClr>
              <a:buSzPts val="1100"/>
              <a:buFont typeface="Arial"/>
              <a:buNone/>
            </a:pPr>
            <a:r>
              <a:rPr lang="fr-FR" dirty="0"/>
              <a:t>&amp;</a:t>
            </a:r>
          </a:p>
          <a:p>
            <a:pPr marL="0" lvl="0" indent="0" algn="ctr" rtl="0">
              <a:spcBef>
                <a:spcPts val="0"/>
              </a:spcBef>
              <a:spcAft>
                <a:spcPts val="0"/>
              </a:spcAft>
              <a:buClr>
                <a:schemeClr val="dk1"/>
              </a:buClr>
              <a:buSzPts val="1100"/>
              <a:buFont typeface="Arial"/>
              <a:buNone/>
            </a:pPr>
            <a:r>
              <a:rPr lang="fr-FR" dirty="0"/>
              <a:t>Bacem Boukhatem</a:t>
            </a: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2719937"/>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0" y="408634"/>
            <a:ext cx="9142954" cy="420600"/>
          </a:xfrm>
          <a:prstGeom prst="rect">
            <a:avLst/>
          </a:prstGeom>
        </p:spPr>
        <p:txBody>
          <a:bodyPr spcFirstLastPara="1" wrap="square" lIns="91425" tIns="0" rIns="91425" bIns="91425" anchor="t" anchorCtr="0">
            <a:noAutofit/>
          </a:bodyPr>
          <a:lstStyle/>
          <a:p>
            <a:pPr algn="ctr"/>
            <a:r>
              <a:rPr lang="fr-FR" dirty="0"/>
              <a:t>Model Evaluation and Testing</a:t>
            </a:r>
            <a:endParaRPr dirty="0"/>
          </a:p>
        </p:txBody>
      </p:sp>
      <p:grpSp>
        <p:nvGrpSpPr>
          <p:cNvPr id="2791" name="Google Shape;2791;p65"/>
          <p:cNvGrpSpPr/>
          <p:nvPr/>
        </p:nvGrpSpPr>
        <p:grpSpPr>
          <a:xfrm rot="10800000" flipH="1">
            <a:off x="7715773" y="2097344"/>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7267366" y="-528435"/>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6637092" y="3805872"/>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ous-titre 8">
            <a:extLst>
              <a:ext uri="{FF2B5EF4-FFF2-40B4-BE49-F238E27FC236}">
                <a16:creationId xmlns:a16="http://schemas.microsoft.com/office/drawing/2014/main" id="{A9358948-F14D-DA57-D0A3-19447D1035DA}"/>
              </a:ext>
            </a:extLst>
          </p:cNvPr>
          <p:cNvSpPr>
            <a:spLocks noGrp="1"/>
          </p:cNvSpPr>
          <p:nvPr>
            <p:ph type="subTitle" idx="2"/>
          </p:nvPr>
        </p:nvSpPr>
        <p:spPr>
          <a:xfrm>
            <a:off x="1740399" y="1202107"/>
            <a:ext cx="5733644" cy="1272205"/>
          </a:xfrm>
        </p:spPr>
        <p:txBody>
          <a:bodyPr/>
          <a:lstStyle/>
          <a:p>
            <a:pPr algn="ctr"/>
            <a:r>
              <a:rPr lang="en-US" b="0" i="0" dirty="0">
                <a:solidFill>
                  <a:srgbClr val="D1D5DB"/>
                </a:solidFill>
                <a:effectLst/>
                <a:latin typeface="Söhne"/>
              </a:rPr>
              <a:t>The model exhibits exceptional performance, boasting high precision 0.95, recall 0.99, and an F1 score of 0.97, achieving an impressive accuracy rate of 0.96. This stellar performance ensures its practical viability, reducing spam threats and bolstering email security for businesses in real-world scenarios.</a:t>
            </a:r>
            <a:endParaRPr lang="fr-FR" dirty="0"/>
          </a:p>
        </p:txBody>
      </p:sp>
      <p:sp>
        <p:nvSpPr>
          <p:cNvPr id="2" name="Parchemin : horizontal 1">
            <a:extLst>
              <a:ext uri="{FF2B5EF4-FFF2-40B4-BE49-F238E27FC236}">
                <a16:creationId xmlns:a16="http://schemas.microsoft.com/office/drawing/2014/main" id="{7BACCBE8-9155-C0AC-BC58-5F2DBB0DC00F}"/>
              </a:ext>
            </a:extLst>
          </p:cNvPr>
          <p:cNvSpPr/>
          <p:nvPr/>
        </p:nvSpPr>
        <p:spPr>
          <a:xfrm>
            <a:off x="2336832" y="2188793"/>
            <a:ext cx="4906530" cy="2821588"/>
          </a:xfrm>
          <a:prstGeom prst="horizontalScroll">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170" name="Picture 2" descr="Email Spam Classification. Spam emails also referred to as spam… | by  prabhakaran98 | Medium">
            <a:extLst>
              <a:ext uri="{FF2B5EF4-FFF2-40B4-BE49-F238E27FC236}">
                <a16:creationId xmlns:a16="http://schemas.microsoft.com/office/drawing/2014/main" id="{55B97BBA-14E1-20F4-4A1B-2B12A0D85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159" y="2643537"/>
            <a:ext cx="4106858" cy="199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8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860"/>
                                        </p:tgtEl>
                                        <p:attrNameLst>
                                          <p:attrName>style.visibility</p:attrName>
                                        </p:attrNameLst>
                                      </p:cBhvr>
                                      <p:to>
                                        <p:strVal val="visible"/>
                                      </p:to>
                                    </p:set>
                                    <p:animEffect transition="in" filter="fade">
                                      <p:cBhvr>
                                        <p:cTn id="15" dur="1000"/>
                                        <p:tgtEl>
                                          <p:spTgt spid="2860"/>
                                        </p:tgtEl>
                                      </p:cBhvr>
                                    </p:animEffect>
                                  </p:childTnLst>
                                </p:cTn>
                              </p:par>
                              <p:par>
                                <p:cTn id="16" presetID="10" presetClass="entr" presetSubtype="0" fill="hold" nodeType="withEffect">
                                  <p:stCondLst>
                                    <p:cond delay="0"/>
                                  </p:stCondLst>
                                  <p:childTnLst>
                                    <p:set>
                                      <p:cBhvr>
                                        <p:cTn id="17" dur="1" fill="hold">
                                          <p:stCondLst>
                                            <p:cond delay="0"/>
                                          </p:stCondLst>
                                        </p:cTn>
                                        <p:tgtEl>
                                          <p:spTgt spid="2861"/>
                                        </p:tgtEl>
                                        <p:attrNameLst>
                                          <p:attrName>style.visibility</p:attrName>
                                        </p:attrNameLst>
                                      </p:cBhvr>
                                      <p:to>
                                        <p:strVal val="visible"/>
                                      </p:to>
                                    </p:set>
                                    <p:animEffect transition="in" filter="fade">
                                      <p:cBhvr>
                                        <p:cTn id="18" dur="1000"/>
                                        <p:tgtEl>
                                          <p:spTgt spid="2861"/>
                                        </p:tgtEl>
                                      </p:cBhvr>
                                    </p:animEffect>
                                  </p:childTnLst>
                                </p:cTn>
                              </p:par>
                              <p:par>
                                <p:cTn id="19" presetID="10" presetClass="entr" presetSubtype="0" fill="hold" nodeType="withEffect">
                                  <p:stCondLst>
                                    <p:cond delay="0"/>
                                  </p:stCondLst>
                                  <p:childTnLst>
                                    <p:set>
                                      <p:cBhvr>
                                        <p:cTn id="20" dur="1" fill="hold">
                                          <p:stCondLst>
                                            <p:cond delay="0"/>
                                          </p:stCondLst>
                                        </p:cTn>
                                        <p:tgtEl>
                                          <p:spTgt spid="2862"/>
                                        </p:tgtEl>
                                        <p:attrNameLst>
                                          <p:attrName>style.visibility</p:attrName>
                                        </p:attrNameLst>
                                      </p:cBhvr>
                                      <p:to>
                                        <p:strVal val="visible"/>
                                      </p:to>
                                    </p:set>
                                    <p:animEffect transition="in" filter="fade">
                                      <p:cBhvr>
                                        <p:cTn id="21" dur="1000"/>
                                        <p:tgtEl>
                                          <p:spTgt spid="2862"/>
                                        </p:tgtEl>
                                      </p:cBhvr>
                                    </p:animEffect>
                                  </p:childTnLst>
                                </p:cTn>
                              </p:par>
                              <p:par>
                                <p:cTn id="22" presetID="10" presetClass="entr" presetSubtype="0" fill="hold" nodeType="withEffect">
                                  <p:stCondLst>
                                    <p:cond delay="0"/>
                                  </p:stCondLst>
                                  <p:childTnLst>
                                    <p:set>
                                      <p:cBhvr>
                                        <p:cTn id="23" dur="1" fill="hold">
                                          <p:stCondLst>
                                            <p:cond delay="0"/>
                                          </p:stCondLst>
                                        </p:cTn>
                                        <p:tgtEl>
                                          <p:spTgt spid="2863"/>
                                        </p:tgtEl>
                                        <p:attrNameLst>
                                          <p:attrName>style.visibility</p:attrName>
                                        </p:attrNameLst>
                                      </p:cBhvr>
                                      <p:to>
                                        <p:strVal val="visible"/>
                                      </p:to>
                                    </p:set>
                                    <p:animEffect transition="in" filter="fade">
                                      <p:cBhvr>
                                        <p:cTn id="24" dur="1000"/>
                                        <p:tgtEl>
                                          <p:spTgt spid="2863"/>
                                        </p:tgtEl>
                                      </p:cBhvr>
                                    </p:animEffect>
                                  </p:childTnLst>
                                </p:cTn>
                              </p:par>
                              <p:par>
                                <p:cTn id="25" presetID="10" presetClass="entr" presetSubtype="0" fill="hold" nodeType="withEffect">
                                  <p:stCondLst>
                                    <p:cond delay="0"/>
                                  </p:stCondLst>
                                  <p:childTnLst>
                                    <p:set>
                                      <p:cBhvr>
                                        <p:cTn id="26" dur="1" fill="hold">
                                          <p:stCondLst>
                                            <p:cond delay="0"/>
                                          </p:stCondLst>
                                        </p:cTn>
                                        <p:tgtEl>
                                          <p:spTgt spid="2864"/>
                                        </p:tgtEl>
                                        <p:attrNameLst>
                                          <p:attrName>style.visibility</p:attrName>
                                        </p:attrNameLst>
                                      </p:cBhvr>
                                      <p:to>
                                        <p:strVal val="visible"/>
                                      </p:to>
                                    </p:set>
                                    <p:animEffect transition="in" filter="fade">
                                      <p:cBhvr>
                                        <p:cTn id="27"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8"/>
        <p:cNvGrpSpPr/>
        <p:nvPr/>
      </p:nvGrpSpPr>
      <p:grpSpPr>
        <a:xfrm>
          <a:off x="0" y="0"/>
          <a:ext cx="0" cy="0"/>
          <a:chOff x="0" y="0"/>
          <a:chExt cx="0" cy="0"/>
        </a:xfrm>
      </p:grpSpPr>
      <p:sp>
        <p:nvSpPr>
          <p:cNvPr id="3639" name="Google Shape;3639;p88"/>
          <p:cNvSpPr txBox="1">
            <a:spLocks noGrp="1"/>
          </p:cNvSpPr>
          <p:nvPr>
            <p:ph type="subTitle" idx="1"/>
          </p:nvPr>
        </p:nvSpPr>
        <p:spPr>
          <a:xfrm>
            <a:off x="219579" y="1751250"/>
            <a:ext cx="3856500" cy="1952861"/>
          </a:xfrm>
          <a:prstGeom prst="rect">
            <a:avLst/>
          </a:prstGeom>
        </p:spPr>
        <p:txBody>
          <a:bodyPr spcFirstLastPara="1" wrap="square" lIns="91425" tIns="91425" rIns="91425" bIns="91425" anchor="t" anchorCtr="0">
            <a:noAutofit/>
          </a:bodyPr>
          <a:lstStyle/>
          <a:p>
            <a:pPr marL="0" lvl="0" indent="0"/>
            <a:r>
              <a:rPr lang="en-US" dirty="0"/>
              <a:t>This model serves as a vital safeguard against email threats, preserving businesses by saving crucial time and resources while mitigating security risks. Its scalability potential offers an integrated solution, fortifying existing systems for heightened email security, ensuring a safer and more efficient communication environment.</a:t>
            </a:r>
            <a:endParaRPr dirty="0"/>
          </a:p>
        </p:txBody>
      </p:sp>
      <p:sp>
        <p:nvSpPr>
          <p:cNvPr id="3640" name="Google Shape;3640;p88"/>
          <p:cNvSpPr txBox="1">
            <a:spLocks noGrp="1"/>
          </p:cNvSpPr>
          <p:nvPr>
            <p:ph type="title"/>
          </p:nvPr>
        </p:nvSpPr>
        <p:spPr>
          <a:xfrm>
            <a:off x="713875" y="970124"/>
            <a:ext cx="3367200" cy="562372"/>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Conclusion</a:t>
            </a:r>
            <a:endParaRPr dirty="0"/>
          </a:p>
        </p:txBody>
      </p:sp>
      <p:pic>
        <p:nvPicPr>
          <p:cNvPr id="3641" name="Google Shape;3641;p88"/>
          <p:cNvPicPr preferRelativeResize="0"/>
          <p:nvPr/>
        </p:nvPicPr>
        <p:blipFill rotWithShape="1">
          <a:blip r:embed="rId3">
            <a:alphaModFix/>
          </a:blip>
          <a:srcRect l="23293" t="872" r="20980"/>
          <a:stretch/>
        </p:blipFill>
        <p:spPr>
          <a:xfrm>
            <a:off x="4883625" y="85050"/>
            <a:ext cx="4172224" cy="4973399"/>
          </a:xfrm>
          <a:prstGeom prst="rect">
            <a:avLst/>
          </a:prstGeom>
          <a:noFill/>
          <a:ln w="9525" cap="flat" cmpd="sng">
            <a:solidFill>
              <a:schemeClr val="dk2"/>
            </a:solidFill>
            <a:prstDash val="solid"/>
            <a:round/>
            <a:headEnd type="none" w="sm" len="sm"/>
            <a:tailEnd type="none" w="sm" len="sm"/>
          </a:ln>
        </p:spPr>
      </p:pic>
      <p:pic>
        <p:nvPicPr>
          <p:cNvPr id="3642" name="Google Shape;3642;p88"/>
          <p:cNvPicPr preferRelativeResize="0"/>
          <p:nvPr/>
        </p:nvPicPr>
        <p:blipFill>
          <a:blip r:embed="rId4">
            <a:alphaModFix/>
          </a:blip>
          <a:stretch>
            <a:fillRect/>
          </a:stretch>
        </p:blipFill>
        <p:spPr>
          <a:xfrm>
            <a:off x="153241" y="4008500"/>
            <a:ext cx="9353213" cy="2681250"/>
          </a:xfrm>
          <a:prstGeom prst="rect">
            <a:avLst/>
          </a:prstGeom>
          <a:noFill/>
          <a:ln>
            <a:noFill/>
          </a:ln>
        </p:spPr>
      </p:pic>
      <p:grpSp>
        <p:nvGrpSpPr>
          <p:cNvPr id="3643" name="Google Shape;3643;p88"/>
          <p:cNvGrpSpPr/>
          <p:nvPr/>
        </p:nvGrpSpPr>
        <p:grpSpPr>
          <a:xfrm flipH="1">
            <a:off x="7912919" y="1278570"/>
            <a:ext cx="289170" cy="284718"/>
            <a:chOff x="426000" y="3302025"/>
            <a:chExt cx="220875" cy="217475"/>
          </a:xfrm>
        </p:grpSpPr>
        <p:sp>
          <p:nvSpPr>
            <p:cNvPr id="3644" name="Google Shape;3644;p8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6" name="Google Shape;3646;p88"/>
          <p:cNvGrpSpPr/>
          <p:nvPr/>
        </p:nvGrpSpPr>
        <p:grpSpPr>
          <a:xfrm flipH="1">
            <a:off x="9148986" y="905775"/>
            <a:ext cx="357454" cy="956304"/>
            <a:chOff x="357713" y="600975"/>
            <a:chExt cx="357454" cy="956304"/>
          </a:xfrm>
        </p:grpSpPr>
        <p:sp>
          <p:nvSpPr>
            <p:cNvPr id="3647" name="Google Shape;3647;p8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8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1" name="Google Shape;3651;p88"/>
          <p:cNvSpPr/>
          <p:nvPr/>
        </p:nvSpPr>
        <p:spPr>
          <a:xfrm flipH="1">
            <a:off x="3965036" y="2353224"/>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8"/>
          <p:cNvSpPr/>
          <p:nvPr/>
        </p:nvSpPr>
        <p:spPr>
          <a:xfrm flipH="1">
            <a:off x="5400061" y="3215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3" name="Google Shape;3653;p88"/>
          <p:cNvGrpSpPr/>
          <p:nvPr/>
        </p:nvGrpSpPr>
        <p:grpSpPr>
          <a:xfrm>
            <a:off x="2156438" y="568471"/>
            <a:ext cx="793256" cy="182899"/>
            <a:chOff x="2685575" y="2835950"/>
            <a:chExt cx="433000" cy="99825"/>
          </a:xfrm>
        </p:grpSpPr>
        <p:sp>
          <p:nvSpPr>
            <p:cNvPr id="3654" name="Google Shape;3654;p8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8" name="Google Shape;3658;p8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8">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651"/>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640"/>
                                        </p:tgtEl>
                                        <p:attrNameLst>
                                          <p:attrName>style.visibility</p:attrName>
                                        </p:attrNameLst>
                                      </p:cBhvr>
                                      <p:to>
                                        <p:strVal val="visible"/>
                                      </p:to>
                                    </p:set>
                                    <p:anim calcmode="lin" valueType="num">
                                      <p:cBhvr additive="base">
                                        <p:cTn id="9" dur="1000"/>
                                        <p:tgtEl>
                                          <p:spTgt spid="3640"/>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3639"/>
                                        </p:tgtEl>
                                        <p:attrNameLst>
                                          <p:attrName>style.visibility</p:attrName>
                                        </p:attrNameLst>
                                      </p:cBhvr>
                                      <p:to>
                                        <p:strVal val="visible"/>
                                      </p:to>
                                    </p:set>
                                    <p:animEffect transition="in" filter="fade">
                                      <p:cBhvr>
                                        <p:cTn id="12" dur="1000"/>
                                        <p:tgtEl>
                                          <p:spTgt spid="3639"/>
                                        </p:tgtEl>
                                      </p:cBhvr>
                                    </p:animEffect>
                                  </p:childTnLst>
                                </p:cTn>
                              </p:par>
                              <p:par>
                                <p:cTn id="13" presetID="2" presetClass="entr" presetSubtype="2" fill="hold" nodeType="withEffect">
                                  <p:stCondLst>
                                    <p:cond delay="0"/>
                                  </p:stCondLst>
                                  <p:childTnLst>
                                    <p:set>
                                      <p:cBhvr>
                                        <p:cTn id="14" dur="1" fill="hold">
                                          <p:stCondLst>
                                            <p:cond delay="0"/>
                                          </p:stCondLst>
                                        </p:cTn>
                                        <p:tgtEl>
                                          <p:spTgt spid="3642"/>
                                        </p:tgtEl>
                                        <p:attrNameLst>
                                          <p:attrName>style.visibility</p:attrName>
                                        </p:attrNameLst>
                                      </p:cBhvr>
                                      <p:to>
                                        <p:strVal val="visible"/>
                                      </p:to>
                                    </p:set>
                                    <p:anim calcmode="lin" valueType="num">
                                      <p:cBhvr additive="base">
                                        <p:cTn id="15" dur="1000"/>
                                        <p:tgtEl>
                                          <p:spTgt spid="3642"/>
                                        </p:tgtEl>
                                        <p:attrNameLst>
                                          <p:attrName>ppt_x</p:attrName>
                                        </p:attrNameLst>
                                      </p:cBhvr>
                                      <p:tavLst>
                                        <p:tav tm="0">
                                          <p:val>
                                            <p:strVal val="#ppt_x+1"/>
                                          </p:val>
                                        </p:tav>
                                        <p:tav tm="100000">
                                          <p:val>
                                            <p:strVal val="#ppt_x"/>
                                          </p:val>
                                        </p:tav>
                                      </p:tavLst>
                                    </p:anim>
                                  </p:childTnLst>
                                </p:cTn>
                              </p:par>
                              <p:par>
                                <p:cTn id="16" presetID="23" presetClass="entr" presetSubtype="16" fill="hold" nodeType="withEffect">
                                  <p:stCondLst>
                                    <p:cond delay="0"/>
                                  </p:stCondLst>
                                  <p:childTnLst>
                                    <p:set>
                                      <p:cBhvr>
                                        <p:cTn id="17" dur="1" fill="hold">
                                          <p:stCondLst>
                                            <p:cond delay="0"/>
                                          </p:stCondLst>
                                        </p:cTn>
                                        <p:tgtEl>
                                          <p:spTgt spid="3652"/>
                                        </p:tgtEl>
                                        <p:attrNameLst>
                                          <p:attrName>style.visibility</p:attrName>
                                        </p:attrNameLst>
                                      </p:cBhvr>
                                      <p:to>
                                        <p:strVal val="visible"/>
                                      </p:to>
                                    </p:set>
                                    <p:anim calcmode="lin" valueType="num">
                                      <p:cBhvr additive="base">
                                        <p:cTn id="18" dur="1000"/>
                                        <p:tgtEl>
                                          <p:spTgt spid="3652"/>
                                        </p:tgtEl>
                                        <p:attrNameLst>
                                          <p:attrName>ppt_w</p:attrName>
                                        </p:attrNameLst>
                                      </p:cBhvr>
                                      <p:tavLst>
                                        <p:tav tm="0">
                                          <p:val>
                                            <p:strVal val="0"/>
                                          </p:val>
                                        </p:tav>
                                        <p:tav tm="100000">
                                          <p:val>
                                            <p:strVal val="#ppt_w"/>
                                          </p:val>
                                        </p:tav>
                                      </p:tavLst>
                                    </p:anim>
                                    <p:anim calcmode="lin" valueType="num">
                                      <p:cBhvr additive="base">
                                        <p:cTn id="19" dur="1000"/>
                                        <p:tgtEl>
                                          <p:spTgt spid="3652"/>
                                        </p:tgtEl>
                                        <p:attrNameLst>
                                          <p:attrName>ppt_h</p:attrName>
                                        </p:attrNameLst>
                                      </p:cBhvr>
                                      <p:tavLst>
                                        <p:tav tm="0">
                                          <p:val>
                                            <p:strVal val="0"/>
                                          </p:val>
                                        </p:tav>
                                        <p:tav tm="100000">
                                          <p:val>
                                            <p:strVal val="#ppt_h"/>
                                          </p:val>
                                        </p:tav>
                                      </p:tavLst>
                                    </p:anim>
                                  </p:childTnLst>
                                </p:cTn>
                              </p:par>
                              <p:par>
                                <p:cTn id="20" presetID="2" presetClass="entr" presetSubtype="1" fill="hold" nodeType="withEffect">
                                  <p:stCondLst>
                                    <p:cond delay="0"/>
                                  </p:stCondLst>
                                  <p:childTnLst>
                                    <p:set>
                                      <p:cBhvr>
                                        <p:cTn id="21" dur="1" fill="hold">
                                          <p:stCondLst>
                                            <p:cond delay="0"/>
                                          </p:stCondLst>
                                        </p:cTn>
                                        <p:tgtEl>
                                          <p:spTgt spid="3643"/>
                                        </p:tgtEl>
                                        <p:attrNameLst>
                                          <p:attrName>style.visibility</p:attrName>
                                        </p:attrNameLst>
                                      </p:cBhvr>
                                      <p:to>
                                        <p:strVal val="visible"/>
                                      </p:to>
                                    </p:set>
                                    <p:anim calcmode="lin" valueType="num">
                                      <p:cBhvr additive="base">
                                        <p:cTn id="22" dur="1000"/>
                                        <p:tgtEl>
                                          <p:spTgt spid="3643"/>
                                        </p:tgtEl>
                                        <p:attrNameLst>
                                          <p:attrName>ppt_y</p:attrName>
                                        </p:attrNameLst>
                                      </p:cBhvr>
                                      <p:tavLst>
                                        <p:tav tm="0">
                                          <p:val>
                                            <p:strVal val="#ppt_y-1"/>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3641"/>
                                        </p:tgtEl>
                                        <p:attrNameLst>
                                          <p:attrName>style.visibility</p:attrName>
                                        </p:attrNameLst>
                                      </p:cBhvr>
                                      <p:to>
                                        <p:strVal val="visible"/>
                                      </p:to>
                                    </p:set>
                                    <p:anim calcmode="lin" valueType="num">
                                      <p:cBhvr additive="base">
                                        <p:cTn id="25" dur="1000"/>
                                        <p:tgtEl>
                                          <p:spTgt spid="3641"/>
                                        </p:tgtEl>
                                        <p:attrNameLst>
                                          <p:attrName>ppt_y</p:attrName>
                                        </p:attrNameLst>
                                      </p:cBhvr>
                                      <p:tavLst>
                                        <p:tav tm="0">
                                          <p:val>
                                            <p:strVal val="#ppt_y-1"/>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653"/>
                                        </p:tgtEl>
                                        <p:attrNameLst>
                                          <p:attrName>style.visibility</p:attrName>
                                        </p:attrNameLst>
                                      </p:cBhvr>
                                      <p:to>
                                        <p:strVal val="visible"/>
                                      </p:to>
                                    </p:set>
                                    <p:anim calcmode="lin" valueType="num">
                                      <p:cBhvr additive="base">
                                        <p:cTn id="28" dur="1000"/>
                                        <p:tgtEl>
                                          <p:spTgt spid="3653"/>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658"/>
                                        </p:tgtEl>
                                        <p:attrNameLst>
                                          <p:attrName>style.visibility</p:attrName>
                                        </p:attrNameLst>
                                      </p:cBhvr>
                                      <p:to>
                                        <p:strVal val="visible"/>
                                      </p:to>
                                    </p:set>
                                    <p:animEffect transition="in" filter="fade">
                                      <p:cBhvr>
                                        <p:cTn id="31" dur="1000"/>
                                        <p:tgtEl>
                                          <p:spTgt spid="3658"/>
                                        </p:tgtEl>
                                      </p:cBhvr>
                                    </p:animEffect>
                                  </p:childTnLst>
                                </p:cTn>
                              </p:par>
                              <p:par>
                                <p:cTn id="32" presetID="10" presetClass="entr" presetSubtype="0" fill="hold" nodeType="withEffect">
                                  <p:stCondLst>
                                    <p:cond delay="0"/>
                                  </p:stCondLst>
                                  <p:childTnLst>
                                    <p:set>
                                      <p:cBhvr>
                                        <p:cTn id="33" dur="1" fill="hold">
                                          <p:stCondLst>
                                            <p:cond delay="0"/>
                                          </p:stCondLst>
                                        </p:cTn>
                                        <p:tgtEl>
                                          <p:spTgt spid="3659"/>
                                        </p:tgtEl>
                                        <p:attrNameLst>
                                          <p:attrName>style.visibility</p:attrName>
                                        </p:attrNameLst>
                                      </p:cBhvr>
                                      <p:to>
                                        <p:strVal val="visible"/>
                                      </p:to>
                                    </p:set>
                                    <p:animEffect transition="in" filter="fade">
                                      <p:cBhvr>
                                        <p:cTn id="34" dur="1000"/>
                                        <p:tgtEl>
                                          <p:spTgt spid="3659"/>
                                        </p:tgtEl>
                                      </p:cBhvr>
                                    </p:animEffect>
                                  </p:childTnLst>
                                </p:cTn>
                              </p:par>
                              <p:par>
                                <p:cTn id="35" presetID="10" presetClass="entr" presetSubtype="0" fill="hold" nodeType="withEffect">
                                  <p:stCondLst>
                                    <p:cond delay="0"/>
                                  </p:stCondLst>
                                  <p:childTnLst>
                                    <p:set>
                                      <p:cBhvr>
                                        <p:cTn id="36" dur="1" fill="hold">
                                          <p:stCondLst>
                                            <p:cond delay="0"/>
                                          </p:stCondLst>
                                        </p:cTn>
                                        <p:tgtEl>
                                          <p:spTgt spid="3660"/>
                                        </p:tgtEl>
                                        <p:attrNameLst>
                                          <p:attrName>style.visibility</p:attrName>
                                        </p:attrNameLst>
                                      </p:cBhvr>
                                      <p:to>
                                        <p:strVal val="visible"/>
                                      </p:to>
                                    </p:set>
                                    <p:animEffect transition="in" filter="fade">
                                      <p:cBhvr>
                                        <p:cTn id="37" dur="1000"/>
                                        <p:tgtEl>
                                          <p:spTgt spid="3660"/>
                                        </p:tgtEl>
                                      </p:cBhvr>
                                    </p:animEffect>
                                  </p:childTnLst>
                                </p:cTn>
                              </p:par>
                              <p:par>
                                <p:cTn id="38" presetID="10" presetClass="entr" presetSubtype="0" fill="hold" nodeType="withEffect">
                                  <p:stCondLst>
                                    <p:cond delay="0"/>
                                  </p:stCondLst>
                                  <p:childTnLst>
                                    <p:set>
                                      <p:cBhvr>
                                        <p:cTn id="39" dur="1" fill="hold">
                                          <p:stCondLst>
                                            <p:cond delay="0"/>
                                          </p:stCondLst>
                                        </p:cTn>
                                        <p:tgtEl>
                                          <p:spTgt spid="3661"/>
                                        </p:tgtEl>
                                        <p:attrNameLst>
                                          <p:attrName>style.visibility</p:attrName>
                                        </p:attrNameLst>
                                      </p:cBhvr>
                                      <p:to>
                                        <p:strVal val="visible"/>
                                      </p:to>
                                    </p:set>
                                    <p:animEffect transition="in" filter="fade">
                                      <p:cBhvr>
                                        <p:cTn id="40" dur="1000"/>
                                        <p:tgtEl>
                                          <p:spTgt spid="3661"/>
                                        </p:tgtEl>
                                      </p:cBhvr>
                                    </p:animEffect>
                                  </p:childTnLst>
                                </p:cTn>
                              </p:par>
                              <p:par>
                                <p:cTn id="41" presetID="10" presetClass="entr" presetSubtype="0" fill="hold" nodeType="withEffect">
                                  <p:stCondLst>
                                    <p:cond delay="0"/>
                                  </p:stCondLst>
                                  <p:childTnLst>
                                    <p:set>
                                      <p:cBhvr>
                                        <p:cTn id="42" dur="1" fill="hold">
                                          <p:stCondLst>
                                            <p:cond delay="0"/>
                                          </p:stCondLst>
                                        </p:cTn>
                                        <p:tgtEl>
                                          <p:spTgt spid="3662"/>
                                        </p:tgtEl>
                                        <p:attrNameLst>
                                          <p:attrName>style.visibility</p:attrName>
                                        </p:attrNameLst>
                                      </p:cBhvr>
                                      <p:to>
                                        <p:strVal val="visible"/>
                                      </p:to>
                                    </p:set>
                                    <p:animEffect transition="in" filter="fade">
                                      <p:cBhvr>
                                        <p:cTn id="43" dur="1000"/>
                                        <p:tgtEl>
                                          <p:spTgt spid="3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23"/>
        <p:cNvGrpSpPr/>
        <p:nvPr/>
      </p:nvGrpSpPr>
      <p:grpSpPr>
        <a:xfrm>
          <a:off x="0" y="0"/>
          <a:ext cx="0" cy="0"/>
          <a:chOff x="0" y="0"/>
          <a:chExt cx="0" cy="0"/>
        </a:xfrm>
      </p:grpSpPr>
      <p:pic>
        <p:nvPicPr>
          <p:cNvPr id="6724" name="Google Shape;6724;p117"/>
          <p:cNvPicPr preferRelativeResize="0"/>
          <p:nvPr/>
        </p:nvPicPr>
        <p:blipFill rotWithShape="1">
          <a:blip r:embed="rId3">
            <a:alphaModFix/>
          </a:blip>
          <a:srcRect l="12108" t="-240" r="31938" b="240"/>
          <a:stretch/>
        </p:blipFill>
        <p:spPr>
          <a:xfrm>
            <a:off x="4883625" y="85050"/>
            <a:ext cx="4172227" cy="4973401"/>
          </a:xfrm>
          <a:prstGeom prst="rect">
            <a:avLst/>
          </a:prstGeom>
          <a:noFill/>
          <a:ln w="9525" cap="flat" cmpd="sng">
            <a:solidFill>
              <a:schemeClr val="dk2"/>
            </a:solidFill>
            <a:prstDash val="solid"/>
            <a:round/>
            <a:headEnd type="none" w="sm" len="sm"/>
            <a:tailEnd type="none" w="sm" len="sm"/>
          </a:ln>
        </p:spPr>
      </p:pic>
      <p:sp>
        <p:nvSpPr>
          <p:cNvPr id="6726" name="Google Shape;6726;p117"/>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THANKS</a:t>
            </a:r>
            <a:endParaRPr/>
          </a:p>
        </p:txBody>
      </p:sp>
      <p:sp>
        <p:nvSpPr>
          <p:cNvPr id="6727" name="Google Shape;6727;p117"/>
          <p:cNvSpPr txBox="1"/>
          <p:nvPr/>
        </p:nvSpPr>
        <p:spPr>
          <a:xfrm>
            <a:off x="865500" y="4386750"/>
            <a:ext cx="3856500" cy="218400"/>
          </a:xfrm>
          <a:prstGeom prst="rect">
            <a:avLst/>
          </a:prstGeom>
          <a:noFill/>
          <a:ln>
            <a:noFill/>
          </a:ln>
        </p:spPr>
        <p:txBody>
          <a:bodyPr spcFirstLastPara="1" wrap="square" lIns="91425" tIns="0" rIns="91425" bIns="91425" anchor="t" anchorCtr="0">
            <a:noAutofit/>
          </a:bodyPr>
          <a:lstStyle/>
          <a:p>
            <a:pPr marL="0" lvl="0" indent="0" algn="l" rtl="0">
              <a:spcBef>
                <a:spcPts val="300"/>
              </a:spcBef>
              <a:spcAft>
                <a:spcPts val="0"/>
              </a:spcAft>
              <a:buNone/>
            </a:pPr>
            <a:r>
              <a:rPr lang="en" sz="1100">
                <a:solidFill>
                  <a:schemeClr val="lt1"/>
                </a:solidFill>
                <a:latin typeface="Bai Jamjuree"/>
                <a:ea typeface="Bai Jamjuree"/>
                <a:cs typeface="Bai Jamjuree"/>
                <a:sym typeface="Bai Jamjuree"/>
              </a:rPr>
              <a:t>Please keep this slide for attribution</a:t>
            </a:r>
            <a:endParaRPr sz="1100">
              <a:solidFill>
                <a:schemeClr val="lt1"/>
              </a:solidFill>
              <a:latin typeface="Bai Jamjuree"/>
              <a:ea typeface="Bai Jamjuree"/>
              <a:cs typeface="Bai Jamjuree"/>
              <a:sym typeface="Bai Jamjuree"/>
            </a:endParaRPr>
          </a:p>
        </p:txBody>
      </p:sp>
      <p:grpSp>
        <p:nvGrpSpPr>
          <p:cNvPr id="6742" name="Google Shape;6742;p117"/>
          <p:cNvGrpSpPr/>
          <p:nvPr/>
        </p:nvGrpSpPr>
        <p:grpSpPr>
          <a:xfrm rot="-5400000">
            <a:off x="3863620" y="2698427"/>
            <a:ext cx="282109" cy="284718"/>
            <a:chOff x="431393" y="3302025"/>
            <a:chExt cx="215482" cy="217475"/>
          </a:xfrm>
        </p:grpSpPr>
        <p:sp>
          <p:nvSpPr>
            <p:cNvPr id="6743" name="Google Shape;6743;p117"/>
            <p:cNvSpPr/>
            <p:nvPr/>
          </p:nvSpPr>
          <p:spPr>
            <a:xfrm>
              <a:off x="431393"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1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5" name="Google Shape;6745;p117"/>
          <p:cNvGrpSpPr/>
          <p:nvPr/>
        </p:nvGrpSpPr>
        <p:grpSpPr>
          <a:xfrm>
            <a:off x="6927308" y="2107771"/>
            <a:ext cx="793256" cy="182899"/>
            <a:chOff x="2685575" y="2835950"/>
            <a:chExt cx="433000" cy="99825"/>
          </a:xfrm>
        </p:grpSpPr>
        <p:sp>
          <p:nvSpPr>
            <p:cNvPr id="6746" name="Google Shape;6746;p11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11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11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11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0" name="Google Shape;6750;p117"/>
          <p:cNvGrpSpPr/>
          <p:nvPr/>
        </p:nvGrpSpPr>
        <p:grpSpPr>
          <a:xfrm>
            <a:off x="8366565" y="3429220"/>
            <a:ext cx="1965289" cy="517060"/>
            <a:chOff x="3539975" y="3523525"/>
            <a:chExt cx="745925" cy="196250"/>
          </a:xfrm>
        </p:grpSpPr>
        <p:sp>
          <p:nvSpPr>
            <p:cNvPr id="6751" name="Google Shape;6751;p11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1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1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11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11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11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1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1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1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1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1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1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1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1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1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1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7" name="Google Shape;6767;p117"/>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117"/>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70" name="Google Shape;6770;p117"/>
          <p:cNvCxnSpPr/>
          <p:nvPr/>
        </p:nvCxnSpPr>
        <p:spPr>
          <a:xfrm>
            <a:off x="943421" y="1481999"/>
            <a:ext cx="3155400" cy="0"/>
          </a:xfrm>
          <a:prstGeom prst="straightConnector1">
            <a:avLst/>
          </a:prstGeom>
          <a:noFill/>
          <a:ln w="9525" cap="flat" cmpd="sng">
            <a:solidFill>
              <a:schemeClr val="lt1"/>
            </a:solidFill>
            <a:prstDash val="solid"/>
            <a:round/>
            <a:headEnd type="none" w="med" len="med"/>
            <a:tailEnd type="none" w="med" len="med"/>
          </a:ln>
        </p:spPr>
      </p:cxnSp>
      <p:sp>
        <p:nvSpPr>
          <p:cNvPr id="6771" name="Google Shape;6771;p11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1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1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1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1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descr="Premium Photo | Creative concept thank you for your attention text on  notebook">
            <a:extLst>
              <a:ext uri="{FF2B5EF4-FFF2-40B4-BE49-F238E27FC236}">
                <a16:creationId xmlns:a16="http://schemas.microsoft.com/office/drawing/2014/main" id="{26E9099C-1831-909B-7183-320FB4D75E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30" y="0"/>
            <a:ext cx="9251757" cy="5320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726"/>
                                        </p:tgtEl>
                                        <p:attrNameLst>
                                          <p:attrName>style.visibility</p:attrName>
                                        </p:attrNameLst>
                                      </p:cBhvr>
                                      <p:to>
                                        <p:strVal val="visible"/>
                                      </p:to>
                                    </p:set>
                                    <p:anim calcmode="lin" valueType="num">
                                      <p:cBhvr additive="base">
                                        <p:cTn id="7" dur="1000"/>
                                        <p:tgtEl>
                                          <p:spTgt spid="672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770"/>
                                        </p:tgtEl>
                                        <p:attrNameLst>
                                          <p:attrName>style.visibility</p:attrName>
                                        </p:attrNameLst>
                                      </p:cBhvr>
                                      <p:to>
                                        <p:strVal val="visible"/>
                                      </p:to>
                                    </p:set>
                                    <p:anim calcmode="lin" valueType="num">
                                      <p:cBhvr additive="base">
                                        <p:cTn id="10" dur="1000"/>
                                        <p:tgtEl>
                                          <p:spTgt spid="6770"/>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727"/>
                                        </p:tgtEl>
                                        <p:attrNameLst>
                                          <p:attrName>style.visibility</p:attrName>
                                        </p:attrNameLst>
                                      </p:cBhvr>
                                      <p:to>
                                        <p:strVal val="visible"/>
                                      </p:to>
                                    </p:set>
                                    <p:animEffect transition="in" filter="fade">
                                      <p:cBhvr>
                                        <p:cTn id="13" dur="1000"/>
                                        <p:tgtEl>
                                          <p:spTgt spid="6727"/>
                                        </p:tgtEl>
                                      </p:cBhvr>
                                    </p:animEffect>
                                  </p:childTnLst>
                                </p:cTn>
                              </p:par>
                              <p:par>
                                <p:cTn id="14" presetID="2" presetClass="entr" presetSubtype="8" fill="hold" nodeType="withEffect">
                                  <p:stCondLst>
                                    <p:cond delay="0"/>
                                  </p:stCondLst>
                                  <p:childTnLst>
                                    <p:set>
                                      <p:cBhvr>
                                        <p:cTn id="15" dur="1" fill="hold">
                                          <p:stCondLst>
                                            <p:cond delay="0"/>
                                          </p:stCondLst>
                                        </p:cTn>
                                        <p:tgtEl>
                                          <p:spTgt spid="6742"/>
                                        </p:tgtEl>
                                        <p:attrNameLst>
                                          <p:attrName>style.visibility</p:attrName>
                                        </p:attrNameLst>
                                      </p:cBhvr>
                                      <p:to>
                                        <p:strVal val="visible"/>
                                      </p:to>
                                    </p:set>
                                    <p:anim calcmode="lin" valueType="num">
                                      <p:cBhvr additive="base">
                                        <p:cTn id="16" dur="1000"/>
                                        <p:tgtEl>
                                          <p:spTgt spid="6742"/>
                                        </p:tgtEl>
                                        <p:attrNameLst>
                                          <p:attrName>ppt_x</p:attrName>
                                        </p:attrNameLst>
                                      </p:cBhvr>
                                      <p:tavLst>
                                        <p:tav tm="0">
                                          <p:val>
                                            <p:strVal val="#ppt_x-1"/>
                                          </p:val>
                                        </p:tav>
                                        <p:tav tm="100000">
                                          <p:val>
                                            <p:strVal val="#ppt_x"/>
                                          </p:val>
                                        </p:tav>
                                      </p:tavLst>
                                    </p:anim>
                                  </p:childTnLst>
                                </p:cTn>
                              </p:par>
                              <p:par>
                                <p:cTn id="17" presetID="23" presetClass="entr" presetSubtype="16" fill="hold" nodeType="withEffect">
                                  <p:stCondLst>
                                    <p:cond delay="0"/>
                                  </p:stCondLst>
                                  <p:childTnLst>
                                    <p:set>
                                      <p:cBhvr>
                                        <p:cTn id="18" dur="1" fill="hold">
                                          <p:stCondLst>
                                            <p:cond delay="0"/>
                                          </p:stCondLst>
                                        </p:cTn>
                                        <p:tgtEl>
                                          <p:spTgt spid="6768"/>
                                        </p:tgtEl>
                                        <p:attrNameLst>
                                          <p:attrName>style.visibility</p:attrName>
                                        </p:attrNameLst>
                                      </p:cBhvr>
                                      <p:to>
                                        <p:strVal val="visible"/>
                                      </p:to>
                                    </p:set>
                                    <p:anim calcmode="lin" valueType="num">
                                      <p:cBhvr additive="base">
                                        <p:cTn id="19" dur="1000"/>
                                        <p:tgtEl>
                                          <p:spTgt spid="6768"/>
                                        </p:tgtEl>
                                        <p:attrNameLst>
                                          <p:attrName>ppt_w</p:attrName>
                                        </p:attrNameLst>
                                      </p:cBhvr>
                                      <p:tavLst>
                                        <p:tav tm="0">
                                          <p:val>
                                            <p:strVal val="0"/>
                                          </p:val>
                                        </p:tav>
                                        <p:tav tm="100000">
                                          <p:val>
                                            <p:strVal val="#ppt_w"/>
                                          </p:val>
                                        </p:tav>
                                      </p:tavLst>
                                    </p:anim>
                                    <p:anim calcmode="lin" valueType="num">
                                      <p:cBhvr additive="base">
                                        <p:cTn id="20" dur="1000"/>
                                        <p:tgtEl>
                                          <p:spTgt spid="6768"/>
                                        </p:tgtEl>
                                        <p:attrNameLst>
                                          <p:attrName>ppt_h</p:attrName>
                                        </p:attrNameLst>
                                      </p:cBhvr>
                                      <p:tavLst>
                                        <p:tav tm="0">
                                          <p:val>
                                            <p:strVal val="0"/>
                                          </p:val>
                                        </p:tav>
                                        <p:tav tm="100000">
                                          <p:val>
                                            <p:strVal val="#ppt_h"/>
                                          </p:val>
                                        </p:tav>
                                      </p:tavLst>
                                    </p:anim>
                                  </p:childTnLst>
                                </p:cTn>
                              </p:par>
                              <p:par>
                                <p:cTn id="21" presetID="8" presetClass="emph" presetSubtype="0" fill="hold" nodeType="withEffect">
                                  <p:stCondLst>
                                    <p:cond delay="0"/>
                                  </p:stCondLst>
                                  <p:childTnLst>
                                    <p:animRot by="-21600000">
                                      <p:cBhvr>
                                        <p:cTn id="22" dur="1000" fill="hold"/>
                                        <p:tgtEl>
                                          <p:spTgt spid="6767"/>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6745"/>
                                        </p:tgtEl>
                                        <p:attrNameLst>
                                          <p:attrName>style.visibility</p:attrName>
                                        </p:attrNameLst>
                                      </p:cBhvr>
                                      <p:to>
                                        <p:strVal val="visible"/>
                                      </p:to>
                                    </p:set>
                                    <p:anim calcmode="lin" valueType="num">
                                      <p:cBhvr additive="base">
                                        <p:cTn id="25" dur="1000"/>
                                        <p:tgtEl>
                                          <p:spTgt spid="674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6750"/>
                                        </p:tgtEl>
                                        <p:attrNameLst>
                                          <p:attrName>style.visibility</p:attrName>
                                        </p:attrNameLst>
                                      </p:cBhvr>
                                      <p:to>
                                        <p:strVal val="visible"/>
                                      </p:to>
                                    </p:set>
                                    <p:anim calcmode="lin" valueType="num">
                                      <p:cBhvr additive="base">
                                        <p:cTn id="28" dur="1000"/>
                                        <p:tgtEl>
                                          <p:spTgt spid="6750"/>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6771"/>
                                        </p:tgtEl>
                                        <p:attrNameLst>
                                          <p:attrName>style.visibility</p:attrName>
                                        </p:attrNameLst>
                                      </p:cBhvr>
                                      <p:to>
                                        <p:strVal val="visible"/>
                                      </p:to>
                                    </p:set>
                                    <p:animEffect transition="in" filter="fade">
                                      <p:cBhvr>
                                        <p:cTn id="31" dur="1000"/>
                                        <p:tgtEl>
                                          <p:spTgt spid="6771"/>
                                        </p:tgtEl>
                                      </p:cBhvr>
                                    </p:animEffect>
                                  </p:childTnLst>
                                </p:cTn>
                              </p:par>
                              <p:par>
                                <p:cTn id="32" presetID="10" presetClass="entr" presetSubtype="0" fill="hold" nodeType="withEffect">
                                  <p:stCondLst>
                                    <p:cond delay="0"/>
                                  </p:stCondLst>
                                  <p:childTnLst>
                                    <p:set>
                                      <p:cBhvr>
                                        <p:cTn id="33" dur="1" fill="hold">
                                          <p:stCondLst>
                                            <p:cond delay="0"/>
                                          </p:stCondLst>
                                        </p:cTn>
                                        <p:tgtEl>
                                          <p:spTgt spid="6772"/>
                                        </p:tgtEl>
                                        <p:attrNameLst>
                                          <p:attrName>style.visibility</p:attrName>
                                        </p:attrNameLst>
                                      </p:cBhvr>
                                      <p:to>
                                        <p:strVal val="visible"/>
                                      </p:to>
                                    </p:set>
                                    <p:animEffect transition="in" filter="fade">
                                      <p:cBhvr>
                                        <p:cTn id="34" dur="1000"/>
                                        <p:tgtEl>
                                          <p:spTgt spid="6772"/>
                                        </p:tgtEl>
                                      </p:cBhvr>
                                    </p:animEffect>
                                  </p:childTnLst>
                                </p:cTn>
                              </p:par>
                              <p:par>
                                <p:cTn id="35" presetID="10" presetClass="entr" presetSubtype="0" fill="hold" nodeType="withEffect">
                                  <p:stCondLst>
                                    <p:cond delay="0"/>
                                  </p:stCondLst>
                                  <p:childTnLst>
                                    <p:set>
                                      <p:cBhvr>
                                        <p:cTn id="36" dur="1" fill="hold">
                                          <p:stCondLst>
                                            <p:cond delay="0"/>
                                          </p:stCondLst>
                                        </p:cTn>
                                        <p:tgtEl>
                                          <p:spTgt spid="6773"/>
                                        </p:tgtEl>
                                        <p:attrNameLst>
                                          <p:attrName>style.visibility</p:attrName>
                                        </p:attrNameLst>
                                      </p:cBhvr>
                                      <p:to>
                                        <p:strVal val="visible"/>
                                      </p:to>
                                    </p:set>
                                    <p:animEffect transition="in" filter="fade">
                                      <p:cBhvr>
                                        <p:cTn id="37" dur="1000"/>
                                        <p:tgtEl>
                                          <p:spTgt spid="6773"/>
                                        </p:tgtEl>
                                      </p:cBhvr>
                                    </p:animEffect>
                                  </p:childTnLst>
                                </p:cTn>
                              </p:par>
                              <p:par>
                                <p:cTn id="38" presetID="10" presetClass="entr" presetSubtype="0" fill="hold" nodeType="withEffect">
                                  <p:stCondLst>
                                    <p:cond delay="0"/>
                                  </p:stCondLst>
                                  <p:childTnLst>
                                    <p:set>
                                      <p:cBhvr>
                                        <p:cTn id="39" dur="1" fill="hold">
                                          <p:stCondLst>
                                            <p:cond delay="0"/>
                                          </p:stCondLst>
                                        </p:cTn>
                                        <p:tgtEl>
                                          <p:spTgt spid="6774"/>
                                        </p:tgtEl>
                                        <p:attrNameLst>
                                          <p:attrName>style.visibility</p:attrName>
                                        </p:attrNameLst>
                                      </p:cBhvr>
                                      <p:to>
                                        <p:strVal val="visible"/>
                                      </p:to>
                                    </p:set>
                                    <p:animEffect transition="in" filter="fade">
                                      <p:cBhvr>
                                        <p:cTn id="40" dur="1000"/>
                                        <p:tgtEl>
                                          <p:spTgt spid="6774"/>
                                        </p:tgtEl>
                                      </p:cBhvr>
                                    </p:animEffect>
                                  </p:childTnLst>
                                </p:cTn>
                              </p:par>
                              <p:par>
                                <p:cTn id="41" presetID="10" presetClass="entr" presetSubtype="0" fill="hold" nodeType="withEffect">
                                  <p:stCondLst>
                                    <p:cond delay="0"/>
                                  </p:stCondLst>
                                  <p:childTnLst>
                                    <p:set>
                                      <p:cBhvr>
                                        <p:cTn id="42" dur="1" fill="hold">
                                          <p:stCondLst>
                                            <p:cond delay="0"/>
                                          </p:stCondLst>
                                        </p:cTn>
                                        <p:tgtEl>
                                          <p:spTgt spid="6775"/>
                                        </p:tgtEl>
                                        <p:attrNameLst>
                                          <p:attrName>style.visibility</p:attrName>
                                        </p:attrNameLst>
                                      </p:cBhvr>
                                      <p:to>
                                        <p:strVal val="visible"/>
                                      </p:to>
                                    </p:set>
                                    <p:animEffect transition="in" filter="fade">
                                      <p:cBhvr>
                                        <p:cTn id="43" dur="1000"/>
                                        <p:tgtEl>
                                          <p:spTgt spid="6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981497" y="329160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4871284" y="329160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4871284" y="226673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81497" y="22814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71284" y="126276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81497" y="126276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619" name="Google Shape;2619;p60"/>
          <p:cNvSpPr txBox="1">
            <a:spLocks noGrp="1"/>
          </p:cNvSpPr>
          <p:nvPr>
            <p:ph type="title"/>
          </p:nvPr>
        </p:nvSpPr>
        <p:spPr>
          <a:xfrm>
            <a:off x="848405" y="118455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670105" y="1376764"/>
            <a:ext cx="2887200" cy="354600"/>
          </a:xfrm>
          <a:prstGeom prst="rect">
            <a:avLst/>
          </a:prstGeom>
        </p:spPr>
        <p:txBody>
          <a:bodyPr spcFirstLastPara="1" wrap="square" lIns="91425" tIns="0" rIns="91425" bIns="91425" anchor="t" anchorCtr="0">
            <a:noAutofit/>
          </a:bodyPr>
          <a:lstStyle/>
          <a:p>
            <a:pPr marL="0" lvl="0" indent="0">
              <a:spcAft>
                <a:spcPts val="1200"/>
              </a:spcAft>
            </a:pPr>
            <a:r>
              <a:rPr lang="fr-FR" dirty="0"/>
              <a:t>Problem Statement</a:t>
            </a:r>
          </a:p>
        </p:txBody>
      </p:sp>
      <p:sp>
        <p:nvSpPr>
          <p:cNvPr id="2622" name="Google Shape;2622;p60"/>
          <p:cNvSpPr txBox="1">
            <a:spLocks noGrp="1"/>
          </p:cNvSpPr>
          <p:nvPr>
            <p:ph type="title" idx="3"/>
          </p:nvPr>
        </p:nvSpPr>
        <p:spPr>
          <a:xfrm>
            <a:off x="848405" y="219677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02</a:t>
            </a:r>
            <a:endParaRPr dirty="0">
              <a:solidFill>
                <a:schemeClr val="dk1"/>
              </a:solidFill>
            </a:endParaRPr>
          </a:p>
        </p:txBody>
      </p:sp>
      <p:sp>
        <p:nvSpPr>
          <p:cNvPr id="2623" name="Google Shape;2623;p60"/>
          <p:cNvSpPr txBox="1">
            <a:spLocks noGrp="1"/>
          </p:cNvSpPr>
          <p:nvPr>
            <p:ph type="subTitle" idx="4"/>
          </p:nvPr>
        </p:nvSpPr>
        <p:spPr>
          <a:xfrm>
            <a:off x="1670105" y="2392436"/>
            <a:ext cx="2887200" cy="354600"/>
          </a:xfrm>
          <a:prstGeom prst="rect">
            <a:avLst/>
          </a:prstGeom>
        </p:spPr>
        <p:txBody>
          <a:bodyPr spcFirstLastPara="1" wrap="square" lIns="91425" tIns="0" rIns="91425" bIns="91425" anchor="t" anchorCtr="0">
            <a:noAutofit/>
          </a:bodyPr>
          <a:lstStyle/>
          <a:p>
            <a:pPr marL="0" lvl="0" indent="0">
              <a:spcAft>
                <a:spcPts val="1200"/>
              </a:spcAft>
            </a:pPr>
            <a:r>
              <a:rPr lang="fr-FR" dirty="0"/>
              <a:t>Objectives</a:t>
            </a:r>
          </a:p>
        </p:txBody>
      </p:sp>
      <p:sp>
        <p:nvSpPr>
          <p:cNvPr id="2625" name="Google Shape;2625;p60"/>
          <p:cNvSpPr txBox="1">
            <a:spLocks noGrp="1"/>
          </p:cNvSpPr>
          <p:nvPr>
            <p:ph type="title" idx="6"/>
          </p:nvPr>
        </p:nvSpPr>
        <p:spPr>
          <a:xfrm>
            <a:off x="848405" y="32089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1670105" y="3369362"/>
            <a:ext cx="2887200" cy="440195"/>
          </a:xfrm>
          <a:prstGeom prst="rect">
            <a:avLst/>
          </a:prstGeom>
        </p:spPr>
        <p:txBody>
          <a:bodyPr spcFirstLastPara="1" wrap="square" lIns="91425" tIns="0" rIns="91425" bIns="91425" anchor="t" anchorCtr="0">
            <a:noAutofit/>
          </a:bodyPr>
          <a:lstStyle/>
          <a:p>
            <a:pPr marL="0" lvl="0" indent="0">
              <a:spcAft>
                <a:spcPts val="1200"/>
              </a:spcAft>
            </a:pPr>
            <a:r>
              <a:rPr lang="fr-FR" sz="2000" b="1" dirty="0"/>
              <a:t>Methodology</a:t>
            </a:r>
            <a:endParaRPr sz="2000" dirty="0"/>
          </a:p>
        </p:txBody>
      </p:sp>
      <p:sp>
        <p:nvSpPr>
          <p:cNvPr id="2628" name="Google Shape;2628;p60"/>
          <p:cNvSpPr txBox="1">
            <a:spLocks noGrp="1"/>
          </p:cNvSpPr>
          <p:nvPr>
            <p:ph type="title" idx="9"/>
          </p:nvPr>
        </p:nvSpPr>
        <p:spPr>
          <a:xfrm>
            <a:off x="4738193" y="118455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71780" y="1297136"/>
            <a:ext cx="2887200" cy="420601"/>
          </a:xfrm>
          <a:prstGeom prst="rect">
            <a:avLst/>
          </a:prstGeom>
        </p:spPr>
        <p:txBody>
          <a:bodyPr spcFirstLastPara="1" wrap="square" lIns="91425" tIns="0" rIns="91425" bIns="91425" anchor="t" anchorCtr="0">
            <a:noAutofit/>
          </a:bodyPr>
          <a:lstStyle/>
          <a:p>
            <a:r>
              <a:rPr lang="fr-FR" sz="1800" b="1" dirty="0"/>
              <a:t>Data Collection and Preprocessing</a:t>
            </a:r>
            <a:endParaRPr lang="fr-FR" sz="1800" dirty="0"/>
          </a:p>
        </p:txBody>
      </p:sp>
      <p:sp>
        <p:nvSpPr>
          <p:cNvPr id="2631" name="Google Shape;2631;p60"/>
          <p:cNvSpPr txBox="1">
            <a:spLocks noGrp="1"/>
          </p:cNvSpPr>
          <p:nvPr>
            <p:ph type="title" idx="15"/>
          </p:nvPr>
        </p:nvSpPr>
        <p:spPr>
          <a:xfrm>
            <a:off x="4738193" y="219677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32" name="Google Shape;2632;p60"/>
          <p:cNvSpPr txBox="1">
            <a:spLocks noGrp="1"/>
          </p:cNvSpPr>
          <p:nvPr>
            <p:ph type="subTitle" idx="16"/>
          </p:nvPr>
        </p:nvSpPr>
        <p:spPr>
          <a:xfrm>
            <a:off x="5505234" y="2381494"/>
            <a:ext cx="3020291" cy="354600"/>
          </a:xfrm>
          <a:prstGeom prst="rect">
            <a:avLst/>
          </a:prstGeom>
        </p:spPr>
        <p:txBody>
          <a:bodyPr spcFirstLastPara="1" wrap="square" lIns="91425" tIns="0" rIns="91425" bIns="91425" anchor="t" anchorCtr="0">
            <a:noAutofit/>
          </a:bodyPr>
          <a:lstStyle/>
          <a:p>
            <a:r>
              <a:rPr lang="en-US" sz="2000" dirty="0"/>
              <a:t>Data Visualization</a:t>
            </a:r>
            <a:endParaRPr lang="fr-FR" sz="2000" dirty="0"/>
          </a:p>
        </p:txBody>
      </p:sp>
      <p:sp>
        <p:nvSpPr>
          <p:cNvPr id="2634" name="Google Shape;2634;p60"/>
          <p:cNvSpPr txBox="1">
            <a:spLocks noGrp="1"/>
          </p:cNvSpPr>
          <p:nvPr>
            <p:ph type="title" idx="18"/>
          </p:nvPr>
        </p:nvSpPr>
        <p:spPr>
          <a:xfrm>
            <a:off x="4738193" y="32089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06</a:t>
            </a:r>
            <a:endParaRPr dirty="0">
              <a:solidFill>
                <a:schemeClr val="dk1"/>
              </a:solidFill>
            </a:endParaRPr>
          </a:p>
        </p:txBody>
      </p:sp>
      <p:sp>
        <p:nvSpPr>
          <p:cNvPr id="2635" name="Google Shape;2635;p60"/>
          <p:cNvSpPr txBox="1">
            <a:spLocks noGrp="1"/>
          </p:cNvSpPr>
          <p:nvPr>
            <p:ph type="subTitle" idx="19"/>
          </p:nvPr>
        </p:nvSpPr>
        <p:spPr>
          <a:xfrm>
            <a:off x="5571780" y="3400826"/>
            <a:ext cx="3147228" cy="554294"/>
          </a:xfrm>
          <a:prstGeom prst="rect">
            <a:avLst/>
          </a:prstGeom>
        </p:spPr>
        <p:txBody>
          <a:bodyPr spcFirstLastPara="1" wrap="square" lIns="91425" tIns="0" rIns="91425" bIns="91425" anchor="t" anchorCtr="0">
            <a:noAutofit/>
          </a:bodyPr>
          <a:lstStyle/>
          <a:p>
            <a:r>
              <a:rPr lang="fr-FR" dirty="0"/>
              <a:t>Model Evaluation and Testing</a:t>
            </a: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17;p60">
            <a:extLst>
              <a:ext uri="{FF2B5EF4-FFF2-40B4-BE49-F238E27FC236}">
                <a16:creationId xmlns:a16="http://schemas.microsoft.com/office/drawing/2014/main" id="{14860897-7E11-0AAF-27C6-54917A75FBF0}"/>
              </a:ext>
            </a:extLst>
          </p:cNvPr>
          <p:cNvSpPr/>
          <p:nvPr/>
        </p:nvSpPr>
        <p:spPr>
          <a:xfrm>
            <a:off x="4909847" y="42548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19;p60">
            <a:extLst>
              <a:ext uri="{FF2B5EF4-FFF2-40B4-BE49-F238E27FC236}">
                <a16:creationId xmlns:a16="http://schemas.microsoft.com/office/drawing/2014/main" id="{0A010F35-0962-C6FA-5713-2C84027D3E48}"/>
              </a:ext>
            </a:extLst>
          </p:cNvPr>
          <p:cNvSpPr txBox="1">
            <a:spLocks/>
          </p:cNvSpPr>
          <p:nvPr/>
        </p:nvSpPr>
        <p:spPr>
          <a:xfrm>
            <a:off x="4776755" y="4176593"/>
            <a:ext cx="821700" cy="554400"/>
          </a:xfrm>
          <a:prstGeom prst="rect">
            <a:avLst/>
          </a:prstGeom>
          <a:noFill/>
          <a:ln>
            <a:noFill/>
          </a:ln>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Aldrich"/>
              <a:buNone/>
              <a:defRPr sz="23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9pPr>
          </a:lstStyle>
          <a:p>
            <a:r>
              <a:rPr lang="en" dirty="0">
                <a:solidFill>
                  <a:schemeClr val="dk1"/>
                </a:solidFill>
              </a:rPr>
              <a:t>08</a:t>
            </a:r>
          </a:p>
        </p:txBody>
      </p:sp>
      <p:sp>
        <p:nvSpPr>
          <p:cNvPr id="14" name="Google Shape;2620;p60">
            <a:extLst>
              <a:ext uri="{FF2B5EF4-FFF2-40B4-BE49-F238E27FC236}">
                <a16:creationId xmlns:a16="http://schemas.microsoft.com/office/drawing/2014/main" id="{D94CD378-44F2-6B17-E76F-D4D6C5517E06}"/>
              </a:ext>
            </a:extLst>
          </p:cNvPr>
          <p:cNvSpPr txBox="1">
            <a:spLocks/>
          </p:cNvSpPr>
          <p:nvPr/>
        </p:nvSpPr>
        <p:spPr>
          <a:xfrm>
            <a:off x="5598454" y="4368799"/>
            <a:ext cx="3068087" cy="354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r>
              <a:rPr lang="fr-FR" b="1" dirty="0"/>
              <a:t>Conclusion</a:t>
            </a:r>
            <a:endParaRPr lang="fr-FR" dirty="0"/>
          </a:p>
        </p:txBody>
      </p:sp>
      <p:sp>
        <p:nvSpPr>
          <p:cNvPr id="15" name="Google Shape;2615;p60">
            <a:extLst>
              <a:ext uri="{FF2B5EF4-FFF2-40B4-BE49-F238E27FC236}">
                <a16:creationId xmlns:a16="http://schemas.microsoft.com/office/drawing/2014/main" id="{48875C63-AE0B-F684-B38C-F0210C25893C}"/>
              </a:ext>
            </a:extLst>
          </p:cNvPr>
          <p:cNvSpPr/>
          <p:nvPr/>
        </p:nvSpPr>
        <p:spPr>
          <a:xfrm>
            <a:off x="968637" y="421406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2;p60">
            <a:extLst>
              <a:ext uri="{FF2B5EF4-FFF2-40B4-BE49-F238E27FC236}">
                <a16:creationId xmlns:a16="http://schemas.microsoft.com/office/drawing/2014/main" id="{5D7EBECD-4EA7-5DD1-3C79-05496AF8E249}"/>
              </a:ext>
            </a:extLst>
          </p:cNvPr>
          <p:cNvSpPr txBox="1">
            <a:spLocks/>
          </p:cNvSpPr>
          <p:nvPr/>
        </p:nvSpPr>
        <p:spPr>
          <a:xfrm>
            <a:off x="835545" y="4129388"/>
            <a:ext cx="821700" cy="554400"/>
          </a:xfrm>
          <a:prstGeom prst="rect">
            <a:avLst/>
          </a:prstGeom>
          <a:noFill/>
          <a:ln>
            <a:noFill/>
          </a:ln>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Aldrich"/>
              <a:buNone/>
              <a:defRPr sz="23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3700"/>
              <a:buFont typeface="Aldrich"/>
              <a:buNone/>
              <a:defRPr sz="3700" b="0" i="0" u="none" strike="noStrike" cap="none">
                <a:solidFill>
                  <a:schemeClr val="lt1"/>
                </a:solidFill>
                <a:latin typeface="Aldrich"/>
                <a:ea typeface="Aldrich"/>
                <a:cs typeface="Aldrich"/>
                <a:sym typeface="Aldrich"/>
              </a:defRPr>
            </a:lvl9pPr>
          </a:lstStyle>
          <a:p>
            <a:r>
              <a:rPr lang="en" dirty="0">
                <a:solidFill>
                  <a:schemeClr val="dk1"/>
                </a:solidFill>
              </a:rPr>
              <a:t>04</a:t>
            </a:r>
          </a:p>
        </p:txBody>
      </p:sp>
      <p:sp>
        <p:nvSpPr>
          <p:cNvPr id="17" name="Google Shape;2623;p60">
            <a:extLst>
              <a:ext uri="{FF2B5EF4-FFF2-40B4-BE49-F238E27FC236}">
                <a16:creationId xmlns:a16="http://schemas.microsoft.com/office/drawing/2014/main" id="{F314A7BF-C21A-8259-C900-AB6FE04A59B3}"/>
              </a:ext>
            </a:extLst>
          </p:cNvPr>
          <p:cNvSpPr txBox="1">
            <a:spLocks/>
          </p:cNvSpPr>
          <p:nvPr/>
        </p:nvSpPr>
        <p:spPr>
          <a:xfrm>
            <a:off x="1537014" y="4254800"/>
            <a:ext cx="3372832" cy="354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r>
              <a:rPr lang="en" sz="2000" dirty="0"/>
              <a:t>DataSet &amp; </a:t>
            </a:r>
            <a:r>
              <a:rPr lang="fr-FR" sz="2000" dirty="0"/>
              <a:t>Algorithm choice</a:t>
            </a:r>
            <a:r>
              <a:rPr lang="en" sz="2000" dirty="0"/>
              <a:t> </a:t>
            </a: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3"/>
                                        </p:tgtEl>
                                        <p:attrNameLst>
                                          <p:attrName>style.visibility</p:attrName>
                                        </p:attrNameLst>
                                      </p:cBhvr>
                                      <p:to>
                                        <p:strVal val="visible"/>
                                      </p:to>
                                    </p:set>
                                    <p:animEffect transition="in" filter="fade">
                                      <p:cBhvr>
                                        <p:cTn id="10" dur="1000"/>
                                        <p:tgtEl>
                                          <p:spTgt spid="2623"/>
                                        </p:tgtEl>
                                      </p:cBhvr>
                                    </p:animEffect>
                                  </p:childTnLst>
                                </p:cTn>
                              </p:par>
                              <p:par>
                                <p:cTn id="11" presetID="10" presetClass="entr" presetSubtype="0" fill="hold" nodeType="withEffect">
                                  <p:stCondLst>
                                    <p:cond delay="0"/>
                                  </p:stCondLst>
                                  <p:childTnLst>
                                    <p:set>
                                      <p:cBhvr>
                                        <p:cTn id="12" dur="1" fill="hold">
                                          <p:stCondLst>
                                            <p:cond delay="0"/>
                                          </p:stCondLst>
                                        </p:cTn>
                                        <p:tgtEl>
                                          <p:spTgt spid="2626"/>
                                        </p:tgtEl>
                                        <p:attrNameLst>
                                          <p:attrName>style.visibility</p:attrName>
                                        </p:attrNameLst>
                                      </p:cBhvr>
                                      <p:to>
                                        <p:strVal val="visible"/>
                                      </p:to>
                                    </p:set>
                                    <p:animEffect transition="in" filter="fade">
                                      <p:cBhvr>
                                        <p:cTn id="13" dur="1000"/>
                                        <p:tgtEl>
                                          <p:spTgt spid="2626"/>
                                        </p:tgtEl>
                                      </p:cBhvr>
                                    </p:animEffect>
                                  </p:childTnLst>
                                </p:cTn>
                              </p:par>
                              <p:par>
                                <p:cTn id="14" presetID="10" presetClass="entr" presetSubtype="0" fill="hold" nodeType="withEffect">
                                  <p:stCondLst>
                                    <p:cond delay="0"/>
                                  </p:stCondLst>
                                  <p:childTnLst>
                                    <p:set>
                                      <p:cBhvr>
                                        <p:cTn id="15" dur="1" fill="hold">
                                          <p:stCondLst>
                                            <p:cond delay="0"/>
                                          </p:stCondLst>
                                        </p:cTn>
                                        <p:tgtEl>
                                          <p:spTgt spid="2629"/>
                                        </p:tgtEl>
                                        <p:attrNameLst>
                                          <p:attrName>style.visibility</p:attrName>
                                        </p:attrNameLst>
                                      </p:cBhvr>
                                      <p:to>
                                        <p:strVal val="visible"/>
                                      </p:to>
                                    </p:set>
                                    <p:animEffect transition="in" filter="fade">
                                      <p:cBhvr>
                                        <p:cTn id="16" dur="1000"/>
                                        <p:tgtEl>
                                          <p:spTgt spid="2629"/>
                                        </p:tgtEl>
                                      </p:cBhvr>
                                    </p:animEffect>
                                  </p:childTnLst>
                                </p:cTn>
                              </p:par>
                              <p:par>
                                <p:cTn id="17" presetID="10" presetClass="entr" presetSubtype="0" fill="hold" nodeType="withEffect">
                                  <p:stCondLst>
                                    <p:cond delay="0"/>
                                  </p:stCondLst>
                                  <p:childTnLst>
                                    <p:set>
                                      <p:cBhvr>
                                        <p:cTn id="18" dur="1" fill="hold">
                                          <p:stCondLst>
                                            <p:cond delay="0"/>
                                          </p:stCondLst>
                                        </p:cTn>
                                        <p:tgtEl>
                                          <p:spTgt spid="2632"/>
                                        </p:tgtEl>
                                        <p:attrNameLst>
                                          <p:attrName>style.visibility</p:attrName>
                                        </p:attrNameLst>
                                      </p:cBhvr>
                                      <p:to>
                                        <p:strVal val="visible"/>
                                      </p:to>
                                    </p:set>
                                    <p:animEffect transition="in" filter="fade">
                                      <p:cBhvr>
                                        <p:cTn id="19" dur="1000"/>
                                        <p:tgtEl>
                                          <p:spTgt spid="2632"/>
                                        </p:tgtEl>
                                      </p:cBhvr>
                                    </p:animEffect>
                                  </p:childTnLst>
                                </p:cTn>
                              </p:par>
                              <p:par>
                                <p:cTn id="20" presetID="10" presetClass="entr" presetSubtype="0" fill="hold" nodeType="withEffect">
                                  <p:stCondLst>
                                    <p:cond delay="0"/>
                                  </p:stCondLst>
                                  <p:childTnLst>
                                    <p:set>
                                      <p:cBhvr>
                                        <p:cTn id="21" dur="1" fill="hold">
                                          <p:stCondLst>
                                            <p:cond delay="0"/>
                                          </p:stCondLst>
                                        </p:cTn>
                                        <p:tgtEl>
                                          <p:spTgt spid="2635"/>
                                        </p:tgtEl>
                                        <p:attrNameLst>
                                          <p:attrName>style.visibility</p:attrName>
                                        </p:attrNameLst>
                                      </p:cBhvr>
                                      <p:to>
                                        <p:strVal val="visible"/>
                                      </p:to>
                                    </p:set>
                                    <p:animEffect transition="in" filter="fade">
                                      <p:cBhvr>
                                        <p:cTn id="22" dur="1000"/>
                                        <p:tgtEl>
                                          <p:spTgt spid="2635"/>
                                        </p:tgtEl>
                                      </p:cBhvr>
                                    </p:animEffect>
                                  </p:childTnLst>
                                </p:cTn>
                              </p:par>
                              <p:par>
                                <p:cTn id="23" presetID="23" presetClass="entr" presetSubtype="16" fill="hold" nodeType="withEffect">
                                  <p:stCondLst>
                                    <p:cond delay="0"/>
                                  </p:stCondLst>
                                  <p:childTnLst>
                                    <p:set>
                                      <p:cBhvr>
                                        <p:cTn id="24" dur="1" fill="hold">
                                          <p:stCondLst>
                                            <p:cond delay="0"/>
                                          </p:stCondLst>
                                        </p:cTn>
                                        <p:tgtEl>
                                          <p:spTgt spid="2612"/>
                                        </p:tgtEl>
                                        <p:attrNameLst>
                                          <p:attrName>style.visibility</p:attrName>
                                        </p:attrNameLst>
                                      </p:cBhvr>
                                      <p:to>
                                        <p:strVal val="visible"/>
                                      </p:to>
                                    </p:set>
                                    <p:anim calcmode="lin" valueType="num">
                                      <p:cBhvr additive="base">
                                        <p:cTn id="25" dur="1000"/>
                                        <p:tgtEl>
                                          <p:spTgt spid="2612"/>
                                        </p:tgtEl>
                                        <p:attrNameLst>
                                          <p:attrName>ppt_w</p:attrName>
                                        </p:attrNameLst>
                                      </p:cBhvr>
                                      <p:tavLst>
                                        <p:tav tm="0">
                                          <p:val>
                                            <p:strVal val="0"/>
                                          </p:val>
                                        </p:tav>
                                        <p:tav tm="100000">
                                          <p:val>
                                            <p:strVal val="#ppt_w"/>
                                          </p:val>
                                        </p:tav>
                                      </p:tavLst>
                                    </p:anim>
                                    <p:anim calcmode="lin" valueType="num">
                                      <p:cBhvr additive="base">
                                        <p:cTn id="26" dur="1000"/>
                                        <p:tgtEl>
                                          <p:spTgt spid="2612"/>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2613"/>
                                        </p:tgtEl>
                                        <p:attrNameLst>
                                          <p:attrName>style.visibility</p:attrName>
                                        </p:attrNameLst>
                                      </p:cBhvr>
                                      <p:to>
                                        <p:strVal val="visible"/>
                                      </p:to>
                                    </p:set>
                                    <p:anim calcmode="lin" valueType="num">
                                      <p:cBhvr additive="base">
                                        <p:cTn id="29" dur="1000"/>
                                        <p:tgtEl>
                                          <p:spTgt spid="2613"/>
                                        </p:tgtEl>
                                        <p:attrNameLst>
                                          <p:attrName>ppt_w</p:attrName>
                                        </p:attrNameLst>
                                      </p:cBhvr>
                                      <p:tavLst>
                                        <p:tav tm="0">
                                          <p:val>
                                            <p:strVal val="0"/>
                                          </p:val>
                                        </p:tav>
                                        <p:tav tm="100000">
                                          <p:val>
                                            <p:strVal val="#ppt_w"/>
                                          </p:val>
                                        </p:tav>
                                      </p:tavLst>
                                    </p:anim>
                                    <p:anim calcmode="lin" valueType="num">
                                      <p:cBhvr additive="base">
                                        <p:cTn id="30" dur="1000"/>
                                        <p:tgtEl>
                                          <p:spTgt spid="2613"/>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2614"/>
                                        </p:tgtEl>
                                        <p:attrNameLst>
                                          <p:attrName>style.visibility</p:attrName>
                                        </p:attrNameLst>
                                      </p:cBhvr>
                                      <p:to>
                                        <p:strVal val="visible"/>
                                      </p:to>
                                    </p:set>
                                    <p:anim calcmode="lin" valueType="num">
                                      <p:cBhvr additive="base">
                                        <p:cTn id="33" dur="1000"/>
                                        <p:tgtEl>
                                          <p:spTgt spid="2614"/>
                                        </p:tgtEl>
                                        <p:attrNameLst>
                                          <p:attrName>ppt_w</p:attrName>
                                        </p:attrNameLst>
                                      </p:cBhvr>
                                      <p:tavLst>
                                        <p:tav tm="0">
                                          <p:val>
                                            <p:strVal val="0"/>
                                          </p:val>
                                        </p:tav>
                                        <p:tav tm="100000">
                                          <p:val>
                                            <p:strVal val="#ppt_w"/>
                                          </p:val>
                                        </p:tav>
                                      </p:tavLst>
                                    </p:anim>
                                    <p:anim calcmode="lin" valueType="num">
                                      <p:cBhvr additive="base">
                                        <p:cTn id="34" dur="1000"/>
                                        <p:tgtEl>
                                          <p:spTgt spid="2614"/>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615"/>
                                        </p:tgtEl>
                                        <p:attrNameLst>
                                          <p:attrName>style.visibility</p:attrName>
                                        </p:attrNameLst>
                                      </p:cBhvr>
                                      <p:to>
                                        <p:strVal val="visible"/>
                                      </p:to>
                                    </p:set>
                                    <p:anim calcmode="lin" valueType="num">
                                      <p:cBhvr additive="base">
                                        <p:cTn id="37" dur="1000"/>
                                        <p:tgtEl>
                                          <p:spTgt spid="2615"/>
                                        </p:tgtEl>
                                        <p:attrNameLst>
                                          <p:attrName>ppt_w</p:attrName>
                                        </p:attrNameLst>
                                      </p:cBhvr>
                                      <p:tavLst>
                                        <p:tav tm="0">
                                          <p:val>
                                            <p:strVal val="0"/>
                                          </p:val>
                                        </p:tav>
                                        <p:tav tm="100000">
                                          <p:val>
                                            <p:strVal val="#ppt_w"/>
                                          </p:val>
                                        </p:tav>
                                      </p:tavLst>
                                    </p:anim>
                                    <p:anim calcmode="lin" valueType="num">
                                      <p:cBhvr additive="base">
                                        <p:cTn id="38" dur="1000"/>
                                        <p:tgtEl>
                                          <p:spTgt spid="2615"/>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617"/>
                                        </p:tgtEl>
                                        <p:attrNameLst>
                                          <p:attrName>style.visibility</p:attrName>
                                        </p:attrNameLst>
                                      </p:cBhvr>
                                      <p:to>
                                        <p:strVal val="visible"/>
                                      </p:to>
                                    </p:set>
                                    <p:anim calcmode="lin" valueType="num">
                                      <p:cBhvr additive="base">
                                        <p:cTn id="41" dur="1000"/>
                                        <p:tgtEl>
                                          <p:spTgt spid="2617"/>
                                        </p:tgtEl>
                                        <p:attrNameLst>
                                          <p:attrName>ppt_w</p:attrName>
                                        </p:attrNameLst>
                                      </p:cBhvr>
                                      <p:tavLst>
                                        <p:tav tm="0">
                                          <p:val>
                                            <p:strVal val="0"/>
                                          </p:val>
                                        </p:tav>
                                        <p:tav tm="100000">
                                          <p:val>
                                            <p:strVal val="#ppt_w"/>
                                          </p:val>
                                        </p:tav>
                                      </p:tavLst>
                                    </p:anim>
                                    <p:anim calcmode="lin" valueType="num">
                                      <p:cBhvr additive="base">
                                        <p:cTn id="42" dur="1000"/>
                                        <p:tgtEl>
                                          <p:spTgt spid="2617"/>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2616"/>
                                        </p:tgtEl>
                                        <p:attrNameLst>
                                          <p:attrName>style.visibility</p:attrName>
                                        </p:attrNameLst>
                                      </p:cBhvr>
                                      <p:to>
                                        <p:strVal val="visible"/>
                                      </p:to>
                                    </p:set>
                                    <p:anim calcmode="lin" valueType="num">
                                      <p:cBhvr additive="base">
                                        <p:cTn id="45" dur="1000"/>
                                        <p:tgtEl>
                                          <p:spTgt spid="2616"/>
                                        </p:tgtEl>
                                        <p:attrNameLst>
                                          <p:attrName>ppt_w</p:attrName>
                                        </p:attrNameLst>
                                      </p:cBhvr>
                                      <p:tavLst>
                                        <p:tav tm="0">
                                          <p:val>
                                            <p:strVal val="0"/>
                                          </p:val>
                                        </p:tav>
                                        <p:tav tm="100000">
                                          <p:val>
                                            <p:strVal val="#ppt_w"/>
                                          </p:val>
                                        </p:tav>
                                      </p:tavLst>
                                    </p:anim>
                                    <p:anim calcmode="lin" valueType="num">
                                      <p:cBhvr additive="base">
                                        <p:cTn id="46" dur="1000"/>
                                        <p:tgtEl>
                                          <p:spTgt spid="2616"/>
                                        </p:tgtEl>
                                        <p:attrNameLst>
                                          <p:attrName>ppt_h</p:attrName>
                                        </p:attrNameLst>
                                      </p:cBhvr>
                                      <p:tavLst>
                                        <p:tav tm="0">
                                          <p:val>
                                            <p:strVal val="0"/>
                                          </p:val>
                                        </p:tav>
                                        <p:tav tm="100000">
                                          <p:val>
                                            <p:strVal val="#ppt_h"/>
                                          </p:val>
                                        </p:tav>
                                      </p:tavLst>
                                    </p:anim>
                                  </p:childTnLst>
                                </p:cTn>
                              </p:par>
                              <p:par>
                                <p:cTn id="47" presetID="10" presetClass="entr" presetSubtype="0" fill="hold" nodeType="withEffect">
                                  <p:stCondLst>
                                    <p:cond delay="0"/>
                                  </p:stCondLst>
                                  <p:childTnLst>
                                    <p:set>
                                      <p:cBhvr>
                                        <p:cTn id="48" dur="1" fill="hold">
                                          <p:stCondLst>
                                            <p:cond delay="0"/>
                                          </p:stCondLst>
                                        </p:cTn>
                                        <p:tgtEl>
                                          <p:spTgt spid="2619"/>
                                        </p:tgtEl>
                                        <p:attrNameLst>
                                          <p:attrName>style.visibility</p:attrName>
                                        </p:attrNameLst>
                                      </p:cBhvr>
                                      <p:to>
                                        <p:strVal val="visible"/>
                                      </p:to>
                                    </p:set>
                                    <p:animEffect transition="in" filter="fade">
                                      <p:cBhvr>
                                        <p:cTn id="49" dur="1000"/>
                                        <p:tgtEl>
                                          <p:spTgt spid="2619"/>
                                        </p:tgtEl>
                                      </p:cBhvr>
                                    </p:animEffect>
                                  </p:childTnLst>
                                </p:cTn>
                              </p:par>
                              <p:par>
                                <p:cTn id="50" presetID="10" presetClass="entr" presetSubtype="0" fill="hold" nodeType="withEffect">
                                  <p:stCondLst>
                                    <p:cond delay="0"/>
                                  </p:stCondLst>
                                  <p:childTnLst>
                                    <p:set>
                                      <p:cBhvr>
                                        <p:cTn id="51" dur="1" fill="hold">
                                          <p:stCondLst>
                                            <p:cond delay="0"/>
                                          </p:stCondLst>
                                        </p:cTn>
                                        <p:tgtEl>
                                          <p:spTgt spid="2622"/>
                                        </p:tgtEl>
                                        <p:attrNameLst>
                                          <p:attrName>style.visibility</p:attrName>
                                        </p:attrNameLst>
                                      </p:cBhvr>
                                      <p:to>
                                        <p:strVal val="visible"/>
                                      </p:to>
                                    </p:set>
                                    <p:animEffect transition="in" filter="fade">
                                      <p:cBhvr>
                                        <p:cTn id="52" dur="1000"/>
                                        <p:tgtEl>
                                          <p:spTgt spid="2622"/>
                                        </p:tgtEl>
                                      </p:cBhvr>
                                    </p:animEffect>
                                  </p:childTnLst>
                                </p:cTn>
                              </p:par>
                              <p:par>
                                <p:cTn id="53" presetID="10" presetClass="entr" presetSubtype="0" fill="hold" nodeType="withEffect">
                                  <p:stCondLst>
                                    <p:cond delay="0"/>
                                  </p:stCondLst>
                                  <p:childTnLst>
                                    <p:set>
                                      <p:cBhvr>
                                        <p:cTn id="54" dur="1" fill="hold">
                                          <p:stCondLst>
                                            <p:cond delay="0"/>
                                          </p:stCondLst>
                                        </p:cTn>
                                        <p:tgtEl>
                                          <p:spTgt spid="2625"/>
                                        </p:tgtEl>
                                        <p:attrNameLst>
                                          <p:attrName>style.visibility</p:attrName>
                                        </p:attrNameLst>
                                      </p:cBhvr>
                                      <p:to>
                                        <p:strVal val="visible"/>
                                      </p:to>
                                    </p:set>
                                    <p:animEffect transition="in" filter="fade">
                                      <p:cBhvr>
                                        <p:cTn id="55" dur="1000"/>
                                        <p:tgtEl>
                                          <p:spTgt spid="2625"/>
                                        </p:tgtEl>
                                      </p:cBhvr>
                                    </p:animEffect>
                                  </p:childTnLst>
                                </p:cTn>
                              </p:par>
                              <p:par>
                                <p:cTn id="56" presetID="10" presetClass="entr" presetSubtype="0" fill="hold" nodeType="withEffect">
                                  <p:stCondLst>
                                    <p:cond delay="0"/>
                                  </p:stCondLst>
                                  <p:childTnLst>
                                    <p:set>
                                      <p:cBhvr>
                                        <p:cTn id="57" dur="1" fill="hold">
                                          <p:stCondLst>
                                            <p:cond delay="0"/>
                                          </p:stCondLst>
                                        </p:cTn>
                                        <p:tgtEl>
                                          <p:spTgt spid="2628"/>
                                        </p:tgtEl>
                                        <p:attrNameLst>
                                          <p:attrName>style.visibility</p:attrName>
                                        </p:attrNameLst>
                                      </p:cBhvr>
                                      <p:to>
                                        <p:strVal val="visible"/>
                                      </p:to>
                                    </p:set>
                                    <p:animEffect transition="in" filter="fade">
                                      <p:cBhvr>
                                        <p:cTn id="58" dur="1000"/>
                                        <p:tgtEl>
                                          <p:spTgt spid="2628"/>
                                        </p:tgtEl>
                                      </p:cBhvr>
                                    </p:animEffect>
                                  </p:childTnLst>
                                </p:cTn>
                              </p:par>
                              <p:par>
                                <p:cTn id="59" presetID="10" presetClass="entr" presetSubtype="0" fill="hold" nodeType="withEffect">
                                  <p:stCondLst>
                                    <p:cond delay="0"/>
                                  </p:stCondLst>
                                  <p:childTnLst>
                                    <p:set>
                                      <p:cBhvr>
                                        <p:cTn id="60" dur="1" fill="hold">
                                          <p:stCondLst>
                                            <p:cond delay="0"/>
                                          </p:stCondLst>
                                        </p:cTn>
                                        <p:tgtEl>
                                          <p:spTgt spid="2631"/>
                                        </p:tgtEl>
                                        <p:attrNameLst>
                                          <p:attrName>style.visibility</p:attrName>
                                        </p:attrNameLst>
                                      </p:cBhvr>
                                      <p:to>
                                        <p:strVal val="visible"/>
                                      </p:to>
                                    </p:set>
                                    <p:animEffect transition="in" filter="fade">
                                      <p:cBhvr>
                                        <p:cTn id="61" dur="1000"/>
                                        <p:tgtEl>
                                          <p:spTgt spid="2631"/>
                                        </p:tgtEl>
                                      </p:cBhvr>
                                    </p:animEffect>
                                  </p:childTnLst>
                                </p:cTn>
                              </p:par>
                              <p:par>
                                <p:cTn id="62" presetID="10" presetClass="entr" presetSubtype="0" fill="hold" nodeType="withEffect">
                                  <p:stCondLst>
                                    <p:cond delay="0"/>
                                  </p:stCondLst>
                                  <p:childTnLst>
                                    <p:set>
                                      <p:cBhvr>
                                        <p:cTn id="63" dur="1" fill="hold">
                                          <p:stCondLst>
                                            <p:cond delay="0"/>
                                          </p:stCondLst>
                                        </p:cTn>
                                        <p:tgtEl>
                                          <p:spTgt spid="2634"/>
                                        </p:tgtEl>
                                        <p:attrNameLst>
                                          <p:attrName>style.visibility</p:attrName>
                                        </p:attrNameLst>
                                      </p:cBhvr>
                                      <p:to>
                                        <p:strVal val="visible"/>
                                      </p:to>
                                    </p:set>
                                    <p:animEffect transition="in" filter="fade">
                                      <p:cBhvr>
                                        <p:cTn id="64" dur="1000"/>
                                        <p:tgtEl>
                                          <p:spTgt spid="2634"/>
                                        </p:tgtEl>
                                      </p:cBhvr>
                                    </p:animEffect>
                                  </p:childTnLst>
                                </p:cTn>
                              </p:par>
                              <p:par>
                                <p:cTn id="65" presetID="2" presetClass="entr" presetSubtype="8" fill="hold" nodeType="withEffect">
                                  <p:stCondLst>
                                    <p:cond delay="0"/>
                                  </p:stCondLst>
                                  <p:childTnLst>
                                    <p:set>
                                      <p:cBhvr>
                                        <p:cTn id="66" dur="1" fill="hold">
                                          <p:stCondLst>
                                            <p:cond delay="0"/>
                                          </p:stCondLst>
                                        </p:cTn>
                                        <p:tgtEl>
                                          <p:spTgt spid="2618"/>
                                        </p:tgtEl>
                                        <p:attrNameLst>
                                          <p:attrName>style.visibility</p:attrName>
                                        </p:attrNameLst>
                                      </p:cBhvr>
                                      <p:to>
                                        <p:strVal val="visible"/>
                                      </p:to>
                                    </p:set>
                                    <p:anim calcmode="lin" valueType="num">
                                      <p:cBhvr additive="base">
                                        <p:cTn id="67" dur="1000"/>
                                        <p:tgtEl>
                                          <p:spTgt spid="2618"/>
                                        </p:tgtEl>
                                        <p:attrNameLst>
                                          <p:attrName>ppt_x</p:attrName>
                                        </p:attrNameLst>
                                      </p:cBhvr>
                                      <p:tavLst>
                                        <p:tav tm="0">
                                          <p:val>
                                            <p:strVal val="#ppt_x-1"/>
                                          </p:val>
                                        </p:tav>
                                        <p:tav tm="100000">
                                          <p:val>
                                            <p:strVal val="#ppt_x"/>
                                          </p:val>
                                        </p:tav>
                                      </p:tavLst>
                                    </p:anim>
                                  </p:childTnLst>
                                </p:cTn>
                              </p:par>
                              <p:par>
                                <p:cTn id="68" presetID="10" presetClass="entr" presetSubtype="0" fill="hold" nodeType="withEffect">
                                  <p:stCondLst>
                                    <p:cond delay="0"/>
                                  </p:stCondLst>
                                  <p:childTnLst>
                                    <p:set>
                                      <p:cBhvr>
                                        <p:cTn id="69" dur="1" fill="hold">
                                          <p:stCondLst>
                                            <p:cond delay="0"/>
                                          </p:stCondLst>
                                        </p:cTn>
                                        <p:tgtEl>
                                          <p:spTgt spid="2642"/>
                                        </p:tgtEl>
                                        <p:attrNameLst>
                                          <p:attrName>style.visibility</p:attrName>
                                        </p:attrNameLst>
                                      </p:cBhvr>
                                      <p:to>
                                        <p:strVal val="visible"/>
                                      </p:to>
                                    </p:set>
                                    <p:animEffect transition="in" filter="fade">
                                      <p:cBhvr>
                                        <p:cTn id="70" dur="1000"/>
                                        <p:tgtEl>
                                          <p:spTgt spid="2642"/>
                                        </p:tgtEl>
                                      </p:cBhvr>
                                    </p:animEffect>
                                  </p:childTnLst>
                                </p:cTn>
                              </p:par>
                              <p:par>
                                <p:cTn id="71" presetID="10" presetClass="entr" presetSubtype="0" fill="hold" nodeType="withEffect">
                                  <p:stCondLst>
                                    <p:cond delay="0"/>
                                  </p:stCondLst>
                                  <p:childTnLst>
                                    <p:set>
                                      <p:cBhvr>
                                        <p:cTn id="72" dur="1" fill="hold">
                                          <p:stCondLst>
                                            <p:cond delay="0"/>
                                          </p:stCondLst>
                                        </p:cTn>
                                        <p:tgtEl>
                                          <p:spTgt spid="2643"/>
                                        </p:tgtEl>
                                        <p:attrNameLst>
                                          <p:attrName>style.visibility</p:attrName>
                                        </p:attrNameLst>
                                      </p:cBhvr>
                                      <p:to>
                                        <p:strVal val="visible"/>
                                      </p:to>
                                    </p:set>
                                    <p:animEffect transition="in" filter="fade">
                                      <p:cBhvr>
                                        <p:cTn id="73" dur="1000"/>
                                        <p:tgtEl>
                                          <p:spTgt spid="2643"/>
                                        </p:tgtEl>
                                      </p:cBhvr>
                                    </p:animEffect>
                                  </p:childTnLst>
                                </p:cTn>
                              </p:par>
                              <p:par>
                                <p:cTn id="74" presetID="10" presetClass="entr" presetSubtype="0" fill="hold" nodeType="withEffect">
                                  <p:stCondLst>
                                    <p:cond delay="0"/>
                                  </p:stCondLst>
                                  <p:childTnLst>
                                    <p:set>
                                      <p:cBhvr>
                                        <p:cTn id="75" dur="1" fill="hold">
                                          <p:stCondLst>
                                            <p:cond delay="0"/>
                                          </p:stCondLst>
                                        </p:cTn>
                                        <p:tgtEl>
                                          <p:spTgt spid="2644"/>
                                        </p:tgtEl>
                                        <p:attrNameLst>
                                          <p:attrName>style.visibility</p:attrName>
                                        </p:attrNameLst>
                                      </p:cBhvr>
                                      <p:to>
                                        <p:strVal val="visible"/>
                                      </p:to>
                                    </p:set>
                                    <p:animEffect transition="in" filter="fade">
                                      <p:cBhvr>
                                        <p:cTn id="76" dur="1000"/>
                                        <p:tgtEl>
                                          <p:spTgt spid="2644"/>
                                        </p:tgtEl>
                                      </p:cBhvr>
                                    </p:animEffect>
                                  </p:childTnLst>
                                </p:cTn>
                              </p:par>
                              <p:par>
                                <p:cTn id="77" presetID="10" presetClass="entr" presetSubtype="0" fill="hold" nodeType="withEffect">
                                  <p:stCondLst>
                                    <p:cond delay="0"/>
                                  </p:stCondLst>
                                  <p:childTnLst>
                                    <p:set>
                                      <p:cBhvr>
                                        <p:cTn id="78" dur="1" fill="hold">
                                          <p:stCondLst>
                                            <p:cond delay="0"/>
                                          </p:stCondLst>
                                        </p:cTn>
                                        <p:tgtEl>
                                          <p:spTgt spid="2645"/>
                                        </p:tgtEl>
                                        <p:attrNameLst>
                                          <p:attrName>style.visibility</p:attrName>
                                        </p:attrNameLst>
                                      </p:cBhvr>
                                      <p:to>
                                        <p:strVal val="visible"/>
                                      </p:to>
                                    </p:set>
                                    <p:animEffect transition="in" filter="fade">
                                      <p:cBhvr>
                                        <p:cTn id="79" dur="1000"/>
                                        <p:tgtEl>
                                          <p:spTgt spid="2645"/>
                                        </p:tgtEl>
                                      </p:cBhvr>
                                    </p:animEffect>
                                  </p:childTnLst>
                                </p:cTn>
                              </p:par>
                              <p:par>
                                <p:cTn id="80" presetID="10" presetClass="entr" presetSubtype="0" fill="hold" nodeType="withEffect">
                                  <p:stCondLst>
                                    <p:cond delay="0"/>
                                  </p:stCondLst>
                                  <p:childTnLst>
                                    <p:set>
                                      <p:cBhvr>
                                        <p:cTn id="81" dur="1" fill="hold">
                                          <p:stCondLst>
                                            <p:cond delay="0"/>
                                          </p:stCondLst>
                                        </p:cTn>
                                        <p:tgtEl>
                                          <p:spTgt spid="2646"/>
                                        </p:tgtEl>
                                        <p:attrNameLst>
                                          <p:attrName>style.visibility</p:attrName>
                                        </p:attrNameLst>
                                      </p:cBhvr>
                                      <p:to>
                                        <p:strVal val="visible"/>
                                      </p:to>
                                    </p:set>
                                    <p:animEffect transition="in" filter="fade">
                                      <p:cBhvr>
                                        <p:cTn id="82" dur="1000"/>
                                        <p:tgtEl>
                                          <p:spTgt spid="2646"/>
                                        </p:tgtEl>
                                      </p:cBhvr>
                                    </p:animEffect>
                                  </p:childTnLst>
                                </p:cTn>
                              </p:par>
                              <p:par>
                                <p:cTn id="83" presetID="10" presetClass="entr" presetSubtype="0"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1000"/>
                                        <p:tgtEl>
                                          <p:spTgt spid="14"/>
                                        </p:tgtEl>
                                      </p:cBhvr>
                                    </p:animEffect>
                                  </p:childTnLst>
                                </p:cTn>
                              </p:par>
                              <p:par>
                                <p:cTn id="86" presetID="23" presetClass="entr" presetSubtype="16" fill="hold" nodeType="withEffect">
                                  <p:stCondLst>
                                    <p:cond delay="0"/>
                                  </p:stCondLst>
                                  <p:childTnLst>
                                    <p:set>
                                      <p:cBhvr>
                                        <p:cTn id="87" dur="1" fill="hold">
                                          <p:stCondLst>
                                            <p:cond delay="0"/>
                                          </p:stCondLst>
                                        </p:cTn>
                                        <p:tgtEl>
                                          <p:spTgt spid="12"/>
                                        </p:tgtEl>
                                        <p:attrNameLst>
                                          <p:attrName>style.visibility</p:attrName>
                                        </p:attrNameLst>
                                      </p:cBhvr>
                                      <p:to>
                                        <p:strVal val="visible"/>
                                      </p:to>
                                    </p:set>
                                    <p:anim calcmode="lin" valueType="num">
                                      <p:cBhvr additive="base">
                                        <p:cTn id="88" dur="1000"/>
                                        <p:tgtEl>
                                          <p:spTgt spid="12"/>
                                        </p:tgtEl>
                                        <p:attrNameLst>
                                          <p:attrName>ppt_w</p:attrName>
                                        </p:attrNameLst>
                                      </p:cBhvr>
                                      <p:tavLst>
                                        <p:tav tm="0">
                                          <p:val>
                                            <p:strVal val="0"/>
                                          </p:val>
                                        </p:tav>
                                        <p:tav tm="100000">
                                          <p:val>
                                            <p:strVal val="#ppt_w"/>
                                          </p:val>
                                        </p:tav>
                                      </p:tavLst>
                                    </p:anim>
                                    <p:anim calcmode="lin" valueType="num">
                                      <p:cBhvr additive="base">
                                        <p:cTn id="89" dur="1000"/>
                                        <p:tgtEl>
                                          <p:spTgt spid="12"/>
                                        </p:tgtEl>
                                        <p:attrNameLst>
                                          <p:attrName>ppt_h</p:attrName>
                                        </p:attrNameLst>
                                      </p:cBhvr>
                                      <p:tavLst>
                                        <p:tav tm="0">
                                          <p:val>
                                            <p:strVal val="0"/>
                                          </p:val>
                                        </p:tav>
                                        <p:tav tm="100000">
                                          <p:val>
                                            <p:strVal val="#ppt_h"/>
                                          </p:val>
                                        </p:tav>
                                      </p:tavLst>
                                    </p:anim>
                                  </p:childTnLst>
                                </p:cTn>
                              </p:par>
                              <p:par>
                                <p:cTn id="90" presetID="10" presetClass="entr" presetSubtype="0" fill="hold"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childTnLst>
                                </p:cTn>
                              </p:par>
                              <p:par>
                                <p:cTn id="93" presetID="10" presetClass="entr" presetSubtype="0" fill="hold"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1000"/>
                                        <p:tgtEl>
                                          <p:spTgt spid="17"/>
                                        </p:tgtEl>
                                      </p:cBhvr>
                                    </p:animEffect>
                                  </p:childTnLst>
                                </p:cTn>
                              </p:par>
                              <p:par>
                                <p:cTn id="96" presetID="23" presetClass="entr" presetSubtype="16" fill="hold" nodeType="with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additive="base">
                                        <p:cTn id="98" dur="1000"/>
                                        <p:tgtEl>
                                          <p:spTgt spid="15"/>
                                        </p:tgtEl>
                                        <p:attrNameLst>
                                          <p:attrName>ppt_w</p:attrName>
                                        </p:attrNameLst>
                                      </p:cBhvr>
                                      <p:tavLst>
                                        <p:tav tm="0">
                                          <p:val>
                                            <p:strVal val="0"/>
                                          </p:val>
                                        </p:tav>
                                        <p:tav tm="100000">
                                          <p:val>
                                            <p:strVal val="#ppt_w"/>
                                          </p:val>
                                        </p:tav>
                                      </p:tavLst>
                                    </p:anim>
                                    <p:anim calcmode="lin" valueType="num">
                                      <p:cBhvr additive="base">
                                        <p:cTn id="99" dur="1000"/>
                                        <p:tgtEl>
                                          <p:spTgt spid="15"/>
                                        </p:tgtEl>
                                        <p:attrNameLst>
                                          <p:attrName>ppt_h</p:attrName>
                                        </p:attrNameLst>
                                      </p:cBhvr>
                                      <p:tavLst>
                                        <p:tav tm="0">
                                          <p:val>
                                            <p:strVal val="0"/>
                                          </p:val>
                                        </p:tav>
                                        <p:tav tm="100000">
                                          <p:val>
                                            <p:strVal val="#ppt_h"/>
                                          </p:val>
                                        </p:tav>
                                      </p:tavLst>
                                    </p:anim>
                                  </p:childTnLst>
                                </p:cTn>
                              </p:par>
                              <p:par>
                                <p:cTn id="100" presetID="10" presetClass="entr" presetSubtype="0" fill="hold"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68297" y="1275942"/>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dirty="0"/>
              <a:t>Problem Statement</a:t>
            </a:r>
            <a:endParaRPr dirty="0"/>
          </a:p>
        </p:txBody>
      </p:sp>
      <p:sp>
        <p:nvSpPr>
          <p:cNvPr id="2748" name="Google Shape;2748;p63"/>
          <p:cNvSpPr/>
          <p:nvPr/>
        </p:nvSpPr>
        <p:spPr>
          <a:xfrm flipH="1">
            <a:off x="4105236" y="2011489"/>
            <a:ext cx="639486" cy="1887962"/>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49" name="Google Shape;2749;p63"/>
          <p:cNvGrpSpPr/>
          <p:nvPr/>
        </p:nvGrpSpPr>
        <p:grpSpPr>
          <a:xfrm flipH="1">
            <a:off x="8276954" y="43574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232891" y="2011489"/>
            <a:ext cx="4166389" cy="2345972"/>
          </a:xfrm>
          <a:prstGeom prst="rect">
            <a:avLst/>
          </a:prstGeom>
        </p:spPr>
        <p:txBody>
          <a:bodyPr spcFirstLastPara="1" wrap="square" lIns="91425" tIns="91425" rIns="91425" bIns="91425" anchor="t" anchorCtr="0">
            <a:noAutofit/>
          </a:bodyPr>
          <a:lstStyle/>
          <a:p>
            <a:pPr marL="0" lvl="0" indent="0" algn="l">
              <a:spcAft>
                <a:spcPts val="1200"/>
              </a:spcAft>
            </a:pPr>
            <a:r>
              <a:rPr lang="en-US" dirty="0"/>
              <a:t>Spam emails aren't just an annoyance—they pose significant risks. Our bar chart highlights the overwhelming volume of spam emails compared to legitimate ones. This flood of unsolicited messages not only wastes time but also harbors security threats, challenging our traditional filtering methods.</a:t>
            </a:r>
            <a:endParaRPr dirty="0"/>
          </a:p>
        </p:txBody>
      </p:sp>
      <p:pic>
        <p:nvPicPr>
          <p:cNvPr id="5" name="Image 4">
            <a:extLst>
              <a:ext uri="{FF2B5EF4-FFF2-40B4-BE49-F238E27FC236}">
                <a16:creationId xmlns:a16="http://schemas.microsoft.com/office/drawing/2014/main" id="{DB610918-5754-F878-ED9B-D39879A0D316}"/>
              </a:ext>
            </a:extLst>
          </p:cNvPr>
          <p:cNvPicPr>
            <a:picLocks noChangeAspect="1"/>
          </p:cNvPicPr>
          <p:nvPr/>
        </p:nvPicPr>
        <p:blipFill>
          <a:blip r:embed="rId4"/>
          <a:stretch>
            <a:fillRect/>
          </a:stretch>
        </p:blipFill>
        <p:spPr>
          <a:xfrm>
            <a:off x="5225794" y="1486242"/>
            <a:ext cx="3615059" cy="28339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748"/>
                                        </p:tgtEl>
                                        <p:attrNameLst>
                                          <p:attrName>r</p:attrName>
                                        </p:attrNameLst>
                                      </p:cBhvr>
                                    </p:animRot>
                                  </p:childTnLst>
                                </p:cTn>
                              </p:par>
                              <p:par>
                                <p:cTn id="10" presetID="2" presetClass="entr" presetSubtype="8" fill="hold" nodeType="withEffect">
                                  <p:stCondLst>
                                    <p:cond delay="0"/>
                                  </p:stCondLst>
                                  <p:childTnLst>
                                    <p:set>
                                      <p:cBhvr>
                                        <p:cTn id="11" dur="1" fill="hold">
                                          <p:stCondLst>
                                            <p:cond delay="0"/>
                                          </p:stCondLst>
                                        </p:cTn>
                                        <p:tgtEl>
                                          <p:spTgt spid="2749"/>
                                        </p:tgtEl>
                                        <p:attrNameLst>
                                          <p:attrName>style.visibility</p:attrName>
                                        </p:attrNameLst>
                                      </p:cBhvr>
                                      <p:to>
                                        <p:strVal val="visible"/>
                                      </p:to>
                                    </p:set>
                                    <p:anim calcmode="lin" valueType="num">
                                      <p:cBhvr additive="base">
                                        <p:cTn id="12" dur="1000"/>
                                        <p:tgtEl>
                                          <p:spTgt spid="2749"/>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754"/>
                                        </p:tgtEl>
                                        <p:attrNameLst>
                                          <p:attrName>style.visibility</p:attrName>
                                        </p:attrNameLst>
                                      </p:cBhvr>
                                      <p:to>
                                        <p:strVal val="visible"/>
                                      </p:to>
                                    </p:set>
                                    <p:animEffect transition="in" filter="fade">
                                      <p:cBhvr>
                                        <p:cTn id="15" dur="1000"/>
                                        <p:tgtEl>
                                          <p:spTgt spid="2754"/>
                                        </p:tgtEl>
                                      </p:cBhvr>
                                    </p:animEffect>
                                  </p:childTnLst>
                                </p:cTn>
                              </p:par>
                              <p:par>
                                <p:cTn id="16" presetID="10" presetClass="entr" presetSubtype="0" fill="hold" nodeType="withEffect">
                                  <p:stCondLst>
                                    <p:cond delay="0"/>
                                  </p:stCondLst>
                                  <p:childTnLst>
                                    <p:set>
                                      <p:cBhvr>
                                        <p:cTn id="17" dur="1" fill="hold">
                                          <p:stCondLst>
                                            <p:cond delay="0"/>
                                          </p:stCondLst>
                                        </p:cTn>
                                        <p:tgtEl>
                                          <p:spTgt spid="2755"/>
                                        </p:tgtEl>
                                        <p:attrNameLst>
                                          <p:attrName>style.visibility</p:attrName>
                                        </p:attrNameLst>
                                      </p:cBhvr>
                                      <p:to>
                                        <p:strVal val="visible"/>
                                      </p:to>
                                    </p:set>
                                    <p:animEffect transition="in" filter="fade">
                                      <p:cBhvr>
                                        <p:cTn id="18" dur="1000"/>
                                        <p:tgtEl>
                                          <p:spTgt spid="2755"/>
                                        </p:tgtEl>
                                      </p:cBhvr>
                                    </p:animEffect>
                                  </p:childTnLst>
                                </p:cTn>
                              </p:par>
                              <p:par>
                                <p:cTn id="19" presetID="10" presetClass="entr" presetSubtype="0" fill="hold" nodeType="withEffect">
                                  <p:stCondLst>
                                    <p:cond delay="0"/>
                                  </p:stCondLst>
                                  <p:childTnLst>
                                    <p:set>
                                      <p:cBhvr>
                                        <p:cTn id="20" dur="1" fill="hold">
                                          <p:stCondLst>
                                            <p:cond delay="0"/>
                                          </p:stCondLst>
                                        </p:cTn>
                                        <p:tgtEl>
                                          <p:spTgt spid="2756"/>
                                        </p:tgtEl>
                                        <p:attrNameLst>
                                          <p:attrName>style.visibility</p:attrName>
                                        </p:attrNameLst>
                                      </p:cBhvr>
                                      <p:to>
                                        <p:strVal val="visible"/>
                                      </p:to>
                                    </p:set>
                                    <p:animEffect transition="in" filter="fade">
                                      <p:cBhvr>
                                        <p:cTn id="21" dur="1000"/>
                                        <p:tgtEl>
                                          <p:spTgt spid="2756"/>
                                        </p:tgtEl>
                                      </p:cBhvr>
                                    </p:animEffect>
                                  </p:childTnLst>
                                </p:cTn>
                              </p:par>
                              <p:par>
                                <p:cTn id="22" presetID="10" presetClass="entr" presetSubtype="0" fill="hold" nodeType="withEffect">
                                  <p:stCondLst>
                                    <p:cond delay="0"/>
                                  </p:stCondLst>
                                  <p:childTnLst>
                                    <p:set>
                                      <p:cBhvr>
                                        <p:cTn id="23" dur="1" fill="hold">
                                          <p:stCondLst>
                                            <p:cond delay="0"/>
                                          </p:stCondLst>
                                        </p:cTn>
                                        <p:tgtEl>
                                          <p:spTgt spid="2757"/>
                                        </p:tgtEl>
                                        <p:attrNameLst>
                                          <p:attrName>style.visibility</p:attrName>
                                        </p:attrNameLst>
                                      </p:cBhvr>
                                      <p:to>
                                        <p:strVal val="visible"/>
                                      </p:to>
                                    </p:set>
                                    <p:animEffect transition="in" filter="fade">
                                      <p:cBhvr>
                                        <p:cTn id="24" dur="1000"/>
                                        <p:tgtEl>
                                          <p:spTgt spid="2757"/>
                                        </p:tgtEl>
                                      </p:cBhvr>
                                    </p:animEffect>
                                  </p:childTnLst>
                                </p:cTn>
                              </p:par>
                              <p:par>
                                <p:cTn id="25" presetID="10" presetClass="entr" presetSubtype="0" fill="hold" nodeType="withEffect">
                                  <p:stCondLst>
                                    <p:cond delay="0"/>
                                  </p:stCondLst>
                                  <p:childTnLst>
                                    <p:set>
                                      <p:cBhvr>
                                        <p:cTn id="26" dur="1" fill="hold">
                                          <p:stCondLst>
                                            <p:cond delay="0"/>
                                          </p:stCondLst>
                                        </p:cTn>
                                        <p:tgtEl>
                                          <p:spTgt spid="2758"/>
                                        </p:tgtEl>
                                        <p:attrNameLst>
                                          <p:attrName>style.visibility</p:attrName>
                                        </p:attrNameLst>
                                      </p:cBhvr>
                                      <p:to>
                                        <p:strVal val="visible"/>
                                      </p:to>
                                    </p:set>
                                    <p:animEffect transition="in" filter="fade">
                                      <p:cBhvr>
                                        <p:cTn id="27" dur="1000"/>
                                        <p:tgtEl>
                                          <p:spTgt spid="2758"/>
                                        </p:tgtEl>
                                      </p:cBhvr>
                                    </p:animEffect>
                                  </p:childTnLst>
                                </p:cTn>
                              </p:par>
                              <p:par>
                                <p:cTn id="28" presetID="10" presetClass="entr" presetSubtype="0" fill="hold" nodeType="withEffect">
                                  <p:stCondLst>
                                    <p:cond delay="0"/>
                                  </p:stCondLst>
                                  <p:childTnLst>
                                    <p:set>
                                      <p:cBhvr>
                                        <p:cTn id="29" dur="1" fill="hold">
                                          <p:stCondLst>
                                            <p:cond delay="0"/>
                                          </p:stCondLst>
                                        </p:cTn>
                                        <p:tgtEl>
                                          <p:spTgt spid="2759"/>
                                        </p:tgtEl>
                                        <p:attrNameLst>
                                          <p:attrName>style.visibility</p:attrName>
                                        </p:attrNameLst>
                                      </p:cBhvr>
                                      <p:to>
                                        <p:strVal val="visible"/>
                                      </p:to>
                                    </p:set>
                                    <p:animEffect transition="in" filter="fade">
                                      <p:cBhvr>
                                        <p:cTn id="30"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3096558" y="1357222"/>
            <a:ext cx="2675157" cy="420600"/>
          </a:xfrm>
          <a:prstGeom prst="rect">
            <a:avLst/>
          </a:prstGeom>
        </p:spPr>
        <p:txBody>
          <a:bodyPr spcFirstLastPara="1" wrap="square" lIns="91425" tIns="0" rIns="91425" bIns="91425" anchor="t" anchorCtr="0">
            <a:noAutofit/>
          </a:bodyPr>
          <a:lstStyle/>
          <a:p>
            <a:pPr lvl="0"/>
            <a:r>
              <a:rPr lang="fr-FR" b="1" dirty="0"/>
              <a:t>Objectives</a:t>
            </a:r>
            <a:endParaRPr dirty="0"/>
          </a:p>
        </p:txBody>
      </p:sp>
      <p:sp>
        <p:nvSpPr>
          <p:cNvPr id="2748" name="Google Shape;2748;p63"/>
          <p:cNvSpPr/>
          <p:nvPr/>
        </p:nvSpPr>
        <p:spPr>
          <a:xfrm rot="10800000" flipH="1">
            <a:off x="867477" y="1940369"/>
            <a:ext cx="639486" cy="1887962"/>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49" name="Google Shape;2749;p63"/>
          <p:cNvGrpSpPr/>
          <p:nvPr/>
        </p:nvGrpSpPr>
        <p:grpSpPr>
          <a:xfrm flipH="1">
            <a:off x="8276954" y="43574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506963" y="2011489"/>
            <a:ext cx="6263461" cy="1887962"/>
          </a:xfrm>
          <a:prstGeom prst="rect">
            <a:avLst/>
          </a:prstGeom>
        </p:spPr>
        <p:txBody>
          <a:bodyPr spcFirstLastPara="1" wrap="square" lIns="91425" tIns="91425" rIns="91425" bIns="91425" anchor="t" anchorCtr="0">
            <a:noAutofit/>
          </a:bodyPr>
          <a:lstStyle/>
          <a:p>
            <a:pPr marL="0" lvl="0" indent="0">
              <a:spcAft>
                <a:spcPts val="1200"/>
              </a:spcAft>
            </a:pPr>
            <a:r>
              <a:rPr lang="en-US" dirty="0"/>
              <a:t>Our project is driven by three primary goals: accuracy, efficiency, and scalability. We aim to enhance accuracy in spam detection, ensuring a high precision rate in differentiating spam from legitimate emails. Efficiency is crucial; we strive to minimize false positives while maximizing the identification of spam emails. Scalability is key to accommodate increasing email volumes, aiming for a system that adapts and remains effective as the email landscape evolves.</a:t>
            </a:r>
            <a:endParaRPr dirty="0"/>
          </a:p>
        </p:txBody>
      </p:sp>
    </p:spTree>
    <p:extLst>
      <p:ext uri="{BB962C8B-B14F-4D97-AF65-F5344CB8AC3E}">
        <p14:creationId xmlns:p14="http://schemas.microsoft.com/office/powerpoint/2010/main" val="148933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748"/>
                                        </p:tgtEl>
                                        <p:attrNameLst>
                                          <p:attrName>r</p:attrName>
                                        </p:attrNameLst>
                                      </p:cBhvr>
                                    </p:animRot>
                                  </p:childTnLst>
                                </p:cTn>
                              </p:par>
                              <p:par>
                                <p:cTn id="10" presetID="2" presetClass="entr" presetSubtype="8" fill="hold" nodeType="withEffect">
                                  <p:stCondLst>
                                    <p:cond delay="0"/>
                                  </p:stCondLst>
                                  <p:childTnLst>
                                    <p:set>
                                      <p:cBhvr>
                                        <p:cTn id="11" dur="1" fill="hold">
                                          <p:stCondLst>
                                            <p:cond delay="0"/>
                                          </p:stCondLst>
                                        </p:cTn>
                                        <p:tgtEl>
                                          <p:spTgt spid="2749"/>
                                        </p:tgtEl>
                                        <p:attrNameLst>
                                          <p:attrName>style.visibility</p:attrName>
                                        </p:attrNameLst>
                                      </p:cBhvr>
                                      <p:to>
                                        <p:strVal val="visible"/>
                                      </p:to>
                                    </p:set>
                                    <p:anim calcmode="lin" valueType="num">
                                      <p:cBhvr additive="base">
                                        <p:cTn id="12" dur="1000"/>
                                        <p:tgtEl>
                                          <p:spTgt spid="2749"/>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754"/>
                                        </p:tgtEl>
                                        <p:attrNameLst>
                                          <p:attrName>style.visibility</p:attrName>
                                        </p:attrNameLst>
                                      </p:cBhvr>
                                      <p:to>
                                        <p:strVal val="visible"/>
                                      </p:to>
                                    </p:set>
                                    <p:animEffect transition="in" filter="fade">
                                      <p:cBhvr>
                                        <p:cTn id="15" dur="1000"/>
                                        <p:tgtEl>
                                          <p:spTgt spid="2754"/>
                                        </p:tgtEl>
                                      </p:cBhvr>
                                    </p:animEffect>
                                  </p:childTnLst>
                                </p:cTn>
                              </p:par>
                              <p:par>
                                <p:cTn id="16" presetID="10" presetClass="entr" presetSubtype="0" fill="hold" nodeType="withEffect">
                                  <p:stCondLst>
                                    <p:cond delay="0"/>
                                  </p:stCondLst>
                                  <p:childTnLst>
                                    <p:set>
                                      <p:cBhvr>
                                        <p:cTn id="17" dur="1" fill="hold">
                                          <p:stCondLst>
                                            <p:cond delay="0"/>
                                          </p:stCondLst>
                                        </p:cTn>
                                        <p:tgtEl>
                                          <p:spTgt spid="2755"/>
                                        </p:tgtEl>
                                        <p:attrNameLst>
                                          <p:attrName>style.visibility</p:attrName>
                                        </p:attrNameLst>
                                      </p:cBhvr>
                                      <p:to>
                                        <p:strVal val="visible"/>
                                      </p:to>
                                    </p:set>
                                    <p:animEffect transition="in" filter="fade">
                                      <p:cBhvr>
                                        <p:cTn id="18" dur="1000"/>
                                        <p:tgtEl>
                                          <p:spTgt spid="2755"/>
                                        </p:tgtEl>
                                      </p:cBhvr>
                                    </p:animEffect>
                                  </p:childTnLst>
                                </p:cTn>
                              </p:par>
                              <p:par>
                                <p:cTn id="19" presetID="10" presetClass="entr" presetSubtype="0" fill="hold" nodeType="withEffect">
                                  <p:stCondLst>
                                    <p:cond delay="0"/>
                                  </p:stCondLst>
                                  <p:childTnLst>
                                    <p:set>
                                      <p:cBhvr>
                                        <p:cTn id="20" dur="1" fill="hold">
                                          <p:stCondLst>
                                            <p:cond delay="0"/>
                                          </p:stCondLst>
                                        </p:cTn>
                                        <p:tgtEl>
                                          <p:spTgt spid="2756"/>
                                        </p:tgtEl>
                                        <p:attrNameLst>
                                          <p:attrName>style.visibility</p:attrName>
                                        </p:attrNameLst>
                                      </p:cBhvr>
                                      <p:to>
                                        <p:strVal val="visible"/>
                                      </p:to>
                                    </p:set>
                                    <p:animEffect transition="in" filter="fade">
                                      <p:cBhvr>
                                        <p:cTn id="21" dur="1000"/>
                                        <p:tgtEl>
                                          <p:spTgt spid="2756"/>
                                        </p:tgtEl>
                                      </p:cBhvr>
                                    </p:animEffect>
                                  </p:childTnLst>
                                </p:cTn>
                              </p:par>
                              <p:par>
                                <p:cTn id="22" presetID="10" presetClass="entr" presetSubtype="0" fill="hold" nodeType="withEffect">
                                  <p:stCondLst>
                                    <p:cond delay="0"/>
                                  </p:stCondLst>
                                  <p:childTnLst>
                                    <p:set>
                                      <p:cBhvr>
                                        <p:cTn id="23" dur="1" fill="hold">
                                          <p:stCondLst>
                                            <p:cond delay="0"/>
                                          </p:stCondLst>
                                        </p:cTn>
                                        <p:tgtEl>
                                          <p:spTgt spid="2757"/>
                                        </p:tgtEl>
                                        <p:attrNameLst>
                                          <p:attrName>style.visibility</p:attrName>
                                        </p:attrNameLst>
                                      </p:cBhvr>
                                      <p:to>
                                        <p:strVal val="visible"/>
                                      </p:to>
                                    </p:set>
                                    <p:animEffect transition="in" filter="fade">
                                      <p:cBhvr>
                                        <p:cTn id="24" dur="1000"/>
                                        <p:tgtEl>
                                          <p:spTgt spid="2757"/>
                                        </p:tgtEl>
                                      </p:cBhvr>
                                    </p:animEffect>
                                  </p:childTnLst>
                                </p:cTn>
                              </p:par>
                              <p:par>
                                <p:cTn id="25" presetID="10" presetClass="entr" presetSubtype="0" fill="hold" nodeType="withEffect">
                                  <p:stCondLst>
                                    <p:cond delay="0"/>
                                  </p:stCondLst>
                                  <p:childTnLst>
                                    <p:set>
                                      <p:cBhvr>
                                        <p:cTn id="26" dur="1" fill="hold">
                                          <p:stCondLst>
                                            <p:cond delay="0"/>
                                          </p:stCondLst>
                                        </p:cTn>
                                        <p:tgtEl>
                                          <p:spTgt spid="2758"/>
                                        </p:tgtEl>
                                        <p:attrNameLst>
                                          <p:attrName>style.visibility</p:attrName>
                                        </p:attrNameLst>
                                      </p:cBhvr>
                                      <p:to>
                                        <p:strVal val="visible"/>
                                      </p:to>
                                    </p:set>
                                    <p:animEffect transition="in" filter="fade">
                                      <p:cBhvr>
                                        <p:cTn id="27" dur="1000"/>
                                        <p:tgtEl>
                                          <p:spTgt spid="2758"/>
                                        </p:tgtEl>
                                      </p:cBhvr>
                                    </p:animEffect>
                                  </p:childTnLst>
                                </p:cTn>
                              </p:par>
                              <p:par>
                                <p:cTn id="28" presetID="10" presetClass="entr" presetSubtype="0" fill="hold" nodeType="withEffect">
                                  <p:stCondLst>
                                    <p:cond delay="0"/>
                                  </p:stCondLst>
                                  <p:childTnLst>
                                    <p:set>
                                      <p:cBhvr>
                                        <p:cTn id="29" dur="1" fill="hold">
                                          <p:stCondLst>
                                            <p:cond delay="0"/>
                                          </p:stCondLst>
                                        </p:cTn>
                                        <p:tgtEl>
                                          <p:spTgt spid="2759"/>
                                        </p:tgtEl>
                                        <p:attrNameLst>
                                          <p:attrName>style.visibility</p:attrName>
                                        </p:attrNameLst>
                                      </p:cBhvr>
                                      <p:to>
                                        <p:strVal val="visible"/>
                                      </p:to>
                                    </p:set>
                                    <p:animEffect transition="in" filter="fade">
                                      <p:cBhvr>
                                        <p:cTn id="30"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89" name="Google Shape;3089;p76"/>
          <p:cNvSpPr txBox="1">
            <a:spLocks noGrp="1"/>
          </p:cNvSpPr>
          <p:nvPr>
            <p:ph type="title"/>
          </p:nvPr>
        </p:nvSpPr>
        <p:spPr>
          <a:xfrm>
            <a:off x="2907180" y="284479"/>
            <a:ext cx="3292733" cy="420600"/>
          </a:xfrm>
          <a:prstGeom prst="rect">
            <a:avLst/>
          </a:prstGeom>
        </p:spPr>
        <p:txBody>
          <a:bodyPr spcFirstLastPara="1" wrap="square" lIns="91425" tIns="0" rIns="91425" bIns="91425" anchor="t" anchorCtr="0">
            <a:noAutofit/>
          </a:bodyPr>
          <a:lstStyle/>
          <a:p>
            <a:pPr lvl="0" algn="ctr"/>
            <a:r>
              <a:rPr lang="fr-FR" b="1" dirty="0"/>
              <a:t>Methodology</a:t>
            </a:r>
            <a:endParaRPr dirty="0"/>
          </a:p>
        </p:txBody>
      </p:sp>
      <p:grpSp>
        <p:nvGrpSpPr>
          <p:cNvPr id="3090" name="Google Shape;3090;p76"/>
          <p:cNvGrpSpPr/>
          <p:nvPr/>
        </p:nvGrpSpPr>
        <p:grpSpPr>
          <a:xfrm rot="-281942">
            <a:off x="3695784" y="2020872"/>
            <a:ext cx="1752386" cy="1746764"/>
            <a:chOff x="6039282" y="1042577"/>
            <a:chExt cx="734315" cy="731929"/>
          </a:xfrm>
        </p:grpSpPr>
        <p:sp>
          <p:nvSpPr>
            <p:cNvPr id="3091" name="Google Shape;3091;p76"/>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6"/>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6"/>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6"/>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6"/>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6"/>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6"/>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6"/>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6"/>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6"/>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6"/>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6"/>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6"/>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6"/>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6"/>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6"/>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6"/>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6"/>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6"/>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6"/>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6"/>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2" name="Google Shape;3112;p76"/>
          <p:cNvSpPr txBox="1"/>
          <p:nvPr/>
        </p:nvSpPr>
        <p:spPr>
          <a:xfrm>
            <a:off x="3578987" y="1094950"/>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1st step</a:t>
            </a:r>
            <a:endParaRPr sz="2100">
              <a:solidFill>
                <a:schemeClr val="dk2"/>
              </a:solidFill>
              <a:latin typeface="Aldrich"/>
              <a:ea typeface="Aldrich"/>
              <a:cs typeface="Aldrich"/>
              <a:sym typeface="Aldrich"/>
            </a:endParaRPr>
          </a:p>
        </p:txBody>
      </p:sp>
      <p:sp>
        <p:nvSpPr>
          <p:cNvPr id="3113" name="Google Shape;3113;p76"/>
          <p:cNvSpPr txBox="1"/>
          <p:nvPr/>
        </p:nvSpPr>
        <p:spPr>
          <a:xfrm>
            <a:off x="3579025" y="1498178"/>
            <a:ext cx="1986000" cy="231900"/>
          </a:xfrm>
          <a:prstGeom prst="rect">
            <a:avLst/>
          </a:prstGeom>
          <a:noFill/>
          <a:ln>
            <a:noFill/>
          </a:ln>
        </p:spPr>
        <p:txBody>
          <a:bodyPr spcFirstLastPara="1" wrap="square" lIns="91425" tIns="0" rIns="91425" bIns="91425" anchor="t" anchorCtr="0">
            <a:noAutofit/>
          </a:bodyPr>
          <a:lstStyle/>
          <a:p>
            <a:pPr lvl="0" algn="ctr"/>
            <a:r>
              <a:rPr lang="fr-FR" b="1" dirty="0">
                <a:solidFill>
                  <a:schemeClr val="bg1"/>
                </a:solidFill>
                <a:latin typeface="Bai Jamjuree" panose="020B0604020202020204" charset="-34"/>
                <a:cs typeface="Bai Jamjuree" panose="020B0604020202020204" charset="-34"/>
              </a:rPr>
              <a:t>Feature Engineering</a:t>
            </a:r>
            <a:endParaRPr dirty="0">
              <a:solidFill>
                <a:schemeClr val="bg1"/>
              </a:solidFill>
              <a:latin typeface="Bai Jamjuree" panose="020B0604020202020204" charset="-34"/>
              <a:ea typeface="Bai Jamjuree"/>
              <a:cs typeface="Bai Jamjuree" panose="020B0604020202020204" charset="-34"/>
              <a:sym typeface="Bai Jamjuree"/>
            </a:endParaRPr>
          </a:p>
        </p:txBody>
      </p:sp>
      <p:sp>
        <p:nvSpPr>
          <p:cNvPr id="3114" name="Google Shape;3114;p76"/>
          <p:cNvSpPr txBox="1"/>
          <p:nvPr/>
        </p:nvSpPr>
        <p:spPr>
          <a:xfrm>
            <a:off x="1489737" y="1925500"/>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2nd step</a:t>
            </a:r>
            <a:endParaRPr sz="2100">
              <a:solidFill>
                <a:schemeClr val="dk2"/>
              </a:solidFill>
              <a:latin typeface="Aldrich"/>
              <a:ea typeface="Aldrich"/>
              <a:cs typeface="Aldrich"/>
              <a:sym typeface="Aldrich"/>
            </a:endParaRPr>
          </a:p>
        </p:txBody>
      </p:sp>
      <p:sp>
        <p:nvSpPr>
          <p:cNvPr id="3115" name="Google Shape;3115;p76"/>
          <p:cNvSpPr txBox="1"/>
          <p:nvPr/>
        </p:nvSpPr>
        <p:spPr>
          <a:xfrm>
            <a:off x="1489763" y="2328736"/>
            <a:ext cx="1986000" cy="231900"/>
          </a:xfrm>
          <a:prstGeom prst="rect">
            <a:avLst/>
          </a:prstGeom>
          <a:noFill/>
          <a:ln>
            <a:noFill/>
          </a:ln>
        </p:spPr>
        <p:txBody>
          <a:bodyPr spcFirstLastPara="1" wrap="square" lIns="91425" tIns="0" rIns="91425" bIns="91425" anchor="t" anchorCtr="0">
            <a:noAutofit/>
          </a:bodyPr>
          <a:lstStyle/>
          <a:p>
            <a:pPr algn="ctr"/>
            <a:r>
              <a:rPr lang="fr-FR" b="1" dirty="0">
                <a:solidFill>
                  <a:schemeClr val="bg1"/>
                </a:solidFill>
                <a:latin typeface="Bai Jamjuree" panose="020B0604020202020204" charset="-34"/>
                <a:cs typeface="Bai Jamjuree" panose="020B0604020202020204" charset="-34"/>
              </a:rPr>
              <a:t>Data Visualization for Insights</a:t>
            </a:r>
            <a:endParaRPr lang="fr-FR" dirty="0">
              <a:solidFill>
                <a:schemeClr val="bg1"/>
              </a:solidFill>
              <a:latin typeface="Bai Jamjuree" panose="020B0604020202020204" charset="-34"/>
              <a:cs typeface="Bai Jamjuree" panose="020B0604020202020204" charset="-34"/>
            </a:endParaRPr>
          </a:p>
          <a:p>
            <a:br>
              <a:rPr lang="fr-FR" dirty="0"/>
            </a:br>
            <a:endParaRPr dirty="0">
              <a:solidFill>
                <a:schemeClr val="bg1"/>
              </a:solidFill>
              <a:latin typeface="Bai Jamjuree" panose="020B0604020202020204" charset="-34"/>
              <a:ea typeface="Bai Jamjuree"/>
              <a:cs typeface="Bai Jamjuree" panose="020B0604020202020204" charset="-34"/>
              <a:sym typeface="Bai Jamjuree"/>
            </a:endParaRPr>
          </a:p>
        </p:txBody>
      </p:sp>
      <p:sp>
        <p:nvSpPr>
          <p:cNvPr id="3116" name="Google Shape;3116;p76"/>
          <p:cNvSpPr txBox="1"/>
          <p:nvPr/>
        </p:nvSpPr>
        <p:spPr>
          <a:xfrm>
            <a:off x="1489712" y="3200263"/>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3rd step</a:t>
            </a:r>
            <a:endParaRPr sz="2100">
              <a:solidFill>
                <a:schemeClr val="dk2"/>
              </a:solidFill>
              <a:latin typeface="Aldrich"/>
              <a:ea typeface="Aldrich"/>
              <a:cs typeface="Aldrich"/>
              <a:sym typeface="Aldrich"/>
            </a:endParaRPr>
          </a:p>
        </p:txBody>
      </p:sp>
      <p:sp>
        <p:nvSpPr>
          <p:cNvPr id="3117" name="Google Shape;3117;p76"/>
          <p:cNvSpPr txBox="1"/>
          <p:nvPr/>
        </p:nvSpPr>
        <p:spPr>
          <a:xfrm>
            <a:off x="1489750" y="3603499"/>
            <a:ext cx="1986000" cy="231900"/>
          </a:xfrm>
          <a:prstGeom prst="rect">
            <a:avLst/>
          </a:prstGeom>
          <a:noFill/>
          <a:ln>
            <a:noFill/>
          </a:ln>
        </p:spPr>
        <p:txBody>
          <a:bodyPr spcFirstLastPara="1" wrap="square" lIns="91425" tIns="0" rIns="91425" bIns="91425" anchor="t" anchorCtr="0">
            <a:noAutofit/>
          </a:bodyPr>
          <a:lstStyle/>
          <a:p>
            <a:pPr lvl="0" algn="ctr"/>
            <a:r>
              <a:rPr lang="fr-FR" b="1" dirty="0">
                <a:solidFill>
                  <a:schemeClr val="bg1"/>
                </a:solidFill>
                <a:latin typeface="Bai Jamjuree" panose="020B0604020202020204" charset="-34"/>
                <a:cs typeface="Bai Jamjuree" panose="020B0604020202020204" charset="-34"/>
              </a:rPr>
              <a:t>Modeling</a:t>
            </a:r>
            <a:endParaRPr dirty="0">
              <a:solidFill>
                <a:schemeClr val="bg1"/>
              </a:solidFill>
              <a:latin typeface="Bai Jamjuree" panose="020B0604020202020204" charset="-34"/>
              <a:ea typeface="Bai Jamjuree"/>
              <a:cs typeface="Bai Jamjuree" panose="020B0604020202020204" charset="-34"/>
              <a:sym typeface="Bai Jamjuree"/>
            </a:endParaRPr>
          </a:p>
        </p:txBody>
      </p:sp>
      <p:sp>
        <p:nvSpPr>
          <p:cNvPr id="3118" name="Google Shape;3118;p76"/>
          <p:cNvSpPr txBox="1"/>
          <p:nvPr/>
        </p:nvSpPr>
        <p:spPr>
          <a:xfrm>
            <a:off x="3579012" y="3953938"/>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4th step</a:t>
            </a:r>
            <a:endParaRPr sz="2100">
              <a:solidFill>
                <a:schemeClr val="dk2"/>
              </a:solidFill>
              <a:latin typeface="Aldrich"/>
              <a:ea typeface="Aldrich"/>
              <a:cs typeface="Aldrich"/>
              <a:sym typeface="Aldrich"/>
            </a:endParaRPr>
          </a:p>
        </p:txBody>
      </p:sp>
      <p:sp>
        <p:nvSpPr>
          <p:cNvPr id="3119" name="Google Shape;3119;p76"/>
          <p:cNvSpPr txBox="1"/>
          <p:nvPr/>
        </p:nvSpPr>
        <p:spPr>
          <a:xfrm>
            <a:off x="3579050" y="4357173"/>
            <a:ext cx="1986000" cy="231900"/>
          </a:xfrm>
          <a:prstGeom prst="rect">
            <a:avLst/>
          </a:prstGeom>
          <a:noFill/>
          <a:ln>
            <a:noFill/>
          </a:ln>
        </p:spPr>
        <p:txBody>
          <a:bodyPr spcFirstLastPara="1" wrap="square" lIns="91425" tIns="0" rIns="91425" bIns="91425" anchor="t" anchorCtr="0">
            <a:noAutofit/>
          </a:bodyPr>
          <a:lstStyle/>
          <a:p>
            <a:pPr algn="ctr"/>
            <a:r>
              <a:rPr lang="fr-FR" b="1" dirty="0">
                <a:solidFill>
                  <a:schemeClr val="bg1"/>
                </a:solidFill>
                <a:latin typeface="Bai Jamjuree" panose="020B0604020202020204" charset="-34"/>
                <a:cs typeface="Bai Jamjuree" panose="020B0604020202020204" charset="-34"/>
              </a:rPr>
              <a:t>Model Evaluation</a:t>
            </a:r>
            <a:endParaRPr lang="fr-FR" dirty="0">
              <a:solidFill>
                <a:schemeClr val="bg1"/>
              </a:solidFill>
              <a:latin typeface="Bai Jamjuree" panose="020B0604020202020204" charset="-34"/>
              <a:cs typeface="Bai Jamjuree" panose="020B0604020202020204" charset="-34"/>
            </a:endParaRPr>
          </a:p>
        </p:txBody>
      </p:sp>
      <p:sp>
        <p:nvSpPr>
          <p:cNvPr id="3120" name="Google Shape;3120;p76"/>
          <p:cNvSpPr txBox="1"/>
          <p:nvPr/>
        </p:nvSpPr>
        <p:spPr>
          <a:xfrm>
            <a:off x="5515862" y="2676549"/>
            <a:ext cx="1986000" cy="736873"/>
          </a:xfrm>
          <a:prstGeom prst="rect">
            <a:avLst/>
          </a:prstGeom>
          <a:noFill/>
          <a:ln>
            <a:noFill/>
          </a:ln>
        </p:spPr>
        <p:txBody>
          <a:bodyPr spcFirstLastPara="1" wrap="square" lIns="91425" tIns="54850" rIns="91425" bIns="91425" anchor="t" anchorCtr="0">
            <a:noAutofit/>
          </a:bodyPr>
          <a:lstStyle/>
          <a:p>
            <a:pPr algn="ctr"/>
            <a:r>
              <a:rPr lang="fr-FR" b="1" dirty="0">
                <a:solidFill>
                  <a:schemeClr val="bg1"/>
                </a:solidFill>
                <a:latin typeface="Bai Jamjuree" panose="020B0604020202020204" charset="-34"/>
                <a:cs typeface="Bai Jamjuree" panose="020B0604020202020204" charset="-34"/>
              </a:rPr>
              <a:t>Model Testing and Validation</a:t>
            </a:r>
            <a:endParaRPr lang="fr-FR" dirty="0">
              <a:solidFill>
                <a:schemeClr val="bg1"/>
              </a:solidFill>
              <a:latin typeface="Bai Jamjuree" panose="020B0604020202020204" charset="-34"/>
              <a:cs typeface="Bai Jamjuree" panose="020B0604020202020204" charset="-34"/>
            </a:endParaRPr>
          </a:p>
        </p:txBody>
      </p:sp>
      <p:cxnSp>
        <p:nvCxnSpPr>
          <p:cNvPr id="3121" name="Google Shape;3121;p76"/>
          <p:cNvCxnSpPr>
            <a:endCxn id="3114" idx="0"/>
          </p:cNvCxnSpPr>
          <p:nvPr/>
        </p:nvCxnSpPr>
        <p:spPr>
          <a:xfrm flipH="1">
            <a:off x="2482737" y="1305100"/>
            <a:ext cx="1096200" cy="620400"/>
          </a:xfrm>
          <a:prstGeom prst="bentConnector2">
            <a:avLst/>
          </a:prstGeom>
          <a:noFill/>
          <a:ln w="9525" cap="flat" cmpd="sng">
            <a:solidFill>
              <a:schemeClr val="lt1"/>
            </a:solidFill>
            <a:prstDash val="solid"/>
            <a:round/>
            <a:headEnd type="none" w="med" len="med"/>
            <a:tailEnd type="triangle" w="med" len="med"/>
          </a:ln>
        </p:spPr>
      </p:cxnSp>
      <p:cxnSp>
        <p:nvCxnSpPr>
          <p:cNvPr id="3122" name="Google Shape;3122;p76"/>
          <p:cNvCxnSpPr>
            <a:cxnSpLocks/>
          </p:cNvCxnSpPr>
          <p:nvPr/>
        </p:nvCxnSpPr>
        <p:spPr>
          <a:xfrm rot="16200000" flipH="1">
            <a:off x="2305510" y="2965161"/>
            <a:ext cx="352704" cy="1700"/>
          </a:xfrm>
          <a:prstGeom prst="bentConnector3">
            <a:avLst>
              <a:gd name="adj1" fmla="val 50000"/>
            </a:avLst>
          </a:prstGeom>
          <a:noFill/>
          <a:ln w="9525" cap="flat" cmpd="sng">
            <a:solidFill>
              <a:schemeClr val="lt1"/>
            </a:solidFill>
            <a:prstDash val="solid"/>
            <a:round/>
            <a:headEnd type="none" w="med" len="med"/>
            <a:tailEnd type="triangle" w="med" len="med"/>
          </a:ln>
        </p:spPr>
      </p:cxnSp>
      <p:cxnSp>
        <p:nvCxnSpPr>
          <p:cNvPr id="3123" name="Google Shape;3123;p76"/>
          <p:cNvCxnSpPr>
            <a:endCxn id="3118" idx="1"/>
          </p:cNvCxnSpPr>
          <p:nvPr/>
        </p:nvCxnSpPr>
        <p:spPr>
          <a:xfrm>
            <a:off x="2481012" y="3955138"/>
            <a:ext cx="1098000" cy="209100"/>
          </a:xfrm>
          <a:prstGeom prst="bentConnector3">
            <a:avLst>
              <a:gd name="adj1" fmla="val -450"/>
            </a:avLst>
          </a:prstGeom>
          <a:noFill/>
          <a:ln w="9525" cap="flat" cmpd="sng">
            <a:solidFill>
              <a:schemeClr val="lt1"/>
            </a:solidFill>
            <a:prstDash val="solid"/>
            <a:round/>
            <a:headEnd type="none" w="med" len="med"/>
            <a:tailEnd type="triangle" w="med" len="med"/>
          </a:ln>
        </p:spPr>
      </p:cxnSp>
      <p:cxnSp>
        <p:nvCxnSpPr>
          <p:cNvPr id="3124" name="Google Shape;3124;p76"/>
          <p:cNvCxnSpPr>
            <a:cxnSpLocks/>
            <a:stCxn id="3118" idx="3"/>
          </p:cNvCxnSpPr>
          <p:nvPr/>
        </p:nvCxnSpPr>
        <p:spPr>
          <a:xfrm flipV="1">
            <a:off x="5565012" y="3598185"/>
            <a:ext cx="937785" cy="566053"/>
          </a:xfrm>
          <a:prstGeom prst="bentConnector3">
            <a:avLst>
              <a:gd name="adj1" fmla="val 99837"/>
            </a:avLst>
          </a:prstGeom>
          <a:noFill/>
          <a:ln w="9525" cap="flat" cmpd="sng">
            <a:solidFill>
              <a:schemeClr val="lt1"/>
            </a:solidFill>
            <a:prstDash val="solid"/>
            <a:round/>
            <a:headEnd type="none" w="med" len="med"/>
            <a:tailEnd type="triangle" w="med" len="med"/>
          </a:ln>
        </p:spPr>
      </p:cxnSp>
      <p:sp>
        <p:nvSpPr>
          <p:cNvPr id="3125" name="Google Shape;3125;p76"/>
          <p:cNvSpPr/>
          <p:nvPr/>
        </p:nvSpPr>
        <p:spPr>
          <a:xfrm>
            <a:off x="4294217" y="26178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6" name="Google Shape;3126;p76"/>
          <p:cNvGrpSpPr/>
          <p:nvPr/>
        </p:nvGrpSpPr>
        <p:grpSpPr>
          <a:xfrm>
            <a:off x="4413556" y="2749221"/>
            <a:ext cx="311764" cy="312622"/>
            <a:chOff x="-1333200" y="2770450"/>
            <a:chExt cx="291450" cy="292225"/>
          </a:xfrm>
        </p:grpSpPr>
        <p:sp>
          <p:nvSpPr>
            <p:cNvPr id="3127" name="Google Shape;3127;p76"/>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6"/>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9" name="Google Shape;3129;p76"/>
          <p:cNvGrpSpPr/>
          <p:nvPr/>
        </p:nvGrpSpPr>
        <p:grpSpPr>
          <a:xfrm>
            <a:off x="6740858" y="1878871"/>
            <a:ext cx="793256" cy="182899"/>
            <a:chOff x="2685575" y="2835950"/>
            <a:chExt cx="433000" cy="99825"/>
          </a:xfrm>
        </p:grpSpPr>
        <p:sp>
          <p:nvSpPr>
            <p:cNvPr id="3130" name="Google Shape;3130;p7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4" name="Google Shape;3134;p7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090"/>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3126"/>
                                        </p:tgtEl>
                                        <p:attrNameLst>
                                          <p:attrName>style.visibility</p:attrName>
                                        </p:attrNameLst>
                                      </p:cBhvr>
                                      <p:to>
                                        <p:strVal val="visible"/>
                                      </p:to>
                                    </p:set>
                                    <p:animEffect transition="in" filter="fade">
                                      <p:cBhvr>
                                        <p:cTn id="9" dur="1000"/>
                                        <p:tgtEl>
                                          <p:spTgt spid="3126"/>
                                        </p:tgtEl>
                                      </p:cBhvr>
                                    </p:animEffect>
                                  </p:childTnLst>
                                </p:cTn>
                              </p:par>
                              <p:par>
                                <p:cTn id="10" presetID="23" presetClass="entr" presetSubtype="16" fill="hold" nodeType="withEffect">
                                  <p:stCondLst>
                                    <p:cond delay="0"/>
                                  </p:stCondLst>
                                  <p:childTnLst>
                                    <p:set>
                                      <p:cBhvr>
                                        <p:cTn id="11" dur="1" fill="hold">
                                          <p:stCondLst>
                                            <p:cond delay="0"/>
                                          </p:stCondLst>
                                        </p:cTn>
                                        <p:tgtEl>
                                          <p:spTgt spid="3125"/>
                                        </p:tgtEl>
                                        <p:attrNameLst>
                                          <p:attrName>style.visibility</p:attrName>
                                        </p:attrNameLst>
                                      </p:cBhvr>
                                      <p:to>
                                        <p:strVal val="visible"/>
                                      </p:to>
                                    </p:set>
                                    <p:anim calcmode="lin" valueType="num">
                                      <p:cBhvr additive="base">
                                        <p:cTn id="12" dur="1000"/>
                                        <p:tgtEl>
                                          <p:spTgt spid="3125"/>
                                        </p:tgtEl>
                                        <p:attrNameLst>
                                          <p:attrName>ppt_w</p:attrName>
                                        </p:attrNameLst>
                                      </p:cBhvr>
                                      <p:tavLst>
                                        <p:tav tm="0">
                                          <p:val>
                                            <p:strVal val="0"/>
                                          </p:val>
                                        </p:tav>
                                        <p:tav tm="100000">
                                          <p:val>
                                            <p:strVal val="#ppt_w"/>
                                          </p:val>
                                        </p:tav>
                                      </p:tavLst>
                                    </p:anim>
                                    <p:anim calcmode="lin" valueType="num">
                                      <p:cBhvr additive="base">
                                        <p:cTn id="13" dur="1000"/>
                                        <p:tgtEl>
                                          <p:spTgt spid="3125"/>
                                        </p:tgtEl>
                                        <p:attrNameLst>
                                          <p:attrName>ppt_h</p:attrName>
                                        </p:attrNameLst>
                                      </p:cBhvr>
                                      <p:tavLst>
                                        <p:tav tm="0">
                                          <p:val>
                                            <p:strVal val="0"/>
                                          </p:val>
                                        </p:tav>
                                        <p:tav tm="100000">
                                          <p:val>
                                            <p:strVal val="#ppt_h"/>
                                          </p:val>
                                        </p:tav>
                                      </p:tavLst>
                                    </p:anim>
                                  </p:childTnLst>
                                </p:cTn>
                              </p:par>
                              <p:par>
                                <p:cTn id="14" presetID="10" presetClass="entr" presetSubtype="0" fill="hold" nodeType="withEffect">
                                  <p:stCondLst>
                                    <p:cond delay="0"/>
                                  </p:stCondLst>
                                  <p:childTnLst>
                                    <p:set>
                                      <p:cBhvr>
                                        <p:cTn id="15" dur="1" fill="hold">
                                          <p:stCondLst>
                                            <p:cond delay="0"/>
                                          </p:stCondLst>
                                        </p:cTn>
                                        <p:tgtEl>
                                          <p:spTgt spid="3114"/>
                                        </p:tgtEl>
                                        <p:attrNameLst>
                                          <p:attrName>style.visibility</p:attrName>
                                        </p:attrNameLst>
                                      </p:cBhvr>
                                      <p:to>
                                        <p:strVal val="visible"/>
                                      </p:to>
                                    </p:set>
                                    <p:animEffect transition="in" filter="fade">
                                      <p:cBhvr>
                                        <p:cTn id="16" dur="1000"/>
                                        <p:tgtEl>
                                          <p:spTgt spid="3114"/>
                                        </p:tgtEl>
                                      </p:cBhvr>
                                    </p:animEffect>
                                  </p:childTnLst>
                                </p:cTn>
                              </p:par>
                              <p:par>
                                <p:cTn id="17" presetID="10" presetClass="entr" presetSubtype="0" fill="hold" nodeType="withEffect">
                                  <p:stCondLst>
                                    <p:cond delay="0"/>
                                  </p:stCondLst>
                                  <p:childTnLst>
                                    <p:set>
                                      <p:cBhvr>
                                        <p:cTn id="18" dur="1" fill="hold">
                                          <p:stCondLst>
                                            <p:cond delay="0"/>
                                          </p:stCondLst>
                                        </p:cTn>
                                        <p:tgtEl>
                                          <p:spTgt spid="3115"/>
                                        </p:tgtEl>
                                        <p:attrNameLst>
                                          <p:attrName>style.visibility</p:attrName>
                                        </p:attrNameLst>
                                      </p:cBhvr>
                                      <p:to>
                                        <p:strVal val="visible"/>
                                      </p:to>
                                    </p:set>
                                    <p:animEffect transition="in" filter="fade">
                                      <p:cBhvr>
                                        <p:cTn id="19" dur="1000"/>
                                        <p:tgtEl>
                                          <p:spTgt spid="3115"/>
                                        </p:tgtEl>
                                      </p:cBhvr>
                                    </p:animEffect>
                                  </p:childTnLst>
                                </p:cTn>
                              </p:par>
                              <p:par>
                                <p:cTn id="20" presetID="10" presetClass="entr" presetSubtype="0" fill="hold" nodeType="withEffect">
                                  <p:stCondLst>
                                    <p:cond delay="0"/>
                                  </p:stCondLst>
                                  <p:childTnLst>
                                    <p:set>
                                      <p:cBhvr>
                                        <p:cTn id="21" dur="1" fill="hold">
                                          <p:stCondLst>
                                            <p:cond delay="0"/>
                                          </p:stCondLst>
                                        </p:cTn>
                                        <p:tgtEl>
                                          <p:spTgt spid="3116"/>
                                        </p:tgtEl>
                                        <p:attrNameLst>
                                          <p:attrName>style.visibility</p:attrName>
                                        </p:attrNameLst>
                                      </p:cBhvr>
                                      <p:to>
                                        <p:strVal val="visible"/>
                                      </p:to>
                                    </p:set>
                                    <p:animEffect transition="in" filter="fade">
                                      <p:cBhvr>
                                        <p:cTn id="22" dur="1000"/>
                                        <p:tgtEl>
                                          <p:spTgt spid="3116"/>
                                        </p:tgtEl>
                                      </p:cBhvr>
                                    </p:animEffect>
                                  </p:childTnLst>
                                </p:cTn>
                              </p:par>
                              <p:par>
                                <p:cTn id="23" presetID="10" presetClass="entr" presetSubtype="0" fill="hold" nodeType="withEffect">
                                  <p:stCondLst>
                                    <p:cond delay="0"/>
                                  </p:stCondLst>
                                  <p:childTnLst>
                                    <p:set>
                                      <p:cBhvr>
                                        <p:cTn id="24" dur="1" fill="hold">
                                          <p:stCondLst>
                                            <p:cond delay="0"/>
                                          </p:stCondLst>
                                        </p:cTn>
                                        <p:tgtEl>
                                          <p:spTgt spid="3117"/>
                                        </p:tgtEl>
                                        <p:attrNameLst>
                                          <p:attrName>style.visibility</p:attrName>
                                        </p:attrNameLst>
                                      </p:cBhvr>
                                      <p:to>
                                        <p:strVal val="visible"/>
                                      </p:to>
                                    </p:set>
                                    <p:animEffect transition="in" filter="fade">
                                      <p:cBhvr>
                                        <p:cTn id="25" dur="1000"/>
                                        <p:tgtEl>
                                          <p:spTgt spid="3117"/>
                                        </p:tgtEl>
                                      </p:cBhvr>
                                    </p:animEffect>
                                  </p:childTnLst>
                                </p:cTn>
                              </p:par>
                              <p:par>
                                <p:cTn id="26" presetID="10" presetClass="entr" presetSubtype="0" fill="hold" nodeType="withEffect">
                                  <p:stCondLst>
                                    <p:cond delay="0"/>
                                  </p:stCondLst>
                                  <p:childTnLst>
                                    <p:set>
                                      <p:cBhvr>
                                        <p:cTn id="27" dur="1" fill="hold">
                                          <p:stCondLst>
                                            <p:cond delay="0"/>
                                          </p:stCondLst>
                                        </p:cTn>
                                        <p:tgtEl>
                                          <p:spTgt spid="3118"/>
                                        </p:tgtEl>
                                        <p:attrNameLst>
                                          <p:attrName>style.visibility</p:attrName>
                                        </p:attrNameLst>
                                      </p:cBhvr>
                                      <p:to>
                                        <p:strVal val="visible"/>
                                      </p:to>
                                    </p:set>
                                    <p:animEffect transition="in" filter="fade">
                                      <p:cBhvr>
                                        <p:cTn id="28" dur="1000"/>
                                        <p:tgtEl>
                                          <p:spTgt spid="3118"/>
                                        </p:tgtEl>
                                      </p:cBhvr>
                                    </p:animEffect>
                                  </p:childTnLst>
                                </p:cTn>
                              </p:par>
                              <p:par>
                                <p:cTn id="29" presetID="10" presetClass="entr" presetSubtype="0" fill="hold" nodeType="withEffect">
                                  <p:stCondLst>
                                    <p:cond delay="0"/>
                                  </p:stCondLst>
                                  <p:childTnLst>
                                    <p:set>
                                      <p:cBhvr>
                                        <p:cTn id="30" dur="1" fill="hold">
                                          <p:stCondLst>
                                            <p:cond delay="0"/>
                                          </p:stCondLst>
                                        </p:cTn>
                                        <p:tgtEl>
                                          <p:spTgt spid="3119"/>
                                        </p:tgtEl>
                                        <p:attrNameLst>
                                          <p:attrName>style.visibility</p:attrName>
                                        </p:attrNameLst>
                                      </p:cBhvr>
                                      <p:to>
                                        <p:strVal val="visible"/>
                                      </p:to>
                                    </p:set>
                                    <p:animEffect transition="in" filter="fade">
                                      <p:cBhvr>
                                        <p:cTn id="31" dur="1000"/>
                                        <p:tgtEl>
                                          <p:spTgt spid="3119"/>
                                        </p:tgtEl>
                                      </p:cBhvr>
                                    </p:animEffect>
                                  </p:childTnLst>
                                </p:cTn>
                              </p:par>
                              <p:par>
                                <p:cTn id="32" presetID="10" presetClass="entr" presetSubtype="0" fill="hold" nodeType="withEffect">
                                  <p:stCondLst>
                                    <p:cond delay="0"/>
                                  </p:stCondLst>
                                  <p:childTnLst>
                                    <p:set>
                                      <p:cBhvr>
                                        <p:cTn id="33" dur="1" fill="hold">
                                          <p:stCondLst>
                                            <p:cond delay="0"/>
                                          </p:stCondLst>
                                        </p:cTn>
                                        <p:tgtEl>
                                          <p:spTgt spid="3120"/>
                                        </p:tgtEl>
                                        <p:attrNameLst>
                                          <p:attrName>style.visibility</p:attrName>
                                        </p:attrNameLst>
                                      </p:cBhvr>
                                      <p:to>
                                        <p:strVal val="visible"/>
                                      </p:to>
                                    </p:set>
                                    <p:animEffect transition="in" filter="fade">
                                      <p:cBhvr>
                                        <p:cTn id="34" dur="1000"/>
                                        <p:tgtEl>
                                          <p:spTgt spid="3120"/>
                                        </p:tgtEl>
                                      </p:cBhvr>
                                    </p:animEffect>
                                  </p:childTnLst>
                                </p:cTn>
                              </p:par>
                              <p:par>
                                <p:cTn id="35" presetID="10" presetClass="entr" presetSubtype="0" fill="hold" nodeType="withEffect">
                                  <p:stCondLst>
                                    <p:cond delay="0"/>
                                  </p:stCondLst>
                                  <p:childTnLst>
                                    <p:set>
                                      <p:cBhvr>
                                        <p:cTn id="36" dur="1" fill="hold">
                                          <p:stCondLst>
                                            <p:cond delay="0"/>
                                          </p:stCondLst>
                                        </p:cTn>
                                        <p:tgtEl>
                                          <p:spTgt spid="3121"/>
                                        </p:tgtEl>
                                        <p:attrNameLst>
                                          <p:attrName>style.visibility</p:attrName>
                                        </p:attrNameLst>
                                      </p:cBhvr>
                                      <p:to>
                                        <p:strVal val="visible"/>
                                      </p:to>
                                    </p:set>
                                    <p:animEffect transition="in" filter="fade">
                                      <p:cBhvr>
                                        <p:cTn id="37" dur="1000"/>
                                        <p:tgtEl>
                                          <p:spTgt spid="3121"/>
                                        </p:tgtEl>
                                      </p:cBhvr>
                                    </p:animEffect>
                                  </p:childTnLst>
                                </p:cTn>
                              </p:par>
                              <p:par>
                                <p:cTn id="38" presetID="10" presetClass="entr" presetSubtype="0" fill="hold" nodeType="withEffect">
                                  <p:stCondLst>
                                    <p:cond delay="0"/>
                                  </p:stCondLst>
                                  <p:childTnLst>
                                    <p:set>
                                      <p:cBhvr>
                                        <p:cTn id="39" dur="1" fill="hold">
                                          <p:stCondLst>
                                            <p:cond delay="0"/>
                                          </p:stCondLst>
                                        </p:cTn>
                                        <p:tgtEl>
                                          <p:spTgt spid="3122"/>
                                        </p:tgtEl>
                                        <p:attrNameLst>
                                          <p:attrName>style.visibility</p:attrName>
                                        </p:attrNameLst>
                                      </p:cBhvr>
                                      <p:to>
                                        <p:strVal val="visible"/>
                                      </p:to>
                                    </p:set>
                                    <p:animEffect transition="in" filter="fade">
                                      <p:cBhvr>
                                        <p:cTn id="40" dur="1000"/>
                                        <p:tgtEl>
                                          <p:spTgt spid="3122"/>
                                        </p:tgtEl>
                                      </p:cBhvr>
                                    </p:animEffect>
                                  </p:childTnLst>
                                </p:cTn>
                              </p:par>
                              <p:par>
                                <p:cTn id="41" presetID="10" presetClass="entr" presetSubtype="0" fill="hold" nodeType="withEffect">
                                  <p:stCondLst>
                                    <p:cond delay="0"/>
                                  </p:stCondLst>
                                  <p:childTnLst>
                                    <p:set>
                                      <p:cBhvr>
                                        <p:cTn id="42" dur="1" fill="hold">
                                          <p:stCondLst>
                                            <p:cond delay="0"/>
                                          </p:stCondLst>
                                        </p:cTn>
                                        <p:tgtEl>
                                          <p:spTgt spid="3123"/>
                                        </p:tgtEl>
                                        <p:attrNameLst>
                                          <p:attrName>style.visibility</p:attrName>
                                        </p:attrNameLst>
                                      </p:cBhvr>
                                      <p:to>
                                        <p:strVal val="visible"/>
                                      </p:to>
                                    </p:set>
                                    <p:animEffect transition="in" filter="fade">
                                      <p:cBhvr>
                                        <p:cTn id="43" dur="1000"/>
                                        <p:tgtEl>
                                          <p:spTgt spid="3123"/>
                                        </p:tgtEl>
                                      </p:cBhvr>
                                    </p:animEffect>
                                  </p:childTnLst>
                                </p:cTn>
                              </p:par>
                              <p:par>
                                <p:cTn id="44" presetID="10" presetClass="entr" presetSubtype="0" fill="hold" nodeType="withEffect">
                                  <p:stCondLst>
                                    <p:cond delay="0"/>
                                  </p:stCondLst>
                                  <p:childTnLst>
                                    <p:set>
                                      <p:cBhvr>
                                        <p:cTn id="45" dur="1" fill="hold">
                                          <p:stCondLst>
                                            <p:cond delay="0"/>
                                          </p:stCondLst>
                                        </p:cTn>
                                        <p:tgtEl>
                                          <p:spTgt spid="3124"/>
                                        </p:tgtEl>
                                        <p:attrNameLst>
                                          <p:attrName>style.visibility</p:attrName>
                                        </p:attrNameLst>
                                      </p:cBhvr>
                                      <p:to>
                                        <p:strVal val="visible"/>
                                      </p:to>
                                    </p:set>
                                    <p:animEffect transition="in" filter="fade">
                                      <p:cBhvr>
                                        <p:cTn id="46" dur="1000"/>
                                        <p:tgtEl>
                                          <p:spTgt spid="3124"/>
                                        </p:tgtEl>
                                      </p:cBhvr>
                                    </p:animEffect>
                                  </p:childTnLst>
                                </p:cTn>
                              </p:par>
                              <p:par>
                                <p:cTn id="47" presetID="10" presetClass="entr" presetSubtype="0" fill="hold" nodeType="withEffect">
                                  <p:stCondLst>
                                    <p:cond delay="0"/>
                                  </p:stCondLst>
                                  <p:childTnLst>
                                    <p:set>
                                      <p:cBhvr>
                                        <p:cTn id="48" dur="1" fill="hold">
                                          <p:stCondLst>
                                            <p:cond delay="0"/>
                                          </p:stCondLst>
                                        </p:cTn>
                                        <p:tgtEl>
                                          <p:spTgt spid="3112"/>
                                        </p:tgtEl>
                                        <p:attrNameLst>
                                          <p:attrName>style.visibility</p:attrName>
                                        </p:attrNameLst>
                                      </p:cBhvr>
                                      <p:to>
                                        <p:strVal val="visible"/>
                                      </p:to>
                                    </p:set>
                                    <p:animEffect transition="in" filter="fade">
                                      <p:cBhvr>
                                        <p:cTn id="49" dur="1000"/>
                                        <p:tgtEl>
                                          <p:spTgt spid="3112"/>
                                        </p:tgtEl>
                                      </p:cBhvr>
                                    </p:animEffect>
                                  </p:childTnLst>
                                </p:cTn>
                              </p:par>
                              <p:par>
                                <p:cTn id="50" presetID="10" presetClass="entr" presetSubtype="0" fill="hold" nodeType="withEffect">
                                  <p:stCondLst>
                                    <p:cond delay="0"/>
                                  </p:stCondLst>
                                  <p:childTnLst>
                                    <p:set>
                                      <p:cBhvr>
                                        <p:cTn id="51" dur="1" fill="hold">
                                          <p:stCondLst>
                                            <p:cond delay="0"/>
                                          </p:stCondLst>
                                        </p:cTn>
                                        <p:tgtEl>
                                          <p:spTgt spid="3113"/>
                                        </p:tgtEl>
                                        <p:attrNameLst>
                                          <p:attrName>style.visibility</p:attrName>
                                        </p:attrNameLst>
                                      </p:cBhvr>
                                      <p:to>
                                        <p:strVal val="visible"/>
                                      </p:to>
                                    </p:set>
                                    <p:animEffect transition="in" filter="fade">
                                      <p:cBhvr>
                                        <p:cTn id="52" dur="1000"/>
                                        <p:tgtEl>
                                          <p:spTgt spid="3113"/>
                                        </p:tgtEl>
                                      </p:cBhvr>
                                    </p:animEffect>
                                  </p:childTnLst>
                                </p:cTn>
                              </p:par>
                              <p:par>
                                <p:cTn id="53" presetID="2" presetClass="entr" presetSubtype="2" fill="hold" nodeType="withEffect">
                                  <p:stCondLst>
                                    <p:cond delay="0"/>
                                  </p:stCondLst>
                                  <p:childTnLst>
                                    <p:set>
                                      <p:cBhvr>
                                        <p:cTn id="54" dur="1" fill="hold">
                                          <p:stCondLst>
                                            <p:cond delay="0"/>
                                          </p:stCondLst>
                                        </p:cTn>
                                        <p:tgtEl>
                                          <p:spTgt spid="3129"/>
                                        </p:tgtEl>
                                        <p:attrNameLst>
                                          <p:attrName>style.visibility</p:attrName>
                                        </p:attrNameLst>
                                      </p:cBhvr>
                                      <p:to>
                                        <p:strVal val="visible"/>
                                      </p:to>
                                    </p:set>
                                    <p:anim calcmode="lin" valueType="num">
                                      <p:cBhvr additive="base">
                                        <p:cTn id="55" dur="1000"/>
                                        <p:tgtEl>
                                          <p:spTgt spid="3129"/>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89"/>
                                        </p:tgtEl>
                                        <p:attrNameLst>
                                          <p:attrName>style.visibility</p:attrName>
                                        </p:attrNameLst>
                                      </p:cBhvr>
                                      <p:to>
                                        <p:strVal val="visible"/>
                                      </p:to>
                                    </p:set>
                                    <p:anim calcmode="lin" valueType="num">
                                      <p:cBhvr additive="base">
                                        <p:cTn id="58" dur="1000"/>
                                        <p:tgtEl>
                                          <p:spTgt spid="3089"/>
                                        </p:tgtEl>
                                        <p:attrNameLst>
                                          <p:attrName>ppt_x</p:attrName>
                                        </p:attrNameLst>
                                      </p:cBhvr>
                                      <p:tavLst>
                                        <p:tav tm="0">
                                          <p:val>
                                            <p:strVal val="#ppt_x-1"/>
                                          </p:val>
                                        </p:tav>
                                        <p:tav tm="100000">
                                          <p:val>
                                            <p:strVal val="#ppt_x"/>
                                          </p:val>
                                        </p:tav>
                                      </p:tavLst>
                                    </p:anim>
                                  </p:childTnLst>
                                </p:cTn>
                              </p:par>
                              <p:par>
                                <p:cTn id="59" presetID="10" presetClass="entr" presetSubtype="0" fill="hold" nodeType="withEffect">
                                  <p:stCondLst>
                                    <p:cond delay="0"/>
                                  </p:stCondLst>
                                  <p:childTnLst>
                                    <p:set>
                                      <p:cBhvr>
                                        <p:cTn id="60" dur="1" fill="hold">
                                          <p:stCondLst>
                                            <p:cond delay="0"/>
                                          </p:stCondLst>
                                        </p:cTn>
                                        <p:tgtEl>
                                          <p:spTgt spid="3134"/>
                                        </p:tgtEl>
                                        <p:attrNameLst>
                                          <p:attrName>style.visibility</p:attrName>
                                        </p:attrNameLst>
                                      </p:cBhvr>
                                      <p:to>
                                        <p:strVal val="visible"/>
                                      </p:to>
                                    </p:set>
                                    <p:animEffect transition="in" filter="fade">
                                      <p:cBhvr>
                                        <p:cTn id="61" dur="1000"/>
                                        <p:tgtEl>
                                          <p:spTgt spid="3134"/>
                                        </p:tgtEl>
                                      </p:cBhvr>
                                    </p:animEffect>
                                  </p:childTnLst>
                                </p:cTn>
                              </p:par>
                              <p:par>
                                <p:cTn id="62" presetID="10" presetClass="entr" presetSubtype="0" fill="hold" nodeType="withEffect">
                                  <p:stCondLst>
                                    <p:cond delay="0"/>
                                  </p:stCondLst>
                                  <p:childTnLst>
                                    <p:set>
                                      <p:cBhvr>
                                        <p:cTn id="63" dur="1" fill="hold">
                                          <p:stCondLst>
                                            <p:cond delay="0"/>
                                          </p:stCondLst>
                                        </p:cTn>
                                        <p:tgtEl>
                                          <p:spTgt spid="3135"/>
                                        </p:tgtEl>
                                        <p:attrNameLst>
                                          <p:attrName>style.visibility</p:attrName>
                                        </p:attrNameLst>
                                      </p:cBhvr>
                                      <p:to>
                                        <p:strVal val="visible"/>
                                      </p:to>
                                    </p:set>
                                    <p:animEffect transition="in" filter="fade">
                                      <p:cBhvr>
                                        <p:cTn id="64" dur="1000"/>
                                        <p:tgtEl>
                                          <p:spTgt spid="3135"/>
                                        </p:tgtEl>
                                      </p:cBhvr>
                                    </p:animEffect>
                                  </p:childTnLst>
                                </p:cTn>
                              </p:par>
                              <p:par>
                                <p:cTn id="65" presetID="10" presetClass="entr" presetSubtype="0" fill="hold" nodeType="withEffect">
                                  <p:stCondLst>
                                    <p:cond delay="0"/>
                                  </p:stCondLst>
                                  <p:childTnLst>
                                    <p:set>
                                      <p:cBhvr>
                                        <p:cTn id="66" dur="1" fill="hold">
                                          <p:stCondLst>
                                            <p:cond delay="0"/>
                                          </p:stCondLst>
                                        </p:cTn>
                                        <p:tgtEl>
                                          <p:spTgt spid="3136"/>
                                        </p:tgtEl>
                                        <p:attrNameLst>
                                          <p:attrName>style.visibility</p:attrName>
                                        </p:attrNameLst>
                                      </p:cBhvr>
                                      <p:to>
                                        <p:strVal val="visible"/>
                                      </p:to>
                                    </p:set>
                                    <p:animEffect transition="in" filter="fade">
                                      <p:cBhvr>
                                        <p:cTn id="67" dur="1000"/>
                                        <p:tgtEl>
                                          <p:spTgt spid="3136"/>
                                        </p:tgtEl>
                                      </p:cBhvr>
                                    </p:animEffect>
                                  </p:childTnLst>
                                </p:cTn>
                              </p:par>
                              <p:par>
                                <p:cTn id="68" presetID="10" presetClass="entr" presetSubtype="0" fill="hold" nodeType="withEffect">
                                  <p:stCondLst>
                                    <p:cond delay="0"/>
                                  </p:stCondLst>
                                  <p:childTnLst>
                                    <p:set>
                                      <p:cBhvr>
                                        <p:cTn id="69" dur="1" fill="hold">
                                          <p:stCondLst>
                                            <p:cond delay="0"/>
                                          </p:stCondLst>
                                        </p:cTn>
                                        <p:tgtEl>
                                          <p:spTgt spid="3137"/>
                                        </p:tgtEl>
                                        <p:attrNameLst>
                                          <p:attrName>style.visibility</p:attrName>
                                        </p:attrNameLst>
                                      </p:cBhvr>
                                      <p:to>
                                        <p:strVal val="visible"/>
                                      </p:to>
                                    </p:set>
                                    <p:animEffect transition="in" filter="fade">
                                      <p:cBhvr>
                                        <p:cTn id="70" dur="1000"/>
                                        <p:tgtEl>
                                          <p:spTgt spid="3137"/>
                                        </p:tgtEl>
                                      </p:cBhvr>
                                    </p:animEffect>
                                  </p:childTnLst>
                                </p:cTn>
                              </p:par>
                              <p:par>
                                <p:cTn id="71" presetID="10" presetClass="entr" presetSubtype="0" fill="hold" nodeType="withEffect">
                                  <p:stCondLst>
                                    <p:cond delay="0"/>
                                  </p:stCondLst>
                                  <p:childTnLst>
                                    <p:set>
                                      <p:cBhvr>
                                        <p:cTn id="72" dur="1" fill="hold">
                                          <p:stCondLst>
                                            <p:cond delay="0"/>
                                          </p:stCondLst>
                                        </p:cTn>
                                        <p:tgtEl>
                                          <p:spTgt spid="3138"/>
                                        </p:tgtEl>
                                        <p:attrNameLst>
                                          <p:attrName>style.visibility</p:attrName>
                                        </p:attrNameLst>
                                      </p:cBhvr>
                                      <p:to>
                                        <p:strVal val="visible"/>
                                      </p:to>
                                    </p:set>
                                    <p:animEffect transition="in" filter="fade">
                                      <p:cBhvr>
                                        <p:cTn id="73" dur="1000"/>
                                        <p:tgtEl>
                                          <p:spTgt spid="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sp>
        <p:nvSpPr>
          <p:cNvPr id="2686" name="Google Shape;2686;p62"/>
          <p:cNvSpPr txBox="1">
            <a:spLocks noGrp="1"/>
          </p:cNvSpPr>
          <p:nvPr>
            <p:ph type="title"/>
          </p:nvPr>
        </p:nvSpPr>
        <p:spPr>
          <a:xfrm>
            <a:off x="166742" y="992672"/>
            <a:ext cx="7603682" cy="707691"/>
          </a:xfrm>
          <a:prstGeom prst="rect">
            <a:avLst/>
          </a:prstGeom>
        </p:spPr>
        <p:txBody>
          <a:bodyPr spcFirstLastPara="1" wrap="square" lIns="91425" tIns="0" rIns="91425" bIns="91425" anchor="t" anchorCtr="0">
            <a:noAutofit/>
          </a:bodyPr>
          <a:lstStyle/>
          <a:p>
            <a:pPr lvl="0"/>
            <a:r>
              <a:rPr lang="en" sz="4000" dirty="0"/>
              <a:t>DataSet &amp; </a:t>
            </a:r>
            <a:r>
              <a:rPr lang="fr-FR" sz="4000" dirty="0"/>
              <a:t>Algorithm choice</a:t>
            </a:r>
            <a:r>
              <a:rPr lang="en" sz="4000" dirty="0"/>
              <a:t> </a:t>
            </a:r>
            <a:endParaRPr sz="4000" dirty="0"/>
          </a:p>
        </p:txBody>
      </p:sp>
      <p:sp>
        <p:nvSpPr>
          <p:cNvPr id="2687" name="Google Shape;2687;p62"/>
          <p:cNvSpPr txBox="1">
            <a:spLocks noGrp="1"/>
          </p:cNvSpPr>
          <p:nvPr>
            <p:ph type="subTitle" idx="1"/>
          </p:nvPr>
        </p:nvSpPr>
        <p:spPr>
          <a:xfrm>
            <a:off x="263277" y="1996496"/>
            <a:ext cx="8799473" cy="1798232"/>
          </a:xfrm>
          <a:prstGeom prst="rect">
            <a:avLst/>
          </a:prstGeom>
        </p:spPr>
        <p:txBody>
          <a:bodyPr spcFirstLastPara="1" wrap="square" lIns="91425" tIns="91425" rIns="91425" bIns="91425" anchor="t" anchorCtr="0">
            <a:noAutofit/>
          </a:bodyPr>
          <a:lstStyle/>
          <a:p>
            <a:pPr marL="285750" lvl="0" indent="-285750">
              <a:buClr>
                <a:schemeClr val="dk1"/>
              </a:buClr>
              <a:buSzPts val="1100"/>
              <a:buFont typeface="Wingdings" panose="05000000000000000000" pitchFamily="2" charset="2"/>
              <a:buChar char="q"/>
            </a:pPr>
            <a:r>
              <a:rPr lang="en-US" dirty="0"/>
              <a:t>The dataset, focusing on email categorization into spam and non-spam (ham), was explored to understand its structure and content. </a:t>
            </a:r>
          </a:p>
          <a:p>
            <a:pPr marL="285750" lvl="0" indent="-285750">
              <a:buClr>
                <a:schemeClr val="dk1"/>
              </a:buClr>
              <a:buSzPts val="1100"/>
              <a:buFont typeface="Wingdings" panose="05000000000000000000" pitchFamily="2" charset="2"/>
              <a:buChar char="q"/>
            </a:pPr>
            <a:endParaRPr lang="en-US" dirty="0"/>
          </a:p>
          <a:p>
            <a:pPr marL="285750" lvl="0" indent="-285750">
              <a:buClr>
                <a:schemeClr val="dk1"/>
              </a:buClr>
              <a:buSzPts val="1100"/>
              <a:buFont typeface="Wingdings" panose="05000000000000000000" pitchFamily="2" charset="2"/>
              <a:buChar char="q"/>
            </a:pPr>
            <a:r>
              <a:rPr lang="en-US" dirty="0"/>
              <a:t>Selected Logistic Regression for its interpretability and effectiveness in binary classification, particularly in distinguishing between spam and ham emails, given its simplicity and ease of implementation</a:t>
            </a:r>
            <a:endParaRPr dirty="0"/>
          </a:p>
        </p:txBody>
      </p:sp>
      <p:pic>
        <p:nvPicPr>
          <p:cNvPr id="2688" name="Google Shape;2688;p62"/>
          <p:cNvPicPr preferRelativeResize="0"/>
          <p:nvPr/>
        </p:nvPicPr>
        <p:blipFill>
          <a:blip r:embed="rId3">
            <a:alphaModFix/>
          </a:blip>
          <a:stretch>
            <a:fillRect/>
          </a:stretch>
        </p:blipFill>
        <p:spPr>
          <a:xfrm>
            <a:off x="7811064" y="-379271"/>
            <a:ext cx="1765529" cy="1588598"/>
          </a:xfrm>
          <a:prstGeom prst="rect">
            <a:avLst/>
          </a:prstGeom>
          <a:noFill/>
          <a:ln>
            <a:noFill/>
          </a:ln>
        </p:spPr>
      </p:pic>
      <p:sp>
        <p:nvSpPr>
          <p:cNvPr id="2689" name="Google Shape;2689;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2">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02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88"/>
                                        </p:tgtEl>
                                        <p:attrNameLst>
                                          <p:attrName>style.visibility</p:attrName>
                                        </p:attrNameLst>
                                      </p:cBhvr>
                                      <p:to>
                                        <p:strVal val="visible"/>
                                      </p:to>
                                    </p:set>
                                    <p:anim calcmode="lin" valueType="num">
                                      <p:cBhvr additive="base">
                                        <p:cTn id="7" dur="1000"/>
                                        <p:tgtEl>
                                          <p:spTgt spid="26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 calcmode="lin" valueType="num">
                                      <p:cBhvr additive="base">
                                        <p:cTn id="10" dur="1000"/>
                                        <p:tgtEl>
                                          <p:spTgt spid="268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687"/>
                                        </p:tgtEl>
                                        <p:attrNameLst>
                                          <p:attrName>style.visibility</p:attrName>
                                        </p:attrNameLst>
                                      </p:cBhvr>
                                      <p:to>
                                        <p:strVal val="visible"/>
                                      </p:to>
                                    </p:set>
                                    <p:animEffect transition="in" filter="fade">
                                      <p:cBhvr>
                                        <p:cTn id="13" dur="1000"/>
                                        <p:tgtEl>
                                          <p:spTgt spid="2687"/>
                                        </p:tgtEl>
                                      </p:cBhvr>
                                    </p:animEffect>
                                  </p:childTnLst>
                                </p:cTn>
                              </p:par>
                              <p:par>
                                <p:cTn id="14" presetID="10" presetClass="entr" presetSubtype="0" fill="hold" nodeType="withEffect">
                                  <p:stCondLst>
                                    <p:cond delay="0"/>
                                  </p:stCondLst>
                                  <p:childTnLst>
                                    <p:set>
                                      <p:cBhvr>
                                        <p:cTn id="15" dur="1" fill="hold">
                                          <p:stCondLst>
                                            <p:cond delay="0"/>
                                          </p:stCondLst>
                                        </p:cTn>
                                        <p:tgtEl>
                                          <p:spTgt spid="2689"/>
                                        </p:tgtEl>
                                        <p:attrNameLst>
                                          <p:attrName>style.visibility</p:attrName>
                                        </p:attrNameLst>
                                      </p:cBhvr>
                                      <p:to>
                                        <p:strVal val="visible"/>
                                      </p:to>
                                    </p:set>
                                    <p:animEffect transition="in" filter="fade">
                                      <p:cBhvr>
                                        <p:cTn id="16" dur="1000"/>
                                        <p:tgtEl>
                                          <p:spTgt spid="2689"/>
                                        </p:tgtEl>
                                      </p:cBhvr>
                                    </p:animEffect>
                                  </p:childTnLst>
                                </p:cTn>
                              </p:par>
                              <p:par>
                                <p:cTn id="17" presetID="10" presetClass="entr" presetSubtype="0" fill="hold" nodeType="withEffect">
                                  <p:stCondLst>
                                    <p:cond delay="0"/>
                                  </p:stCondLst>
                                  <p:childTnLst>
                                    <p:set>
                                      <p:cBhvr>
                                        <p:cTn id="18" dur="1" fill="hold">
                                          <p:stCondLst>
                                            <p:cond delay="0"/>
                                          </p:stCondLst>
                                        </p:cTn>
                                        <p:tgtEl>
                                          <p:spTgt spid="2690"/>
                                        </p:tgtEl>
                                        <p:attrNameLst>
                                          <p:attrName>style.visibility</p:attrName>
                                        </p:attrNameLst>
                                      </p:cBhvr>
                                      <p:to>
                                        <p:strVal val="visible"/>
                                      </p:to>
                                    </p:set>
                                    <p:animEffect transition="in" filter="fade">
                                      <p:cBhvr>
                                        <p:cTn id="19" dur="1000"/>
                                        <p:tgtEl>
                                          <p:spTgt spid="2690"/>
                                        </p:tgtEl>
                                      </p:cBhvr>
                                    </p:animEffect>
                                  </p:childTnLst>
                                </p:cTn>
                              </p:par>
                              <p:par>
                                <p:cTn id="20" presetID="10" presetClass="entr" presetSubtype="0" fill="hold" nodeType="withEffect">
                                  <p:stCondLst>
                                    <p:cond delay="0"/>
                                  </p:stCondLst>
                                  <p:childTnLst>
                                    <p:set>
                                      <p:cBhvr>
                                        <p:cTn id="21" dur="1" fill="hold">
                                          <p:stCondLst>
                                            <p:cond delay="0"/>
                                          </p:stCondLst>
                                        </p:cTn>
                                        <p:tgtEl>
                                          <p:spTgt spid="2691"/>
                                        </p:tgtEl>
                                        <p:attrNameLst>
                                          <p:attrName>style.visibility</p:attrName>
                                        </p:attrNameLst>
                                      </p:cBhvr>
                                      <p:to>
                                        <p:strVal val="visible"/>
                                      </p:to>
                                    </p:set>
                                    <p:animEffect transition="in" filter="fade">
                                      <p:cBhvr>
                                        <p:cTn id="22" dur="1000"/>
                                        <p:tgtEl>
                                          <p:spTgt spid="2691"/>
                                        </p:tgtEl>
                                      </p:cBhvr>
                                    </p:animEffect>
                                  </p:childTnLst>
                                </p:cTn>
                              </p:par>
                              <p:par>
                                <p:cTn id="23" presetID="10" presetClass="entr" presetSubtype="0" fill="hold" nodeType="withEffect">
                                  <p:stCondLst>
                                    <p:cond delay="0"/>
                                  </p:stCondLst>
                                  <p:childTnLst>
                                    <p:set>
                                      <p:cBhvr>
                                        <p:cTn id="24" dur="1" fill="hold">
                                          <p:stCondLst>
                                            <p:cond delay="0"/>
                                          </p:stCondLst>
                                        </p:cTn>
                                        <p:tgtEl>
                                          <p:spTgt spid="2692"/>
                                        </p:tgtEl>
                                        <p:attrNameLst>
                                          <p:attrName>style.visibility</p:attrName>
                                        </p:attrNameLst>
                                      </p:cBhvr>
                                      <p:to>
                                        <p:strVal val="visible"/>
                                      </p:to>
                                    </p:set>
                                    <p:animEffect transition="in" filter="fade">
                                      <p:cBhvr>
                                        <p:cTn id="25" dur="1000"/>
                                        <p:tgtEl>
                                          <p:spTgt spid="2692"/>
                                        </p:tgtEl>
                                      </p:cBhvr>
                                    </p:animEffect>
                                  </p:childTnLst>
                                </p:cTn>
                              </p:par>
                              <p:par>
                                <p:cTn id="26" presetID="10" presetClass="entr" presetSubtype="0" fill="hold" nodeType="withEffect">
                                  <p:stCondLst>
                                    <p:cond delay="0"/>
                                  </p:stCondLst>
                                  <p:childTnLst>
                                    <p:set>
                                      <p:cBhvr>
                                        <p:cTn id="27" dur="1" fill="hold">
                                          <p:stCondLst>
                                            <p:cond delay="0"/>
                                          </p:stCondLst>
                                        </p:cTn>
                                        <p:tgtEl>
                                          <p:spTgt spid="2693"/>
                                        </p:tgtEl>
                                        <p:attrNameLst>
                                          <p:attrName>style.visibility</p:attrName>
                                        </p:attrNameLst>
                                      </p:cBhvr>
                                      <p:to>
                                        <p:strVal val="visible"/>
                                      </p:to>
                                    </p:set>
                                    <p:animEffect transition="in" filter="fade">
                                      <p:cBhvr>
                                        <p:cTn id="28" dur="1000"/>
                                        <p:tgtEl>
                                          <p:spTgt spid="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235474" y="498930"/>
            <a:ext cx="7713000" cy="420600"/>
          </a:xfrm>
          <a:prstGeom prst="rect">
            <a:avLst/>
          </a:prstGeom>
        </p:spPr>
        <p:txBody>
          <a:bodyPr spcFirstLastPara="1" wrap="square" lIns="91425" tIns="0" rIns="91425" bIns="91425" anchor="t" anchorCtr="0">
            <a:noAutofit/>
          </a:bodyPr>
          <a:lstStyle/>
          <a:p>
            <a:r>
              <a:rPr lang="fr-FR" b="1" dirty="0"/>
              <a:t>Data Collection and Preprocessing</a:t>
            </a:r>
            <a:endParaRPr dirty="0"/>
          </a:p>
        </p:txBody>
      </p:sp>
      <p:grpSp>
        <p:nvGrpSpPr>
          <p:cNvPr id="2791" name="Google Shape;2791;p65"/>
          <p:cNvGrpSpPr/>
          <p:nvPr/>
        </p:nvGrpSpPr>
        <p:grpSpPr>
          <a:xfrm rot="10800000" flipH="1">
            <a:off x="7715773" y="2097344"/>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7267366" y="-528435"/>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6637092" y="3805872"/>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ous-titre 8">
            <a:extLst>
              <a:ext uri="{FF2B5EF4-FFF2-40B4-BE49-F238E27FC236}">
                <a16:creationId xmlns:a16="http://schemas.microsoft.com/office/drawing/2014/main" id="{A9358948-F14D-DA57-D0A3-19447D1035DA}"/>
              </a:ext>
            </a:extLst>
          </p:cNvPr>
          <p:cNvSpPr>
            <a:spLocks noGrp="1"/>
          </p:cNvSpPr>
          <p:nvPr>
            <p:ph type="subTitle" idx="2"/>
          </p:nvPr>
        </p:nvSpPr>
        <p:spPr>
          <a:xfrm>
            <a:off x="1562509" y="1597072"/>
            <a:ext cx="5733644" cy="2777911"/>
          </a:xfrm>
        </p:spPr>
        <p:txBody>
          <a:bodyPr/>
          <a:lstStyle/>
          <a:p>
            <a:pPr algn="ctr"/>
            <a:r>
              <a:rPr lang="en-US" b="0" i="0" dirty="0">
                <a:solidFill>
                  <a:srgbClr val="D1D5DB"/>
                </a:solidFill>
                <a:effectLst/>
                <a:latin typeface="Söhne"/>
              </a:rPr>
              <a:t>The dataset's richness and quality have significantly empowered our research, serving as an invaluable resource for training and validating our spam detection model. Its depth and diversity have been pivotal in facilitating the development of a robust and accurate detection system.</a:t>
            </a:r>
          </a:p>
          <a:p>
            <a:pPr algn="ctr"/>
            <a:endParaRPr lang="en-US" b="0" i="0" dirty="0">
              <a:solidFill>
                <a:srgbClr val="D1D5DB"/>
              </a:solidFill>
              <a:effectLst/>
              <a:latin typeface="Söhne"/>
            </a:endParaRPr>
          </a:p>
          <a:p>
            <a:r>
              <a:rPr lang="en-US" b="0" i="0" dirty="0">
                <a:solidFill>
                  <a:srgbClr val="D1D5DB"/>
                </a:solidFill>
                <a:effectLst/>
                <a:latin typeface="Söhne"/>
              </a:rPr>
              <a:t>Preprocessing involved several steps: cleaning the text, punctuation, and special characters. Additionally, we performed tokenization, stemming, and lemmatization to normalize the text data. Feature extraction techniques such as TF-IDF (Term Frequency-Inverse Document Frequency) were applied to represent the emails numerically for model training</a:t>
            </a:r>
            <a:br>
              <a:rPr lang="en-US" dirty="0"/>
            </a:b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860"/>
                                        </p:tgtEl>
                                        <p:attrNameLst>
                                          <p:attrName>style.visibility</p:attrName>
                                        </p:attrNameLst>
                                      </p:cBhvr>
                                      <p:to>
                                        <p:strVal val="visible"/>
                                      </p:to>
                                    </p:set>
                                    <p:animEffect transition="in" filter="fade">
                                      <p:cBhvr>
                                        <p:cTn id="15" dur="1000"/>
                                        <p:tgtEl>
                                          <p:spTgt spid="2860"/>
                                        </p:tgtEl>
                                      </p:cBhvr>
                                    </p:animEffect>
                                  </p:childTnLst>
                                </p:cTn>
                              </p:par>
                              <p:par>
                                <p:cTn id="16" presetID="10" presetClass="entr" presetSubtype="0" fill="hold" nodeType="withEffect">
                                  <p:stCondLst>
                                    <p:cond delay="0"/>
                                  </p:stCondLst>
                                  <p:childTnLst>
                                    <p:set>
                                      <p:cBhvr>
                                        <p:cTn id="17" dur="1" fill="hold">
                                          <p:stCondLst>
                                            <p:cond delay="0"/>
                                          </p:stCondLst>
                                        </p:cTn>
                                        <p:tgtEl>
                                          <p:spTgt spid="2861"/>
                                        </p:tgtEl>
                                        <p:attrNameLst>
                                          <p:attrName>style.visibility</p:attrName>
                                        </p:attrNameLst>
                                      </p:cBhvr>
                                      <p:to>
                                        <p:strVal val="visible"/>
                                      </p:to>
                                    </p:set>
                                    <p:animEffect transition="in" filter="fade">
                                      <p:cBhvr>
                                        <p:cTn id="18" dur="1000"/>
                                        <p:tgtEl>
                                          <p:spTgt spid="2861"/>
                                        </p:tgtEl>
                                      </p:cBhvr>
                                    </p:animEffect>
                                  </p:childTnLst>
                                </p:cTn>
                              </p:par>
                              <p:par>
                                <p:cTn id="19" presetID="10" presetClass="entr" presetSubtype="0" fill="hold" nodeType="withEffect">
                                  <p:stCondLst>
                                    <p:cond delay="0"/>
                                  </p:stCondLst>
                                  <p:childTnLst>
                                    <p:set>
                                      <p:cBhvr>
                                        <p:cTn id="20" dur="1" fill="hold">
                                          <p:stCondLst>
                                            <p:cond delay="0"/>
                                          </p:stCondLst>
                                        </p:cTn>
                                        <p:tgtEl>
                                          <p:spTgt spid="2862"/>
                                        </p:tgtEl>
                                        <p:attrNameLst>
                                          <p:attrName>style.visibility</p:attrName>
                                        </p:attrNameLst>
                                      </p:cBhvr>
                                      <p:to>
                                        <p:strVal val="visible"/>
                                      </p:to>
                                    </p:set>
                                    <p:animEffect transition="in" filter="fade">
                                      <p:cBhvr>
                                        <p:cTn id="21" dur="1000"/>
                                        <p:tgtEl>
                                          <p:spTgt spid="2862"/>
                                        </p:tgtEl>
                                      </p:cBhvr>
                                    </p:animEffect>
                                  </p:childTnLst>
                                </p:cTn>
                              </p:par>
                              <p:par>
                                <p:cTn id="22" presetID="10" presetClass="entr" presetSubtype="0" fill="hold" nodeType="withEffect">
                                  <p:stCondLst>
                                    <p:cond delay="0"/>
                                  </p:stCondLst>
                                  <p:childTnLst>
                                    <p:set>
                                      <p:cBhvr>
                                        <p:cTn id="23" dur="1" fill="hold">
                                          <p:stCondLst>
                                            <p:cond delay="0"/>
                                          </p:stCondLst>
                                        </p:cTn>
                                        <p:tgtEl>
                                          <p:spTgt spid="2863"/>
                                        </p:tgtEl>
                                        <p:attrNameLst>
                                          <p:attrName>style.visibility</p:attrName>
                                        </p:attrNameLst>
                                      </p:cBhvr>
                                      <p:to>
                                        <p:strVal val="visible"/>
                                      </p:to>
                                    </p:set>
                                    <p:animEffect transition="in" filter="fade">
                                      <p:cBhvr>
                                        <p:cTn id="24" dur="1000"/>
                                        <p:tgtEl>
                                          <p:spTgt spid="2863"/>
                                        </p:tgtEl>
                                      </p:cBhvr>
                                    </p:animEffect>
                                  </p:childTnLst>
                                </p:cTn>
                              </p:par>
                              <p:par>
                                <p:cTn id="25" presetID="10" presetClass="entr" presetSubtype="0" fill="hold" nodeType="withEffect">
                                  <p:stCondLst>
                                    <p:cond delay="0"/>
                                  </p:stCondLst>
                                  <p:childTnLst>
                                    <p:set>
                                      <p:cBhvr>
                                        <p:cTn id="26" dur="1" fill="hold">
                                          <p:stCondLst>
                                            <p:cond delay="0"/>
                                          </p:stCondLst>
                                        </p:cTn>
                                        <p:tgtEl>
                                          <p:spTgt spid="2864"/>
                                        </p:tgtEl>
                                        <p:attrNameLst>
                                          <p:attrName>style.visibility</p:attrName>
                                        </p:attrNameLst>
                                      </p:cBhvr>
                                      <p:to>
                                        <p:strVal val="visible"/>
                                      </p:to>
                                    </p:set>
                                    <p:animEffect transition="in" filter="fade">
                                      <p:cBhvr>
                                        <p:cTn id="27"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75" name="Google Shape;2875;p66"/>
          <p:cNvSpPr txBox="1">
            <a:spLocks noGrp="1"/>
          </p:cNvSpPr>
          <p:nvPr>
            <p:ph type="title"/>
          </p:nvPr>
        </p:nvSpPr>
        <p:spPr>
          <a:xfrm>
            <a:off x="0" y="602496"/>
            <a:ext cx="9144000" cy="420600"/>
          </a:xfrm>
          <a:prstGeom prst="rect">
            <a:avLst/>
          </a:prstGeom>
        </p:spPr>
        <p:txBody>
          <a:bodyPr spcFirstLastPara="1" wrap="square" lIns="91425" tIns="0" rIns="91425" bIns="91425" anchor="t" anchorCtr="0">
            <a:noAutofit/>
          </a:bodyPr>
          <a:lstStyle/>
          <a:p>
            <a:pPr algn="ctr"/>
            <a:r>
              <a:rPr lang="en-US" dirty="0"/>
              <a:t>Data Visualization </a:t>
            </a:r>
            <a:br>
              <a:rPr lang="en-US" dirty="0"/>
            </a:br>
            <a:r>
              <a:rPr lang="en-US" sz="2000" dirty="0"/>
              <a:t>Common Words</a:t>
            </a:r>
            <a:endParaRPr sz="2000" dirty="0"/>
          </a:p>
        </p:txBody>
      </p:sp>
      <p:sp>
        <p:nvSpPr>
          <p:cNvPr id="2913" name="Google Shape;2913;p66"/>
          <p:cNvSpPr/>
          <p:nvPr/>
        </p:nvSpPr>
        <p:spPr>
          <a:xfrm>
            <a:off x="7415285" y="25295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9" name="Google Shape;2919;p66"/>
          <p:cNvPicPr preferRelativeResize="0"/>
          <p:nvPr/>
        </p:nvPicPr>
        <p:blipFill>
          <a:blip r:embed="rId4">
            <a:alphaModFix/>
          </a:blip>
          <a:stretch>
            <a:fillRect/>
          </a:stretch>
        </p:blipFill>
        <p:spPr>
          <a:xfrm>
            <a:off x="7462727" y="-514375"/>
            <a:ext cx="2527512" cy="2681250"/>
          </a:xfrm>
          <a:prstGeom prst="rect">
            <a:avLst/>
          </a:prstGeom>
          <a:noFill/>
          <a:ln>
            <a:noFill/>
          </a:ln>
        </p:spPr>
      </p:pic>
      <p:pic>
        <p:nvPicPr>
          <p:cNvPr id="19" name="Image 18">
            <a:extLst>
              <a:ext uri="{FF2B5EF4-FFF2-40B4-BE49-F238E27FC236}">
                <a16:creationId xmlns:a16="http://schemas.microsoft.com/office/drawing/2014/main" id="{0A19F3DB-875E-C99A-B038-B1B1A1084A0F}"/>
              </a:ext>
            </a:extLst>
          </p:cNvPr>
          <p:cNvPicPr>
            <a:picLocks noChangeAspect="1"/>
          </p:cNvPicPr>
          <p:nvPr/>
        </p:nvPicPr>
        <p:blipFill>
          <a:blip r:embed="rId5"/>
          <a:stretch>
            <a:fillRect/>
          </a:stretch>
        </p:blipFill>
        <p:spPr>
          <a:xfrm>
            <a:off x="1472247" y="1461747"/>
            <a:ext cx="5467985" cy="3078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9"/>
                                        </p:tgtEl>
                                        <p:attrNameLst>
                                          <p:attrName>style.visibility</p:attrName>
                                        </p:attrNameLst>
                                      </p:cBhvr>
                                      <p:to>
                                        <p:strVal val="visible"/>
                                      </p:to>
                                    </p:set>
                                    <p:animEffect transition="in" filter="fade">
                                      <p:cBhvr>
                                        <p:cTn id="7" dur="1000"/>
                                        <p:tgtEl>
                                          <p:spTgt spid="2919"/>
                                        </p:tgtEl>
                                      </p:cBhvr>
                                    </p:animEffect>
                                  </p:childTnLst>
                                </p:cTn>
                              </p:par>
                              <p:par>
                                <p:cTn id="8" presetID="2" presetClass="entr" presetSubtype="8" fill="hold" nodeType="withEffect">
                                  <p:stCondLst>
                                    <p:cond delay="0"/>
                                  </p:stCondLst>
                                  <p:childTnLst>
                                    <p:set>
                                      <p:cBhvr>
                                        <p:cTn id="9" dur="1" fill="hold">
                                          <p:stCondLst>
                                            <p:cond delay="0"/>
                                          </p:stCondLst>
                                        </p:cTn>
                                        <p:tgtEl>
                                          <p:spTgt spid="2875"/>
                                        </p:tgtEl>
                                        <p:attrNameLst>
                                          <p:attrName>style.visibility</p:attrName>
                                        </p:attrNameLst>
                                      </p:cBhvr>
                                      <p:to>
                                        <p:strVal val="visible"/>
                                      </p:to>
                                    </p:set>
                                    <p:anim calcmode="lin" valueType="num">
                                      <p:cBhvr additive="base">
                                        <p:cTn id="10" dur="1000"/>
                                        <p:tgtEl>
                                          <p:spTgt spid="2875"/>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913"/>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914"/>
                                        </p:tgtEl>
                                        <p:attrNameLst>
                                          <p:attrName>style.visibility</p:attrName>
                                        </p:attrNameLst>
                                      </p:cBhvr>
                                      <p:to>
                                        <p:strVal val="visible"/>
                                      </p:to>
                                    </p:set>
                                    <p:animEffect transition="in" filter="fade">
                                      <p:cBhvr>
                                        <p:cTn id="15" dur="1000"/>
                                        <p:tgtEl>
                                          <p:spTgt spid="2914"/>
                                        </p:tgtEl>
                                      </p:cBhvr>
                                    </p:animEffect>
                                  </p:childTnLst>
                                </p:cTn>
                              </p:par>
                              <p:par>
                                <p:cTn id="16" presetID="10" presetClass="entr" presetSubtype="0" fill="hold" nodeType="withEffect">
                                  <p:stCondLst>
                                    <p:cond delay="0"/>
                                  </p:stCondLst>
                                  <p:childTnLst>
                                    <p:set>
                                      <p:cBhvr>
                                        <p:cTn id="17" dur="1" fill="hold">
                                          <p:stCondLst>
                                            <p:cond delay="0"/>
                                          </p:stCondLst>
                                        </p:cTn>
                                        <p:tgtEl>
                                          <p:spTgt spid="2915"/>
                                        </p:tgtEl>
                                        <p:attrNameLst>
                                          <p:attrName>style.visibility</p:attrName>
                                        </p:attrNameLst>
                                      </p:cBhvr>
                                      <p:to>
                                        <p:strVal val="visible"/>
                                      </p:to>
                                    </p:set>
                                    <p:animEffect transition="in" filter="fade">
                                      <p:cBhvr>
                                        <p:cTn id="18" dur="1000"/>
                                        <p:tgtEl>
                                          <p:spTgt spid="2915"/>
                                        </p:tgtEl>
                                      </p:cBhvr>
                                    </p:animEffect>
                                  </p:childTnLst>
                                </p:cTn>
                              </p:par>
                              <p:par>
                                <p:cTn id="19" presetID="10" presetClass="entr" presetSubtype="0" fill="hold" nodeType="withEffect">
                                  <p:stCondLst>
                                    <p:cond delay="0"/>
                                  </p:stCondLst>
                                  <p:childTnLst>
                                    <p:set>
                                      <p:cBhvr>
                                        <p:cTn id="20" dur="1" fill="hold">
                                          <p:stCondLst>
                                            <p:cond delay="0"/>
                                          </p:stCondLst>
                                        </p:cTn>
                                        <p:tgtEl>
                                          <p:spTgt spid="2916"/>
                                        </p:tgtEl>
                                        <p:attrNameLst>
                                          <p:attrName>style.visibility</p:attrName>
                                        </p:attrNameLst>
                                      </p:cBhvr>
                                      <p:to>
                                        <p:strVal val="visible"/>
                                      </p:to>
                                    </p:set>
                                    <p:animEffect transition="in" filter="fade">
                                      <p:cBhvr>
                                        <p:cTn id="21" dur="1000"/>
                                        <p:tgtEl>
                                          <p:spTgt spid="2916"/>
                                        </p:tgtEl>
                                      </p:cBhvr>
                                    </p:animEffect>
                                  </p:childTnLst>
                                </p:cTn>
                              </p:par>
                              <p:par>
                                <p:cTn id="22" presetID="10" presetClass="entr" presetSubtype="0" fill="hold" nodeType="withEffect">
                                  <p:stCondLst>
                                    <p:cond delay="0"/>
                                  </p:stCondLst>
                                  <p:childTnLst>
                                    <p:set>
                                      <p:cBhvr>
                                        <p:cTn id="23" dur="1" fill="hold">
                                          <p:stCondLst>
                                            <p:cond delay="0"/>
                                          </p:stCondLst>
                                        </p:cTn>
                                        <p:tgtEl>
                                          <p:spTgt spid="2917"/>
                                        </p:tgtEl>
                                        <p:attrNameLst>
                                          <p:attrName>style.visibility</p:attrName>
                                        </p:attrNameLst>
                                      </p:cBhvr>
                                      <p:to>
                                        <p:strVal val="visible"/>
                                      </p:to>
                                    </p:set>
                                    <p:animEffect transition="in" filter="fade">
                                      <p:cBhvr>
                                        <p:cTn id="24" dur="1000"/>
                                        <p:tgtEl>
                                          <p:spTgt spid="2917"/>
                                        </p:tgtEl>
                                      </p:cBhvr>
                                    </p:animEffect>
                                  </p:childTnLst>
                                </p:cTn>
                              </p:par>
                              <p:par>
                                <p:cTn id="25" presetID="10" presetClass="entr" presetSubtype="0" fill="hold" nodeType="withEffect">
                                  <p:stCondLst>
                                    <p:cond delay="0"/>
                                  </p:stCondLst>
                                  <p:childTnLst>
                                    <p:set>
                                      <p:cBhvr>
                                        <p:cTn id="26" dur="1" fill="hold">
                                          <p:stCondLst>
                                            <p:cond delay="0"/>
                                          </p:stCondLst>
                                        </p:cTn>
                                        <p:tgtEl>
                                          <p:spTgt spid="2918"/>
                                        </p:tgtEl>
                                        <p:attrNameLst>
                                          <p:attrName>style.visibility</p:attrName>
                                        </p:attrNameLst>
                                      </p:cBhvr>
                                      <p:to>
                                        <p:strVal val="visible"/>
                                      </p:to>
                                    </p:set>
                                    <p:animEffect transition="in" filter="fade">
                                      <p:cBhvr>
                                        <p:cTn id="27" dur="1000"/>
                                        <p:tgtEl>
                                          <p:spTgt spid="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75" name="Google Shape;2875;p66"/>
          <p:cNvSpPr txBox="1">
            <a:spLocks noGrp="1"/>
          </p:cNvSpPr>
          <p:nvPr>
            <p:ph type="title"/>
          </p:nvPr>
        </p:nvSpPr>
        <p:spPr>
          <a:xfrm>
            <a:off x="0" y="602496"/>
            <a:ext cx="9144000" cy="712804"/>
          </a:xfrm>
          <a:prstGeom prst="rect">
            <a:avLst/>
          </a:prstGeom>
        </p:spPr>
        <p:txBody>
          <a:bodyPr spcFirstLastPara="1" wrap="square" lIns="91425" tIns="0" rIns="91425" bIns="91425" anchor="t" anchorCtr="0">
            <a:noAutofit/>
          </a:bodyPr>
          <a:lstStyle/>
          <a:p>
            <a:pPr algn="ctr"/>
            <a:r>
              <a:rPr lang="fr-FR" dirty="0"/>
              <a:t>Data Visualization</a:t>
            </a:r>
            <a:br>
              <a:rPr lang="fr-FR" dirty="0"/>
            </a:br>
            <a:r>
              <a:rPr lang="en-US" sz="1800" dirty="0"/>
              <a:t>Word, Character, and Sentence Dynamics in Textual Analysis</a:t>
            </a:r>
            <a:endParaRPr sz="1800" dirty="0"/>
          </a:p>
        </p:txBody>
      </p:sp>
      <p:sp>
        <p:nvSpPr>
          <p:cNvPr id="2913" name="Google Shape;2913;p66"/>
          <p:cNvSpPr/>
          <p:nvPr/>
        </p:nvSpPr>
        <p:spPr>
          <a:xfrm>
            <a:off x="7415285" y="25295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9" name="Google Shape;2919;p66"/>
          <p:cNvPicPr preferRelativeResize="0"/>
          <p:nvPr/>
        </p:nvPicPr>
        <p:blipFill>
          <a:blip r:embed="rId4">
            <a:alphaModFix/>
          </a:blip>
          <a:stretch>
            <a:fillRect/>
          </a:stretch>
        </p:blipFill>
        <p:spPr>
          <a:xfrm>
            <a:off x="7462727" y="-514375"/>
            <a:ext cx="2527512" cy="2681250"/>
          </a:xfrm>
          <a:prstGeom prst="rect">
            <a:avLst/>
          </a:prstGeom>
          <a:noFill/>
          <a:ln>
            <a:noFill/>
          </a:ln>
        </p:spPr>
      </p:pic>
      <p:pic>
        <p:nvPicPr>
          <p:cNvPr id="6146" name="Picture 2" descr="Ouvrir la photo">
            <a:extLst>
              <a:ext uri="{FF2B5EF4-FFF2-40B4-BE49-F238E27FC236}">
                <a16:creationId xmlns:a16="http://schemas.microsoft.com/office/drawing/2014/main" id="{7B4A63CC-1A30-58BE-032F-ABD79CF6F4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4499" y="1662494"/>
            <a:ext cx="4215002" cy="315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66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9"/>
                                        </p:tgtEl>
                                        <p:attrNameLst>
                                          <p:attrName>style.visibility</p:attrName>
                                        </p:attrNameLst>
                                      </p:cBhvr>
                                      <p:to>
                                        <p:strVal val="visible"/>
                                      </p:to>
                                    </p:set>
                                    <p:animEffect transition="in" filter="fade">
                                      <p:cBhvr>
                                        <p:cTn id="7" dur="1000"/>
                                        <p:tgtEl>
                                          <p:spTgt spid="2919"/>
                                        </p:tgtEl>
                                      </p:cBhvr>
                                    </p:animEffect>
                                  </p:childTnLst>
                                </p:cTn>
                              </p:par>
                              <p:par>
                                <p:cTn id="8" presetID="2" presetClass="entr" presetSubtype="8" fill="hold" nodeType="withEffect">
                                  <p:stCondLst>
                                    <p:cond delay="0"/>
                                  </p:stCondLst>
                                  <p:childTnLst>
                                    <p:set>
                                      <p:cBhvr>
                                        <p:cTn id="9" dur="1" fill="hold">
                                          <p:stCondLst>
                                            <p:cond delay="0"/>
                                          </p:stCondLst>
                                        </p:cTn>
                                        <p:tgtEl>
                                          <p:spTgt spid="2875"/>
                                        </p:tgtEl>
                                        <p:attrNameLst>
                                          <p:attrName>style.visibility</p:attrName>
                                        </p:attrNameLst>
                                      </p:cBhvr>
                                      <p:to>
                                        <p:strVal val="visible"/>
                                      </p:to>
                                    </p:set>
                                    <p:anim calcmode="lin" valueType="num">
                                      <p:cBhvr additive="base">
                                        <p:cTn id="10" dur="1000"/>
                                        <p:tgtEl>
                                          <p:spTgt spid="2875"/>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913"/>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914"/>
                                        </p:tgtEl>
                                        <p:attrNameLst>
                                          <p:attrName>style.visibility</p:attrName>
                                        </p:attrNameLst>
                                      </p:cBhvr>
                                      <p:to>
                                        <p:strVal val="visible"/>
                                      </p:to>
                                    </p:set>
                                    <p:animEffect transition="in" filter="fade">
                                      <p:cBhvr>
                                        <p:cTn id="15" dur="1000"/>
                                        <p:tgtEl>
                                          <p:spTgt spid="2914"/>
                                        </p:tgtEl>
                                      </p:cBhvr>
                                    </p:animEffect>
                                  </p:childTnLst>
                                </p:cTn>
                              </p:par>
                              <p:par>
                                <p:cTn id="16" presetID="10" presetClass="entr" presetSubtype="0" fill="hold" nodeType="withEffect">
                                  <p:stCondLst>
                                    <p:cond delay="0"/>
                                  </p:stCondLst>
                                  <p:childTnLst>
                                    <p:set>
                                      <p:cBhvr>
                                        <p:cTn id="17" dur="1" fill="hold">
                                          <p:stCondLst>
                                            <p:cond delay="0"/>
                                          </p:stCondLst>
                                        </p:cTn>
                                        <p:tgtEl>
                                          <p:spTgt spid="2915"/>
                                        </p:tgtEl>
                                        <p:attrNameLst>
                                          <p:attrName>style.visibility</p:attrName>
                                        </p:attrNameLst>
                                      </p:cBhvr>
                                      <p:to>
                                        <p:strVal val="visible"/>
                                      </p:to>
                                    </p:set>
                                    <p:animEffect transition="in" filter="fade">
                                      <p:cBhvr>
                                        <p:cTn id="18" dur="1000"/>
                                        <p:tgtEl>
                                          <p:spTgt spid="2915"/>
                                        </p:tgtEl>
                                      </p:cBhvr>
                                    </p:animEffect>
                                  </p:childTnLst>
                                </p:cTn>
                              </p:par>
                              <p:par>
                                <p:cTn id="19" presetID="10" presetClass="entr" presetSubtype="0" fill="hold" nodeType="withEffect">
                                  <p:stCondLst>
                                    <p:cond delay="0"/>
                                  </p:stCondLst>
                                  <p:childTnLst>
                                    <p:set>
                                      <p:cBhvr>
                                        <p:cTn id="20" dur="1" fill="hold">
                                          <p:stCondLst>
                                            <p:cond delay="0"/>
                                          </p:stCondLst>
                                        </p:cTn>
                                        <p:tgtEl>
                                          <p:spTgt spid="2916"/>
                                        </p:tgtEl>
                                        <p:attrNameLst>
                                          <p:attrName>style.visibility</p:attrName>
                                        </p:attrNameLst>
                                      </p:cBhvr>
                                      <p:to>
                                        <p:strVal val="visible"/>
                                      </p:to>
                                    </p:set>
                                    <p:animEffect transition="in" filter="fade">
                                      <p:cBhvr>
                                        <p:cTn id="21" dur="1000"/>
                                        <p:tgtEl>
                                          <p:spTgt spid="2916"/>
                                        </p:tgtEl>
                                      </p:cBhvr>
                                    </p:animEffect>
                                  </p:childTnLst>
                                </p:cTn>
                              </p:par>
                              <p:par>
                                <p:cTn id="22" presetID="10" presetClass="entr" presetSubtype="0" fill="hold" nodeType="withEffect">
                                  <p:stCondLst>
                                    <p:cond delay="0"/>
                                  </p:stCondLst>
                                  <p:childTnLst>
                                    <p:set>
                                      <p:cBhvr>
                                        <p:cTn id="23" dur="1" fill="hold">
                                          <p:stCondLst>
                                            <p:cond delay="0"/>
                                          </p:stCondLst>
                                        </p:cTn>
                                        <p:tgtEl>
                                          <p:spTgt spid="2917"/>
                                        </p:tgtEl>
                                        <p:attrNameLst>
                                          <p:attrName>style.visibility</p:attrName>
                                        </p:attrNameLst>
                                      </p:cBhvr>
                                      <p:to>
                                        <p:strVal val="visible"/>
                                      </p:to>
                                    </p:set>
                                    <p:animEffect transition="in" filter="fade">
                                      <p:cBhvr>
                                        <p:cTn id="24" dur="1000"/>
                                        <p:tgtEl>
                                          <p:spTgt spid="2917"/>
                                        </p:tgtEl>
                                      </p:cBhvr>
                                    </p:animEffect>
                                  </p:childTnLst>
                                </p:cTn>
                              </p:par>
                              <p:par>
                                <p:cTn id="25" presetID="10" presetClass="entr" presetSubtype="0" fill="hold" nodeType="withEffect">
                                  <p:stCondLst>
                                    <p:cond delay="0"/>
                                  </p:stCondLst>
                                  <p:childTnLst>
                                    <p:set>
                                      <p:cBhvr>
                                        <p:cTn id="26" dur="1" fill="hold">
                                          <p:stCondLst>
                                            <p:cond delay="0"/>
                                          </p:stCondLst>
                                        </p:cTn>
                                        <p:tgtEl>
                                          <p:spTgt spid="2918"/>
                                        </p:tgtEl>
                                        <p:attrNameLst>
                                          <p:attrName>style.visibility</p:attrName>
                                        </p:attrNameLst>
                                      </p:cBhvr>
                                      <p:to>
                                        <p:strVal val="visible"/>
                                      </p:to>
                                    </p:set>
                                    <p:animEffect transition="in" filter="fade">
                                      <p:cBhvr>
                                        <p:cTn id="27" dur="1000"/>
                                        <p:tgtEl>
                                          <p:spTgt spid="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1072</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IBM Plex Sans Medium</vt:lpstr>
      <vt:lpstr>Segoe UI Historic</vt:lpstr>
      <vt:lpstr>Aldrich</vt:lpstr>
      <vt:lpstr>Söhne</vt:lpstr>
      <vt:lpstr>Segoe UI</vt:lpstr>
      <vt:lpstr>Bai Jamjuree</vt:lpstr>
      <vt:lpstr>inherit</vt:lpstr>
      <vt:lpstr>Arial</vt:lpstr>
      <vt:lpstr>Wingdings</vt:lpstr>
      <vt:lpstr>Data Science Project Proposal XL by Slidesgo</vt:lpstr>
      <vt:lpstr>Spam Email Detection</vt:lpstr>
      <vt:lpstr>TABLE OF CONTENTS</vt:lpstr>
      <vt:lpstr>Problem Statement</vt:lpstr>
      <vt:lpstr>Objectives</vt:lpstr>
      <vt:lpstr>Methodology</vt:lpstr>
      <vt:lpstr>DataSet &amp; Algorithm choice </vt:lpstr>
      <vt:lpstr>Data Collection and Preprocessing</vt:lpstr>
      <vt:lpstr>Data Visualization  Common Words</vt:lpstr>
      <vt:lpstr>Data Visualization Word, Character, and Sentence Dynamics in Textual Analysis</vt:lpstr>
      <vt:lpstr>Model Evaluation and Testing</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dc:title>
  <cp:lastModifiedBy>bassem.boukhatem</cp:lastModifiedBy>
  <cp:revision>16</cp:revision>
  <dcterms:modified xsi:type="dcterms:W3CDTF">2023-12-08T10:27:03Z</dcterms:modified>
</cp:coreProperties>
</file>